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AD74846C-B5E9-39A5-7487-A4FB0AC8A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77" b="668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774F-7B61-5AA3-BB2D-DFAC0585F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146" y="1767021"/>
            <a:ext cx="5140411" cy="20882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sz="6000" b="0" dirty="0"/>
              <a:t>Protocol Layers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0B78-B60A-C4CB-07E3-6911254E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07" y="214977"/>
            <a:ext cx="10287000" cy="1147762"/>
          </a:xfrm>
        </p:spPr>
        <p:txBody>
          <a:bodyPr/>
          <a:lstStyle/>
          <a:p>
            <a:r>
              <a:rPr lang="en-KR" u="sng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KR" sz="3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KR" u="sng" dirty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E7DE8B-DA22-0662-BF98-816C90FF8260}"/>
              </a:ext>
            </a:extLst>
          </p:cNvPr>
          <p:cNvCxnSpPr/>
          <p:nvPr/>
        </p:nvCxnSpPr>
        <p:spPr>
          <a:xfrm>
            <a:off x="2986087" y="1591338"/>
            <a:ext cx="0" cy="2376000"/>
          </a:xfrm>
          <a:prstGeom prst="straightConnector1">
            <a:avLst/>
          </a:prstGeom>
          <a:ln w="317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D01A47-CE96-A6C3-E4BB-37FF1108A031}"/>
              </a:ext>
            </a:extLst>
          </p:cNvPr>
          <p:cNvCxnSpPr/>
          <p:nvPr/>
        </p:nvCxnSpPr>
        <p:spPr>
          <a:xfrm>
            <a:off x="8396287" y="1591338"/>
            <a:ext cx="0" cy="2376000"/>
          </a:xfrm>
          <a:prstGeom prst="straightConnector1">
            <a:avLst/>
          </a:prstGeom>
          <a:ln w="317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1A9DDF-EE71-E4AE-7CA3-57AC63A2BE1C}"/>
              </a:ext>
            </a:extLst>
          </p:cNvPr>
          <p:cNvSpPr txBox="1"/>
          <p:nvPr/>
        </p:nvSpPr>
        <p:spPr>
          <a:xfrm>
            <a:off x="664372" y="4897329"/>
            <a:ext cx="39219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KR" sz="2800" b="1" i="1" dirty="0"/>
              <a:t>Set of rules, to exchange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7E75-47A0-DD5A-F1FF-6BC3A5E48064}"/>
              </a:ext>
            </a:extLst>
          </p:cNvPr>
          <p:cNvSpPr txBox="1"/>
          <p:nvPr/>
        </p:nvSpPr>
        <p:spPr>
          <a:xfrm>
            <a:off x="7000875" y="4657725"/>
            <a:ext cx="444341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</a:rPr>
              <a:t>D</a:t>
            </a:r>
            <a:r>
              <a:rPr lang="en-US" sz="2800" b="1" i="1" dirty="0">
                <a:solidFill>
                  <a:srgbClr val="000000"/>
                </a:solidFill>
                <a:effectLst/>
              </a:rPr>
              <a:t>eals with one functional aspect of the communication</a:t>
            </a:r>
            <a:endParaRPr lang="en-KR" sz="2800" b="1" i="1" dirty="0"/>
          </a:p>
        </p:txBody>
      </p:sp>
    </p:spTree>
    <p:extLst>
      <p:ext uri="{BB962C8B-B14F-4D97-AF65-F5344CB8AC3E}">
        <p14:creationId xmlns:p14="http://schemas.microsoft.com/office/powerpoint/2010/main" val="3529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20A2-4487-C74D-9860-141D6C0F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4875200"/>
            <a:ext cx="10287000" cy="1147762"/>
          </a:xfrm>
        </p:spPr>
        <p:txBody>
          <a:bodyPr>
            <a:normAutofit/>
          </a:bodyPr>
          <a:lstStyle/>
          <a:p>
            <a:r>
              <a:rPr lang="en-US" sz="1800" b="0" u="sng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KR" sz="1800" b="0" u="sng" dirty="0">
                <a:latin typeface="Arial" panose="020B0604020202020204" pitchFamily="34" charset="0"/>
                <a:cs typeface="Arial" panose="020B0604020202020204" pitchFamily="34" charset="0"/>
              </a:rPr>
              <a:t>ig : Layered protocols</a:t>
            </a:r>
          </a:p>
        </p:txBody>
      </p:sp>
      <p:pic>
        <p:nvPicPr>
          <p:cNvPr id="5" name="Content Placeholder 4" descr="A diagram of a layer structure&#10;&#10;Description automatically generated">
            <a:extLst>
              <a:ext uri="{FF2B5EF4-FFF2-40B4-BE49-F238E27FC236}">
                <a16:creationId xmlns:a16="http://schemas.microsoft.com/office/drawing/2014/main" id="{C7BB927F-FC91-6111-A692-721A11CB1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51145"/>
            <a:ext cx="7758113" cy="5197936"/>
          </a:xfrm>
        </p:spPr>
      </p:pic>
    </p:spTree>
    <p:extLst>
      <p:ext uri="{BB962C8B-B14F-4D97-AF65-F5344CB8AC3E}">
        <p14:creationId xmlns:p14="http://schemas.microsoft.com/office/powerpoint/2010/main" val="252374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rrow pointing to a white background&#10;&#10;Description automatically generated">
            <a:extLst>
              <a:ext uri="{FF2B5EF4-FFF2-40B4-BE49-F238E27FC236}">
                <a16:creationId xmlns:a16="http://schemas.microsoft.com/office/drawing/2014/main" id="{745BFA33-B28C-D8AF-5763-BA5097DC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88" y="2100263"/>
            <a:ext cx="11649424" cy="3461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34A34-1914-56C0-9A5E-EA5F7E5D4A0E}"/>
              </a:ext>
            </a:extLst>
          </p:cNvPr>
          <p:cNvSpPr txBox="1"/>
          <p:nvPr/>
        </p:nvSpPr>
        <p:spPr>
          <a:xfrm>
            <a:off x="4886325" y="463084"/>
            <a:ext cx="381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74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1115-AA73-F522-2B7F-586BAE5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85776"/>
            <a:ext cx="10287000" cy="1147762"/>
          </a:xfrm>
        </p:spPr>
        <p:txBody>
          <a:bodyPr>
            <a:normAutofit/>
          </a:bodyPr>
          <a:lstStyle/>
          <a:p>
            <a:r>
              <a:rPr lang="en-US" sz="3600" u="sng" dirty="0"/>
              <a:t>T</a:t>
            </a:r>
            <a:r>
              <a:rPr lang="en-KR" sz="3600" u="sng" dirty="0"/>
              <a:t>wo famous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6A84-7059-12C1-6045-E8015E85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528885"/>
            <a:ext cx="10287000" cy="2643191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KR" sz="3200" b="1" dirty="0"/>
              <a:t>Open system interconnection (OSI) ------ 7 layers</a:t>
            </a:r>
          </a:p>
          <a:p>
            <a:endParaRPr lang="en-KR" sz="3200" b="1" dirty="0"/>
          </a:p>
          <a:p>
            <a:r>
              <a:rPr lang="en-KR" sz="3200" b="1" dirty="0"/>
              <a:t>Internet protocols (TCP/IP Suite) ------ 4 layers</a:t>
            </a:r>
          </a:p>
          <a:p>
            <a:pPr marL="0" indent="0">
              <a:buNone/>
            </a:pPr>
            <a:r>
              <a:rPr lang="en-KR" sz="3200" b="1" dirty="0"/>
              <a:t> (Widely used for internetworking)</a:t>
            </a:r>
          </a:p>
        </p:txBody>
      </p:sp>
    </p:spTree>
    <p:extLst>
      <p:ext uri="{BB962C8B-B14F-4D97-AF65-F5344CB8AC3E}">
        <p14:creationId xmlns:p14="http://schemas.microsoft.com/office/powerpoint/2010/main" val="37794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5943-ADFC-DB25-1491-916A8271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228" y="109390"/>
            <a:ext cx="2674485" cy="57164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KR" u="sng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7A0D-DF91-6194-1370-6E9E4DD6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0994571" cy="62742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Physical layer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Data-link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Network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Transport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Session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Presentation layer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sz="2800" u="sng" dirty="0"/>
              <a:t>Application layer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0D503A-B2CA-D6F1-0CE0-EDFFC54F96BD}"/>
              </a:ext>
            </a:extLst>
          </p:cNvPr>
          <p:cNvCxnSpPr>
            <a:cxnSpLocks/>
          </p:cNvCxnSpPr>
          <p:nvPr/>
        </p:nvCxnSpPr>
        <p:spPr>
          <a:xfrm>
            <a:off x="2738436" y="1243012"/>
            <a:ext cx="2996292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22480-592C-1C91-F8FA-608FD96F47CC}"/>
              </a:ext>
            </a:extLst>
          </p:cNvPr>
          <p:cNvCxnSpPr>
            <a:cxnSpLocks/>
          </p:cNvCxnSpPr>
          <p:nvPr/>
        </p:nvCxnSpPr>
        <p:spPr>
          <a:xfrm>
            <a:off x="2981325" y="2181225"/>
            <a:ext cx="2632301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5D6E4-4807-4628-73AA-7D72A239E9FF}"/>
              </a:ext>
            </a:extLst>
          </p:cNvPr>
          <p:cNvCxnSpPr>
            <a:cxnSpLocks/>
          </p:cNvCxnSpPr>
          <p:nvPr/>
        </p:nvCxnSpPr>
        <p:spPr>
          <a:xfrm>
            <a:off x="2850015" y="3167063"/>
            <a:ext cx="2763611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2F2BEA-50A5-5CB8-EF35-9DF3A8005523}"/>
              </a:ext>
            </a:extLst>
          </p:cNvPr>
          <p:cNvCxnSpPr>
            <a:cxnSpLocks/>
          </p:cNvCxnSpPr>
          <p:nvPr/>
        </p:nvCxnSpPr>
        <p:spPr>
          <a:xfrm>
            <a:off x="2479223" y="4835297"/>
            <a:ext cx="3134403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E550AB-DC4D-46E5-2F45-C9555A6E1D78}"/>
              </a:ext>
            </a:extLst>
          </p:cNvPr>
          <p:cNvCxnSpPr>
            <a:cxnSpLocks/>
          </p:cNvCxnSpPr>
          <p:nvPr/>
        </p:nvCxnSpPr>
        <p:spPr>
          <a:xfrm>
            <a:off x="2981325" y="3963760"/>
            <a:ext cx="2632301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D1EB7B-DCEC-A3DF-1125-1087CB79194D}"/>
              </a:ext>
            </a:extLst>
          </p:cNvPr>
          <p:cNvCxnSpPr>
            <a:cxnSpLocks/>
          </p:cNvCxnSpPr>
          <p:nvPr/>
        </p:nvCxnSpPr>
        <p:spPr>
          <a:xfrm>
            <a:off x="3243263" y="5724526"/>
            <a:ext cx="2554399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5C5377-CB50-E22E-2731-97819640B268}"/>
              </a:ext>
            </a:extLst>
          </p:cNvPr>
          <p:cNvCxnSpPr>
            <a:cxnSpLocks/>
          </p:cNvCxnSpPr>
          <p:nvPr/>
        </p:nvCxnSpPr>
        <p:spPr>
          <a:xfrm>
            <a:off x="3075212" y="6553200"/>
            <a:ext cx="2659516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18B5AC-E1E5-64E1-CC29-AE8F9C748209}"/>
              </a:ext>
            </a:extLst>
          </p:cNvPr>
          <p:cNvSpPr txBox="1"/>
          <p:nvPr/>
        </p:nvSpPr>
        <p:spPr>
          <a:xfrm>
            <a:off x="5797661" y="998618"/>
            <a:ext cx="6575313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KR" b="1" dirty="0"/>
              <a:t>Physical connection – Wire, plug shape, voltage level</a:t>
            </a:r>
          </a:p>
          <a:p>
            <a:r>
              <a:rPr lang="en-US" b="1" dirty="0"/>
              <a:t>E</a:t>
            </a:r>
            <a:r>
              <a:rPr lang="en-KR" b="1" dirty="0"/>
              <a:t>x : Sonet </a:t>
            </a:r>
          </a:p>
          <a:p>
            <a:endParaRPr lang="en-KR" b="1" dirty="0"/>
          </a:p>
          <a:p>
            <a:endParaRPr lang="en-KR" b="1" dirty="0"/>
          </a:p>
          <a:p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eliable delivery of data. Ex: Ethernet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outing machine-to-machine communications, congestion problems. Ex : Internet protocol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nd-to-end data delivery if the service characteristics require it. Ex: TCP</a:t>
            </a:r>
          </a:p>
          <a:p>
            <a:endParaRPr lang="en-US" b="1" dirty="0"/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anages sessions between cooperating applications.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</a:endParaRPr>
          </a:p>
          <a:p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tandard routines that compress text or convert graphic images into bit streams for transmission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onsists of the user-level programs and network services.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x : </a:t>
            </a:r>
            <a:r>
              <a:rPr lang="en-US" b="1" dirty="0"/>
              <a:t>telnet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1" dirty="0"/>
              <a:t>ftp, email.</a:t>
            </a:r>
            <a:br>
              <a:rPr lang="en-US" b="1" dirty="0"/>
            </a:b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69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089B-853F-D29E-FF5F-827DE6D3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13" y="-328612"/>
            <a:ext cx="10287000" cy="1147762"/>
          </a:xfrm>
        </p:spPr>
        <p:txBody>
          <a:bodyPr/>
          <a:lstStyle/>
          <a:p>
            <a:r>
              <a:rPr lang="en-KR" u="sng" dirty="0"/>
              <a:t>TCp/ip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B057-B63A-CCB9-2469-A9CA13E2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14462"/>
            <a:ext cx="10839450" cy="61007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KR" sz="2800" u="sng" dirty="0"/>
              <a:t>Device Drivers Layer </a:t>
            </a:r>
          </a:p>
          <a:p>
            <a:pPr marL="342900" indent="-342900">
              <a:buFont typeface="+mj-lt"/>
              <a:buAutoNum type="arabicPeriod"/>
            </a:pPr>
            <a:endParaRPr lang="en-KR" sz="2800" u="sng" dirty="0"/>
          </a:p>
          <a:p>
            <a:pPr marL="342900" indent="-342900">
              <a:buFont typeface="+mj-lt"/>
              <a:buAutoNum type="arabicPeriod"/>
            </a:pPr>
            <a:r>
              <a:rPr lang="en-KR" sz="2800" u="sng" dirty="0"/>
              <a:t>Internet  Protocol Layer</a:t>
            </a:r>
          </a:p>
          <a:p>
            <a:pPr marL="342900" indent="-342900">
              <a:buFont typeface="+mj-lt"/>
              <a:buAutoNum type="arabicPeriod"/>
            </a:pPr>
            <a:endParaRPr lang="en-KR" sz="2800" u="sng" dirty="0"/>
          </a:p>
          <a:p>
            <a:pPr marL="342900" indent="-342900">
              <a:buFont typeface="+mj-lt"/>
              <a:buAutoNum type="arabicPeriod"/>
            </a:pPr>
            <a:r>
              <a:rPr lang="en-KR" sz="2800" u="sng" dirty="0"/>
              <a:t>Transport Layer</a:t>
            </a:r>
          </a:p>
          <a:p>
            <a:pPr marL="342900" indent="-342900">
              <a:buFont typeface="+mj-lt"/>
              <a:buAutoNum type="arabicPeriod"/>
            </a:pPr>
            <a:endParaRPr lang="en-KR" sz="2800" u="sng" dirty="0"/>
          </a:p>
          <a:p>
            <a:pPr marL="342900" indent="-342900">
              <a:buFont typeface="+mj-lt"/>
              <a:buAutoNum type="arabicPeriod"/>
            </a:pPr>
            <a:r>
              <a:rPr lang="en-KR" sz="2800" u="sng" dirty="0"/>
              <a:t>Application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48AC0-9F79-90F0-B2F1-05F944683340}"/>
              </a:ext>
            </a:extLst>
          </p:cNvPr>
          <p:cNvCxnSpPr>
            <a:cxnSpLocks/>
          </p:cNvCxnSpPr>
          <p:nvPr/>
        </p:nvCxnSpPr>
        <p:spPr>
          <a:xfrm>
            <a:off x="4166509" y="1785937"/>
            <a:ext cx="1319891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1F62E3-5D3B-7093-16E4-E7020131E7B3}"/>
              </a:ext>
            </a:extLst>
          </p:cNvPr>
          <p:cNvCxnSpPr>
            <a:cxnSpLocks/>
          </p:cNvCxnSpPr>
          <p:nvPr/>
        </p:nvCxnSpPr>
        <p:spPr>
          <a:xfrm>
            <a:off x="4454895" y="3081336"/>
            <a:ext cx="1111788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9797D7-AA9E-758D-C380-275593C9E820}"/>
              </a:ext>
            </a:extLst>
          </p:cNvPr>
          <p:cNvCxnSpPr>
            <a:cxnSpLocks/>
          </p:cNvCxnSpPr>
          <p:nvPr/>
        </p:nvCxnSpPr>
        <p:spPr>
          <a:xfrm>
            <a:off x="3465017" y="4391023"/>
            <a:ext cx="1848530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09C07F-92D3-B5C0-3AAC-7D2FC64B4CBF}"/>
              </a:ext>
            </a:extLst>
          </p:cNvPr>
          <p:cNvCxnSpPr>
            <a:cxnSpLocks/>
          </p:cNvCxnSpPr>
          <p:nvPr/>
        </p:nvCxnSpPr>
        <p:spPr>
          <a:xfrm>
            <a:off x="3629025" y="5619748"/>
            <a:ext cx="1857375" cy="0"/>
          </a:xfrm>
          <a:prstGeom prst="straightConnector1">
            <a:avLst/>
          </a:prstGeom>
          <a:ln w="15875">
            <a:solidFill>
              <a:schemeClr val="dk1">
                <a:alpha val="7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2D982-7426-D0D4-CAA6-4BC110E1541D}"/>
              </a:ext>
            </a:extLst>
          </p:cNvPr>
          <p:cNvSpPr txBox="1"/>
          <p:nvPr/>
        </p:nvSpPr>
        <p:spPr>
          <a:xfrm>
            <a:off x="5566683" y="1385887"/>
            <a:ext cx="710088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ccepting packets and transmitting.. Device driver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</a:rPr>
              <a:t>or a complex subsystem that uses its own data link protocol. Ex: Ethernet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 connectionless, "unreliable" packet-forwarding service that routes packets from one system to another. </a:t>
            </a:r>
            <a:r>
              <a:rPr lang="en-US" sz="2400" dirty="0">
                <a:solidFill>
                  <a:srgbClr val="000000"/>
                </a:solidFill>
              </a:rPr>
              <a:t>Ex : IP</a:t>
            </a:r>
            <a:endParaRPr lang="en-US" sz="2400" i="0" dirty="0">
              <a:solidFill>
                <a:srgbClr val="000000"/>
              </a:solidFill>
              <a:effectLst/>
            </a:endParaRPr>
          </a:p>
          <a:p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ommunication from one application program to another. Also, divides the stream of data. Ex: TCP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U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ser-invoked application programs that access services available across a TCP/IP Internet.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Ex: HTTP</a:t>
            </a:r>
          </a:p>
          <a:p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8835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CC8-F81B-D2D7-E13B-D4123B2D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237" y="2686050"/>
            <a:ext cx="4791076" cy="1085849"/>
          </a:xfrm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KR" sz="8000" b="0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474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4D35-C1D2-87D1-D76C-CA66E166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251" y="0"/>
            <a:ext cx="2470322" cy="595184"/>
          </a:xfrm>
        </p:spPr>
        <p:txBody>
          <a:bodyPr/>
          <a:lstStyle/>
          <a:p>
            <a:r>
              <a:rPr lang="en-KR" u="sng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CAA-E546-30B4-F406-7E110FA2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941173"/>
            <a:ext cx="11870724" cy="5782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1. Can you explain the concept of protocol layers and how they contribute to the design of network communication systems?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2. How do different protocol layers interact within the OSI model or the TCP/IP model, and what roles do they play in ensuring effective communication?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3. In the context of networking, what are the key responsibilities and functions associated with each of the OSI model's seven layers?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4. Can you provide examples of specific protocols associated with each layer of the OSI model, and explain how they facilitate communication between devices?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5. How does the concept of encapsulation work in the context of protocol layers, and why is it important for the reliable and efficient transmission of data across networks?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33017795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391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AfterglowVTI</vt:lpstr>
      <vt:lpstr>Protocol Layers</vt:lpstr>
      <vt:lpstr>Protocol      +         Layers</vt:lpstr>
      <vt:lpstr>Fig : Layered protocols</vt:lpstr>
      <vt:lpstr>PowerPoint Presentation</vt:lpstr>
      <vt:lpstr>Two famous protocols </vt:lpstr>
      <vt:lpstr>Osi model</vt:lpstr>
      <vt:lpstr>TCp/ip suite</vt:lpstr>
      <vt:lpstr>Thank you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Layers</dc:title>
  <dc:creator>/컴퓨터공학과 네우파네소우라브</dc:creator>
  <cp:lastModifiedBy>/컴퓨터공학과 네우파네소우라브</cp:lastModifiedBy>
  <cp:revision>3</cp:revision>
  <dcterms:created xsi:type="dcterms:W3CDTF">2023-12-01T06:57:17Z</dcterms:created>
  <dcterms:modified xsi:type="dcterms:W3CDTF">2023-12-01T08:56:04Z</dcterms:modified>
</cp:coreProperties>
</file>