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4" r:id="rId4"/>
    <p:sldId id="268" r:id="rId5"/>
    <p:sldId id="275" r:id="rId6"/>
    <p:sldId id="272" r:id="rId7"/>
    <p:sldId id="262" r:id="rId8"/>
    <p:sldId id="273" r:id="rId9"/>
    <p:sldId id="270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323490" y="2769578"/>
            <a:ext cx="5891489" cy="2627084"/>
          </a:xfrm>
        </p:spPr>
        <p:txBody>
          <a:bodyPr/>
          <a:lstStyle/>
          <a:p>
            <a:r>
              <a:rPr lang="zh-TW" altLang="en-US" sz="4400" dirty="0" smtClean="0">
                <a:latin typeface="+mn-ea"/>
                <a:ea typeface="+mn-ea"/>
              </a:rPr>
              <a:t>醜小鴨</a:t>
            </a:r>
            <a:r>
              <a:rPr lang="en-US" altLang="zh-TW" sz="4400" dirty="0" smtClean="0">
                <a:latin typeface="+mn-ea"/>
                <a:ea typeface="+mn-ea"/>
              </a:rPr>
              <a:t/>
            </a:r>
            <a:br>
              <a:rPr lang="en-US" altLang="zh-TW" sz="4400" dirty="0" smtClean="0">
                <a:latin typeface="+mn-ea"/>
                <a:ea typeface="+mn-ea"/>
              </a:rPr>
            </a:br>
            <a:r>
              <a:rPr lang="zh-TW" altLang="en-US" sz="4400" dirty="0" smtClean="0">
                <a:latin typeface="+mn-ea"/>
                <a:ea typeface="+mn-ea"/>
              </a:rPr>
              <a:t>剩食</a:t>
            </a:r>
            <a:r>
              <a:rPr lang="zh-TW" altLang="en-US" sz="4400" dirty="0">
                <a:latin typeface="+mn-ea"/>
                <a:ea typeface="+mn-ea"/>
              </a:rPr>
              <a:t>資訊平台</a:t>
            </a:r>
          </a:p>
        </p:txBody>
      </p:sp>
      <p:sp>
        <p:nvSpPr>
          <p:cNvPr id="3" name="矩形 2"/>
          <p:cNvSpPr/>
          <p:nvPr/>
        </p:nvSpPr>
        <p:spPr>
          <a:xfrm>
            <a:off x="791309" y="712177"/>
            <a:ext cx="1573823" cy="1169377"/>
          </a:xfrm>
          <a:prstGeom prst="rect">
            <a:avLst/>
          </a:prstGeom>
          <a:ln>
            <a:solidFill>
              <a:srgbClr val="F8B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70" y="994002"/>
            <a:ext cx="2197599" cy="23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2924668" cy="7782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+mn-ea"/>
                <a:ea typeface="+mn-ea"/>
              </a:rPr>
              <a:t>獲得效益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20065" y="1911447"/>
            <a:ext cx="3596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建立剩食的流通管道，搭建剩食提供者與需求者之間的橋樑，使剩食鍊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解決</a:t>
            </a:r>
            <a:r>
              <a:rPr lang="en-US" altLang="zh-TW" dirty="0"/>
              <a:t>??</a:t>
            </a:r>
            <a:r>
              <a:rPr lang="zh-TW" altLang="en-US" dirty="0"/>
              <a:t>間餐廳 </a:t>
            </a:r>
            <a:r>
              <a:rPr lang="en-US" altLang="zh-TW" dirty="0"/>
              <a:t>&amp; ??</a:t>
            </a:r>
            <a:r>
              <a:rPr lang="zh-TW" altLang="en-US" dirty="0"/>
              <a:t>間自助餐 的剩食</a:t>
            </a:r>
            <a:endParaRPr lang="en-US" altLang="zh-TW" dirty="0"/>
          </a:p>
          <a:p>
            <a:r>
              <a:rPr lang="zh-TW" altLang="en-US" dirty="0"/>
              <a:t>提供</a:t>
            </a:r>
            <a:r>
              <a:rPr lang="en-US" altLang="zh-TW" dirty="0"/>
              <a:t>??</a:t>
            </a:r>
            <a:r>
              <a:rPr lang="zh-TW" altLang="en-US" dirty="0"/>
              <a:t>間慈善團體便當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6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3863" y="2347547"/>
            <a:ext cx="4911730" cy="359359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藉由開發剩食資訊整合平台再給食材一次的</a:t>
            </a:r>
            <a:r>
              <a:rPr lang="zh-TW" altLang="en-US" dirty="0" smtClean="0"/>
              <a:t>機會醜陋</a:t>
            </a:r>
            <a:r>
              <a:rPr lang="zh-TW" altLang="en-US" dirty="0"/>
              <a:t>蔬果仍可烹飪出美味料理</a:t>
            </a:r>
            <a:r>
              <a:rPr lang="en-US" altLang="zh-TW" dirty="0"/>
              <a:t>,</a:t>
            </a:r>
            <a:r>
              <a:rPr lang="zh-TW" altLang="en-US" dirty="0"/>
              <a:t>就像安徒生</a:t>
            </a:r>
            <a:r>
              <a:rPr lang="zh-TW" altLang="en-US" dirty="0" smtClean="0"/>
              <a:t>故事的</a:t>
            </a:r>
            <a:r>
              <a:rPr lang="zh-TW" altLang="en-US" dirty="0"/>
              <a:t>醜小鴨</a:t>
            </a:r>
            <a:r>
              <a:rPr lang="en-US" altLang="zh-TW" dirty="0"/>
              <a:t>,</a:t>
            </a:r>
            <a:r>
              <a:rPr lang="zh-TW" altLang="en-US" dirty="0"/>
              <a:t>雖然小時候相貌不起眼</a:t>
            </a:r>
            <a:r>
              <a:rPr lang="en-US" altLang="zh-TW" dirty="0"/>
              <a:t>,</a:t>
            </a:r>
            <a:r>
              <a:rPr lang="zh-TW" altLang="en-US" dirty="0"/>
              <a:t>但長大後</a:t>
            </a:r>
            <a:r>
              <a:rPr lang="zh-TW" altLang="en-US" dirty="0" smtClean="0"/>
              <a:t>仍然</a:t>
            </a:r>
            <a:r>
              <a:rPr lang="zh-TW" altLang="en-US" dirty="0"/>
              <a:t>是一隻美麗的天鵝</a:t>
            </a:r>
            <a:r>
              <a:rPr lang="en-US" altLang="zh-TW" dirty="0"/>
              <a:t>,</a:t>
            </a:r>
            <a:r>
              <a:rPr lang="zh-TW" altLang="en-US" dirty="0"/>
              <a:t>因此我們以醜小鴨命名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</a:t>
            </a:r>
            <a:r>
              <a:rPr lang="zh-TW" altLang="en-US" dirty="0"/>
              <a:t>代表著我們對食材的看法以及堅持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2924668" cy="7782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+mn-ea"/>
                <a:ea typeface="+mn-ea"/>
              </a:rPr>
              <a:t>結語</a:t>
            </a:r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59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83280" y="150882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老師面談整理</a:t>
            </a:r>
          </a:p>
          <a:p>
            <a:r>
              <a:rPr lang="zh-TW" altLang="en-US" dirty="0"/>
              <a:t>· 影片的時間：6分鐘</a:t>
            </a:r>
          </a:p>
          <a:p>
            <a:r>
              <a:rPr lang="zh-TW" altLang="en-US" dirty="0"/>
              <a:t>· 建議影片流程為：</a:t>
            </a:r>
          </a:p>
          <a:p>
            <a:r>
              <a:rPr lang="zh-TW" altLang="en-US" dirty="0"/>
              <a:t>  1. 背景，痛點（明列各重點）（30秒-1分鐘）</a:t>
            </a:r>
          </a:p>
          <a:p>
            <a:r>
              <a:rPr lang="zh-TW" altLang="en-US" dirty="0"/>
              <a:t>  2. 解決方向（明列各重點）（30秒-1分鐘）</a:t>
            </a:r>
          </a:p>
          <a:p>
            <a:r>
              <a:rPr lang="zh-TW" altLang="en-US" dirty="0"/>
              <a:t>  3. Demo影片+插入服務流程（小視窗）+使用了AWS什麽方案帶來的效益（2-3分鐘）</a:t>
            </a:r>
          </a:p>
          <a:p>
            <a:r>
              <a:rPr lang="zh-TW" altLang="en-US" dirty="0"/>
              <a:t>  4. 成本（15秒-1分鐘）</a:t>
            </a:r>
          </a:p>
          <a:p>
            <a:r>
              <a:rPr lang="zh-TW" altLang="en-US" dirty="0"/>
              <a:t>  5. 未來的可拓展性（30秒-1分鐘）</a:t>
            </a:r>
          </a:p>
          <a:p>
            <a:r>
              <a:rPr lang="zh-TW" altLang="en-US" dirty="0"/>
              <a:t>· 插入服務流程納入Demo影片中讓評審直觀瞭解操作流程</a:t>
            </a:r>
          </a:p>
          <a:p>
            <a:r>
              <a:rPr lang="zh-TW" altLang="en-US" dirty="0"/>
              <a:t>· Demo影片記得標注第幾項功能及功能重點</a:t>
            </a:r>
          </a:p>
        </p:txBody>
      </p:sp>
    </p:spTree>
    <p:extLst>
      <p:ext uri="{BB962C8B-B14F-4D97-AF65-F5344CB8AC3E}">
        <p14:creationId xmlns:p14="http://schemas.microsoft.com/office/powerpoint/2010/main" val="246949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1055" y="664018"/>
            <a:ext cx="3891822" cy="866123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+mn-ea"/>
                <a:ea typeface="+mn-ea"/>
              </a:rPr>
              <a:t>背景與動機</a:t>
            </a:r>
            <a:endParaRPr lang="zh-TW" altLang="en-US" sz="44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716" y="1906047"/>
            <a:ext cx="10178322" cy="1466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現況問題</a:t>
            </a:r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台灣無完整剩食鏈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「可提供剩食者</a:t>
            </a:r>
            <a:r>
              <a:rPr lang="zh-TW" altLang="en-US" dirty="0"/>
              <a:t>」 </a:t>
            </a:r>
            <a:r>
              <a:rPr lang="zh-TW" altLang="en-US" dirty="0" smtClean="0"/>
              <a:t> 無</a:t>
            </a:r>
            <a:r>
              <a:rPr lang="zh-TW" altLang="en-US" dirty="0"/>
              <a:t>交付剩食的管道 </a:t>
            </a:r>
            <a:endParaRPr lang="en-US" altLang="zh-TW" dirty="0"/>
          </a:p>
          <a:p>
            <a:r>
              <a:rPr lang="zh-TW" altLang="en-US" dirty="0"/>
              <a:t>「社區</a:t>
            </a:r>
            <a:r>
              <a:rPr lang="zh-TW" altLang="en-US" dirty="0" smtClean="0"/>
              <a:t>網絡中的需求團體」 無法獨力支撐物流系統、食物倉儲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56" y="56696"/>
            <a:ext cx="1456253" cy="15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1055" y="664018"/>
            <a:ext cx="3891822" cy="866123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+mn-ea"/>
                <a:ea typeface="+mn-ea"/>
              </a:rPr>
              <a:t>背景與動機</a:t>
            </a:r>
            <a:endParaRPr lang="zh-TW" altLang="en-US" sz="44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716" y="1906047"/>
            <a:ext cx="10178322" cy="1466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現況問題</a:t>
            </a:r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台灣無完整剩食鏈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「可提供剩食者</a:t>
            </a:r>
            <a:r>
              <a:rPr lang="zh-TW" altLang="en-US" dirty="0"/>
              <a:t>」 </a:t>
            </a:r>
            <a:r>
              <a:rPr lang="zh-TW" altLang="en-US" dirty="0" smtClean="0"/>
              <a:t> 無</a:t>
            </a:r>
            <a:r>
              <a:rPr lang="zh-TW" altLang="en-US" dirty="0"/>
              <a:t>交付剩食的管道 </a:t>
            </a:r>
            <a:endParaRPr lang="en-US" altLang="zh-TW" dirty="0"/>
          </a:p>
          <a:p>
            <a:r>
              <a:rPr lang="zh-TW" altLang="en-US" dirty="0"/>
              <a:t>「社區</a:t>
            </a:r>
            <a:r>
              <a:rPr lang="zh-TW" altLang="en-US" dirty="0" smtClean="0"/>
              <a:t>網絡中的需求團體」 無法獨力支撐物流系統、食物倉儲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039817" y="4203225"/>
            <a:ext cx="2144318" cy="1766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餐飲業者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量販店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果菜批發商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86931" y="3725817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供給者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56" y="56696"/>
            <a:ext cx="1456253" cy="15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1055" y="664018"/>
            <a:ext cx="3891822" cy="866123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+mn-ea"/>
                <a:ea typeface="+mn-ea"/>
              </a:rPr>
              <a:t>背景與動機</a:t>
            </a:r>
            <a:endParaRPr lang="zh-TW" altLang="en-US" sz="44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716" y="1906047"/>
            <a:ext cx="10178322" cy="1466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現況問題</a:t>
            </a:r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台灣無完整剩食鏈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「可提供剩食者</a:t>
            </a:r>
            <a:r>
              <a:rPr lang="zh-TW" altLang="en-US" dirty="0"/>
              <a:t>」 </a:t>
            </a:r>
            <a:r>
              <a:rPr lang="zh-TW" altLang="en-US" dirty="0" smtClean="0"/>
              <a:t> 無</a:t>
            </a:r>
            <a:r>
              <a:rPr lang="zh-TW" altLang="en-US" dirty="0"/>
              <a:t>交付剩食的管道 </a:t>
            </a:r>
            <a:endParaRPr lang="en-US" altLang="zh-TW" dirty="0"/>
          </a:p>
          <a:p>
            <a:r>
              <a:rPr lang="zh-TW" altLang="en-US" dirty="0"/>
              <a:t>「社區</a:t>
            </a:r>
            <a:r>
              <a:rPr lang="zh-TW" altLang="en-US" dirty="0" smtClean="0"/>
              <a:t>網絡中的需求團體」 無法獨力支撐物流系統、食物倉儲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039817" y="4203225"/>
            <a:ext cx="2144318" cy="1766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餐飲業者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量販店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果菜批發商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725654" y="4203226"/>
            <a:ext cx="1724297" cy="16851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慈善機構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社會</a:t>
            </a:r>
            <a:r>
              <a:rPr lang="zh-TW" altLang="en-US" dirty="0" smtClean="0">
                <a:solidFill>
                  <a:schemeClr val="tx1"/>
                </a:solidFill>
              </a:rPr>
              <a:t>團體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6"/>
            <a:endCxn id="5" idx="2"/>
          </p:cNvCxnSpPr>
          <p:nvPr/>
        </p:nvCxnSpPr>
        <p:spPr>
          <a:xfrm>
            <a:off x="4184134" y="5045780"/>
            <a:ext cx="454152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686931" y="3725817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供給者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208979" y="3818739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需求</a:t>
            </a:r>
            <a:r>
              <a:rPr lang="zh-TW" altLang="en-US" dirty="0" smtClean="0"/>
              <a:t>者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56" y="56696"/>
            <a:ext cx="1456253" cy="15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1055" y="664018"/>
            <a:ext cx="3891822" cy="866123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+mn-ea"/>
                <a:ea typeface="+mn-ea"/>
              </a:rPr>
              <a:t>背景與動機</a:t>
            </a:r>
            <a:endParaRPr lang="zh-TW" altLang="en-US" sz="44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716" y="1906047"/>
            <a:ext cx="10178322" cy="1466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現況問題</a:t>
            </a:r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台灣無完整剩食鏈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「可提供剩食者</a:t>
            </a:r>
            <a:r>
              <a:rPr lang="zh-TW" altLang="en-US" dirty="0"/>
              <a:t>」 </a:t>
            </a:r>
            <a:r>
              <a:rPr lang="zh-TW" altLang="en-US" dirty="0" smtClean="0"/>
              <a:t> 無</a:t>
            </a:r>
            <a:r>
              <a:rPr lang="zh-TW" altLang="en-US" dirty="0"/>
              <a:t>交付剩食的管道 </a:t>
            </a:r>
            <a:endParaRPr lang="en-US" altLang="zh-TW" dirty="0"/>
          </a:p>
          <a:p>
            <a:r>
              <a:rPr lang="zh-TW" altLang="en-US" dirty="0"/>
              <a:t>「社區</a:t>
            </a:r>
            <a:r>
              <a:rPr lang="zh-TW" altLang="en-US" dirty="0" smtClean="0"/>
              <a:t>網絡中的需求團體」 無法獨力支撐物流系統、食物倉儲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039817" y="4203225"/>
            <a:ext cx="2144318" cy="17667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餐飲業者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量販店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果菜批發商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8725654" y="4203226"/>
            <a:ext cx="1724297" cy="16851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慈善機構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社會</a:t>
            </a:r>
            <a:r>
              <a:rPr lang="zh-TW" altLang="en-US" dirty="0" smtClean="0">
                <a:solidFill>
                  <a:schemeClr val="tx1"/>
                </a:solidFill>
              </a:rPr>
              <a:t>團體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6"/>
            <a:endCxn id="5" idx="2"/>
          </p:cNvCxnSpPr>
          <p:nvPr/>
        </p:nvCxnSpPr>
        <p:spPr>
          <a:xfrm>
            <a:off x="4184134" y="5045780"/>
            <a:ext cx="454152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686931" y="3725817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供給者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208979" y="3818739"/>
            <a:ext cx="9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需求</a:t>
            </a:r>
            <a:r>
              <a:rPr lang="zh-TW" altLang="en-US" dirty="0" smtClean="0"/>
              <a:t>者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56" y="56696"/>
            <a:ext cx="1456253" cy="1545594"/>
          </a:xfrm>
          <a:prstGeom prst="rect">
            <a:avLst/>
          </a:prstGeom>
        </p:spPr>
      </p:pic>
      <p:sp>
        <p:nvSpPr>
          <p:cNvPr id="10" name="七角星形 9"/>
          <p:cNvSpPr/>
          <p:nvPr/>
        </p:nvSpPr>
        <p:spPr>
          <a:xfrm>
            <a:off x="4813872" y="4188071"/>
            <a:ext cx="3282044" cy="159576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剩食資訊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整合平台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2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40EDCDB-1EA1-4EF9-8ECA-61EA20F54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56" y="56696"/>
            <a:ext cx="1456253" cy="1545594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B103F0BB-7A9D-4164-81EE-D508B4C9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055" y="548790"/>
            <a:ext cx="3891822" cy="866123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服務流程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6A23B-B461-45D4-B96F-6EC132D54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048" y="17556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12F0526-C439-49D7-A6A6-F4B37B950B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7912" y="1048193"/>
            <a:ext cx="6790944" cy="55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559909" y="131617"/>
            <a:ext cx="3333385" cy="806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49" y="3187290"/>
            <a:ext cx="8396953" cy="343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45588" y="1310842"/>
            <a:ext cx="70250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Aft>
                <a:spcPts val="0"/>
              </a:spcAft>
            </a:pPr>
            <a:r>
              <a:rPr lang="zh-TW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相關技術：</a:t>
            </a:r>
            <a:endParaRPr lang="zh-TW" altLang="zh-TW" sz="16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266700">
              <a:spcAft>
                <a:spcPts val="0"/>
              </a:spcAft>
            </a:pPr>
            <a:r>
              <a:rPr lang="zh-TW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•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程式語言：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MySQL</a:t>
            </a:r>
            <a:r>
              <a:rPr lang="zh-TW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endParaRPr lang="zh-TW" altLang="zh-TW" sz="16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266700">
              <a:spcAft>
                <a:spcPts val="0"/>
              </a:spcAft>
            </a:pPr>
            <a:r>
              <a:rPr lang="zh-TW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•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AWS</a:t>
            </a:r>
            <a:r>
              <a:rPr lang="zh-TW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服務：</a:t>
            </a:r>
            <a:endParaRPr lang="zh-TW" altLang="zh-TW" sz="16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266700">
              <a:spcAft>
                <a:spcPts val="0"/>
              </a:spcAf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使用者注冊、登錄和存取控制：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AWS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Cognito</a:t>
            </a:r>
            <a:endParaRPr lang="zh-TW" altLang="zh-TW" sz="16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266700">
              <a:spcAft>
                <a:spcPts val="0"/>
              </a:spcAf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雲資料庫及存儲資訊：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AWS S3 </a:t>
            </a:r>
            <a:r>
              <a:rPr lang="zh-TW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AWS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DynamoDB</a:t>
            </a:r>
            <a:endParaRPr lang="zh-TW" altLang="zh-TW" sz="16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266700">
              <a:spcAft>
                <a:spcPts val="0"/>
              </a:spcAf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監看資料並發送警訊給使用者：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AWS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CloudWatch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AWS SNN</a:t>
            </a:r>
            <a:endParaRPr lang="zh-TW" altLang="zh-TW" sz="16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404078" y="534785"/>
            <a:ext cx="3333385" cy="8063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9600" dirty="0">
                <a:latin typeface="+mn-ea"/>
                <a:ea typeface="+mn-ea"/>
              </a:rPr>
              <a:t>系統開發工具</a:t>
            </a:r>
          </a:p>
        </p:txBody>
      </p:sp>
    </p:spTree>
    <p:extLst>
      <p:ext uri="{BB962C8B-B14F-4D97-AF65-F5344CB8AC3E}">
        <p14:creationId xmlns:p14="http://schemas.microsoft.com/office/powerpoint/2010/main" val="33668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7718018" y="2372211"/>
            <a:ext cx="1195754" cy="7737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defRPr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收入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485417" y="2372211"/>
            <a:ext cx="1195754" cy="7737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defRPr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成本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3779DC-F810-48D5-9DE2-6F721A6BF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56" y="56696"/>
            <a:ext cx="1456253" cy="1545594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C152EF6E-BB79-4F14-9DD2-89ECB7E8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055" y="548790"/>
            <a:ext cx="3891822" cy="866123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成本預估</a:t>
            </a:r>
            <a:r>
              <a:rPr lang="en-US" altLang="zh-TW" sz="4400" dirty="0">
                <a:latin typeface="+mn-ea"/>
                <a:ea typeface="+mn-ea"/>
              </a:rPr>
              <a:t>(</a:t>
            </a:r>
            <a:r>
              <a:rPr lang="zh-TW" altLang="en-US" sz="4400" dirty="0">
                <a:latin typeface="+mn-ea"/>
                <a:ea typeface="+mn-ea"/>
              </a:rPr>
              <a:t>月</a:t>
            </a:r>
            <a:r>
              <a:rPr lang="en-US" altLang="zh-TW" sz="4400" dirty="0">
                <a:latin typeface="+mn-ea"/>
                <a:ea typeface="+mn-ea"/>
              </a:rPr>
              <a:t>)</a:t>
            </a:r>
            <a:endParaRPr lang="zh-TW" altLang="en-US" sz="44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60898" y="3425276"/>
            <a:ext cx="6096000" cy="1490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AWS</a:t>
            </a:r>
          </a:p>
          <a:p>
            <a:pPr marL="342900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中央廚房烹飪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物流運輸費用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18874" y="3425276"/>
            <a:ext cx="2029899" cy="1490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Gill Sans MT" panose="020B0502020104020203"/>
                <a:ea typeface="微軟正黑體" panose="020B0604030504040204" pitchFamily="34" charset="-120"/>
              </a:rPr>
              <a:t>慈善團體</a:t>
            </a: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Gill Sans MT" panose="020B0502020104020203"/>
              <a:ea typeface="微軟正黑體" panose="020B0604030504040204" pitchFamily="34" charset="-120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Gill Sans MT" panose="020B0502020104020203"/>
                <a:ea typeface="微軟正黑體" panose="020B0604030504040204" pitchFamily="34" charset="-120"/>
              </a:rPr>
              <a:t>募資</a:t>
            </a: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Gill Sans MT" panose="020B0502020104020203"/>
              <a:ea typeface="微軟正黑體" panose="020B0604030504040204" pitchFamily="34" charset="-120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/>
            </a:pPr>
            <a:r>
              <a:rPr lang="zh-TW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ill Sans MT" panose="020B0502020104020203"/>
                <a:ea typeface="微軟正黑體" panose="020B0604030504040204" pitchFamily="34" charset="-120"/>
              </a:rPr>
              <a:t>餐廳</a:t>
            </a:r>
            <a:endParaRPr lang="en-US" altLang="zh-TW" sz="2400" dirty="0">
              <a:solidFill>
                <a:prstClr val="black">
                  <a:lumMod val="65000"/>
                  <a:lumOff val="35000"/>
                </a:prstClr>
              </a:solidFill>
              <a:latin typeface="Gill Sans MT" panose="020B0502020104020203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974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B3779DC-F810-48D5-9DE2-6F721A6BF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56" y="56696"/>
            <a:ext cx="1456253" cy="154559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C152EF6E-BB79-4F14-9DD2-89ECB7E8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055" y="548790"/>
            <a:ext cx="3891822" cy="866123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成本預估</a:t>
            </a:r>
            <a:r>
              <a:rPr lang="en-US" altLang="zh-TW" sz="4400" dirty="0">
                <a:latin typeface="+mn-ea"/>
                <a:ea typeface="+mn-ea"/>
              </a:rPr>
              <a:t>(</a:t>
            </a:r>
            <a:r>
              <a:rPr lang="zh-TW" altLang="en-US" sz="4400" dirty="0">
                <a:latin typeface="+mn-ea"/>
                <a:ea typeface="+mn-ea"/>
              </a:rPr>
              <a:t>月</a:t>
            </a:r>
            <a:r>
              <a:rPr lang="en-US" altLang="zh-TW" sz="4400" dirty="0">
                <a:latin typeface="+mn-ea"/>
                <a:ea typeface="+mn-ea"/>
              </a:rPr>
              <a:t>)</a:t>
            </a:r>
            <a:endParaRPr lang="zh-TW" altLang="en-US" sz="4400" dirty="0">
              <a:latin typeface="+mn-ea"/>
              <a:ea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2277"/>
              </p:ext>
            </p:extLst>
          </p:nvPr>
        </p:nvGraphicFramePr>
        <p:xfrm>
          <a:off x="1492291" y="1764215"/>
          <a:ext cx="5238750" cy="48556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5391">
                  <a:extLst>
                    <a:ext uri="{9D8B030D-6E8A-4147-A177-3AD203B41FA5}">
                      <a16:colId xmlns:a16="http://schemas.microsoft.com/office/drawing/2014/main" val="2444388783"/>
                    </a:ext>
                  </a:extLst>
                </a:gridCol>
                <a:gridCol w="2889193">
                  <a:extLst>
                    <a:ext uri="{9D8B030D-6E8A-4147-A177-3AD203B41FA5}">
                      <a16:colId xmlns:a16="http://schemas.microsoft.com/office/drawing/2014/main" val="2377853653"/>
                    </a:ext>
                  </a:extLst>
                </a:gridCol>
                <a:gridCol w="1504166">
                  <a:extLst>
                    <a:ext uri="{9D8B030D-6E8A-4147-A177-3AD203B41FA5}">
                      <a16:colId xmlns:a16="http://schemas.microsoft.com/office/drawing/2014/main" val="554654578"/>
                    </a:ext>
                  </a:extLst>
                </a:gridCol>
              </a:tblGrid>
              <a:tr h="662612">
                <a:tc>
                  <a:txBody>
                    <a:bodyPr/>
                    <a:lstStyle/>
                    <a:p>
                      <a:pPr algn="l"/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/>
                        <a:t>Cognito</a:t>
                      </a:r>
                      <a:r>
                        <a:rPr lang="en-US" altLang="zh-TW" b="0" dirty="0" smtClean="0"/>
                        <a:t>: </a:t>
                      </a:r>
                      <a:r>
                        <a:rPr lang="zh-TW" altLang="en-US" b="0" dirty="0" smtClean="0"/>
                        <a:t>安全費用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2.50 USD</a:t>
                      </a:r>
                      <a:r>
                        <a:rPr lang="zh-TW" altLang="en-US" b="0" dirty="0" smtClean="0"/>
                        <a:t> </a:t>
                      </a:r>
                      <a:r>
                        <a:rPr lang="en-US" altLang="zh-TW" b="0" dirty="0" smtClean="0"/>
                        <a:t>(18.7%)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547794"/>
                  </a:ext>
                </a:extLst>
              </a:tr>
              <a:tr h="662612"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S3: 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8000</a:t>
                      </a:r>
                      <a:r>
                        <a:rPr lang="zh-TW" altLang="en-US" dirty="0" smtClean="0"/>
                        <a:t>通</a:t>
                      </a:r>
                      <a:r>
                        <a:rPr lang="en-US" altLang="zh-TW" dirty="0" smtClean="0"/>
                        <a:t>CRUD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5.65 USD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(42.3%)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960329"/>
                  </a:ext>
                </a:extLst>
              </a:tr>
              <a:tr h="662612"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API Gateway: 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萬請求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0.01 USD (0.1%)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962836"/>
                  </a:ext>
                </a:extLst>
              </a:tr>
              <a:tr h="879991"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DynamoDB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10GB</a:t>
                      </a:r>
                      <a:r>
                        <a:rPr lang="zh-TW" altLang="en-US" dirty="0" smtClean="0"/>
                        <a:t>容量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3.00 USD (22.5%)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996372"/>
                  </a:ext>
                </a:extLst>
              </a:tr>
              <a:tr h="662612"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CloudWatch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2.00 USD (15%)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38253"/>
                  </a:ext>
                </a:extLst>
              </a:tr>
              <a:tr h="662612"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SNS: 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萬次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0.20 USD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(1.5%)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201940"/>
                  </a:ext>
                </a:extLst>
              </a:tr>
              <a:tr h="66261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Total	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13.36USD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(100%)</a:t>
                      </a:r>
                      <a:endParaRPr lang="zh-TW" altLang="en-US" dirty="0" smtClean="0"/>
                    </a:p>
                  </a:txBody>
                  <a:tcPr anchor="ctr" anchorCtr="1">
                    <a:lnL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584818"/>
                  </a:ext>
                </a:extLst>
              </a:tr>
            </a:tbl>
          </a:graphicData>
        </a:graphic>
      </p:graphicFrame>
      <p:pic>
        <p:nvPicPr>
          <p:cNvPr id="11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94" y="4711636"/>
            <a:ext cx="511529" cy="48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7">
            <a:extLst>
              <a:ext uri="{FF2B5EF4-FFF2-40B4-BE49-F238E27FC236}">
                <a16:creationId xmlns:a16="http://schemas.microsoft.com/office/drawing/2014/main" id="{29A4B8A3-9C63-104B-986C-E2796ED6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96" y="1836154"/>
            <a:ext cx="511529" cy="48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96" y="2519918"/>
            <a:ext cx="511529" cy="48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1646696" y="3178768"/>
            <a:ext cx="511529" cy="48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95" y="3950659"/>
            <a:ext cx="511529" cy="48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4">
            <a:extLst>
              <a:ext uri="{FF2B5EF4-FFF2-40B4-BE49-F238E27FC236}">
                <a16:creationId xmlns:a16="http://schemas.microsoft.com/office/drawing/2014/main" id="{3B648519-137D-9249-8386-436FF3FA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95" y="5388599"/>
            <a:ext cx="511529" cy="48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9769" y="2318927"/>
            <a:ext cx="4267360" cy="33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22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3643</TotalTime>
  <Words>616</Words>
  <Application>Microsoft Office PowerPoint</Application>
  <PresentationFormat>寬螢幕</PresentationFormat>
  <Paragraphs>88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Gill Sans MT</vt:lpstr>
      <vt:lpstr>Impact</vt:lpstr>
      <vt:lpstr>Times New Roman</vt:lpstr>
      <vt:lpstr>Badge</vt:lpstr>
      <vt:lpstr>醜小鴨 剩食資訊平台</vt:lpstr>
      <vt:lpstr>背景與動機</vt:lpstr>
      <vt:lpstr>背景與動機</vt:lpstr>
      <vt:lpstr>背景與動機</vt:lpstr>
      <vt:lpstr>背景與動機</vt:lpstr>
      <vt:lpstr>服務流程</vt:lpstr>
      <vt:lpstr>PowerPoint 簡報</vt:lpstr>
      <vt:lpstr>成本預估(月)</vt:lpstr>
      <vt:lpstr>成本預估(月)</vt:lpstr>
      <vt:lpstr>獲得效益</vt:lpstr>
      <vt:lpstr>結語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醜小鴨 剩食資訊平台</dc:title>
  <dc:creator>李明瑄</dc:creator>
  <cp:lastModifiedBy>李明瑄</cp:lastModifiedBy>
  <cp:revision>37</cp:revision>
  <dcterms:created xsi:type="dcterms:W3CDTF">2021-10-27T17:20:25Z</dcterms:created>
  <dcterms:modified xsi:type="dcterms:W3CDTF">2021-11-01T04:06:37Z</dcterms:modified>
</cp:coreProperties>
</file>