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6"/>
  </p:notesMasterIdLst>
  <p:handoutMasterIdLst>
    <p:handoutMasterId r:id="rId57"/>
  </p:handoutMasterIdLst>
  <p:sldIdLst>
    <p:sldId id="480" r:id="rId2"/>
    <p:sldId id="393" r:id="rId3"/>
    <p:sldId id="394" r:id="rId4"/>
    <p:sldId id="467" r:id="rId5"/>
    <p:sldId id="434" r:id="rId6"/>
    <p:sldId id="436" r:id="rId7"/>
    <p:sldId id="437" r:id="rId8"/>
    <p:sldId id="440" r:id="rId9"/>
    <p:sldId id="444" r:id="rId10"/>
    <p:sldId id="449" r:id="rId11"/>
    <p:sldId id="453" r:id="rId12"/>
    <p:sldId id="396" r:id="rId13"/>
    <p:sldId id="450" r:id="rId14"/>
    <p:sldId id="476" r:id="rId15"/>
    <p:sldId id="481" r:id="rId16"/>
    <p:sldId id="395" r:id="rId17"/>
    <p:sldId id="432" r:id="rId18"/>
    <p:sldId id="433" r:id="rId19"/>
    <p:sldId id="426" r:id="rId20"/>
    <p:sldId id="451" r:id="rId21"/>
    <p:sldId id="478" r:id="rId22"/>
    <p:sldId id="479" r:id="rId23"/>
    <p:sldId id="409" r:id="rId24"/>
    <p:sldId id="468" r:id="rId25"/>
    <p:sldId id="469" r:id="rId26"/>
    <p:sldId id="461" r:id="rId27"/>
    <p:sldId id="452" r:id="rId28"/>
    <p:sldId id="463" r:id="rId29"/>
    <p:sldId id="464" r:id="rId30"/>
    <p:sldId id="420" r:id="rId31"/>
    <p:sldId id="430" r:id="rId32"/>
    <p:sldId id="431" r:id="rId33"/>
    <p:sldId id="457" r:id="rId34"/>
    <p:sldId id="462" r:id="rId35"/>
    <p:sldId id="472" r:id="rId36"/>
    <p:sldId id="465" r:id="rId37"/>
    <p:sldId id="482" r:id="rId38"/>
    <p:sldId id="484" r:id="rId39"/>
    <p:sldId id="486" r:id="rId40"/>
    <p:sldId id="485" r:id="rId41"/>
    <p:sldId id="487" r:id="rId42"/>
    <p:sldId id="466" r:id="rId43"/>
    <p:sldId id="473" r:id="rId44"/>
    <p:sldId id="397" r:id="rId45"/>
    <p:sldId id="403" r:id="rId46"/>
    <p:sldId id="408" r:id="rId47"/>
    <p:sldId id="401" r:id="rId48"/>
    <p:sldId id="475" r:id="rId49"/>
    <p:sldId id="415" r:id="rId50"/>
    <p:sldId id="474" r:id="rId51"/>
    <p:sldId id="416" r:id="rId52"/>
    <p:sldId id="417" r:id="rId53"/>
    <p:sldId id="419" r:id="rId54"/>
    <p:sldId id="421" r:id="rId55"/>
  </p:sldIdLst>
  <p:sldSz cx="9144000" cy="6858000" type="letter"/>
  <p:notesSz cx="6858000" cy="91805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3399"/>
    <a:srgbClr val="CCCCFF"/>
    <a:srgbClr val="CCECFF"/>
    <a:srgbClr val="FFCCFF"/>
    <a:srgbClr val="CC6600"/>
    <a:srgbClr val="FFCC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1" autoAdjust="0"/>
    <p:restoredTop sz="94660"/>
  </p:normalViewPr>
  <p:slideViewPr>
    <p:cSldViewPr>
      <p:cViewPr varScale="1">
        <p:scale>
          <a:sx n="85" d="100"/>
          <a:sy n="85" d="100"/>
        </p:scale>
        <p:origin x="1242" y="78"/>
      </p:cViewPr>
      <p:guideLst>
        <p:guide orient="horz" pos="2160"/>
        <p:guide pos="2880"/>
      </p:guideLst>
    </p:cSldViewPr>
  </p:slideViewPr>
  <p:outlineViewPr>
    <p:cViewPr>
      <p:scale>
        <a:sx n="50" d="100"/>
        <a:sy n="50"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72"/>
    </p:cViewPr>
  </p:sorterViewPr>
  <p:notesViewPr>
    <p:cSldViewPr>
      <p:cViewPr varScale="1">
        <p:scale>
          <a:sx n="122" d="100"/>
          <a:sy n="122" d="100"/>
        </p:scale>
        <p:origin x="-4230" y="-114"/>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1.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3"/>
          <p:cNvSpPr>
            <a:spLocks noChangeArrowheads="1"/>
          </p:cNvSpPr>
          <p:nvPr/>
        </p:nvSpPr>
        <p:spPr bwMode="auto">
          <a:xfrm>
            <a:off x="69850" y="8785225"/>
            <a:ext cx="77152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fld id="{7412726F-21AE-4AC1-86A0-D6E6478B6509}" type="datetime1">
              <a:rPr lang="en-US" sz="1400"/>
              <a:pPr/>
              <a:t>5/11/2016</a:t>
            </a:fld>
            <a:endParaRPr lang="en-US" sz="1400"/>
          </a:p>
        </p:txBody>
      </p:sp>
      <p:sp>
        <p:nvSpPr>
          <p:cNvPr id="123907" name="Rectangle 4"/>
          <p:cNvSpPr>
            <a:spLocks noChangeArrowheads="1"/>
          </p:cNvSpPr>
          <p:nvPr/>
        </p:nvSpPr>
        <p:spPr bwMode="auto">
          <a:xfrm>
            <a:off x="6391275" y="8785225"/>
            <a:ext cx="39687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r"/>
            <a:fld id="{6E3B97B3-4747-480E-88E7-A8A30AE30925}" type="slidenum">
              <a:rPr lang="en-US" sz="1400"/>
              <a:pPr algn="r"/>
              <a:t>‹#›</a:t>
            </a:fld>
            <a:endParaRPr lang="en-US" sz="1400"/>
          </a:p>
        </p:txBody>
      </p:sp>
    </p:spTree>
    <p:extLst>
      <p:ext uri="{BB962C8B-B14F-4D97-AF65-F5344CB8AC3E}">
        <p14:creationId xmlns:p14="http://schemas.microsoft.com/office/powerpoint/2010/main" val="3776741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60863"/>
            <a:ext cx="5029200" cy="41306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1" name="Rectangle 3"/>
          <p:cNvSpPr>
            <a:spLocks noGrp="1" noRot="1" noChangeAspect="1" noChangeArrowheads="1" noTextEdit="1"/>
          </p:cNvSpPr>
          <p:nvPr>
            <p:ph type="sldImg" idx="2"/>
          </p:nvPr>
        </p:nvSpPr>
        <p:spPr bwMode="auto">
          <a:xfrm>
            <a:off x="1143000" y="695325"/>
            <a:ext cx="4572000" cy="3429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68612" name="Rectangle 4"/>
          <p:cNvSpPr>
            <a:spLocks noChangeArrowheads="1"/>
          </p:cNvSpPr>
          <p:nvPr/>
        </p:nvSpPr>
        <p:spPr bwMode="auto">
          <a:xfrm>
            <a:off x="69850" y="122238"/>
            <a:ext cx="6070600"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r>
              <a:rPr lang="en-US" sz="1000" i="1"/>
              <a:t>Java: An Introduction to Computer Science and Programming</a:t>
            </a:r>
            <a:r>
              <a:rPr lang="en-US" sz="1000"/>
              <a:t>, Walter Savitch  Ch. 9 Streams and File I/O</a:t>
            </a:r>
          </a:p>
        </p:txBody>
      </p:sp>
      <p:sp>
        <p:nvSpPr>
          <p:cNvPr id="68613" name="Rectangle 5"/>
          <p:cNvSpPr>
            <a:spLocks noChangeArrowheads="1"/>
          </p:cNvSpPr>
          <p:nvPr/>
        </p:nvSpPr>
        <p:spPr bwMode="auto">
          <a:xfrm>
            <a:off x="69850" y="8785225"/>
            <a:ext cx="77152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fld id="{23CFA2A0-241E-42A2-9B7E-7D1ED8C0E222}" type="datetime1">
              <a:rPr lang="en-US" sz="1400"/>
              <a:pPr/>
              <a:t>5/11/2016</a:t>
            </a:fld>
            <a:endParaRPr lang="en-US" sz="1400"/>
          </a:p>
        </p:txBody>
      </p:sp>
      <p:sp>
        <p:nvSpPr>
          <p:cNvPr id="68614" name="Rectangle 6"/>
          <p:cNvSpPr>
            <a:spLocks noChangeArrowheads="1"/>
          </p:cNvSpPr>
          <p:nvPr/>
        </p:nvSpPr>
        <p:spPr bwMode="auto">
          <a:xfrm>
            <a:off x="6391275" y="8785225"/>
            <a:ext cx="39687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r"/>
            <a:fld id="{3D65E9B6-B4B4-4509-A8D0-BFF2B7B6F6A2}" type="slidenum">
              <a:rPr lang="en-US" sz="1400"/>
              <a:pPr algn="r"/>
              <a:t>‹#›</a:t>
            </a:fld>
            <a:endParaRPr lang="en-US" sz="1400"/>
          </a:p>
        </p:txBody>
      </p:sp>
    </p:spTree>
    <p:extLst>
      <p:ext uri="{BB962C8B-B14F-4D97-AF65-F5344CB8AC3E}">
        <p14:creationId xmlns:p14="http://schemas.microsoft.com/office/powerpoint/2010/main" val="2271188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505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0236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0236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023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
        <p:nvSpPr>
          <p:cNvPr id="6" name="Date Placeholder 9"/>
          <p:cNvSpPr>
            <a:spLocks noGrp="1"/>
          </p:cNvSpPr>
          <p:nvPr>
            <p:ph type="dt" sz="half" idx="10"/>
          </p:nvPr>
        </p:nvSpPr>
        <p:spPr/>
        <p:txBody>
          <a:bodyPr/>
          <a:lstStyle>
            <a:lvl1pPr>
              <a:defRPr smtClean="0">
                <a:solidFill>
                  <a:schemeClr val="bg2"/>
                </a:solidFill>
              </a:defRPr>
            </a:lvl1pPr>
          </a:lstStyle>
          <a:p>
            <a:pPr>
              <a:defRPr/>
            </a:pPr>
            <a:fld id="{0B4602BE-10C2-4CEB-A19C-0816CD40F120}" type="datetime1">
              <a:rPr lang="en-US"/>
              <a:pPr>
                <a:defRPr/>
              </a:pPr>
              <a:t>5/11/2016</a:t>
            </a:fld>
            <a:endParaRPr lang="en-US" dirty="0"/>
          </a:p>
        </p:txBody>
      </p:sp>
      <p:sp>
        <p:nvSpPr>
          <p:cNvPr id="7" name="Slide Number Placeholder 10"/>
          <p:cNvSpPr>
            <a:spLocks noGrp="1"/>
          </p:cNvSpPr>
          <p:nvPr>
            <p:ph type="sldNum" sz="quarter" idx="11"/>
          </p:nvPr>
        </p:nvSpPr>
        <p:spPr/>
        <p:txBody>
          <a:bodyPr/>
          <a:lstStyle>
            <a:lvl1pPr>
              <a:defRPr smtClean="0">
                <a:solidFill>
                  <a:srgbClr val="FFFFFF"/>
                </a:solidFill>
              </a:defRPr>
            </a:lvl1pPr>
          </a:lstStyle>
          <a:p>
            <a:pPr>
              <a:defRPr/>
            </a:pPr>
            <a:fld id="{6A3BE4F6-B3AE-470F-B088-2470AF724A27}" type="slidenum">
              <a:rPr lang="en-US"/>
              <a:pPr>
                <a:defRPr/>
              </a:pPr>
              <a:t>‹#›</a:t>
            </a:fld>
            <a:endParaRPr lang="en-US" dirty="0"/>
          </a:p>
        </p:txBody>
      </p:sp>
      <p:sp>
        <p:nvSpPr>
          <p:cNvPr id="8" name="Footer Placeholder 11"/>
          <p:cNvSpPr>
            <a:spLocks noGrp="1"/>
          </p:cNvSpPr>
          <p:nvPr>
            <p:ph type="ftr" sz="quarter" idx="12"/>
          </p:nvPr>
        </p:nvSpPr>
        <p:spPr/>
        <p:txBody>
          <a:bodyPr/>
          <a:lstStyle>
            <a:lvl1pPr>
              <a:defRPr dirty="0">
                <a:solidFill>
                  <a:schemeClr val="bg2"/>
                </a:solidFill>
              </a:defRPr>
            </a:lvl1pPr>
          </a:lstStyle>
          <a:p>
            <a:pPr>
              <a:defRPr/>
            </a:pPr>
            <a:endParaRPr lang="en-US"/>
          </a:p>
        </p:txBody>
      </p:sp>
    </p:spTree>
    <p:extLst>
      <p:ext uri="{BB962C8B-B14F-4D97-AF65-F5344CB8AC3E}">
        <p14:creationId xmlns:p14="http://schemas.microsoft.com/office/powerpoint/2010/main" val="212266062"/>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8F9461-E3EB-40CD-B93F-E5CBBBD8E0BA}" type="datetimeFigureOut">
              <a:rPr lang="en-US"/>
              <a:pPr>
                <a:defRPr/>
              </a:pPr>
              <a:t>5/11/2016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a:lvl1pPr>
          </a:lstStyle>
          <a:p>
            <a:pPr>
              <a:defRPr/>
            </a:pPr>
            <a:fld id="{A46EE44B-FF2C-48A8-9721-B3A7560C5E04}" type="slidenum">
              <a:rPr lang="en-US"/>
              <a:pPr>
                <a:defRPr/>
              </a:pPr>
              <a:t>‹#›</a:t>
            </a:fld>
            <a:endParaRPr lang="en-US"/>
          </a:p>
        </p:txBody>
      </p:sp>
    </p:spTree>
    <p:extLst>
      <p:ext uri="{BB962C8B-B14F-4D97-AF65-F5344CB8AC3E}">
        <p14:creationId xmlns:p14="http://schemas.microsoft.com/office/powerpoint/2010/main" val="145960882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D0D5D805-7F07-4FF2-BC1B-FF5651E77B2C}" type="datetime1">
              <a:rPr lang="en-US"/>
              <a:pPr>
                <a:defRPr/>
              </a:pPr>
              <a:t>5/11/2016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lgn="ctr">
              <a:defRPr smtClean="0">
                <a:solidFill>
                  <a:schemeClr val="bg2"/>
                </a:solidFill>
              </a:defRPr>
            </a:lvl1pPr>
          </a:lstStyle>
          <a:p>
            <a:pPr>
              <a:defRPr/>
            </a:pPr>
            <a:fld id="{4A82F1A1-4413-4953-B7DE-AE49D6544330}" type="slidenum">
              <a:rPr lang="en-US"/>
              <a:pPr>
                <a:defRPr/>
              </a:pPr>
              <a:t>‹#›</a:t>
            </a:fld>
            <a:endParaRPr lang="en-US" dirty="0"/>
          </a:p>
        </p:txBody>
      </p:sp>
    </p:spTree>
    <p:extLst>
      <p:ext uri="{BB962C8B-B14F-4D97-AF65-F5344CB8AC3E}">
        <p14:creationId xmlns:p14="http://schemas.microsoft.com/office/powerpoint/2010/main" val="198977588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69784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4D0284C7-9088-4009-BF7B-B1883C7ADCC3}" type="datetime1">
              <a:rPr lang="en-US"/>
              <a:pPr>
                <a:defRPr/>
              </a:pPr>
              <a:t>5/11/2016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lgn="ctr">
              <a:defRPr/>
            </a:lvl1pPr>
          </a:lstStyle>
          <a:p>
            <a:pPr>
              <a:defRPr/>
            </a:pPr>
            <a:fld id="{F23679C2-ADAB-40AB-8BF0-C9299B049190}" type="slidenum">
              <a:rPr lang="en-US"/>
              <a:pPr>
                <a:defRPr/>
              </a:pPr>
              <a:t>‹#›</a:t>
            </a:fld>
            <a:endParaRPr lang="en-US"/>
          </a:p>
        </p:txBody>
      </p:sp>
    </p:spTree>
    <p:extLst>
      <p:ext uri="{BB962C8B-B14F-4D97-AF65-F5344CB8AC3E}">
        <p14:creationId xmlns:p14="http://schemas.microsoft.com/office/powerpoint/2010/main" val="191716851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
        <p:nvSpPr>
          <p:cNvPr id="6" name="Date Placeholder 8"/>
          <p:cNvSpPr>
            <a:spLocks noGrp="1"/>
          </p:cNvSpPr>
          <p:nvPr>
            <p:ph type="dt" sz="half" idx="10"/>
          </p:nvPr>
        </p:nvSpPr>
        <p:spPr/>
        <p:txBody>
          <a:bodyPr/>
          <a:lstStyle>
            <a:lvl1pPr>
              <a:defRPr smtClean="0">
                <a:solidFill>
                  <a:srgbClr val="FFFFFF"/>
                </a:solidFill>
              </a:defRPr>
            </a:lvl1pPr>
          </a:lstStyle>
          <a:p>
            <a:pPr>
              <a:defRPr/>
            </a:pPr>
            <a:fld id="{91359A1D-CA1B-4FA5-A27D-8C283D0D5115}" type="datetime1">
              <a:rPr lang="en-US"/>
              <a:pPr>
                <a:defRPr/>
              </a:pPr>
              <a:t>5/11/2016</a:t>
            </a:fld>
            <a:endParaRPr lang="en-US" dirty="0"/>
          </a:p>
        </p:txBody>
      </p:sp>
      <p:sp>
        <p:nvSpPr>
          <p:cNvPr id="7" name="Slide Number Placeholder 9"/>
          <p:cNvSpPr>
            <a:spLocks noGrp="1"/>
          </p:cNvSpPr>
          <p:nvPr>
            <p:ph type="sldNum" sz="quarter" idx="11"/>
          </p:nvPr>
        </p:nvSpPr>
        <p:spPr/>
        <p:txBody>
          <a:bodyPr/>
          <a:lstStyle>
            <a:lvl1pPr>
              <a:defRPr smtClean="0">
                <a:solidFill>
                  <a:schemeClr val="bg2"/>
                </a:solidFill>
              </a:defRPr>
            </a:lvl1pPr>
          </a:lstStyle>
          <a:p>
            <a:pPr>
              <a:defRPr/>
            </a:pPr>
            <a:fld id="{031A02B1-B481-41E8-B64C-6396FE0CCCC5}" type="slidenum">
              <a:rPr lang="en-US"/>
              <a:pPr>
                <a:defRPr/>
              </a:pPr>
              <a:t>‹#›</a:t>
            </a:fld>
            <a:endParaRPr lang="en-US" dirty="0"/>
          </a:p>
        </p:txBody>
      </p:sp>
      <p:sp>
        <p:nvSpPr>
          <p:cNvPr id="8" name="Footer Placeholder 10"/>
          <p:cNvSpPr>
            <a:spLocks noGrp="1"/>
          </p:cNvSpPr>
          <p:nvPr>
            <p:ph type="ftr" sz="quarter" idx="12"/>
          </p:nvPr>
        </p:nvSpPr>
        <p:spPr/>
        <p:txBody>
          <a:bodyPr/>
          <a:lstStyle>
            <a:lvl1pPr>
              <a:defRPr dirty="0">
                <a:solidFill>
                  <a:srgbClr val="FFFFFF"/>
                </a:solidFill>
              </a:defRPr>
            </a:lvl1pPr>
          </a:lstStyle>
          <a:p>
            <a:pPr>
              <a:defRPr/>
            </a:pPr>
            <a:endParaRPr lang="en-US"/>
          </a:p>
        </p:txBody>
      </p:sp>
    </p:spTree>
    <p:extLst>
      <p:ext uri="{BB962C8B-B14F-4D97-AF65-F5344CB8AC3E}">
        <p14:creationId xmlns:p14="http://schemas.microsoft.com/office/powerpoint/2010/main" val="321075872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B7BA7924-D1D7-41DD-B2AF-75C7B07F2860}" type="datetime1">
              <a:rPr lang="en-US"/>
              <a:pPr>
                <a:defRPr/>
              </a:pPr>
              <a:t>5/11/2016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lgn="ctr">
              <a:defRPr/>
            </a:lvl1pPr>
          </a:lstStyle>
          <a:p>
            <a:pPr>
              <a:defRPr/>
            </a:pPr>
            <a:fld id="{CA484A97-C085-4D23-BF8C-3C1CB7F57526}" type="slidenum">
              <a:rPr lang="en-US"/>
              <a:pPr>
                <a:defRPr/>
              </a:pPr>
              <a:t>‹#›</a:t>
            </a:fld>
            <a:endParaRPr lang="en-US"/>
          </a:p>
        </p:txBody>
      </p:sp>
    </p:spTree>
    <p:extLst>
      <p:ext uri="{BB962C8B-B14F-4D97-AF65-F5344CB8AC3E}">
        <p14:creationId xmlns:p14="http://schemas.microsoft.com/office/powerpoint/2010/main" val="347513455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lvl1pPr>
              <a:defRPr/>
            </a:lvl1pPr>
          </a:lstStyle>
          <a:p>
            <a:pPr>
              <a:defRPr/>
            </a:pPr>
            <a:fld id="{1E336728-9920-45B1-A29C-F247B1DAA34F}" type="datetime1">
              <a:rPr lang="en-US"/>
              <a:pPr>
                <a:defRPr/>
              </a:pPr>
              <a:t>5/11/2016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lgn="ctr">
              <a:defRPr/>
            </a:lvl1pPr>
          </a:lstStyle>
          <a:p>
            <a:pPr>
              <a:defRPr/>
            </a:pPr>
            <a:fld id="{0CCFA663-C5C9-4642-9CF6-13F1098F3020}" type="slidenum">
              <a:rPr lang="en-US"/>
              <a:pPr>
                <a:defRPr/>
              </a:pPr>
              <a:t>‹#›</a:t>
            </a:fld>
            <a:endParaRPr lang="en-US"/>
          </a:p>
        </p:txBody>
      </p:sp>
    </p:spTree>
    <p:extLst>
      <p:ext uri="{BB962C8B-B14F-4D97-AF65-F5344CB8AC3E}">
        <p14:creationId xmlns:p14="http://schemas.microsoft.com/office/powerpoint/2010/main" val="46042363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A7A3DAFB-3D3F-41E1-99E2-0A8AEB8255DA}" type="datetime1">
              <a:rPr lang="en-US"/>
              <a:pPr>
                <a:defRPr/>
              </a:pPr>
              <a:t>5/11/2016</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lgn="ctr">
              <a:defRPr/>
            </a:lvl1pPr>
          </a:lstStyle>
          <a:p>
            <a:pPr>
              <a:defRPr/>
            </a:pPr>
            <a:fld id="{FF5AB35E-B111-4612-B678-E8A11FCF406C}" type="slidenum">
              <a:rPr lang="en-US"/>
              <a:pPr>
                <a:defRPr/>
              </a:pPr>
              <a:t>‹#›</a:t>
            </a:fld>
            <a:endParaRPr lang="en-US"/>
          </a:p>
        </p:txBody>
      </p:sp>
    </p:spTree>
    <p:extLst>
      <p:ext uri="{BB962C8B-B14F-4D97-AF65-F5344CB8AC3E}">
        <p14:creationId xmlns:p14="http://schemas.microsoft.com/office/powerpoint/2010/main" val="176124700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ate Placeholder 1"/>
          <p:cNvSpPr>
            <a:spLocks noGrp="1"/>
          </p:cNvSpPr>
          <p:nvPr>
            <p:ph type="dt" sz="half" idx="10"/>
          </p:nvPr>
        </p:nvSpPr>
        <p:spPr/>
        <p:txBody>
          <a:bodyPr/>
          <a:lstStyle>
            <a:lvl1pPr>
              <a:defRPr/>
            </a:lvl1pPr>
          </a:lstStyle>
          <a:p>
            <a:pPr>
              <a:defRPr/>
            </a:pPr>
            <a:fld id="{49C008C8-C842-4E10-B233-8F287550E077}" type="datetime1">
              <a:rPr lang="en-US"/>
              <a:pPr>
                <a:defRPr/>
              </a:pPr>
              <a:t>5/11/2016</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lgn="ctr">
              <a:defRPr/>
            </a:lvl1pPr>
          </a:lstStyle>
          <a:p>
            <a:pPr>
              <a:defRPr/>
            </a:pPr>
            <a:fld id="{05A5B102-72EF-47D9-AED6-D24DBF766710}" type="slidenum">
              <a:rPr lang="en-US"/>
              <a:pPr>
                <a:defRPr/>
              </a:pPr>
              <a:t>‹#›</a:t>
            </a:fld>
            <a:endParaRPr lang="en-US"/>
          </a:p>
        </p:txBody>
      </p:sp>
    </p:spTree>
    <p:extLst>
      <p:ext uri="{BB962C8B-B14F-4D97-AF65-F5344CB8AC3E}">
        <p14:creationId xmlns:p14="http://schemas.microsoft.com/office/powerpoint/2010/main" val="173993813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ectangle 6"/>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
        <p:nvSpPr>
          <p:cNvPr id="8" name="Date Placeholder 4"/>
          <p:cNvSpPr>
            <a:spLocks noGrp="1"/>
          </p:cNvSpPr>
          <p:nvPr>
            <p:ph type="dt" sz="half" idx="10"/>
          </p:nvPr>
        </p:nvSpPr>
        <p:spPr/>
        <p:txBody>
          <a:bodyPr/>
          <a:lstStyle>
            <a:lvl1pPr>
              <a:defRPr/>
            </a:lvl1pPr>
          </a:lstStyle>
          <a:p>
            <a:pPr>
              <a:defRPr/>
            </a:pPr>
            <a:fld id="{5F3F45C2-5BF0-44C9-A8E9-ABC6B2969CDC}" type="datetime1">
              <a:rPr lang="en-US"/>
              <a:pPr>
                <a:defRPr/>
              </a:pPr>
              <a:t>5/11/2016</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lgn="ctr">
              <a:defRPr smtClean="0">
                <a:solidFill>
                  <a:srgbClr val="FFFFFF"/>
                </a:solidFill>
              </a:defRPr>
            </a:lvl1pPr>
          </a:lstStyle>
          <a:p>
            <a:pPr>
              <a:defRPr/>
            </a:pPr>
            <a:fld id="{06D2222A-975D-430F-BDA3-2F0BF06E2BC2}" type="slidenum">
              <a:rPr lang="en-US"/>
              <a:pPr>
                <a:defRPr/>
              </a:pPr>
              <a:t>‹#›</a:t>
            </a:fld>
            <a:endParaRPr lang="en-US" dirty="0"/>
          </a:p>
        </p:txBody>
      </p:sp>
    </p:spTree>
    <p:extLst>
      <p:ext uri="{BB962C8B-B14F-4D97-AF65-F5344CB8AC3E}">
        <p14:creationId xmlns:p14="http://schemas.microsoft.com/office/powerpoint/2010/main" val="2899825930"/>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ectangle 5"/>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1CA706F0-8A5A-487C-81D6-A372CB7C919F}" type="datetime1">
              <a:rPr lang="en-US"/>
              <a:pPr>
                <a:defRPr/>
              </a:pPr>
              <a:t>5/11/2016</a:t>
            </a:fld>
            <a:endParaRPr lang="en-US" dirty="0"/>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lgn="ctr">
              <a:defRPr/>
            </a:lvl1pPr>
          </a:lstStyle>
          <a:p>
            <a:pPr>
              <a:defRPr/>
            </a:pPr>
            <a:fld id="{AB454D29-533D-4C16-AAC1-D0A453CBB54B}" type="slidenum">
              <a:rPr lang="en-US"/>
              <a:pPr>
                <a:defRPr/>
              </a:pPr>
              <a:t>‹#›</a:t>
            </a:fld>
            <a:endParaRPr lang="en-US"/>
          </a:p>
        </p:txBody>
      </p:sp>
    </p:spTree>
    <p:extLst>
      <p:ext uri="{BB962C8B-B14F-4D97-AF65-F5344CB8AC3E}">
        <p14:creationId xmlns:p14="http://schemas.microsoft.com/office/powerpoint/2010/main" val="3913937269"/>
      </p:ext>
    </p:extLst>
  </p:cSld>
  <p:clrMapOvr>
    <a:overrideClrMapping bg1="dk1" tx1="lt1" bg2="dk2" tx2="lt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1475" y="6356350"/>
            <a:ext cx="2133600" cy="274638"/>
          </a:xfrm>
          <a:prstGeom prst="rect">
            <a:avLst/>
          </a:prstGeom>
        </p:spPr>
        <p:txBody>
          <a:bodyPr vert="horz" lIns="91440" tIns="45720" rIns="91440" bIns="45720" rtlCol="0" anchor="ctr"/>
          <a:lstStyle>
            <a:lvl1pPr algn="l">
              <a:defRPr sz="1100" smtClean="0">
                <a:solidFill>
                  <a:schemeClr val="tx2"/>
                </a:solidFill>
                <a:latin typeface="Arial" charset="0"/>
              </a:defRPr>
            </a:lvl1pPr>
          </a:lstStyle>
          <a:p>
            <a:pPr>
              <a:defRPr/>
            </a:pPr>
            <a:fld id="{542F34F4-E78C-4A21-B313-C17437AD391F}" type="datetime1">
              <a:rPr lang="en-US"/>
              <a:pPr>
                <a:defRPr/>
              </a:pPr>
              <a:t>5/11/2016</a:t>
            </a:fld>
            <a:endParaRPr lang="en-US" dirty="0"/>
          </a:p>
        </p:txBody>
      </p:sp>
      <p:sp>
        <p:nvSpPr>
          <p:cNvPr id="5" name="Footer Placeholder 4"/>
          <p:cNvSpPr>
            <a:spLocks noGrp="1"/>
          </p:cNvSpPr>
          <p:nvPr>
            <p:ph type="ftr" sz="quarter" idx="3"/>
          </p:nvPr>
        </p:nvSpPr>
        <p:spPr>
          <a:xfrm>
            <a:off x="3048000" y="6356350"/>
            <a:ext cx="3352800" cy="274638"/>
          </a:xfrm>
          <a:prstGeom prst="rect">
            <a:avLst/>
          </a:prstGeom>
        </p:spPr>
        <p:txBody>
          <a:bodyPr vert="horz" lIns="91440" tIns="45720" rIns="91440" bIns="45720" rtlCol="0" anchor="ctr"/>
          <a:lstStyle>
            <a:lvl1pPr algn="ctr">
              <a:defRPr sz="1100" dirty="0">
                <a:solidFill>
                  <a:schemeClr val="tx2"/>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234363" y="6354763"/>
            <a:ext cx="582612" cy="274637"/>
          </a:xfrm>
          <a:prstGeom prst="rect">
            <a:avLst/>
          </a:prstGeom>
          <a:ln w="19050">
            <a:noFill/>
          </a:ln>
        </p:spPr>
        <p:txBody>
          <a:bodyPr vert="horz" lIns="91440" tIns="45720" rIns="91440" bIns="45720" rtlCol="0" anchor="ctr"/>
          <a:lstStyle>
            <a:lvl1pPr algn="r">
              <a:defRPr sz="1100" smtClean="0">
                <a:solidFill>
                  <a:schemeClr val="tx2"/>
                </a:solidFill>
                <a:latin typeface="Arial" charset="0"/>
              </a:defRPr>
            </a:lvl1pPr>
          </a:lstStyle>
          <a:p>
            <a:pPr>
              <a:defRPr/>
            </a:pPr>
            <a:fld id="{7FAE35D0-1813-4D61-BCEB-7FEA5EF844E9}" type="slidenum">
              <a:rPr lang="en-US"/>
              <a:pPr>
                <a:defRPr/>
              </a:pPr>
              <a:t>‹#›</a:t>
            </a:fld>
            <a:endParaRPr lang="en-US" dirty="0"/>
          </a:p>
        </p:txBody>
      </p:sp>
      <p:sp>
        <p:nvSpPr>
          <p:cNvPr id="1033" name="Text Box 10"/>
          <p:cNvSpPr txBox="1">
            <a:spLocks noChangeArrowheads="1"/>
          </p:cNvSpPr>
          <p:nvPr userDrawn="1"/>
        </p:nvSpPr>
        <p:spPr bwMode="auto">
          <a:xfrm>
            <a:off x="8534400" y="6400800"/>
            <a:ext cx="381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fld id="{4D9533AD-6F23-4DCD-AD3C-2493B13D17B3}" type="slidenum">
              <a:rPr lang="en-US" sz="1200">
                <a:latin typeface="Times New Roman" pitchFamily="18" charset="0"/>
              </a:rPr>
              <a:pPr>
                <a:spcBef>
                  <a:spcPct val="50000"/>
                </a:spcBef>
              </a:pPr>
              <a:t>‹#›</a:t>
            </a:fld>
            <a:endParaRPr lang="en-US" sz="12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fontAlgn="base">
        <a:spcBef>
          <a:spcPct val="0"/>
        </a:spcBef>
        <a:spcAft>
          <a:spcPct val="0"/>
        </a:spcAft>
        <a:defRPr sz="3200" kern="1200" cap="all" spc="200">
          <a:solidFill>
            <a:schemeClr val="bg1"/>
          </a:solidFill>
          <a:latin typeface="+mj-lt"/>
          <a:ea typeface="+mj-ea"/>
          <a:cs typeface="+mj-cs"/>
        </a:defRPr>
      </a:lvl1pPr>
      <a:lvl2pPr algn="ctr" rtl="0" fontAlgn="base">
        <a:spcBef>
          <a:spcPct val="0"/>
        </a:spcBef>
        <a:spcAft>
          <a:spcPct val="0"/>
        </a:spcAft>
        <a:defRPr sz="3200">
          <a:solidFill>
            <a:schemeClr val="bg1"/>
          </a:solidFill>
          <a:latin typeface="Franklin Gothic Medium" pitchFamily="34" charset="0"/>
        </a:defRPr>
      </a:lvl2pPr>
      <a:lvl3pPr algn="ctr" rtl="0" fontAlgn="base">
        <a:spcBef>
          <a:spcPct val="0"/>
        </a:spcBef>
        <a:spcAft>
          <a:spcPct val="0"/>
        </a:spcAft>
        <a:defRPr sz="3200">
          <a:solidFill>
            <a:schemeClr val="bg1"/>
          </a:solidFill>
          <a:latin typeface="Franklin Gothic Medium" pitchFamily="34" charset="0"/>
        </a:defRPr>
      </a:lvl3pPr>
      <a:lvl4pPr algn="ctr" rtl="0" fontAlgn="base">
        <a:spcBef>
          <a:spcPct val="0"/>
        </a:spcBef>
        <a:spcAft>
          <a:spcPct val="0"/>
        </a:spcAft>
        <a:defRPr sz="3200">
          <a:solidFill>
            <a:schemeClr val="bg1"/>
          </a:solidFill>
          <a:latin typeface="Franklin Gothic Medium" pitchFamily="34" charset="0"/>
        </a:defRPr>
      </a:lvl4pPr>
      <a:lvl5pPr algn="ctr" rtl="0" fontAlgn="base">
        <a:spcBef>
          <a:spcPct val="0"/>
        </a:spcBef>
        <a:spcAft>
          <a:spcPct val="0"/>
        </a:spcAft>
        <a:defRPr sz="3200">
          <a:solidFill>
            <a:schemeClr val="bg1"/>
          </a:solidFill>
          <a:latin typeface="Franklin Gothic Medium" pitchFamily="34" charset="0"/>
        </a:defRPr>
      </a:lvl5pPr>
      <a:lvl6pPr marL="457200" algn="ctr" rtl="0" fontAlgn="base">
        <a:spcBef>
          <a:spcPct val="0"/>
        </a:spcBef>
        <a:spcAft>
          <a:spcPct val="0"/>
        </a:spcAft>
        <a:defRPr sz="3200">
          <a:solidFill>
            <a:schemeClr val="bg1"/>
          </a:solidFill>
          <a:latin typeface="Franklin Gothic Medium" pitchFamily="34" charset="0"/>
        </a:defRPr>
      </a:lvl6pPr>
      <a:lvl7pPr marL="914400" algn="ctr" rtl="0" fontAlgn="base">
        <a:spcBef>
          <a:spcPct val="0"/>
        </a:spcBef>
        <a:spcAft>
          <a:spcPct val="0"/>
        </a:spcAft>
        <a:defRPr sz="3200">
          <a:solidFill>
            <a:schemeClr val="bg1"/>
          </a:solidFill>
          <a:latin typeface="Franklin Gothic Medium" pitchFamily="34" charset="0"/>
        </a:defRPr>
      </a:lvl7pPr>
      <a:lvl8pPr marL="1371600" algn="ctr" rtl="0" fontAlgn="base">
        <a:spcBef>
          <a:spcPct val="0"/>
        </a:spcBef>
        <a:spcAft>
          <a:spcPct val="0"/>
        </a:spcAft>
        <a:defRPr sz="3200">
          <a:solidFill>
            <a:schemeClr val="bg1"/>
          </a:solidFill>
          <a:latin typeface="Franklin Gothic Medium" pitchFamily="34" charset="0"/>
        </a:defRPr>
      </a:lvl8pPr>
      <a:lvl9pPr marL="1828800" algn="ctr" rtl="0" fontAlgn="base">
        <a:spcBef>
          <a:spcPct val="0"/>
        </a:spcBef>
        <a:spcAft>
          <a:spcPct val="0"/>
        </a:spcAft>
        <a:defRPr sz="3200">
          <a:solidFill>
            <a:schemeClr val="bg1"/>
          </a:solidFill>
          <a:latin typeface="Franklin Gothic Medium" pitchFamily="34" charset="0"/>
        </a:defRPr>
      </a:lvl9pPr>
    </p:titleStyle>
    <p:bodyStyle>
      <a:lvl1pPr marL="273050" indent="-228600" algn="l" rtl="0" fontAlgn="base">
        <a:spcBef>
          <a:spcPct val="20000"/>
        </a:spcBef>
        <a:spcAft>
          <a:spcPct val="0"/>
        </a:spcAft>
        <a:buClr>
          <a:schemeClr val="accent1"/>
        </a:buClr>
        <a:buFont typeface="Wingdings 2" pitchFamily="18" charset="2"/>
        <a:buChar char=""/>
        <a:defRPr sz="2000" kern="1200" spc="150">
          <a:solidFill>
            <a:schemeClr val="tx2"/>
          </a:solidFill>
          <a:latin typeface="+mn-lt"/>
          <a:ea typeface="+mn-ea"/>
          <a:cs typeface="+mn-cs"/>
        </a:defRPr>
      </a:lvl1pPr>
      <a:lvl2pPr marL="547688" indent="-182563" algn="l" rtl="0" fontAlgn="base">
        <a:spcBef>
          <a:spcPct val="20000"/>
        </a:spcBef>
        <a:spcAft>
          <a:spcPct val="0"/>
        </a:spcAft>
        <a:buClr>
          <a:schemeClr val="accent2"/>
        </a:buClr>
        <a:buFont typeface="Wingdings" pitchFamily="2" charset="2"/>
        <a:buChar char="§"/>
        <a:defRPr kern="1200" spc="100">
          <a:solidFill>
            <a:schemeClr val="tx2"/>
          </a:solidFill>
          <a:latin typeface="+mn-lt"/>
          <a:ea typeface="+mn-ea"/>
          <a:cs typeface="+mn-cs"/>
        </a:defRPr>
      </a:lvl2pPr>
      <a:lvl3pPr marL="822325" indent="-182563" algn="l" rtl="0" fontAlgn="base">
        <a:spcBef>
          <a:spcPct val="20000"/>
        </a:spcBef>
        <a:spcAft>
          <a:spcPct val="0"/>
        </a:spcAft>
        <a:buClr>
          <a:srgbClr val="928B70"/>
        </a:buClr>
        <a:buFont typeface="Wingdings" pitchFamily="2" charset="2"/>
        <a:buChar char="§"/>
        <a:defRPr sz="1600" kern="1200" spc="100">
          <a:solidFill>
            <a:schemeClr val="tx2"/>
          </a:solidFill>
          <a:latin typeface="+mn-lt"/>
          <a:ea typeface="+mn-ea"/>
          <a:cs typeface="+mn-cs"/>
        </a:defRPr>
      </a:lvl3pPr>
      <a:lvl4pPr marL="1096963" indent="-182563" algn="l" rtl="0" fontAlgn="base">
        <a:spcBef>
          <a:spcPct val="20000"/>
        </a:spcBef>
        <a:spcAft>
          <a:spcPct val="0"/>
        </a:spcAft>
        <a:buClr>
          <a:srgbClr val="87706B"/>
        </a:buClr>
        <a:buFont typeface="Wingdings" pitchFamily="2" charset="2"/>
        <a:buChar char="§"/>
        <a:defRPr sz="1400" kern="1200">
          <a:solidFill>
            <a:schemeClr val="tx2"/>
          </a:solidFill>
          <a:latin typeface="+mn-lt"/>
          <a:ea typeface="+mn-ea"/>
          <a:cs typeface="+mn-cs"/>
        </a:defRPr>
      </a:lvl4pPr>
      <a:lvl5pPr marL="1279525" indent="-182563" algn="l" rtl="0" fontAlgn="base">
        <a:spcBef>
          <a:spcPct val="20000"/>
        </a:spcBef>
        <a:spcAft>
          <a:spcPct val="0"/>
        </a:spcAft>
        <a:buClr>
          <a:srgbClr val="6F777D"/>
        </a:buClr>
        <a:buFont typeface="Wingdings" pitchFamily="2" charset="2"/>
        <a:buChar char="§"/>
        <a:defRPr sz="1300" kern="1200" spc="10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java%20CommandLineDemo" TargetMode="External"/><Relationship Id="rId3" Type="http://schemas.openxmlformats.org/officeDocument/2006/relationships/hyperlink" Target="java%20CommandLineDemo%20%22once%20upon%20a%20time%22" TargetMode="External"/><Relationship Id="rId7" Type="http://schemas.openxmlformats.org/officeDocument/2006/relationships/hyperlink" Target="java%20CommandLineDemo%20opt1%20opt2%20opt3%20opt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java%20CommandLineDemo%20file1.txt%20file2.txt" TargetMode="External"/><Relationship Id="rId5" Type="http://schemas.openxmlformats.org/officeDocument/2006/relationships/hyperlink" Target="java%20CommandLineDemo%201%202%20356" TargetMode="External"/><Relationship Id="rId4" Type="http://schemas.openxmlformats.org/officeDocument/2006/relationships/hyperlink" Target="java%20CommandLineDemo%201-x%2018%20number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150298078_c89af54bb6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09600"/>
            <a:ext cx="6477000" cy="4857750"/>
          </a:xfrm>
          <a:prstGeom prst="rect">
            <a:avLst/>
          </a:prstGeom>
          <a:ln>
            <a:solidFill>
              <a:schemeClr val="tx1"/>
            </a:solidFill>
          </a:ln>
        </p:spPr>
      </p:pic>
      <p:sp>
        <p:nvSpPr>
          <p:cNvPr id="2" name="Subtitle 1"/>
          <p:cNvSpPr>
            <a:spLocks noGrp="1"/>
          </p:cNvSpPr>
          <p:nvPr>
            <p:ph type="subTitle" idx="1"/>
          </p:nvPr>
        </p:nvSpPr>
        <p:spPr>
          <a:xfrm>
            <a:off x="7010400" y="2052638"/>
            <a:ext cx="1981200" cy="1828800"/>
          </a:xfrm>
        </p:spPr>
        <p:txBody>
          <a:bodyPr/>
          <a:lstStyle/>
          <a:p>
            <a:pPr fontAlgn="auto">
              <a:spcAft>
                <a:spcPts val="0"/>
              </a:spcAft>
              <a:defRPr/>
            </a:pPr>
            <a:r>
              <a:rPr lang="en-US" dirty="0" smtClean="0"/>
              <a:t>Input and Output</a:t>
            </a:r>
            <a:endParaRPr lang="en-US" dirty="0"/>
          </a:p>
        </p:txBody>
      </p:sp>
      <p:sp>
        <p:nvSpPr>
          <p:cNvPr id="3" name="Title 2"/>
          <p:cNvSpPr>
            <a:spLocks noGrp="1"/>
          </p:cNvSpPr>
          <p:nvPr>
            <p:ph type="title"/>
          </p:nvPr>
        </p:nvSpPr>
        <p:spPr>
          <a:xfrm>
            <a:off x="4800600" y="2438400"/>
            <a:ext cx="1981200" cy="990600"/>
          </a:xfrm>
          <a:noFill/>
          <a:ln>
            <a:noFill/>
          </a:ln>
        </p:spPr>
        <p:txBody>
          <a:bodyPr/>
          <a:lstStyle/>
          <a:p>
            <a:pPr fontAlgn="auto">
              <a:spcAft>
                <a:spcPts val="0"/>
              </a:spcAft>
              <a:defRPr/>
            </a:pPr>
            <a:r>
              <a:rPr lang="en-US" b="1" dirty="0" smtClean="0">
                <a:solidFill>
                  <a:schemeClr val="tx1"/>
                </a:solidFill>
                <a:effectLst>
                  <a:glow rad="101600">
                    <a:schemeClr val="accent2">
                      <a:lumMod val="40000"/>
                      <a:lumOff val="60000"/>
                      <a:alpha val="75000"/>
                    </a:schemeClr>
                  </a:glow>
                </a:effectLst>
              </a:rPr>
              <a:t>File IO</a:t>
            </a:r>
            <a:endParaRPr lang="en-US" b="1" dirty="0">
              <a:solidFill>
                <a:schemeClr val="tx1"/>
              </a:solidFill>
              <a:effectLst>
                <a:glow rad="101600">
                  <a:schemeClr val="accent2">
                    <a:lumMod val="40000"/>
                    <a:lumOff val="60000"/>
                    <a:alpha val="75000"/>
                  </a:schemeClr>
                </a:glow>
              </a:effectLst>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7" name="Rectangle 3"/>
          <p:cNvSpPr>
            <a:spLocks noGrp="1" noChangeArrowheads="1"/>
          </p:cNvSpPr>
          <p:nvPr>
            <p:ph idx="1"/>
          </p:nvPr>
        </p:nvSpPr>
        <p:spPr/>
        <p:txBody>
          <a:bodyPr/>
          <a:lstStyle/>
          <a:p>
            <a:pPr marL="274320" fontAlgn="auto">
              <a:spcAft>
                <a:spcPts val="0"/>
              </a:spcAft>
              <a:defRPr/>
            </a:pPr>
            <a:r>
              <a:rPr lang="en-US" sz="1800" dirty="0" smtClean="0"/>
              <a:t>Algorithm </a:t>
            </a:r>
            <a:r>
              <a:rPr lang="en-US" sz="1800" dirty="0" err="1" smtClean="0"/>
              <a:t>ConvertToBinary</a:t>
            </a:r>
            <a:r>
              <a:rPr lang="en-US" sz="1800" dirty="0" smtClean="0"/>
              <a:t>(X)</a:t>
            </a:r>
          </a:p>
          <a:p>
            <a:pPr marL="548640" lvl="1" indent="-182880" fontAlgn="auto">
              <a:spcAft>
                <a:spcPts val="0"/>
              </a:spcAft>
              <a:buFontTx/>
              <a:buNone/>
              <a:defRPr/>
            </a:pPr>
            <a:r>
              <a:rPr lang="en-US" dirty="0" smtClean="0"/>
              <a:t>Input: X is a decimal number</a:t>
            </a:r>
          </a:p>
          <a:p>
            <a:pPr marL="548640" lvl="1" indent="-182880" fontAlgn="auto">
              <a:spcAft>
                <a:spcPts val="0"/>
              </a:spcAft>
              <a:buFontTx/>
              <a:buNone/>
              <a:defRPr/>
            </a:pPr>
            <a:r>
              <a:rPr lang="en-US" dirty="0" smtClean="0"/>
              <a:t>Output: B is a sequence of binary digits representing X</a:t>
            </a:r>
          </a:p>
          <a:p>
            <a:pPr marL="548640" lvl="1" indent="-182880" fontAlgn="auto">
              <a:spcAft>
                <a:spcPts val="0"/>
              </a:spcAft>
              <a:buFontTx/>
              <a:buNone/>
              <a:defRPr/>
            </a:pPr>
            <a:r>
              <a:rPr lang="en-US" dirty="0" smtClean="0"/>
              <a:t>Let B be an empty sequence of binary digits</a:t>
            </a:r>
          </a:p>
          <a:p>
            <a:pPr marL="548640" lvl="1" indent="-182880" fontAlgn="auto">
              <a:spcAft>
                <a:spcPts val="0"/>
              </a:spcAft>
              <a:buFontTx/>
              <a:buNone/>
              <a:defRPr/>
            </a:pPr>
            <a:r>
              <a:rPr lang="en-US" dirty="0" smtClean="0"/>
              <a:t>while X is greater than or equal to 1 do</a:t>
            </a:r>
          </a:p>
          <a:p>
            <a:pPr marL="822960" lvl="2" indent="-182880" fontAlgn="auto">
              <a:spcAft>
                <a:spcPts val="0"/>
              </a:spcAft>
              <a:buClr>
                <a:schemeClr val="accent3"/>
              </a:buClr>
              <a:buFontTx/>
              <a:buNone/>
              <a:defRPr/>
            </a:pPr>
            <a:r>
              <a:rPr lang="en-US" sz="1800" dirty="0" smtClean="0"/>
              <a:t>set A to the remainder of the non-integer division of (X/2)</a:t>
            </a:r>
          </a:p>
          <a:p>
            <a:pPr marL="822960" lvl="2" indent="-182880" fontAlgn="auto">
              <a:spcAft>
                <a:spcPts val="0"/>
              </a:spcAft>
              <a:buClr>
                <a:schemeClr val="accent3"/>
              </a:buClr>
              <a:buFontTx/>
              <a:buNone/>
              <a:defRPr/>
            </a:pPr>
            <a:r>
              <a:rPr lang="en-US" sz="1800" dirty="0" smtClean="0"/>
              <a:t>set X to the quotient (non-remainder) of (X/2)</a:t>
            </a:r>
          </a:p>
          <a:p>
            <a:pPr marL="822960" lvl="2" indent="-182880" fontAlgn="auto">
              <a:spcAft>
                <a:spcPts val="0"/>
              </a:spcAft>
              <a:buClr>
                <a:schemeClr val="accent3"/>
              </a:buClr>
              <a:buFontTx/>
              <a:buNone/>
              <a:defRPr/>
            </a:pPr>
            <a:r>
              <a:rPr lang="en-US" sz="1800" dirty="0" smtClean="0"/>
              <a:t>place A at the beginning of the sequence B</a:t>
            </a:r>
          </a:p>
          <a:p>
            <a:pPr marL="548640" lvl="1" indent="-182880" fontAlgn="auto">
              <a:spcAft>
                <a:spcPts val="0"/>
              </a:spcAft>
              <a:buFontTx/>
              <a:buNone/>
              <a:defRPr/>
            </a:pPr>
            <a:r>
              <a:rPr lang="en-US" dirty="0" smtClean="0"/>
              <a:t>return B</a:t>
            </a:r>
          </a:p>
          <a:p>
            <a:pPr marL="822960" lvl="2" indent="-182880" fontAlgn="auto">
              <a:spcAft>
                <a:spcPts val="0"/>
              </a:spcAft>
              <a:buClr>
                <a:schemeClr val="accent3"/>
              </a:buClr>
              <a:defRPr/>
            </a:pPr>
            <a:endParaRPr lang="en-US" sz="1800" dirty="0" smtClean="0">
              <a:latin typeface="Courier New" pitchFamily="49" charset="0"/>
            </a:endParaRPr>
          </a:p>
          <a:p>
            <a:pPr marL="822960" lvl="2" indent="-182880" fontAlgn="auto">
              <a:spcAft>
                <a:spcPts val="0"/>
              </a:spcAft>
              <a:buClr>
                <a:schemeClr val="accent3"/>
              </a:buClr>
              <a:defRPr/>
            </a:pPr>
            <a:endParaRPr lang="en-US" sz="1800" dirty="0" smtClean="0"/>
          </a:p>
        </p:txBody>
      </p:sp>
      <p:sp>
        <p:nvSpPr>
          <p:cNvPr id="15362" name="Rectangle 2"/>
          <p:cNvSpPr>
            <a:spLocks noGrp="1" noChangeArrowheads="1"/>
          </p:cNvSpPr>
          <p:nvPr>
            <p:ph type="title"/>
          </p:nvPr>
        </p:nvSpPr>
        <p:spPr/>
        <p:txBody>
          <a:bodyPr/>
          <a:lstStyle/>
          <a:p>
            <a:pPr fontAlgn="auto">
              <a:spcAft>
                <a:spcPts val="0"/>
              </a:spcAft>
              <a:defRPr/>
            </a:pPr>
            <a:r>
              <a:rPr lang="en-US" smtClean="0"/>
              <a:t>Decimal to Binary Conversion</a:t>
            </a:r>
          </a:p>
        </p:txBody>
      </p:sp>
      <p:sp>
        <p:nvSpPr>
          <p:cNvPr id="543748" name="Text Box 4"/>
          <p:cNvSpPr txBox="1">
            <a:spLocks noChangeArrowheads="1"/>
          </p:cNvSpPr>
          <p:nvPr/>
        </p:nvSpPr>
        <p:spPr bwMode="auto">
          <a:xfrm>
            <a:off x="2971800" y="5486400"/>
            <a:ext cx="5638800" cy="744538"/>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p>
            <a:pPr>
              <a:spcBef>
                <a:spcPct val="10000"/>
              </a:spcBef>
              <a:defRPr/>
            </a:pPr>
            <a:r>
              <a:rPr lang="en-US" sz="2000" b="1">
                <a:latin typeface="Times New Roman" pitchFamily="18" charset="0"/>
              </a:rPr>
              <a:t>Problem:</a:t>
            </a:r>
            <a:r>
              <a:rPr lang="en-US" sz="2000">
                <a:latin typeface="Times New Roman" pitchFamily="18" charset="0"/>
              </a:rPr>
              <a:t> convert 819</a:t>
            </a:r>
            <a:r>
              <a:rPr lang="en-US" sz="2000" baseline="-25000">
                <a:latin typeface="Times New Roman" pitchFamily="18" charset="0"/>
              </a:rPr>
              <a:t>10</a:t>
            </a:r>
            <a:r>
              <a:rPr lang="en-US" sz="2000">
                <a:latin typeface="Times New Roman" pitchFamily="18" charset="0"/>
              </a:rPr>
              <a:t> to binary</a:t>
            </a:r>
          </a:p>
          <a:p>
            <a:pPr>
              <a:spcBef>
                <a:spcPct val="10000"/>
              </a:spcBef>
              <a:defRPr/>
            </a:pPr>
            <a:r>
              <a:rPr lang="en-US" sz="2000" b="1">
                <a:latin typeface="Times New Roman" pitchFamily="18" charset="0"/>
              </a:rPr>
              <a:t>Answer</a:t>
            </a:r>
            <a:r>
              <a:rPr lang="en-US" sz="2000">
                <a:latin typeface="Times New Roman" pitchFamily="18" charset="0"/>
              </a:rPr>
              <a:t>: 1100110011</a:t>
            </a:r>
            <a:r>
              <a:rPr lang="en-US" sz="2000" baseline="-25000">
                <a:latin typeface="Times New Roman" pitchFamily="18" charset="0"/>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 calcmode="lin" valueType="num">
                                      <p:cBhvr additive="base">
                                        <p:cTn id="7" dur="500" fill="hold"/>
                                        <p:tgtEl>
                                          <p:spTgt spid="543747"/>
                                        </p:tgtEl>
                                        <p:attrNameLst>
                                          <p:attrName>ppt_x</p:attrName>
                                        </p:attrNameLst>
                                      </p:cBhvr>
                                      <p:tavLst>
                                        <p:tav tm="0">
                                          <p:val>
                                            <p:strVal val="0-#ppt_w/2"/>
                                          </p:val>
                                        </p:tav>
                                        <p:tav tm="100000">
                                          <p:val>
                                            <p:strVal val="#ppt_x"/>
                                          </p:val>
                                        </p:tav>
                                      </p:tavLst>
                                    </p:anim>
                                    <p:anim calcmode="lin" valueType="num">
                                      <p:cBhvr additive="base">
                                        <p:cTn id="8" dur="500" fill="hold"/>
                                        <p:tgtEl>
                                          <p:spTgt spid="543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748">
                                            <p:bg/>
                                          </p:spTgt>
                                        </p:tgtEl>
                                        <p:attrNameLst>
                                          <p:attrName>style.visibility</p:attrName>
                                        </p:attrNameLst>
                                      </p:cBhvr>
                                      <p:to>
                                        <p:strVal val="visible"/>
                                      </p:to>
                                    </p:set>
                                    <p:anim calcmode="lin" valueType="num">
                                      <p:cBhvr additive="base">
                                        <p:cTn id="13" dur="500" fill="hold"/>
                                        <p:tgtEl>
                                          <p:spTgt spid="543748">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543748">
                                            <p:bg/>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3748">
                                            <p:txEl>
                                              <p:pRg st="0" end="0"/>
                                            </p:txEl>
                                          </p:spTgt>
                                        </p:tgtEl>
                                        <p:attrNameLst>
                                          <p:attrName>style.visibility</p:attrName>
                                        </p:attrNameLst>
                                      </p:cBhvr>
                                      <p:to>
                                        <p:strVal val="visible"/>
                                      </p:to>
                                    </p:set>
                                    <p:anim calcmode="lin" valueType="num">
                                      <p:cBhvr additive="base">
                                        <p:cTn id="19" dur="500" fill="hold"/>
                                        <p:tgtEl>
                                          <p:spTgt spid="54374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3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3748">
                                            <p:txEl>
                                              <p:pRg st="1" end="1"/>
                                            </p:txEl>
                                          </p:spTgt>
                                        </p:tgtEl>
                                        <p:attrNameLst>
                                          <p:attrName>style.visibility</p:attrName>
                                        </p:attrNameLst>
                                      </p:cBhvr>
                                      <p:to>
                                        <p:strVal val="visible"/>
                                      </p:to>
                                    </p:set>
                                    <p:anim calcmode="lin" valueType="num">
                                      <p:cBhvr additive="base">
                                        <p:cTn id="25" dur="500" fill="hold"/>
                                        <p:tgtEl>
                                          <p:spTgt spid="54374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37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autoUpdateAnimBg="0"/>
      <p:bldP spid="543748"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US" smtClean="0"/>
              <a:t>Primitive Data Types </a:t>
            </a:r>
            <a:br>
              <a:rPr lang="en-US" smtClean="0"/>
            </a:br>
            <a:r>
              <a:rPr lang="en-US" smtClean="0"/>
              <a:t>Memory Storage and Ranges</a:t>
            </a:r>
          </a:p>
        </p:txBody>
      </p:sp>
      <p:graphicFrame>
        <p:nvGraphicFramePr>
          <p:cNvPr id="547927" name="Group 87"/>
          <p:cNvGraphicFramePr>
            <a:graphicFrameLocks noGrp="1"/>
          </p:cNvGraphicFramePr>
          <p:nvPr/>
        </p:nvGraphicFramePr>
        <p:xfrm>
          <a:off x="762000" y="1905000"/>
          <a:ext cx="7848600" cy="3813175"/>
        </p:xfrm>
        <a:graphic>
          <a:graphicData uri="http://schemas.openxmlformats.org/drawingml/2006/table">
            <a:tbl>
              <a:tblPr/>
              <a:tblGrid>
                <a:gridCol w="1058863">
                  <a:extLst>
                    <a:ext uri="{9D8B030D-6E8A-4147-A177-3AD203B41FA5}">
                      <a16:colId xmlns:a16="http://schemas.microsoft.com/office/drawing/2014/main" val="20000"/>
                    </a:ext>
                  </a:extLst>
                </a:gridCol>
                <a:gridCol w="1531937">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gridCol w="3986212">
                  <a:extLst>
                    <a:ext uri="{9D8B030D-6E8A-4147-A177-3AD203B41FA5}">
                      <a16:colId xmlns:a16="http://schemas.microsoft.com/office/drawing/2014/main" val="20003"/>
                    </a:ext>
                  </a:extLst>
                </a:gridCol>
              </a:tblGrid>
              <a:tr h="57917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1" i="0" u="none" strike="noStrike" cap="none" normalizeH="0" baseline="0" smtClean="0">
                          <a:ln>
                            <a:noFill/>
                          </a:ln>
                          <a:solidFill>
                            <a:schemeClr val="tx1"/>
                          </a:solidFill>
                          <a:effectLst/>
                          <a:latin typeface="Times New Roman" pitchFamily="18" charset="0"/>
                        </a:rPr>
                        <a:t>Type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1" i="0" u="none" strike="noStrike" cap="none" normalizeH="0" baseline="0" smtClean="0">
                          <a:ln>
                            <a:noFill/>
                          </a:ln>
                          <a:solidFill>
                            <a:schemeClr val="tx1"/>
                          </a:solidFill>
                          <a:effectLst/>
                          <a:latin typeface="Times New Roman" pitchFamily="18" charset="0"/>
                        </a:rPr>
                        <a:t>Kind of Value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1" i="0" u="none" strike="noStrike" cap="none" normalizeH="0" baseline="0" smtClean="0">
                          <a:ln>
                            <a:noFill/>
                          </a:ln>
                          <a:solidFill>
                            <a:schemeClr val="tx1"/>
                          </a:solidFill>
                          <a:effectLst/>
                          <a:latin typeface="Times New Roman" pitchFamily="18" charset="0"/>
                        </a:rPr>
                        <a:t>Memory Used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1" i="0" u="none" strike="noStrike" cap="none" normalizeH="0" baseline="0" smtClean="0">
                          <a:ln>
                            <a:noFill/>
                          </a:ln>
                          <a:solidFill>
                            <a:schemeClr val="tx1"/>
                          </a:solidFill>
                          <a:effectLst/>
                          <a:latin typeface="Times New Roman" pitchFamily="18" charset="0"/>
                        </a:rPr>
                        <a:t>Size Range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731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Integer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1 byte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-128 to 127</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74687">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Integer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2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-32768 to 32767</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7153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Integer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4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-2,147,483,648 to 2,147,483,647</a:t>
                      </a:r>
                      <a:r>
                        <a:rPr kumimoji="0" lang="en-US" sz="1400" b="0" i="0" u="none" strike="noStrike" cap="none" normalizeH="0" baseline="0" smtClean="0">
                          <a:ln>
                            <a:noFill/>
                          </a:ln>
                          <a:solidFill>
                            <a:schemeClr val="tx1"/>
                          </a:solidFill>
                          <a:effectLst/>
                          <a:latin typeface="Times New Roman" pitchFamily="18" charset="0"/>
                        </a:rPr>
                        <a:t> </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518212">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Integer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8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-9,223,372,036,854,775,808 to 9,223,374,036,854,775,808</a:t>
                      </a:r>
                      <a:r>
                        <a:rPr kumimoji="0" lang="en-US" sz="1400" b="0" i="0" u="none" strike="noStrike" cap="none" normalizeH="0" baseline="0" smtClean="0">
                          <a:ln>
                            <a:noFill/>
                          </a:ln>
                          <a:solidFill>
                            <a:schemeClr val="tx1"/>
                          </a:solidFill>
                          <a:effectLst/>
                          <a:latin typeface="Times New Roman" pitchFamily="18" charset="0"/>
                        </a:rPr>
                        <a:t> </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56088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Real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4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+/- 3.4028… x 10</a:t>
                      </a:r>
                      <a:r>
                        <a:rPr kumimoji="0" lang="en-US" sz="1400" b="0" i="0" u="none" strike="noStrike" cap="none" normalizeH="0" baseline="30000" smtClean="0">
                          <a:ln>
                            <a:noFill/>
                          </a:ln>
                          <a:solidFill>
                            <a:schemeClr val="tx1"/>
                          </a:solidFill>
                          <a:effectLst/>
                          <a:latin typeface="Times New Roman" pitchFamily="18" charset="0"/>
                          <a:cs typeface="Times New Roman" pitchFamily="18" charset="0"/>
                        </a:rPr>
                        <a:t>+38</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to</a:t>
                      </a:r>
                    </a:p>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+/- 1.4023… x 0</a:t>
                      </a:r>
                      <a:r>
                        <a:rPr kumimoji="0" lang="en-US" sz="1400" b="0" i="0" u="none" strike="noStrike" cap="none" normalizeH="0" baseline="30000" smtClean="0">
                          <a:ln>
                            <a:noFill/>
                          </a:ln>
                          <a:solidFill>
                            <a:schemeClr val="tx1"/>
                          </a:solidFill>
                          <a:effectLst/>
                          <a:latin typeface="Times New Roman" pitchFamily="18" charset="0"/>
                          <a:cs typeface="Times New Roman" pitchFamily="18" charset="0"/>
                        </a:rPr>
                        <a:t>-45</a:t>
                      </a:r>
                      <a:r>
                        <a:rPr kumimoji="0" lang="en-US" sz="1400" b="0" i="0" u="none" strike="noStrike" cap="none" normalizeH="0" baseline="0" smtClean="0">
                          <a:ln>
                            <a:noFill/>
                          </a:ln>
                          <a:solidFill>
                            <a:schemeClr val="tx1"/>
                          </a:solidFill>
                          <a:effectLst/>
                          <a:latin typeface="Times New Roman" pitchFamily="18" charset="0"/>
                        </a:rPr>
                        <a:t> </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56088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Real Number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8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+/- 1.767… x 10</a:t>
                      </a:r>
                      <a:r>
                        <a:rPr kumimoji="0" lang="en-US" sz="1400" b="0" i="0" u="none" strike="noStrike" cap="none" normalizeH="0" baseline="30000" smtClean="0">
                          <a:ln>
                            <a:noFill/>
                          </a:ln>
                          <a:solidFill>
                            <a:schemeClr val="tx1"/>
                          </a:solidFill>
                          <a:effectLst/>
                          <a:latin typeface="Times New Roman" pitchFamily="18" charset="0"/>
                          <a:cs typeface="Times New Roman" pitchFamily="18" charset="0"/>
                        </a:rPr>
                        <a:t>+308</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to</a:t>
                      </a:r>
                    </a:p>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+/- 4.940… x 0</a:t>
                      </a:r>
                      <a:r>
                        <a:rPr kumimoji="0" lang="en-US" sz="1400" b="0" i="0" u="none" strike="noStrike" cap="none" normalizeH="0" baseline="30000" smtClean="0">
                          <a:ln>
                            <a:noFill/>
                          </a:ln>
                          <a:solidFill>
                            <a:schemeClr val="tx1"/>
                          </a:solidFill>
                          <a:effectLst/>
                          <a:latin typeface="Times New Roman" pitchFamily="18" charset="0"/>
                          <a:cs typeface="Times New Roman" pitchFamily="18" charset="0"/>
                        </a:rPr>
                        <a:t>-324</a:t>
                      </a:r>
                      <a:r>
                        <a:rPr kumimoji="0" lang="en-US" sz="1400" b="0" i="0" u="none" strike="noStrike" cap="none" normalizeH="0" baseline="0" smtClean="0">
                          <a:ln>
                            <a:noFill/>
                          </a:ln>
                          <a:solidFill>
                            <a:schemeClr val="tx1"/>
                          </a:solidFill>
                          <a:effectLst/>
                          <a:latin typeface="Times New Roman" pitchFamily="18" charset="0"/>
                        </a:rPr>
                        <a:t> </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374687">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Single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2 bytes</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Times New Roman" pitchFamily="18" charset="0"/>
                        </a:rPr>
                        <a:t>0 to 65535</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bl>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85800" y="1981200"/>
            <a:ext cx="7772400" cy="1905000"/>
          </a:xfrm>
        </p:spPr>
        <p:txBody>
          <a:bodyPr>
            <a:normAutofit lnSpcReduction="10000"/>
          </a:bodyPr>
          <a:lstStyle/>
          <a:p>
            <a:pPr marL="274320" fontAlgn="auto">
              <a:lnSpc>
                <a:spcPct val="90000"/>
              </a:lnSpc>
              <a:spcAft>
                <a:spcPts val="0"/>
              </a:spcAft>
              <a:defRPr/>
            </a:pPr>
            <a:r>
              <a:rPr lang="en-US" sz="1800" smtClean="0"/>
              <a:t>Text files are more readable by humans</a:t>
            </a:r>
          </a:p>
          <a:p>
            <a:pPr marL="274320" fontAlgn="auto">
              <a:lnSpc>
                <a:spcPct val="90000"/>
              </a:lnSpc>
              <a:spcAft>
                <a:spcPts val="0"/>
              </a:spcAft>
              <a:defRPr/>
            </a:pPr>
            <a:r>
              <a:rPr lang="en-US" sz="1800" smtClean="0"/>
              <a:t>Binary files are more efficient</a:t>
            </a:r>
          </a:p>
          <a:p>
            <a:pPr marL="548640" lvl="1" indent="-182880" fontAlgn="auto">
              <a:lnSpc>
                <a:spcPct val="90000"/>
              </a:lnSpc>
              <a:spcAft>
                <a:spcPts val="0"/>
              </a:spcAft>
              <a:defRPr/>
            </a:pPr>
            <a:r>
              <a:rPr lang="en-US" smtClean="0"/>
              <a:t>computers read and write binary files more easily than text</a:t>
            </a:r>
          </a:p>
          <a:p>
            <a:pPr marL="274320" fontAlgn="auto">
              <a:lnSpc>
                <a:spcPct val="90000"/>
              </a:lnSpc>
              <a:spcAft>
                <a:spcPts val="0"/>
              </a:spcAft>
              <a:defRPr/>
            </a:pPr>
            <a:r>
              <a:rPr lang="en-US" sz="1800" smtClean="0"/>
              <a:t>Java binary files are portable</a:t>
            </a:r>
          </a:p>
          <a:p>
            <a:pPr marL="548640" lvl="1" indent="-182880" fontAlgn="auto">
              <a:lnSpc>
                <a:spcPct val="90000"/>
              </a:lnSpc>
              <a:spcAft>
                <a:spcPts val="0"/>
              </a:spcAft>
              <a:defRPr/>
            </a:pPr>
            <a:r>
              <a:rPr lang="en-US" smtClean="0"/>
              <a:t>they can be used by Java on different machines.  Reading and writing binary files is normally done by a program</a:t>
            </a:r>
          </a:p>
          <a:p>
            <a:pPr marL="548640" lvl="1" indent="-182880" fontAlgn="auto">
              <a:lnSpc>
                <a:spcPct val="90000"/>
              </a:lnSpc>
              <a:spcAft>
                <a:spcPts val="0"/>
              </a:spcAft>
              <a:defRPr/>
            </a:pPr>
            <a:r>
              <a:rPr lang="en-US" smtClean="0"/>
              <a:t>text files are generally used only to communicate with humans</a:t>
            </a:r>
          </a:p>
        </p:txBody>
      </p:sp>
      <p:sp>
        <p:nvSpPr>
          <p:cNvPr id="17410" name="Rectangle 2"/>
          <p:cNvSpPr>
            <a:spLocks noGrp="1" noChangeArrowheads="1"/>
          </p:cNvSpPr>
          <p:nvPr>
            <p:ph type="title"/>
          </p:nvPr>
        </p:nvSpPr>
        <p:spPr/>
        <p:txBody>
          <a:bodyPr/>
          <a:lstStyle/>
          <a:p>
            <a:pPr fontAlgn="auto">
              <a:spcAft>
                <a:spcPts val="0"/>
              </a:spcAft>
              <a:defRPr/>
            </a:pPr>
            <a:r>
              <a:rPr lang="en-US" smtClean="0"/>
              <a:t>Text versus Binary files</a:t>
            </a:r>
          </a:p>
        </p:txBody>
      </p:sp>
      <p:sp>
        <p:nvSpPr>
          <p:cNvPr id="488452" name="Rectangle 4"/>
          <p:cNvSpPr>
            <a:spLocks noChangeArrowheads="1"/>
          </p:cNvSpPr>
          <p:nvPr/>
        </p:nvSpPr>
        <p:spPr bwMode="auto">
          <a:xfrm>
            <a:off x="1219200" y="4495800"/>
            <a:ext cx="31242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spcBef>
                <a:spcPct val="20000"/>
              </a:spcBef>
              <a:buClr>
                <a:schemeClr val="tx1"/>
              </a:buClr>
              <a:buSzPct val="75000"/>
              <a:buFont typeface="Monotype Sorts" pitchFamily="2" charset="2"/>
              <a:buNone/>
            </a:pPr>
            <a:r>
              <a:rPr lang="en-US" sz="2000" u="sng">
                <a:latin typeface="Times New Roman" pitchFamily="18" charset="0"/>
              </a:rPr>
              <a:t>Java Text Files</a:t>
            </a:r>
            <a:endParaRPr lang="en-US" sz="2000">
              <a:latin typeface="Times New Roman" pitchFamily="18" charset="0"/>
            </a:endParaRPr>
          </a:p>
          <a:p>
            <a:pPr marL="342900" indent="-342900">
              <a:spcBef>
                <a:spcPct val="20000"/>
              </a:spcBef>
              <a:buClr>
                <a:schemeClr val="tx1"/>
              </a:buClr>
              <a:buSzPct val="75000"/>
              <a:buFont typeface="Monotype Sorts" pitchFamily="2" charset="2"/>
              <a:buChar char="l"/>
            </a:pPr>
            <a:r>
              <a:rPr lang="en-US" sz="1800">
                <a:latin typeface="Times New Roman" pitchFamily="18" charset="0"/>
              </a:rPr>
              <a:t>Source files</a:t>
            </a:r>
          </a:p>
          <a:p>
            <a:pPr marL="342900" indent="-342900">
              <a:spcBef>
                <a:spcPct val="20000"/>
              </a:spcBef>
              <a:buClr>
                <a:schemeClr val="tx1"/>
              </a:buClr>
              <a:buSzPct val="75000"/>
              <a:buFont typeface="Monotype Sorts" pitchFamily="2" charset="2"/>
              <a:buChar char="l"/>
            </a:pPr>
            <a:r>
              <a:rPr lang="en-US" sz="1800">
                <a:latin typeface="Times New Roman" pitchFamily="18" charset="0"/>
              </a:rPr>
              <a:t>Occasionally input files</a:t>
            </a:r>
          </a:p>
          <a:p>
            <a:pPr marL="342900" indent="-342900">
              <a:spcBef>
                <a:spcPct val="20000"/>
              </a:spcBef>
              <a:buClr>
                <a:schemeClr val="tx1"/>
              </a:buClr>
              <a:buSzPct val="75000"/>
              <a:buFont typeface="Monotype Sorts" pitchFamily="2" charset="2"/>
              <a:buChar char="l"/>
            </a:pPr>
            <a:r>
              <a:rPr lang="en-US" sz="1800">
                <a:latin typeface="Times New Roman" pitchFamily="18" charset="0"/>
              </a:rPr>
              <a:t>Occasionally output files</a:t>
            </a:r>
            <a:endParaRPr lang="en-US" sz="1800" u="sng">
              <a:latin typeface="Times New Roman" pitchFamily="18" charset="0"/>
            </a:endParaRPr>
          </a:p>
        </p:txBody>
      </p:sp>
      <p:sp>
        <p:nvSpPr>
          <p:cNvPr id="488454" name="Rectangle 6"/>
          <p:cNvSpPr>
            <a:spLocks noChangeArrowheads="1"/>
          </p:cNvSpPr>
          <p:nvPr/>
        </p:nvSpPr>
        <p:spPr bwMode="auto">
          <a:xfrm>
            <a:off x="4724400" y="4495800"/>
            <a:ext cx="35052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spcBef>
                <a:spcPct val="20000"/>
              </a:spcBef>
              <a:buClr>
                <a:schemeClr val="tx1"/>
              </a:buClr>
              <a:buSzPct val="75000"/>
              <a:buFont typeface="Monotype Sorts" pitchFamily="2" charset="2"/>
              <a:buNone/>
            </a:pPr>
            <a:r>
              <a:rPr lang="en-US" sz="2000" u="sng">
                <a:latin typeface="Times New Roman" pitchFamily="18" charset="0"/>
              </a:rPr>
              <a:t>Java Binary Files</a:t>
            </a:r>
            <a:endParaRPr lang="en-US" sz="2000">
              <a:latin typeface="Times New Roman" pitchFamily="18" charset="0"/>
            </a:endParaRPr>
          </a:p>
          <a:p>
            <a:pPr marL="342900" indent="-342900">
              <a:spcBef>
                <a:spcPct val="20000"/>
              </a:spcBef>
              <a:buClr>
                <a:schemeClr val="tx1"/>
              </a:buClr>
              <a:buSzPct val="75000"/>
              <a:buFont typeface="Monotype Sorts" pitchFamily="2" charset="2"/>
              <a:buChar char="l"/>
            </a:pPr>
            <a:r>
              <a:rPr lang="en-US" sz="1800">
                <a:latin typeface="Times New Roman" pitchFamily="18" charset="0"/>
              </a:rPr>
              <a:t>Executable files (created by compiling source files)</a:t>
            </a:r>
          </a:p>
          <a:p>
            <a:pPr marL="342900" indent="-342900">
              <a:spcBef>
                <a:spcPct val="20000"/>
              </a:spcBef>
              <a:buClr>
                <a:schemeClr val="tx1"/>
              </a:buClr>
              <a:buSzPct val="75000"/>
              <a:buFont typeface="Monotype Sorts" pitchFamily="2" charset="2"/>
              <a:buChar char="l"/>
            </a:pPr>
            <a:r>
              <a:rPr lang="en-US" sz="1800">
                <a:latin typeface="Times New Roman" pitchFamily="18" charset="0"/>
              </a:rPr>
              <a:t>Usually input files</a:t>
            </a:r>
          </a:p>
          <a:p>
            <a:pPr marL="342900" indent="-342900">
              <a:spcBef>
                <a:spcPct val="20000"/>
              </a:spcBef>
              <a:buClr>
                <a:schemeClr val="tx1"/>
              </a:buClr>
              <a:buSzPct val="75000"/>
              <a:buFont typeface="Monotype Sorts" pitchFamily="2" charset="2"/>
              <a:buChar char="l"/>
            </a:pPr>
            <a:r>
              <a:rPr lang="en-US" sz="1800">
                <a:latin typeface="Times New Roman" pitchFamily="18" charset="0"/>
              </a:rPr>
              <a:t>Usually output files</a:t>
            </a:r>
            <a:endParaRPr lang="en-US" sz="2000" u="sng">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8452"/>
                                        </p:tgtEl>
                                        <p:attrNameLst>
                                          <p:attrName>style.visibility</p:attrName>
                                        </p:attrNameLst>
                                      </p:cBhvr>
                                      <p:to>
                                        <p:strVal val="visible"/>
                                      </p:to>
                                    </p:set>
                                    <p:anim calcmode="lin" valueType="num">
                                      <p:cBhvr additive="base">
                                        <p:cTn id="7" dur="500" fill="hold"/>
                                        <p:tgtEl>
                                          <p:spTgt spid="488452"/>
                                        </p:tgtEl>
                                        <p:attrNameLst>
                                          <p:attrName>ppt_x</p:attrName>
                                        </p:attrNameLst>
                                      </p:cBhvr>
                                      <p:tavLst>
                                        <p:tav tm="0">
                                          <p:val>
                                            <p:strVal val="0-#ppt_w/2"/>
                                          </p:val>
                                        </p:tav>
                                        <p:tav tm="100000">
                                          <p:val>
                                            <p:strVal val="#ppt_x"/>
                                          </p:val>
                                        </p:tav>
                                      </p:tavLst>
                                    </p:anim>
                                    <p:anim calcmode="lin" valueType="num">
                                      <p:cBhvr additive="base">
                                        <p:cTn id="8" dur="500" fill="hold"/>
                                        <p:tgtEl>
                                          <p:spTgt spid="488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8454"/>
                                        </p:tgtEl>
                                        <p:attrNameLst>
                                          <p:attrName>style.visibility</p:attrName>
                                        </p:attrNameLst>
                                      </p:cBhvr>
                                      <p:to>
                                        <p:strVal val="visible"/>
                                      </p:to>
                                    </p:set>
                                    <p:anim calcmode="lin" valueType="num">
                                      <p:cBhvr additive="base">
                                        <p:cTn id="13" dur="500" fill="hold"/>
                                        <p:tgtEl>
                                          <p:spTgt spid="488454"/>
                                        </p:tgtEl>
                                        <p:attrNameLst>
                                          <p:attrName>ppt_x</p:attrName>
                                        </p:attrNameLst>
                                      </p:cBhvr>
                                      <p:tavLst>
                                        <p:tav tm="0">
                                          <p:val>
                                            <p:strVal val="0-#ppt_w/2"/>
                                          </p:val>
                                        </p:tav>
                                        <p:tav tm="100000">
                                          <p:val>
                                            <p:strVal val="#ppt_x"/>
                                          </p:val>
                                        </p:tav>
                                      </p:tavLst>
                                    </p:anim>
                                    <p:anim calcmode="lin" valueType="num">
                                      <p:cBhvr additive="base">
                                        <p:cTn id="14" dur="500" fill="hold"/>
                                        <p:tgtEl>
                                          <p:spTgt spid="488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2" grpId="0" autoUpdateAnimBg="0"/>
      <p:bldP spid="48845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274320" fontAlgn="auto">
              <a:spcAft>
                <a:spcPts val="0"/>
              </a:spcAft>
              <a:defRPr/>
            </a:pPr>
            <a:r>
              <a:rPr lang="en-US" dirty="0" smtClean="0">
                <a:solidFill>
                  <a:schemeClr val="tx1"/>
                </a:solidFill>
              </a:rPr>
              <a:t>Two primary classes for manipulating text files:</a:t>
            </a:r>
          </a:p>
          <a:p>
            <a:pPr marL="548640" lvl="1" indent="-182880" fontAlgn="auto">
              <a:spcAft>
                <a:spcPts val="0"/>
              </a:spcAft>
              <a:defRPr/>
            </a:pPr>
            <a:r>
              <a:rPr lang="en-US" dirty="0" err="1" smtClean="0">
                <a:solidFill>
                  <a:schemeClr val="tx1"/>
                </a:solidFill>
              </a:rPr>
              <a:t>PrintWriter</a:t>
            </a:r>
            <a:r>
              <a:rPr lang="en-US" dirty="0" smtClean="0">
                <a:solidFill>
                  <a:schemeClr val="tx1"/>
                </a:solidFill>
              </a:rPr>
              <a:t> is used for creating and writing to files</a:t>
            </a:r>
          </a:p>
          <a:p>
            <a:pPr marL="548640" lvl="1" indent="-182880" fontAlgn="auto">
              <a:spcAft>
                <a:spcPts val="0"/>
              </a:spcAft>
              <a:defRPr/>
            </a:pPr>
            <a:r>
              <a:rPr lang="en-US" dirty="0" err="1" smtClean="0">
                <a:solidFill>
                  <a:schemeClr val="tx1"/>
                </a:solidFill>
              </a:rPr>
              <a:t>BufferedReader</a:t>
            </a:r>
            <a:r>
              <a:rPr lang="en-US" dirty="0" smtClean="0">
                <a:solidFill>
                  <a:schemeClr val="tx1"/>
                </a:solidFill>
              </a:rPr>
              <a:t> is used for reading files</a:t>
            </a:r>
          </a:p>
          <a:p>
            <a:pPr marL="548640" lvl="1" indent="-182880" fontAlgn="auto">
              <a:spcAft>
                <a:spcPts val="0"/>
              </a:spcAft>
              <a:defRPr/>
            </a:pPr>
            <a:endParaRPr lang="en-US" dirty="0" smtClean="0">
              <a:solidFill>
                <a:schemeClr val="tx1"/>
              </a:solidFill>
            </a:endParaRPr>
          </a:p>
          <a:p>
            <a:pPr marL="274320" fontAlgn="auto">
              <a:spcAft>
                <a:spcPts val="0"/>
              </a:spcAft>
              <a:defRPr/>
            </a:pPr>
            <a:r>
              <a:rPr lang="en-US" dirty="0" smtClean="0">
                <a:solidFill>
                  <a:schemeClr val="tx1"/>
                </a:solidFill>
              </a:rPr>
              <a:t>These classes are found in the “java.io” package.  You must include an “import java.io.*;” line if you use these classes.</a:t>
            </a:r>
          </a:p>
          <a:p>
            <a:pPr marL="274320" fontAlgn="auto">
              <a:spcAft>
                <a:spcPts val="0"/>
              </a:spcAft>
              <a:defRPr/>
            </a:pPr>
            <a:endParaRPr lang="en-US" dirty="0" smtClean="0">
              <a:solidFill>
                <a:schemeClr val="tx1"/>
              </a:solidFill>
            </a:endParaRPr>
          </a:p>
          <a:p>
            <a:pPr marL="274320" fontAlgn="auto">
              <a:spcAft>
                <a:spcPts val="0"/>
              </a:spcAft>
              <a:defRPr/>
            </a:pPr>
            <a:r>
              <a:rPr lang="en-US" dirty="0" smtClean="0">
                <a:solidFill>
                  <a:schemeClr val="tx1"/>
                </a:solidFill>
              </a:rPr>
              <a:t>Text files contain only “words” or “Strings”.  Everything written into a text file is first converted to a String (even numbers!).</a:t>
            </a:r>
          </a:p>
          <a:p>
            <a:pPr marL="274320" fontAlgn="auto">
              <a:spcAft>
                <a:spcPts val="0"/>
              </a:spcAft>
              <a:defRPr/>
            </a:pPr>
            <a:endParaRPr lang="en-US" dirty="0" smtClean="0">
              <a:solidFill>
                <a:schemeClr val="tx1"/>
              </a:solidFill>
            </a:endParaRPr>
          </a:p>
          <a:p>
            <a:pPr marL="548640" lvl="1" indent="-182880" fontAlgn="auto">
              <a:spcAft>
                <a:spcPts val="0"/>
              </a:spcAft>
              <a:defRPr/>
            </a:pPr>
            <a:endParaRPr lang="en-US" dirty="0" smtClean="0">
              <a:solidFill>
                <a:schemeClr val="tx1"/>
              </a:solidFill>
            </a:endParaRPr>
          </a:p>
        </p:txBody>
      </p:sp>
      <p:sp>
        <p:nvSpPr>
          <p:cNvPr id="18434" name="Rectangle 2"/>
          <p:cNvSpPr>
            <a:spLocks noGrp="1" noChangeArrowheads="1"/>
          </p:cNvSpPr>
          <p:nvPr>
            <p:ph type="title"/>
          </p:nvPr>
        </p:nvSpPr>
        <p:spPr/>
        <p:txBody>
          <a:bodyPr/>
          <a:lstStyle/>
          <a:p>
            <a:pPr fontAlgn="auto">
              <a:spcAft>
                <a:spcPts val="0"/>
              </a:spcAft>
              <a:defRPr/>
            </a:pPr>
            <a:r>
              <a:rPr lang="en-US" smtClean="0"/>
              <a:t>Text Files</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smtClean="0"/>
              <a:t>File System</a:t>
            </a:r>
          </a:p>
        </p:txBody>
      </p:sp>
      <p:grpSp>
        <p:nvGrpSpPr>
          <p:cNvPr id="2" name="Group 39"/>
          <p:cNvGrpSpPr>
            <a:grpSpLocks/>
          </p:cNvGrpSpPr>
          <p:nvPr/>
        </p:nvGrpSpPr>
        <p:grpSpPr bwMode="auto">
          <a:xfrm>
            <a:off x="304800" y="1676400"/>
            <a:ext cx="8686800" cy="4184650"/>
            <a:chOff x="192" y="1056"/>
            <a:chExt cx="5472" cy="2636"/>
          </a:xfrm>
        </p:grpSpPr>
        <p:sp>
          <p:nvSpPr>
            <p:cNvPr id="16392" name="Rectangle 3"/>
            <p:cNvSpPr>
              <a:spLocks noChangeArrowheads="1"/>
            </p:cNvSpPr>
            <p:nvPr/>
          </p:nvSpPr>
          <p:spPr bwMode="auto">
            <a:xfrm>
              <a:off x="2304" y="1056"/>
              <a:ext cx="1200" cy="432"/>
            </a:xfrm>
            <a:prstGeom prst="rect">
              <a:avLst/>
            </a:prstGeom>
            <a:solidFill>
              <a:schemeClr val="accent1"/>
            </a:solidFill>
            <a:ln w="12700">
              <a:solidFill>
                <a:schemeClr val="tx1"/>
              </a:solidFill>
              <a:miter lim="800000"/>
              <a:headEnd/>
              <a:tailEnd/>
            </a:ln>
          </p:spPr>
          <p:txBody>
            <a:bodyPr wrap="none" anchor="ctr"/>
            <a:lstStyle/>
            <a:p>
              <a:endParaRPr lang="en-US"/>
            </a:p>
          </p:txBody>
        </p:sp>
        <p:pic>
          <p:nvPicPr>
            <p:cNvPr id="16393" name="Picture 4" descr="BS001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104"/>
              <a:ext cx="528"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4" name="Text Box 5"/>
            <p:cNvSpPr txBox="1">
              <a:spLocks noChangeArrowheads="1"/>
            </p:cNvSpPr>
            <p:nvPr/>
          </p:nvSpPr>
          <p:spPr bwMode="auto">
            <a:xfrm>
              <a:off x="2304" y="1152"/>
              <a:ext cx="5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Users</a:t>
              </a:r>
            </a:p>
          </p:txBody>
        </p:sp>
        <p:sp>
          <p:nvSpPr>
            <p:cNvPr id="16395" name="Rectangle 6"/>
            <p:cNvSpPr>
              <a:spLocks noChangeArrowheads="1"/>
            </p:cNvSpPr>
            <p:nvPr/>
          </p:nvSpPr>
          <p:spPr bwMode="auto">
            <a:xfrm>
              <a:off x="960" y="1776"/>
              <a:ext cx="1200" cy="432"/>
            </a:xfrm>
            <a:prstGeom prst="rect">
              <a:avLst/>
            </a:prstGeom>
            <a:solidFill>
              <a:schemeClr val="accent1"/>
            </a:solidFill>
            <a:ln w="12700">
              <a:solidFill>
                <a:schemeClr val="tx1"/>
              </a:solidFill>
              <a:miter lim="800000"/>
              <a:headEnd/>
              <a:tailEnd/>
            </a:ln>
          </p:spPr>
          <p:txBody>
            <a:bodyPr wrap="none" anchor="ctr"/>
            <a:lstStyle/>
            <a:p>
              <a:endParaRPr lang="en-US"/>
            </a:p>
          </p:txBody>
        </p:sp>
        <p:pic>
          <p:nvPicPr>
            <p:cNvPr id="16396" name="Picture 7" descr="BS001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 y="1824"/>
              <a:ext cx="528"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7" name="Text Box 8"/>
            <p:cNvSpPr txBox="1">
              <a:spLocks noChangeArrowheads="1"/>
            </p:cNvSpPr>
            <p:nvPr/>
          </p:nvSpPr>
          <p:spPr bwMode="auto">
            <a:xfrm>
              <a:off x="960" y="1872"/>
              <a:ext cx="5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jones</a:t>
              </a:r>
            </a:p>
          </p:txBody>
        </p:sp>
        <p:sp>
          <p:nvSpPr>
            <p:cNvPr id="16398" name="Rectangle 9"/>
            <p:cNvSpPr>
              <a:spLocks noChangeArrowheads="1"/>
            </p:cNvSpPr>
            <p:nvPr/>
          </p:nvSpPr>
          <p:spPr bwMode="auto">
            <a:xfrm>
              <a:off x="3744" y="1728"/>
              <a:ext cx="1200" cy="432"/>
            </a:xfrm>
            <a:prstGeom prst="rect">
              <a:avLst/>
            </a:prstGeom>
            <a:solidFill>
              <a:schemeClr val="accent1"/>
            </a:solidFill>
            <a:ln w="12700">
              <a:solidFill>
                <a:schemeClr val="tx1"/>
              </a:solidFill>
              <a:miter lim="800000"/>
              <a:headEnd/>
              <a:tailEnd/>
            </a:ln>
          </p:spPr>
          <p:txBody>
            <a:bodyPr wrap="none" anchor="ctr"/>
            <a:lstStyle/>
            <a:p>
              <a:endParaRPr lang="en-US"/>
            </a:p>
          </p:txBody>
        </p:sp>
        <p:pic>
          <p:nvPicPr>
            <p:cNvPr id="16399" name="Picture 10" descr="BS001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 y="1776"/>
              <a:ext cx="528"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00" name="Text Box 11"/>
            <p:cNvSpPr txBox="1">
              <a:spLocks noChangeArrowheads="1"/>
            </p:cNvSpPr>
            <p:nvPr/>
          </p:nvSpPr>
          <p:spPr bwMode="auto">
            <a:xfrm>
              <a:off x="3744" y="1824"/>
              <a:ext cx="5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smith</a:t>
              </a:r>
            </a:p>
          </p:txBody>
        </p:sp>
        <p:sp>
          <p:nvSpPr>
            <p:cNvPr id="16401" name="Rectangle 12"/>
            <p:cNvSpPr>
              <a:spLocks noChangeArrowheads="1"/>
            </p:cNvSpPr>
            <p:nvPr/>
          </p:nvSpPr>
          <p:spPr bwMode="auto">
            <a:xfrm>
              <a:off x="4464" y="2540"/>
              <a:ext cx="1200" cy="432"/>
            </a:xfrm>
            <a:prstGeom prst="rect">
              <a:avLst/>
            </a:prstGeom>
            <a:solidFill>
              <a:schemeClr val="accent1"/>
            </a:solidFill>
            <a:ln w="12700">
              <a:solidFill>
                <a:schemeClr val="tx1"/>
              </a:solidFill>
              <a:miter lim="800000"/>
              <a:headEnd/>
              <a:tailEnd/>
            </a:ln>
          </p:spPr>
          <p:txBody>
            <a:bodyPr wrap="none" anchor="ctr"/>
            <a:lstStyle/>
            <a:p>
              <a:endParaRPr lang="en-US"/>
            </a:p>
          </p:txBody>
        </p:sp>
        <p:pic>
          <p:nvPicPr>
            <p:cNvPr id="16402" name="Picture 13" descr="BS001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2576"/>
              <a:ext cx="528"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03" name="Text Box 14"/>
            <p:cNvSpPr txBox="1">
              <a:spLocks noChangeArrowheads="1"/>
            </p:cNvSpPr>
            <p:nvPr/>
          </p:nvSpPr>
          <p:spPr bwMode="auto">
            <a:xfrm>
              <a:off x="4464" y="2640"/>
              <a:ext cx="53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smith</a:t>
              </a:r>
            </a:p>
          </p:txBody>
        </p:sp>
        <p:sp>
          <p:nvSpPr>
            <p:cNvPr id="16404" name="Rectangle 15"/>
            <p:cNvSpPr>
              <a:spLocks noChangeArrowheads="1"/>
            </p:cNvSpPr>
            <p:nvPr/>
          </p:nvSpPr>
          <p:spPr bwMode="auto">
            <a:xfrm>
              <a:off x="192" y="2540"/>
              <a:ext cx="768" cy="4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405" name="Text Box 17"/>
            <p:cNvSpPr txBox="1">
              <a:spLocks noChangeArrowheads="1"/>
            </p:cNvSpPr>
            <p:nvPr/>
          </p:nvSpPr>
          <p:spPr bwMode="auto">
            <a:xfrm>
              <a:off x="192" y="2641"/>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t>hw1.java</a:t>
              </a:r>
            </a:p>
          </p:txBody>
        </p:sp>
        <p:sp>
          <p:nvSpPr>
            <p:cNvPr id="16406" name="Rectangle 18"/>
            <p:cNvSpPr>
              <a:spLocks noChangeArrowheads="1"/>
            </p:cNvSpPr>
            <p:nvPr/>
          </p:nvSpPr>
          <p:spPr bwMode="auto">
            <a:xfrm>
              <a:off x="1200" y="2540"/>
              <a:ext cx="768" cy="4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407" name="Text Box 19"/>
            <p:cNvSpPr txBox="1">
              <a:spLocks noChangeArrowheads="1"/>
            </p:cNvSpPr>
            <p:nvPr/>
          </p:nvSpPr>
          <p:spPr bwMode="auto">
            <a:xfrm>
              <a:off x="1200" y="2641"/>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t>hw2.java</a:t>
              </a:r>
            </a:p>
          </p:txBody>
        </p:sp>
        <p:sp>
          <p:nvSpPr>
            <p:cNvPr id="16408" name="Rectangle 20"/>
            <p:cNvSpPr>
              <a:spLocks noChangeArrowheads="1"/>
            </p:cNvSpPr>
            <p:nvPr/>
          </p:nvSpPr>
          <p:spPr bwMode="auto">
            <a:xfrm>
              <a:off x="2112" y="2540"/>
              <a:ext cx="768" cy="4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409" name="Text Box 21"/>
            <p:cNvSpPr txBox="1">
              <a:spLocks noChangeArrowheads="1"/>
            </p:cNvSpPr>
            <p:nvPr/>
          </p:nvSpPr>
          <p:spPr bwMode="auto">
            <a:xfrm>
              <a:off x="2112" y="2641"/>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t>hw1.class</a:t>
              </a:r>
            </a:p>
          </p:txBody>
        </p:sp>
        <p:sp>
          <p:nvSpPr>
            <p:cNvPr id="16410" name="Rectangle 22"/>
            <p:cNvSpPr>
              <a:spLocks noChangeArrowheads="1"/>
            </p:cNvSpPr>
            <p:nvPr/>
          </p:nvSpPr>
          <p:spPr bwMode="auto">
            <a:xfrm>
              <a:off x="3408" y="2540"/>
              <a:ext cx="768" cy="4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411" name="Text Box 23"/>
            <p:cNvSpPr txBox="1">
              <a:spLocks noChangeArrowheads="1"/>
            </p:cNvSpPr>
            <p:nvPr/>
          </p:nvSpPr>
          <p:spPr bwMode="auto">
            <a:xfrm>
              <a:off x="3408" y="2640"/>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t>hw1.class</a:t>
              </a:r>
            </a:p>
          </p:txBody>
        </p:sp>
        <p:sp>
          <p:nvSpPr>
            <p:cNvPr id="16412" name="Rectangle 24"/>
            <p:cNvSpPr>
              <a:spLocks noChangeArrowheads="1"/>
            </p:cNvSpPr>
            <p:nvPr/>
          </p:nvSpPr>
          <p:spPr bwMode="auto">
            <a:xfrm>
              <a:off x="4704" y="3260"/>
              <a:ext cx="768" cy="4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413" name="Text Box 25"/>
            <p:cNvSpPr txBox="1">
              <a:spLocks noChangeArrowheads="1"/>
            </p:cNvSpPr>
            <p:nvPr/>
          </p:nvSpPr>
          <p:spPr bwMode="auto">
            <a:xfrm>
              <a:off x="4704" y="3360"/>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t>Stuff.txt</a:t>
              </a:r>
            </a:p>
          </p:txBody>
        </p:sp>
        <p:sp>
          <p:nvSpPr>
            <p:cNvPr id="16414" name="Line 26"/>
            <p:cNvSpPr>
              <a:spLocks noChangeShapeType="1"/>
            </p:cNvSpPr>
            <p:nvPr/>
          </p:nvSpPr>
          <p:spPr bwMode="auto">
            <a:xfrm flipV="1">
              <a:off x="1536" y="1632"/>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15" name="Line 27"/>
            <p:cNvSpPr>
              <a:spLocks noChangeShapeType="1"/>
            </p:cNvSpPr>
            <p:nvPr/>
          </p:nvSpPr>
          <p:spPr bwMode="auto">
            <a:xfrm>
              <a:off x="1536" y="1632"/>
              <a:ext cx="283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16" name="Line 28"/>
            <p:cNvSpPr>
              <a:spLocks noChangeShapeType="1"/>
            </p:cNvSpPr>
            <p:nvPr/>
          </p:nvSpPr>
          <p:spPr bwMode="auto">
            <a:xfrm>
              <a:off x="4368" y="1632"/>
              <a:ext cx="0" cy="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17" name="Line 29"/>
            <p:cNvSpPr>
              <a:spLocks noChangeShapeType="1"/>
            </p:cNvSpPr>
            <p:nvPr/>
          </p:nvSpPr>
          <p:spPr bwMode="auto">
            <a:xfrm>
              <a:off x="2880" y="1488"/>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18" name="Line 30"/>
            <p:cNvSpPr>
              <a:spLocks noChangeShapeType="1"/>
            </p:cNvSpPr>
            <p:nvPr/>
          </p:nvSpPr>
          <p:spPr bwMode="auto">
            <a:xfrm flipV="1">
              <a:off x="576" y="2400"/>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19" name="Line 31"/>
            <p:cNvSpPr>
              <a:spLocks noChangeShapeType="1"/>
            </p:cNvSpPr>
            <p:nvPr/>
          </p:nvSpPr>
          <p:spPr bwMode="auto">
            <a:xfrm>
              <a:off x="576" y="2400"/>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0" name="Line 32"/>
            <p:cNvSpPr>
              <a:spLocks noChangeShapeType="1"/>
            </p:cNvSpPr>
            <p:nvPr/>
          </p:nvSpPr>
          <p:spPr bwMode="auto">
            <a:xfrm>
              <a:off x="2448" y="2400"/>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1" name="Line 33"/>
            <p:cNvSpPr>
              <a:spLocks noChangeShapeType="1"/>
            </p:cNvSpPr>
            <p:nvPr/>
          </p:nvSpPr>
          <p:spPr bwMode="auto">
            <a:xfrm>
              <a:off x="1536" y="2208"/>
              <a:ext cx="0" cy="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2" name="Line 34"/>
            <p:cNvSpPr>
              <a:spLocks noChangeShapeType="1"/>
            </p:cNvSpPr>
            <p:nvPr/>
          </p:nvSpPr>
          <p:spPr bwMode="auto">
            <a:xfrm flipV="1">
              <a:off x="3744" y="2352"/>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3" name="Line 35"/>
            <p:cNvSpPr>
              <a:spLocks noChangeShapeType="1"/>
            </p:cNvSpPr>
            <p:nvPr/>
          </p:nvSpPr>
          <p:spPr bwMode="auto">
            <a:xfrm flipV="1">
              <a:off x="5088" y="2352"/>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4" name="Line 36"/>
            <p:cNvSpPr>
              <a:spLocks noChangeShapeType="1"/>
            </p:cNvSpPr>
            <p:nvPr/>
          </p:nvSpPr>
          <p:spPr bwMode="auto">
            <a:xfrm>
              <a:off x="3744" y="2352"/>
              <a:ext cx="134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5" name="Line 37"/>
            <p:cNvSpPr>
              <a:spLocks noChangeShapeType="1"/>
            </p:cNvSpPr>
            <p:nvPr/>
          </p:nvSpPr>
          <p:spPr bwMode="auto">
            <a:xfrm>
              <a:off x="4368" y="2160"/>
              <a:ext cx="0"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26" name="Line 38"/>
            <p:cNvSpPr>
              <a:spLocks noChangeShapeType="1"/>
            </p:cNvSpPr>
            <p:nvPr/>
          </p:nvSpPr>
          <p:spPr bwMode="auto">
            <a:xfrm>
              <a:off x="5088" y="2976"/>
              <a:ext cx="0" cy="2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 name="Group 42"/>
          <p:cNvGrpSpPr>
            <a:grpSpLocks/>
          </p:cNvGrpSpPr>
          <p:nvPr/>
        </p:nvGrpSpPr>
        <p:grpSpPr bwMode="auto">
          <a:xfrm>
            <a:off x="5715000" y="1828800"/>
            <a:ext cx="2241550" cy="379413"/>
            <a:chOff x="3600" y="1152"/>
            <a:chExt cx="1412" cy="239"/>
          </a:xfrm>
        </p:grpSpPr>
        <p:sp>
          <p:nvSpPr>
            <p:cNvPr id="578600" name="Text Box 40"/>
            <p:cNvSpPr txBox="1">
              <a:spLocks noChangeArrowheads="1"/>
            </p:cNvSpPr>
            <p:nvPr/>
          </p:nvSpPr>
          <p:spPr bwMode="auto">
            <a:xfrm>
              <a:off x="3888" y="1152"/>
              <a:ext cx="1124" cy="23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sz="1800" b="1">
                  <a:solidFill>
                    <a:srgbClr val="003399"/>
                  </a:solidFill>
                </a:rPr>
                <a:t>Root Directory</a:t>
              </a:r>
            </a:p>
          </p:txBody>
        </p:sp>
        <p:sp>
          <p:nvSpPr>
            <p:cNvPr id="3079" name="Line 41"/>
            <p:cNvSpPr>
              <a:spLocks noChangeShapeType="1"/>
            </p:cNvSpPr>
            <p:nvPr/>
          </p:nvSpPr>
          <p:spPr bwMode="auto">
            <a:xfrm flipH="1">
              <a:off x="3600" y="1248"/>
              <a:ext cx="288" cy="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grpSp>
      <p:sp>
        <p:nvSpPr>
          <p:cNvPr id="578603" name="Text Box 43"/>
          <p:cNvSpPr txBox="1">
            <a:spLocks noChangeArrowheads="1"/>
          </p:cNvSpPr>
          <p:nvPr/>
        </p:nvSpPr>
        <p:spPr bwMode="auto">
          <a:xfrm>
            <a:off x="381000" y="5029200"/>
            <a:ext cx="4724400" cy="1203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defRPr/>
            </a:pPr>
            <a:r>
              <a:rPr lang="en-US" sz="1800"/>
              <a:t>Java provides a </a:t>
            </a:r>
            <a:r>
              <a:rPr lang="en-US" sz="1800" b="1">
                <a:solidFill>
                  <a:srgbClr val="000099"/>
                </a:solidFill>
              </a:rPr>
              <a:t>File</a:t>
            </a:r>
            <a:r>
              <a:rPr lang="en-US" sz="1800"/>
              <a:t> class for working with directories and files.  The </a:t>
            </a:r>
            <a:r>
              <a:rPr lang="en-US" sz="1800" b="1">
                <a:solidFill>
                  <a:srgbClr val="000099"/>
                </a:solidFill>
              </a:rPr>
              <a:t>File</a:t>
            </a:r>
            <a:r>
              <a:rPr lang="en-US" sz="1800"/>
              <a:t> class is </a:t>
            </a:r>
            <a:r>
              <a:rPr lang="en-US" sz="1800" b="1" i="1">
                <a:solidFill>
                  <a:srgbClr val="FF0000"/>
                </a:solidFill>
              </a:rPr>
              <a:t>not</a:t>
            </a:r>
            <a:r>
              <a:rPr lang="en-US" sz="1800"/>
              <a:t> used to read/write from/to files, but to provide information about files.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8603"/>
                                        </p:tgtEl>
                                        <p:attrNameLst>
                                          <p:attrName>style.visibility</p:attrName>
                                        </p:attrNameLst>
                                      </p:cBhvr>
                                      <p:to>
                                        <p:strVal val="visible"/>
                                      </p:to>
                                    </p:set>
                                    <p:anim calcmode="lin" valueType="num">
                                      <p:cBhvr additive="base">
                                        <p:cTn id="18" dur="500" fill="hold"/>
                                        <p:tgtEl>
                                          <p:spTgt spid="578603"/>
                                        </p:tgtEl>
                                        <p:attrNameLst>
                                          <p:attrName>ppt_x</p:attrName>
                                        </p:attrNameLst>
                                      </p:cBhvr>
                                      <p:tavLst>
                                        <p:tav tm="0">
                                          <p:val>
                                            <p:strVal val="#ppt_x"/>
                                          </p:val>
                                        </p:tav>
                                        <p:tav tm="100000">
                                          <p:val>
                                            <p:strVal val="#ppt_x"/>
                                          </p:val>
                                        </p:tav>
                                      </p:tavLst>
                                    </p:anim>
                                    <p:anim calcmode="lin" valueType="num">
                                      <p:cBhvr additive="base">
                                        <p:cTn id="19" dur="500" fill="hold"/>
                                        <p:tgtEl>
                                          <p:spTgt spid="578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To create a File object</a:t>
            </a:r>
          </a:p>
          <a:p>
            <a:pPr lvl="1"/>
            <a:r>
              <a:rPr lang="en-US" dirty="0" smtClean="0"/>
              <a:t>File </a:t>
            </a:r>
            <a:r>
              <a:rPr lang="en-US" dirty="0" err="1" smtClean="0"/>
              <a:t>aFile</a:t>
            </a:r>
            <a:r>
              <a:rPr lang="en-US" dirty="0" smtClean="0"/>
              <a:t> = new File(“hw1.java”);</a:t>
            </a:r>
          </a:p>
          <a:p>
            <a:pPr lvl="1"/>
            <a:r>
              <a:rPr lang="en-US" dirty="0" smtClean="0"/>
              <a:t>The file is NOT created on disk.  The file may not exist.</a:t>
            </a:r>
          </a:p>
          <a:p>
            <a:endParaRPr lang="en-US" dirty="0" smtClean="0"/>
          </a:p>
          <a:p>
            <a:r>
              <a:rPr lang="en-US" dirty="0" smtClean="0"/>
              <a:t>Can check properties of the file…</a:t>
            </a:r>
          </a:p>
          <a:p>
            <a:pPr lvl="1"/>
            <a:r>
              <a:rPr lang="en-US" dirty="0" err="1" smtClean="0"/>
              <a:t>boolean</a:t>
            </a:r>
            <a:r>
              <a:rPr lang="en-US" dirty="0" smtClean="0"/>
              <a:t> </a:t>
            </a:r>
            <a:r>
              <a:rPr lang="en-US" dirty="0" err="1" smtClean="0"/>
              <a:t>doesFileExist</a:t>
            </a:r>
            <a:r>
              <a:rPr lang="en-US" dirty="0" smtClean="0"/>
              <a:t> = </a:t>
            </a:r>
            <a:r>
              <a:rPr lang="en-US" dirty="0" err="1" smtClean="0"/>
              <a:t>aFile.exists</a:t>
            </a:r>
            <a:r>
              <a:rPr lang="en-US" dirty="0" smtClean="0"/>
              <a:t>();</a:t>
            </a:r>
          </a:p>
          <a:p>
            <a:pPr lvl="1"/>
            <a:r>
              <a:rPr lang="en-US" dirty="0" err="1" smtClean="0"/>
              <a:t>boolean</a:t>
            </a:r>
            <a:r>
              <a:rPr lang="en-US" dirty="0" smtClean="0"/>
              <a:t> </a:t>
            </a:r>
            <a:r>
              <a:rPr lang="en-US" dirty="0" err="1" smtClean="0"/>
              <a:t>isTheFileADirectory</a:t>
            </a:r>
            <a:r>
              <a:rPr lang="en-US" dirty="0" smtClean="0"/>
              <a:t> = </a:t>
            </a:r>
            <a:r>
              <a:rPr lang="en-US" dirty="0" err="1" smtClean="0"/>
              <a:t>aFile.isDirectory</a:t>
            </a:r>
            <a:r>
              <a:rPr lang="en-US" dirty="0" smtClean="0"/>
              <a:t>();</a:t>
            </a:r>
          </a:p>
          <a:p>
            <a:pPr lvl="1"/>
            <a:r>
              <a:rPr lang="en-US" dirty="0" err="1" smtClean="0"/>
              <a:t>int</a:t>
            </a:r>
            <a:r>
              <a:rPr lang="en-US" dirty="0" smtClean="0"/>
              <a:t> </a:t>
            </a:r>
            <a:r>
              <a:rPr lang="en-US" dirty="0" err="1" smtClean="0"/>
              <a:t>fileLength</a:t>
            </a:r>
            <a:r>
              <a:rPr lang="en-US" dirty="0" smtClean="0"/>
              <a:t> = </a:t>
            </a:r>
            <a:r>
              <a:rPr lang="en-US" dirty="0" err="1" smtClean="0"/>
              <a:t>aFile.length</a:t>
            </a:r>
            <a:r>
              <a:rPr lang="en-US" dirty="0" smtClean="0"/>
              <a:t>();</a:t>
            </a:r>
          </a:p>
          <a:p>
            <a:endParaRPr lang="en-US" dirty="0" smtClean="0"/>
          </a:p>
          <a:p>
            <a:r>
              <a:rPr lang="en-US" dirty="0" smtClean="0"/>
              <a:t>Can create and delete files</a:t>
            </a:r>
          </a:p>
          <a:p>
            <a:pPr lvl="1"/>
            <a:r>
              <a:rPr lang="en-US" dirty="0" err="1" smtClean="0"/>
              <a:t>boolean</a:t>
            </a:r>
            <a:r>
              <a:rPr lang="en-US" dirty="0" smtClean="0"/>
              <a:t> </a:t>
            </a:r>
            <a:r>
              <a:rPr lang="en-US" dirty="0" err="1" smtClean="0"/>
              <a:t>operationOK</a:t>
            </a:r>
            <a:r>
              <a:rPr lang="en-US" dirty="0" smtClean="0"/>
              <a:t> = </a:t>
            </a:r>
            <a:r>
              <a:rPr lang="en-US" dirty="0" err="1" smtClean="0"/>
              <a:t>file.delete</a:t>
            </a:r>
            <a:r>
              <a:rPr lang="en-US" dirty="0" smtClean="0"/>
              <a:t>(); // deletes the file from disk</a:t>
            </a:r>
          </a:p>
          <a:p>
            <a:pPr lvl="1"/>
            <a:r>
              <a:rPr lang="en-US" dirty="0" err="1" smtClean="0"/>
              <a:t>boolean</a:t>
            </a:r>
            <a:r>
              <a:rPr lang="en-US" dirty="0" smtClean="0"/>
              <a:t> </a:t>
            </a:r>
            <a:r>
              <a:rPr lang="en-US" dirty="0" err="1" smtClean="0"/>
              <a:t>operationOK</a:t>
            </a:r>
            <a:r>
              <a:rPr lang="en-US" dirty="0" smtClean="0"/>
              <a:t> = </a:t>
            </a:r>
            <a:r>
              <a:rPr lang="en-US" dirty="0" err="1" smtClean="0"/>
              <a:t>file.createNewFile</a:t>
            </a:r>
            <a:r>
              <a:rPr lang="en-US" dirty="0" smtClean="0"/>
              <a:t>(); //creates empty file</a:t>
            </a:r>
            <a:endParaRPr lang="en-US" dirty="0"/>
          </a:p>
        </p:txBody>
      </p:sp>
      <p:sp>
        <p:nvSpPr>
          <p:cNvPr id="3" name="Title 2"/>
          <p:cNvSpPr>
            <a:spLocks noGrp="1"/>
          </p:cNvSpPr>
          <p:nvPr>
            <p:ph type="title"/>
          </p:nvPr>
        </p:nvSpPr>
        <p:spPr/>
        <p:txBody>
          <a:bodyPr/>
          <a:lstStyle/>
          <a:p>
            <a:r>
              <a:rPr lang="en-US" dirty="0" smtClean="0"/>
              <a:t>File Class</a:t>
            </a:r>
            <a:endParaRPr lang="en-US" dirty="0"/>
          </a:p>
        </p:txBody>
      </p:sp>
    </p:spTree>
    <p:extLst>
      <p:ext uri="{BB962C8B-B14F-4D97-AF65-F5344CB8AC3E}">
        <p14:creationId xmlns:p14="http://schemas.microsoft.com/office/powerpoint/2010/main" val="2868602064"/>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274320" fontAlgn="auto">
              <a:spcAft>
                <a:spcPts val="0"/>
              </a:spcAft>
              <a:defRPr/>
            </a:pPr>
            <a:r>
              <a:rPr lang="en-US" dirty="0" smtClean="0">
                <a:solidFill>
                  <a:schemeClr val="tx1"/>
                </a:solidFill>
              </a:rPr>
              <a:t>Stream: an object that either delivers data to its destination (screen, file, etc.) or that takes data from a source (keyboard, file, etc.)</a:t>
            </a:r>
          </a:p>
          <a:p>
            <a:pPr marL="274320" fontAlgn="auto">
              <a:spcAft>
                <a:spcPts val="0"/>
              </a:spcAft>
              <a:defRPr/>
            </a:pPr>
            <a:endParaRPr lang="en-US" dirty="0" smtClean="0">
              <a:solidFill>
                <a:schemeClr val="tx1"/>
              </a:solidFill>
            </a:endParaRPr>
          </a:p>
          <a:p>
            <a:pPr marL="274320" fontAlgn="auto">
              <a:spcAft>
                <a:spcPts val="0"/>
              </a:spcAft>
              <a:defRPr/>
            </a:pPr>
            <a:r>
              <a:rPr lang="en-US" dirty="0" smtClean="0">
                <a:solidFill>
                  <a:schemeClr val="tx1"/>
                </a:solidFill>
              </a:rPr>
              <a:t>Input stream: a stream that provides input to a program (can be from a keyboard, mouse, or file)</a:t>
            </a:r>
          </a:p>
          <a:p>
            <a:pPr marL="548640" lvl="1" indent="-182880" fontAlgn="auto">
              <a:spcAft>
                <a:spcPts val="0"/>
              </a:spcAft>
              <a:defRPr/>
            </a:pPr>
            <a:r>
              <a:rPr lang="en-US" dirty="0" smtClean="0">
                <a:solidFill>
                  <a:schemeClr val="tx1"/>
                </a:solidFill>
                <a:latin typeface="Courier New" pitchFamily="49" charset="0"/>
              </a:rPr>
              <a:t>System.in</a:t>
            </a:r>
            <a:r>
              <a:rPr lang="en-US" dirty="0" smtClean="0">
                <a:solidFill>
                  <a:schemeClr val="tx1"/>
                </a:solidFill>
              </a:rPr>
              <a:t> is an input stream</a:t>
            </a:r>
          </a:p>
          <a:p>
            <a:pPr marL="274320" fontAlgn="auto">
              <a:spcAft>
                <a:spcPts val="0"/>
              </a:spcAft>
              <a:defRPr/>
            </a:pPr>
            <a:endParaRPr lang="en-US" dirty="0" smtClean="0">
              <a:solidFill>
                <a:schemeClr val="tx1"/>
              </a:solidFill>
            </a:endParaRPr>
          </a:p>
          <a:p>
            <a:pPr marL="274320" fontAlgn="auto">
              <a:spcAft>
                <a:spcPts val="0"/>
              </a:spcAft>
              <a:defRPr/>
            </a:pPr>
            <a:r>
              <a:rPr lang="en-US" dirty="0" smtClean="0">
                <a:solidFill>
                  <a:schemeClr val="tx1"/>
                </a:solidFill>
              </a:rPr>
              <a:t>Output stream: a stream that takes output from a program</a:t>
            </a:r>
          </a:p>
          <a:p>
            <a:pPr marL="548640" lvl="1" indent="-182880" fontAlgn="auto">
              <a:spcAft>
                <a:spcPts val="0"/>
              </a:spcAft>
              <a:defRPr/>
            </a:pPr>
            <a:r>
              <a:rPr lang="en-US" dirty="0" err="1" smtClean="0">
                <a:solidFill>
                  <a:schemeClr val="tx1"/>
                </a:solidFill>
                <a:latin typeface="Courier New" pitchFamily="49" charset="0"/>
              </a:rPr>
              <a:t>System.out</a:t>
            </a:r>
            <a:r>
              <a:rPr lang="en-US" dirty="0" smtClean="0">
                <a:solidFill>
                  <a:schemeClr val="tx1"/>
                </a:solidFill>
              </a:rPr>
              <a:t> is an output stream</a:t>
            </a:r>
          </a:p>
        </p:txBody>
      </p:sp>
      <p:sp>
        <p:nvSpPr>
          <p:cNvPr id="5122" name="Rectangle 2"/>
          <p:cNvSpPr>
            <a:spLocks noGrp="1" noChangeArrowheads="1"/>
          </p:cNvSpPr>
          <p:nvPr>
            <p:ph type="title"/>
          </p:nvPr>
        </p:nvSpPr>
        <p:spPr/>
        <p:txBody>
          <a:bodyPr/>
          <a:lstStyle/>
          <a:p>
            <a:pPr fontAlgn="auto">
              <a:spcAft>
                <a:spcPts val="0"/>
              </a:spcAft>
              <a:defRPr/>
            </a:pPr>
            <a:r>
              <a:rPr lang="en-US" smtClean="0"/>
              <a:t>Streams</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p:txBody>
          <a:bodyPr/>
          <a:lstStyle/>
          <a:p>
            <a:pPr fontAlgn="auto">
              <a:spcAft>
                <a:spcPts val="0"/>
              </a:spcAft>
              <a:defRPr/>
            </a:pPr>
            <a:r>
              <a:rPr lang="en-US" smtClean="0"/>
              <a:t>Streams</a:t>
            </a:r>
          </a:p>
        </p:txBody>
      </p:sp>
      <p:sp>
        <p:nvSpPr>
          <p:cNvPr id="19465" name="Text Box 2056"/>
          <p:cNvSpPr txBox="1">
            <a:spLocks noChangeArrowheads="1"/>
          </p:cNvSpPr>
          <p:nvPr/>
        </p:nvSpPr>
        <p:spPr bwMode="auto">
          <a:xfrm>
            <a:off x="838200" y="2286000"/>
            <a:ext cx="2286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2000"/>
              <a:t>Input Stream</a:t>
            </a:r>
          </a:p>
        </p:txBody>
      </p:sp>
      <p:sp>
        <p:nvSpPr>
          <p:cNvPr id="19463" name="Text Box 2058"/>
          <p:cNvSpPr txBox="1">
            <a:spLocks noChangeArrowheads="1"/>
          </p:cNvSpPr>
          <p:nvPr/>
        </p:nvSpPr>
        <p:spPr bwMode="auto">
          <a:xfrm>
            <a:off x="990600" y="5029200"/>
            <a:ext cx="2286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2000"/>
              <a:t>Output Stream</a:t>
            </a:r>
          </a:p>
        </p:txBody>
      </p:sp>
      <p:grpSp>
        <p:nvGrpSpPr>
          <p:cNvPr id="11" name="Group 10"/>
          <p:cNvGrpSpPr/>
          <p:nvPr/>
        </p:nvGrpSpPr>
        <p:grpSpPr>
          <a:xfrm>
            <a:off x="3352800" y="1905000"/>
            <a:ext cx="4343400" cy="1909465"/>
            <a:chOff x="3352800" y="1905000"/>
            <a:chExt cx="4343400" cy="1909465"/>
          </a:xfrm>
        </p:grpSpPr>
        <p:sp>
          <p:nvSpPr>
            <p:cNvPr id="10" name="Rounded Rectangle 9"/>
            <p:cNvSpPr/>
            <p:nvPr/>
          </p:nvSpPr>
          <p:spPr>
            <a:xfrm>
              <a:off x="5791200" y="2286000"/>
              <a:ext cx="1905000" cy="653126"/>
            </a:xfrm>
            <a:prstGeom prst="roundRect">
              <a:avLst/>
            </a:prstGeom>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smtClean="0"/>
                <a:t>Program</a:t>
              </a:r>
              <a:endParaRPr lang="en-US" sz="1600" dirty="0"/>
            </a:p>
          </p:txBody>
        </p:sp>
        <p:sp>
          <p:nvSpPr>
            <p:cNvPr id="7" name="Freeform 6"/>
            <p:cNvSpPr/>
            <p:nvPr/>
          </p:nvSpPr>
          <p:spPr>
            <a:xfrm>
              <a:off x="4154033" y="2157749"/>
              <a:ext cx="1636497" cy="1091505"/>
            </a:xfrm>
            <a:custGeom>
              <a:avLst/>
              <a:gdLst>
                <a:gd name="connsiteX0" fmla="*/ 0 w 1636497"/>
                <a:gd name="connsiteY0" fmla="*/ 435293 h 1091505"/>
                <a:gd name="connsiteX1" fmla="*/ 489488 w 1636497"/>
                <a:gd name="connsiteY1" fmla="*/ 25169 h 1091505"/>
                <a:gd name="connsiteX2" fmla="*/ 1164188 w 1636497"/>
                <a:gd name="connsiteY2" fmla="*/ 1083553 h 1091505"/>
                <a:gd name="connsiteX3" fmla="*/ 1594144 w 1636497"/>
                <a:gd name="connsiteY3" fmla="*/ 508057 h 1091505"/>
                <a:gd name="connsiteX4" fmla="*/ 1620603 w 1636497"/>
                <a:gd name="connsiteY4" fmla="*/ 474982 h 1091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497" h="1091505">
                  <a:moveTo>
                    <a:pt x="0" y="435293"/>
                  </a:moveTo>
                  <a:cubicBezTo>
                    <a:pt x="147728" y="176209"/>
                    <a:pt x="295457" y="-82874"/>
                    <a:pt x="489488" y="25169"/>
                  </a:cubicBezTo>
                  <a:cubicBezTo>
                    <a:pt x="683519" y="133212"/>
                    <a:pt x="980079" y="1003072"/>
                    <a:pt x="1164188" y="1083553"/>
                  </a:cubicBezTo>
                  <a:cubicBezTo>
                    <a:pt x="1348297" y="1164034"/>
                    <a:pt x="1518075" y="609486"/>
                    <a:pt x="1594144" y="508057"/>
                  </a:cubicBezTo>
                  <a:cubicBezTo>
                    <a:pt x="1670213" y="406628"/>
                    <a:pt x="1620603" y="474982"/>
                    <a:pt x="1620603" y="474982"/>
                  </a:cubicBezTo>
                </a:path>
              </a:pathLst>
            </a:custGeom>
            <a:ln w="63500" cap="rnd">
              <a:solidFill>
                <a:schemeClr val="bg2">
                  <a:lumMod val="50000"/>
                </a:schemeClr>
              </a:solidFill>
              <a:tailEnd type="triangle"/>
            </a:ln>
            <a:effectLst>
              <a:glow rad="101600">
                <a:schemeClr val="accent2">
                  <a:lumMod val="60000"/>
                  <a:lumOff val="40000"/>
                  <a:alpha val="75000"/>
                </a:schemeClr>
              </a:glo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Magnetic Disk 8"/>
            <p:cNvSpPr/>
            <p:nvPr/>
          </p:nvSpPr>
          <p:spPr>
            <a:xfrm>
              <a:off x="3352800" y="1905000"/>
              <a:ext cx="822960" cy="1315388"/>
            </a:xfrm>
            <a:prstGeom prst="flowChartMagneticDisk">
              <a:avLst/>
            </a:prstGeom>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smtClean="0"/>
                <a:t>Source</a:t>
              </a:r>
              <a:endParaRPr lang="en-US" sz="1600" dirty="0"/>
            </a:p>
          </p:txBody>
        </p:sp>
        <p:sp>
          <p:nvSpPr>
            <p:cNvPr id="8" name="TextBox 7"/>
            <p:cNvSpPr txBox="1"/>
            <p:nvPr/>
          </p:nvSpPr>
          <p:spPr>
            <a:xfrm>
              <a:off x="3810000" y="3352800"/>
              <a:ext cx="2209800" cy="461665"/>
            </a:xfrm>
            <a:prstGeom prst="rect">
              <a:avLst/>
            </a:prstGeom>
            <a:noFill/>
          </p:spPr>
          <p:txBody>
            <a:bodyPr wrap="square" rtlCol="0">
              <a:spAutoFit/>
            </a:bodyPr>
            <a:lstStyle/>
            <a:p>
              <a:r>
                <a:rPr lang="en-US" sz="1200" dirty="0" smtClean="0"/>
                <a:t>The program </a:t>
              </a:r>
              <a:r>
                <a:rPr lang="en-US" sz="1200" b="1" dirty="0" smtClean="0"/>
                <a:t>reads</a:t>
              </a:r>
              <a:r>
                <a:rPr lang="en-US" sz="1200" dirty="0" smtClean="0"/>
                <a:t> from the input stream</a:t>
              </a:r>
              <a:endParaRPr lang="en-US" sz="1200" dirty="0"/>
            </a:p>
          </p:txBody>
        </p:sp>
      </p:grpSp>
      <p:grpSp>
        <p:nvGrpSpPr>
          <p:cNvPr id="12" name="Group 11"/>
          <p:cNvGrpSpPr/>
          <p:nvPr/>
        </p:nvGrpSpPr>
        <p:grpSpPr>
          <a:xfrm>
            <a:off x="3352800" y="4495800"/>
            <a:ext cx="4328160" cy="1909465"/>
            <a:chOff x="3352800" y="4495800"/>
            <a:chExt cx="4328160" cy="1909465"/>
          </a:xfrm>
        </p:grpSpPr>
        <p:sp>
          <p:nvSpPr>
            <p:cNvPr id="17" name="Freeform 16"/>
            <p:cNvSpPr/>
            <p:nvPr/>
          </p:nvSpPr>
          <p:spPr>
            <a:xfrm>
              <a:off x="5220833" y="4748549"/>
              <a:ext cx="1636497" cy="1091505"/>
            </a:xfrm>
            <a:custGeom>
              <a:avLst/>
              <a:gdLst>
                <a:gd name="connsiteX0" fmla="*/ 0 w 1636497"/>
                <a:gd name="connsiteY0" fmla="*/ 435293 h 1091505"/>
                <a:gd name="connsiteX1" fmla="*/ 489488 w 1636497"/>
                <a:gd name="connsiteY1" fmla="*/ 25169 h 1091505"/>
                <a:gd name="connsiteX2" fmla="*/ 1164188 w 1636497"/>
                <a:gd name="connsiteY2" fmla="*/ 1083553 h 1091505"/>
                <a:gd name="connsiteX3" fmla="*/ 1594144 w 1636497"/>
                <a:gd name="connsiteY3" fmla="*/ 508057 h 1091505"/>
                <a:gd name="connsiteX4" fmla="*/ 1620603 w 1636497"/>
                <a:gd name="connsiteY4" fmla="*/ 474982 h 1091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497" h="1091505">
                  <a:moveTo>
                    <a:pt x="0" y="435293"/>
                  </a:moveTo>
                  <a:cubicBezTo>
                    <a:pt x="147728" y="176209"/>
                    <a:pt x="295457" y="-82874"/>
                    <a:pt x="489488" y="25169"/>
                  </a:cubicBezTo>
                  <a:cubicBezTo>
                    <a:pt x="683519" y="133212"/>
                    <a:pt x="980079" y="1003072"/>
                    <a:pt x="1164188" y="1083553"/>
                  </a:cubicBezTo>
                  <a:cubicBezTo>
                    <a:pt x="1348297" y="1164034"/>
                    <a:pt x="1518075" y="609486"/>
                    <a:pt x="1594144" y="508057"/>
                  </a:cubicBezTo>
                  <a:cubicBezTo>
                    <a:pt x="1670213" y="406628"/>
                    <a:pt x="1620603" y="474982"/>
                    <a:pt x="1620603" y="474982"/>
                  </a:cubicBezTo>
                </a:path>
              </a:pathLst>
            </a:custGeom>
            <a:ln w="63500" cap="rnd">
              <a:solidFill>
                <a:schemeClr val="bg2">
                  <a:lumMod val="50000"/>
                </a:schemeClr>
              </a:solidFill>
              <a:tailEnd type="triangle"/>
            </a:ln>
            <a:effectLst>
              <a:glow rad="101600">
                <a:schemeClr val="accent2">
                  <a:lumMod val="60000"/>
                  <a:lumOff val="40000"/>
                  <a:alpha val="75000"/>
                </a:schemeClr>
              </a:glo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Magnetic Disk 17"/>
            <p:cNvSpPr/>
            <p:nvPr/>
          </p:nvSpPr>
          <p:spPr>
            <a:xfrm>
              <a:off x="6858000" y="4495800"/>
              <a:ext cx="822960" cy="1315388"/>
            </a:xfrm>
            <a:prstGeom prst="flowChartMagneticDisk">
              <a:avLst/>
            </a:prstGeom>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r>
                <a:rPr lang="en-US" sz="1000" dirty="0" smtClean="0"/>
                <a:t>Destination</a:t>
              </a:r>
              <a:endParaRPr lang="en-US" sz="1000" dirty="0"/>
            </a:p>
          </p:txBody>
        </p:sp>
        <p:sp>
          <p:nvSpPr>
            <p:cNvPr id="19" name="TextBox 18"/>
            <p:cNvSpPr txBox="1"/>
            <p:nvPr/>
          </p:nvSpPr>
          <p:spPr>
            <a:xfrm>
              <a:off x="4800600" y="5943600"/>
              <a:ext cx="2209800" cy="461665"/>
            </a:xfrm>
            <a:prstGeom prst="rect">
              <a:avLst/>
            </a:prstGeom>
            <a:noFill/>
          </p:spPr>
          <p:txBody>
            <a:bodyPr wrap="square" rtlCol="0">
              <a:spAutoFit/>
            </a:bodyPr>
            <a:lstStyle/>
            <a:p>
              <a:r>
                <a:rPr lang="en-US" sz="1200" dirty="0" smtClean="0"/>
                <a:t>The program </a:t>
              </a:r>
              <a:r>
                <a:rPr lang="en-US" sz="1200" b="1" dirty="0" smtClean="0"/>
                <a:t>write to </a:t>
              </a:r>
              <a:r>
                <a:rPr lang="en-US" sz="1200" dirty="0" smtClean="0"/>
                <a:t>the output stream</a:t>
              </a:r>
              <a:endParaRPr lang="en-US" sz="1200" dirty="0"/>
            </a:p>
          </p:txBody>
        </p:sp>
        <p:sp>
          <p:nvSpPr>
            <p:cNvPr id="16" name="Rounded Rectangle 15"/>
            <p:cNvSpPr/>
            <p:nvPr/>
          </p:nvSpPr>
          <p:spPr>
            <a:xfrm>
              <a:off x="3352800" y="4876800"/>
              <a:ext cx="1905000" cy="653126"/>
            </a:xfrm>
            <a:prstGeom prst="roundRect">
              <a:avLst/>
            </a:prstGeom>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smtClean="0"/>
                <a:t>Program</a:t>
              </a:r>
              <a:endParaRPr lang="en-US" sz="1600" dirty="0"/>
            </a:p>
          </p:txBody>
        </p:sp>
      </p:gr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685800" y="1981200"/>
            <a:ext cx="7772400" cy="1676400"/>
          </a:xfrm>
        </p:spPr>
        <p:txBody>
          <a:bodyPr/>
          <a:lstStyle/>
          <a:p>
            <a:pPr marL="274320" fontAlgn="auto">
              <a:spcAft>
                <a:spcPts val="0"/>
              </a:spcAft>
              <a:defRPr/>
            </a:pPr>
            <a:r>
              <a:rPr lang="en-US" sz="2400" smtClean="0"/>
              <a:t>No matter where the information is coming from or going to and no matter what type of data is being read or written, the algorithms for reading and writing data are usually the same</a:t>
            </a:r>
            <a:r>
              <a:rPr lang="en-US" smtClean="0"/>
              <a:t>:</a:t>
            </a:r>
            <a:endParaRPr lang="en-US" smtClean="0">
              <a:latin typeface="Arial Unicode MS" pitchFamily="34" charset="-128"/>
            </a:endParaRPr>
          </a:p>
        </p:txBody>
      </p:sp>
      <p:sp>
        <p:nvSpPr>
          <p:cNvPr id="7170" name="Rectangle 2"/>
          <p:cNvSpPr>
            <a:spLocks noGrp="1" noChangeArrowheads="1"/>
          </p:cNvSpPr>
          <p:nvPr>
            <p:ph type="title"/>
          </p:nvPr>
        </p:nvSpPr>
        <p:spPr/>
        <p:txBody>
          <a:bodyPr/>
          <a:lstStyle/>
          <a:p>
            <a:pPr fontAlgn="auto">
              <a:spcAft>
                <a:spcPts val="0"/>
              </a:spcAft>
              <a:defRPr/>
            </a:pPr>
            <a:r>
              <a:rPr lang="en-US" smtClean="0"/>
              <a:t>Reading and Writing</a:t>
            </a:r>
          </a:p>
        </p:txBody>
      </p:sp>
      <p:sp>
        <p:nvSpPr>
          <p:cNvPr id="527385" name="Text Box 25"/>
          <p:cNvSpPr txBox="1">
            <a:spLocks noChangeArrowheads="1"/>
          </p:cNvSpPr>
          <p:nvPr/>
        </p:nvSpPr>
        <p:spPr bwMode="auto">
          <a:xfrm>
            <a:off x="1012825" y="4191000"/>
            <a:ext cx="3482975" cy="204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US" b="1"/>
              <a:t>Reading</a:t>
            </a:r>
          </a:p>
          <a:p>
            <a:r>
              <a:rPr lang="en-US" sz="2000"/>
              <a:t>open a stream</a:t>
            </a:r>
          </a:p>
          <a:p>
            <a:r>
              <a:rPr lang="en-US" sz="2000"/>
              <a:t>while more data exists</a:t>
            </a:r>
          </a:p>
          <a:p>
            <a:r>
              <a:rPr lang="en-US" sz="2000"/>
              <a:t>	read some data</a:t>
            </a:r>
          </a:p>
          <a:p>
            <a:r>
              <a:rPr lang="en-US" sz="2000"/>
              <a:t>	process the data</a:t>
            </a:r>
          </a:p>
          <a:p>
            <a:r>
              <a:rPr lang="en-US" sz="2000"/>
              <a:t>close the stream</a:t>
            </a:r>
          </a:p>
        </p:txBody>
      </p:sp>
      <p:sp>
        <p:nvSpPr>
          <p:cNvPr id="527386" name="Text Box 26"/>
          <p:cNvSpPr txBox="1">
            <a:spLocks noChangeArrowheads="1"/>
          </p:cNvSpPr>
          <p:nvPr/>
        </p:nvSpPr>
        <p:spPr bwMode="auto">
          <a:xfrm>
            <a:off x="4876800" y="4191000"/>
            <a:ext cx="3482975" cy="204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US" b="1"/>
              <a:t>Writing</a:t>
            </a:r>
          </a:p>
          <a:p>
            <a:r>
              <a:rPr lang="en-US" sz="2000"/>
              <a:t>open a stream</a:t>
            </a:r>
          </a:p>
          <a:p>
            <a:r>
              <a:rPr lang="en-US" sz="2000"/>
              <a:t>while more data exists</a:t>
            </a:r>
          </a:p>
          <a:p>
            <a:r>
              <a:rPr lang="en-US" sz="2000"/>
              <a:t>	process the data</a:t>
            </a:r>
          </a:p>
          <a:p>
            <a:r>
              <a:rPr lang="en-US" sz="2000"/>
              <a:t>	write the data</a:t>
            </a:r>
          </a:p>
          <a:p>
            <a:r>
              <a:rPr lang="en-US" sz="2000"/>
              <a:t>close the stream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7385"/>
                                        </p:tgtEl>
                                        <p:attrNameLst>
                                          <p:attrName>style.visibility</p:attrName>
                                        </p:attrNameLst>
                                      </p:cBhvr>
                                      <p:to>
                                        <p:strVal val="visible"/>
                                      </p:to>
                                    </p:set>
                                    <p:anim calcmode="lin" valueType="num">
                                      <p:cBhvr additive="base">
                                        <p:cTn id="7" dur="500" fill="hold"/>
                                        <p:tgtEl>
                                          <p:spTgt spid="527385"/>
                                        </p:tgtEl>
                                        <p:attrNameLst>
                                          <p:attrName>ppt_x</p:attrName>
                                        </p:attrNameLst>
                                      </p:cBhvr>
                                      <p:tavLst>
                                        <p:tav tm="0">
                                          <p:val>
                                            <p:strVal val="#ppt_x"/>
                                          </p:val>
                                        </p:tav>
                                        <p:tav tm="100000">
                                          <p:val>
                                            <p:strVal val="#ppt_x"/>
                                          </p:val>
                                        </p:tav>
                                      </p:tavLst>
                                    </p:anim>
                                    <p:anim calcmode="lin" valueType="num">
                                      <p:cBhvr additive="base">
                                        <p:cTn id="8" dur="500" fill="hold"/>
                                        <p:tgtEl>
                                          <p:spTgt spid="5273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7386"/>
                                        </p:tgtEl>
                                        <p:attrNameLst>
                                          <p:attrName>style.visibility</p:attrName>
                                        </p:attrNameLst>
                                      </p:cBhvr>
                                      <p:to>
                                        <p:strVal val="visible"/>
                                      </p:to>
                                    </p:set>
                                    <p:anim calcmode="lin" valueType="num">
                                      <p:cBhvr additive="base">
                                        <p:cTn id="13" dur="500" fill="hold"/>
                                        <p:tgtEl>
                                          <p:spTgt spid="527386"/>
                                        </p:tgtEl>
                                        <p:attrNameLst>
                                          <p:attrName>ppt_x</p:attrName>
                                        </p:attrNameLst>
                                      </p:cBhvr>
                                      <p:tavLst>
                                        <p:tav tm="0">
                                          <p:val>
                                            <p:strVal val="#ppt_x"/>
                                          </p:val>
                                        </p:tav>
                                        <p:tav tm="100000">
                                          <p:val>
                                            <p:strVal val="#ppt_x"/>
                                          </p:val>
                                        </p:tav>
                                      </p:tavLst>
                                    </p:anim>
                                    <p:anim calcmode="lin" valueType="num">
                                      <p:cBhvr additive="base">
                                        <p:cTn id="14" dur="500" fill="hold"/>
                                        <p:tgtEl>
                                          <p:spTgt spid="527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85" grpId="0" autoUpdateAnimBg="0"/>
      <p:bldP spid="52738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752600"/>
            <a:ext cx="8229600" cy="4724400"/>
          </a:xfrm>
        </p:spPr>
        <p:txBody>
          <a:bodyPr/>
          <a:lstStyle/>
          <a:p>
            <a:pPr marL="274320" fontAlgn="auto">
              <a:spcAft>
                <a:spcPts val="0"/>
              </a:spcAft>
              <a:defRPr/>
            </a:pPr>
            <a:r>
              <a:rPr lang="en-US" smtClean="0"/>
              <a:t>To </a:t>
            </a:r>
            <a:r>
              <a:rPr lang="en-US" b="1" smtClean="0">
                <a:solidFill>
                  <a:srgbClr val="FF0000"/>
                </a:solidFill>
              </a:rPr>
              <a:t>open/create</a:t>
            </a:r>
            <a:r>
              <a:rPr lang="en-US" smtClean="0"/>
              <a:t> a </a:t>
            </a:r>
            <a:r>
              <a:rPr lang="en-US" b="1" smtClean="0">
                <a:solidFill>
                  <a:srgbClr val="FF0000"/>
                </a:solidFill>
              </a:rPr>
              <a:t>text</a:t>
            </a:r>
            <a:r>
              <a:rPr lang="en-US" smtClean="0"/>
              <a:t> file for </a:t>
            </a:r>
            <a:r>
              <a:rPr lang="en-US" b="1" smtClean="0">
                <a:solidFill>
                  <a:srgbClr val="FF0000"/>
                </a:solidFill>
              </a:rPr>
              <a:t>output</a:t>
            </a:r>
            <a:r>
              <a:rPr lang="en-US" smtClean="0"/>
              <a:t>, create a </a:t>
            </a:r>
            <a:r>
              <a:rPr lang="en-US" b="1" smtClean="0">
                <a:solidFill>
                  <a:srgbClr val="FF0000"/>
                </a:solidFill>
                <a:latin typeface="Courier New" pitchFamily="49" charset="0"/>
              </a:rPr>
              <a:t>PrintWriter</a:t>
            </a:r>
            <a:r>
              <a:rPr lang="en-US" smtClean="0"/>
              <a:t> object.</a:t>
            </a:r>
          </a:p>
          <a:p>
            <a:pPr marL="548640" lvl="1" indent="-182880" fontAlgn="auto">
              <a:spcAft>
                <a:spcPts val="0"/>
              </a:spcAft>
              <a:defRPr/>
            </a:pPr>
            <a:endParaRPr lang="en-US" smtClean="0"/>
          </a:p>
          <a:p>
            <a:pPr marL="548640" lvl="1" indent="-182880" fontAlgn="auto">
              <a:spcAft>
                <a:spcPts val="0"/>
              </a:spcAft>
              <a:buFontTx/>
              <a:buNone/>
              <a:defRPr/>
            </a:pPr>
            <a:r>
              <a:rPr lang="en-US" b="1" smtClean="0">
                <a:latin typeface="Courier New" pitchFamily="49" charset="0"/>
              </a:rPr>
              <a:t>PrintWriter fout =</a:t>
            </a:r>
            <a:br>
              <a:rPr lang="en-US" b="1" smtClean="0">
                <a:latin typeface="Courier New" pitchFamily="49" charset="0"/>
              </a:rPr>
            </a:br>
            <a:r>
              <a:rPr lang="en-US" b="1" smtClean="0">
                <a:latin typeface="Courier New" pitchFamily="49" charset="0"/>
              </a:rPr>
              <a:t>new PrintWriter(new FileWriter("out.txt"));</a:t>
            </a:r>
          </a:p>
          <a:p>
            <a:pPr marL="548640" lvl="1" indent="-182880" fontAlgn="auto">
              <a:spcAft>
                <a:spcPts val="0"/>
              </a:spcAft>
              <a:buFontTx/>
              <a:buNone/>
              <a:defRPr/>
            </a:pPr>
            <a:endParaRPr lang="en-US" b="1" smtClean="0">
              <a:latin typeface="Courier New" pitchFamily="49" charset="0"/>
            </a:endParaRPr>
          </a:p>
          <a:p>
            <a:pPr marL="274320" fontAlgn="auto">
              <a:spcAft>
                <a:spcPts val="0"/>
              </a:spcAft>
              <a:defRPr/>
            </a:pPr>
            <a:r>
              <a:rPr lang="en-US" smtClean="0"/>
              <a:t>Then you can use </a:t>
            </a:r>
            <a:r>
              <a:rPr lang="en-US" b="1" smtClean="0">
                <a:latin typeface="Courier New" pitchFamily="49" charset="0"/>
              </a:rPr>
              <a:t>print</a:t>
            </a:r>
            <a:r>
              <a:rPr lang="en-US" smtClean="0"/>
              <a:t> and </a:t>
            </a:r>
            <a:r>
              <a:rPr lang="en-US" b="1" smtClean="0">
                <a:latin typeface="Courier New" pitchFamily="49" charset="0"/>
              </a:rPr>
              <a:t>println</a:t>
            </a:r>
            <a:r>
              <a:rPr lang="en-US" smtClean="0"/>
              <a:t> to write to the file just like you would use </a:t>
            </a:r>
            <a:r>
              <a:rPr lang="en-US" b="1" smtClean="0">
                <a:latin typeface="Courier New" pitchFamily="49" charset="0"/>
              </a:rPr>
              <a:t>System.out.print()</a:t>
            </a:r>
            <a:r>
              <a:rPr lang="en-US" smtClean="0"/>
              <a:t> and </a:t>
            </a:r>
            <a:r>
              <a:rPr lang="en-US" b="1" smtClean="0">
                <a:latin typeface="Courier New" pitchFamily="49" charset="0"/>
              </a:rPr>
              <a:t>System.out.println()</a:t>
            </a:r>
            <a:r>
              <a:rPr lang="en-US" smtClean="0"/>
              <a:t> to write to the terminal.</a:t>
            </a:r>
          </a:p>
        </p:txBody>
      </p:sp>
      <p:sp>
        <p:nvSpPr>
          <p:cNvPr id="19458" name="Rectangle 2"/>
          <p:cNvSpPr>
            <a:spLocks noGrp="1" noChangeArrowheads="1"/>
          </p:cNvSpPr>
          <p:nvPr>
            <p:ph type="title"/>
          </p:nvPr>
        </p:nvSpPr>
        <p:spPr/>
        <p:txBody>
          <a:bodyPr/>
          <a:lstStyle/>
          <a:p>
            <a:pPr fontAlgn="auto">
              <a:spcAft>
                <a:spcPts val="0"/>
              </a:spcAft>
              <a:defRPr/>
            </a:pPr>
            <a:r>
              <a:rPr lang="en-US" smtClean="0"/>
              <a:t>PrintWriter Overview</a:t>
            </a:r>
          </a:p>
        </p:txBody>
      </p:sp>
      <p:pic>
        <p:nvPicPr>
          <p:cNvPr id="520196" name="Picture 4" descr="j02618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4648200"/>
            <a:ext cx="1685925" cy="173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0197" name="Text Box 5"/>
          <p:cNvSpPr txBox="1">
            <a:spLocks noChangeArrowheads="1"/>
          </p:cNvSpPr>
          <p:nvPr/>
        </p:nvSpPr>
        <p:spPr bwMode="auto">
          <a:xfrm>
            <a:off x="685800" y="5257800"/>
            <a:ext cx="2438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b="1">
                <a:latin typeface="Times New Roman" pitchFamily="18" charset="0"/>
              </a:rPr>
              <a:t>fout.println(“hello”)</a:t>
            </a:r>
          </a:p>
        </p:txBody>
      </p:sp>
      <p:sp>
        <p:nvSpPr>
          <p:cNvPr id="520199" name="Line 7"/>
          <p:cNvSpPr>
            <a:spLocks noChangeShapeType="1"/>
          </p:cNvSpPr>
          <p:nvPr/>
        </p:nvSpPr>
        <p:spPr bwMode="auto">
          <a:xfrm>
            <a:off x="2895600" y="5486400"/>
            <a:ext cx="39624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0200" name="Text Box 8"/>
          <p:cNvSpPr txBox="1">
            <a:spLocks noChangeArrowheads="1"/>
          </p:cNvSpPr>
          <p:nvPr/>
        </p:nvSpPr>
        <p:spPr bwMode="auto">
          <a:xfrm>
            <a:off x="5791200" y="5029200"/>
            <a:ext cx="3810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h</a:t>
            </a:r>
          </a:p>
        </p:txBody>
      </p:sp>
      <p:sp>
        <p:nvSpPr>
          <p:cNvPr id="520201" name="Text Box 9"/>
          <p:cNvSpPr txBox="1">
            <a:spLocks noChangeArrowheads="1"/>
          </p:cNvSpPr>
          <p:nvPr/>
        </p:nvSpPr>
        <p:spPr bwMode="auto">
          <a:xfrm>
            <a:off x="5334000" y="5029200"/>
            <a:ext cx="3048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e</a:t>
            </a:r>
          </a:p>
        </p:txBody>
      </p:sp>
      <p:sp>
        <p:nvSpPr>
          <p:cNvPr id="520202" name="Text Box 10"/>
          <p:cNvSpPr txBox="1">
            <a:spLocks noChangeArrowheads="1"/>
          </p:cNvSpPr>
          <p:nvPr/>
        </p:nvSpPr>
        <p:spPr bwMode="auto">
          <a:xfrm>
            <a:off x="4876800" y="5029200"/>
            <a:ext cx="3048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l</a:t>
            </a:r>
          </a:p>
        </p:txBody>
      </p:sp>
      <p:sp>
        <p:nvSpPr>
          <p:cNvPr id="520203" name="Text Box 11"/>
          <p:cNvSpPr txBox="1">
            <a:spLocks noChangeArrowheads="1"/>
          </p:cNvSpPr>
          <p:nvPr/>
        </p:nvSpPr>
        <p:spPr bwMode="auto">
          <a:xfrm>
            <a:off x="4419600" y="5029200"/>
            <a:ext cx="3048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l</a:t>
            </a:r>
          </a:p>
        </p:txBody>
      </p:sp>
      <p:sp>
        <p:nvSpPr>
          <p:cNvPr id="520204" name="Text Box 12"/>
          <p:cNvSpPr txBox="1">
            <a:spLocks noChangeArrowheads="1"/>
          </p:cNvSpPr>
          <p:nvPr/>
        </p:nvSpPr>
        <p:spPr bwMode="auto">
          <a:xfrm>
            <a:off x="3962400" y="5029200"/>
            <a:ext cx="3810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o</a:t>
            </a:r>
          </a:p>
        </p:txBody>
      </p:sp>
      <p:sp>
        <p:nvSpPr>
          <p:cNvPr id="520205" name="Text Box 13"/>
          <p:cNvSpPr txBox="1">
            <a:spLocks noChangeArrowheads="1"/>
          </p:cNvSpPr>
          <p:nvPr/>
        </p:nvSpPr>
        <p:spPr bwMode="auto">
          <a:xfrm>
            <a:off x="3352800" y="5029200"/>
            <a:ext cx="457200" cy="379413"/>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a:t>\n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0197"/>
                                        </p:tgtEl>
                                        <p:attrNameLst>
                                          <p:attrName>style.visibility</p:attrName>
                                        </p:attrNameLst>
                                      </p:cBhvr>
                                      <p:to>
                                        <p:strVal val="visible"/>
                                      </p:to>
                                    </p:set>
                                    <p:anim calcmode="lin" valueType="num">
                                      <p:cBhvr additive="base">
                                        <p:cTn id="7" dur="500" fill="hold"/>
                                        <p:tgtEl>
                                          <p:spTgt spid="520197"/>
                                        </p:tgtEl>
                                        <p:attrNameLst>
                                          <p:attrName>ppt_x</p:attrName>
                                        </p:attrNameLst>
                                      </p:cBhvr>
                                      <p:tavLst>
                                        <p:tav tm="0">
                                          <p:val>
                                            <p:strVal val="0-#ppt_w/2"/>
                                          </p:val>
                                        </p:tav>
                                        <p:tav tm="100000">
                                          <p:val>
                                            <p:strVal val="#ppt_x"/>
                                          </p:val>
                                        </p:tav>
                                      </p:tavLst>
                                    </p:anim>
                                    <p:anim calcmode="lin" valueType="num">
                                      <p:cBhvr additive="base">
                                        <p:cTn id="8" dur="500" fill="hold"/>
                                        <p:tgtEl>
                                          <p:spTgt spid="520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0199"/>
                                        </p:tgtEl>
                                        <p:attrNameLst>
                                          <p:attrName>style.visibility</p:attrName>
                                        </p:attrNameLst>
                                      </p:cBhvr>
                                      <p:to>
                                        <p:strVal val="visible"/>
                                      </p:to>
                                    </p:set>
                                    <p:anim calcmode="lin" valueType="num">
                                      <p:cBhvr additive="base">
                                        <p:cTn id="13" dur="500" fill="hold"/>
                                        <p:tgtEl>
                                          <p:spTgt spid="520199"/>
                                        </p:tgtEl>
                                        <p:attrNameLst>
                                          <p:attrName>ppt_x</p:attrName>
                                        </p:attrNameLst>
                                      </p:cBhvr>
                                      <p:tavLst>
                                        <p:tav tm="0">
                                          <p:val>
                                            <p:strVal val="0-#ppt_w/2"/>
                                          </p:val>
                                        </p:tav>
                                        <p:tav tm="100000">
                                          <p:val>
                                            <p:strVal val="#ppt_x"/>
                                          </p:val>
                                        </p:tav>
                                      </p:tavLst>
                                    </p:anim>
                                    <p:anim calcmode="lin" valueType="num">
                                      <p:cBhvr additive="base">
                                        <p:cTn id="14" dur="500" fill="hold"/>
                                        <p:tgtEl>
                                          <p:spTgt spid="5201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20196"/>
                                        </p:tgtEl>
                                        <p:attrNameLst>
                                          <p:attrName>style.visibility</p:attrName>
                                        </p:attrNameLst>
                                      </p:cBhvr>
                                      <p:to>
                                        <p:strVal val="visible"/>
                                      </p:to>
                                    </p:set>
                                    <p:anim calcmode="lin" valueType="num">
                                      <p:cBhvr additive="base">
                                        <p:cTn id="19" dur="500" fill="hold"/>
                                        <p:tgtEl>
                                          <p:spTgt spid="520196"/>
                                        </p:tgtEl>
                                        <p:attrNameLst>
                                          <p:attrName>ppt_x</p:attrName>
                                        </p:attrNameLst>
                                      </p:cBhvr>
                                      <p:tavLst>
                                        <p:tav tm="0">
                                          <p:val>
                                            <p:strVal val="1+#ppt_w/2"/>
                                          </p:val>
                                        </p:tav>
                                        <p:tav tm="100000">
                                          <p:val>
                                            <p:strVal val="#ppt_x"/>
                                          </p:val>
                                        </p:tav>
                                      </p:tavLst>
                                    </p:anim>
                                    <p:anim calcmode="lin" valueType="num">
                                      <p:cBhvr additive="base">
                                        <p:cTn id="20" dur="500" fill="hold"/>
                                        <p:tgtEl>
                                          <p:spTgt spid="5201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0200"/>
                                        </p:tgtEl>
                                        <p:attrNameLst>
                                          <p:attrName>style.visibility</p:attrName>
                                        </p:attrNameLst>
                                      </p:cBhvr>
                                      <p:to>
                                        <p:strVal val="visible"/>
                                      </p:to>
                                    </p:set>
                                    <p:anim calcmode="lin" valueType="num">
                                      <p:cBhvr additive="base">
                                        <p:cTn id="25" dur="500" fill="hold"/>
                                        <p:tgtEl>
                                          <p:spTgt spid="520200"/>
                                        </p:tgtEl>
                                        <p:attrNameLst>
                                          <p:attrName>ppt_x</p:attrName>
                                        </p:attrNameLst>
                                      </p:cBhvr>
                                      <p:tavLst>
                                        <p:tav tm="0">
                                          <p:val>
                                            <p:strVal val="0-#ppt_w/2"/>
                                          </p:val>
                                        </p:tav>
                                        <p:tav tm="100000">
                                          <p:val>
                                            <p:strVal val="#ppt_x"/>
                                          </p:val>
                                        </p:tav>
                                      </p:tavLst>
                                    </p:anim>
                                    <p:anim calcmode="lin" valueType="num">
                                      <p:cBhvr additive="base">
                                        <p:cTn id="26" dur="500" fill="hold"/>
                                        <p:tgtEl>
                                          <p:spTgt spid="52020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0201"/>
                                        </p:tgtEl>
                                        <p:attrNameLst>
                                          <p:attrName>style.visibility</p:attrName>
                                        </p:attrNameLst>
                                      </p:cBhvr>
                                      <p:to>
                                        <p:strVal val="visible"/>
                                      </p:to>
                                    </p:set>
                                    <p:anim calcmode="lin" valueType="num">
                                      <p:cBhvr additive="base">
                                        <p:cTn id="31" dur="500" fill="hold"/>
                                        <p:tgtEl>
                                          <p:spTgt spid="520201"/>
                                        </p:tgtEl>
                                        <p:attrNameLst>
                                          <p:attrName>ppt_x</p:attrName>
                                        </p:attrNameLst>
                                      </p:cBhvr>
                                      <p:tavLst>
                                        <p:tav tm="0">
                                          <p:val>
                                            <p:strVal val="0-#ppt_w/2"/>
                                          </p:val>
                                        </p:tav>
                                        <p:tav tm="100000">
                                          <p:val>
                                            <p:strVal val="#ppt_x"/>
                                          </p:val>
                                        </p:tav>
                                      </p:tavLst>
                                    </p:anim>
                                    <p:anim calcmode="lin" valueType="num">
                                      <p:cBhvr additive="base">
                                        <p:cTn id="32" dur="500" fill="hold"/>
                                        <p:tgtEl>
                                          <p:spTgt spid="52020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0202"/>
                                        </p:tgtEl>
                                        <p:attrNameLst>
                                          <p:attrName>style.visibility</p:attrName>
                                        </p:attrNameLst>
                                      </p:cBhvr>
                                      <p:to>
                                        <p:strVal val="visible"/>
                                      </p:to>
                                    </p:set>
                                    <p:anim calcmode="lin" valueType="num">
                                      <p:cBhvr additive="base">
                                        <p:cTn id="37" dur="500" fill="hold"/>
                                        <p:tgtEl>
                                          <p:spTgt spid="520202"/>
                                        </p:tgtEl>
                                        <p:attrNameLst>
                                          <p:attrName>ppt_x</p:attrName>
                                        </p:attrNameLst>
                                      </p:cBhvr>
                                      <p:tavLst>
                                        <p:tav tm="0">
                                          <p:val>
                                            <p:strVal val="0-#ppt_w/2"/>
                                          </p:val>
                                        </p:tav>
                                        <p:tav tm="100000">
                                          <p:val>
                                            <p:strVal val="#ppt_x"/>
                                          </p:val>
                                        </p:tav>
                                      </p:tavLst>
                                    </p:anim>
                                    <p:anim calcmode="lin" valueType="num">
                                      <p:cBhvr additive="base">
                                        <p:cTn id="38" dur="500" fill="hold"/>
                                        <p:tgtEl>
                                          <p:spTgt spid="52020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0203"/>
                                        </p:tgtEl>
                                        <p:attrNameLst>
                                          <p:attrName>style.visibility</p:attrName>
                                        </p:attrNameLst>
                                      </p:cBhvr>
                                      <p:to>
                                        <p:strVal val="visible"/>
                                      </p:to>
                                    </p:set>
                                    <p:anim calcmode="lin" valueType="num">
                                      <p:cBhvr additive="base">
                                        <p:cTn id="43" dur="500" fill="hold"/>
                                        <p:tgtEl>
                                          <p:spTgt spid="520203"/>
                                        </p:tgtEl>
                                        <p:attrNameLst>
                                          <p:attrName>ppt_x</p:attrName>
                                        </p:attrNameLst>
                                      </p:cBhvr>
                                      <p:tavLst>
                                        <p:tav tm="0">
                                          <p:val>
                                            <p:strVal val="0-#ppt_w/2"/>
                                          </p:val>
                                        </p:tav>
                                        <p:tav tm="100000">
                                          <p:val>
                                            <p:strVal val="#ppt_x"/>
                                          </p:val>
                                        </p:tav>
                                      </p:tavLst>
                                    </p:anim>
                                    <p:anim calcmode="lin" valueType="num">
                                      <p:cBhvr additive="base">
                                        <p:cTn id="44" dur="500" fill="hold"/>
                                        <p:tgtEl>
                                          <p:spTgt spid="5202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3"/>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20204"/>
                                        </p:tgtEl>
                                        <p:attrNameLst>
                                          <p:attrName>style.visibility</p:attrName>
                                        </p:attrNameLst>
                                      </p:cBhvr>
                                      <p:to>
                                        <p:strVal val="visible"/>
                                      </p:to>
                                    </p:set>
                                    <p:anim calcmode="lin" valueType="num">
                                      <p:cBhvr additive="base">
                                        <p:cTn id="49" dur="500" fill="hold"/>
                                        <p:tgtEl>
                                          <p:spTgt spid="520204"/>
                                        </p:tgtEl>
                                        <p:attrNameLst>
                                          <p:attrName>ppt_x</p:attrName>
                                        </p:attrNameLst>
                                      </p:cBhvr>
                                      <p:tavLst>
                                        <p:tav tm="0">
                                          <p:val>
                                            <p:strVal val="0-#ppt_w/2"/>
                                          </p:val>
                                        </p:tav>
                                        <p:tav tm="100000">
                                          <p:val>
                                            <p:strVal val="#ppt_x"/>
                                          </p:val>
                                        </p:tav>
                                      </p:tavLst>
                                    </p:anim>
                                    <p:anim calcmode="lin" valueType="num">
                                      <p:cBhvr additive="base">
                                        <p:cTn id="50" dur="500" fill="hold"/>
                                        <p:tgtEl>
                                          <p:spTgt spid="5202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4"/>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20205"/>
                                        </p:tgtEl>
                                        <p:attrNameLst>
                                          <p:attrName>style.visibility</p:attrName>
                                        </p:attrNameLst>
                                      </p:cBhvr>
                                      <p:to>
                                        <p:strVal val="visible"/>
                                      </p:to>
                                    </p:set>
                                    <p:anim calcmode="lin" valueType="num">
                                      <p:cBhvr additive="base">
                                        <p:cTn id="55" dur="500" fill="hold"/>
                                        <p:tgtEl>
                                          <p:spTgt spid="520205"/>
                                        </p:tgtEl>
                                        <p:attrNameLst>
                                          <p:attrName>ppt_x</p:attrName>
                                        </p:attrNameLst>
                                      </p:cBhvr>
                                      <p:tavLst>
                                        <p:tav tm="0">
                                          <p:val>
                                            <p:strVal val="0-#ppt_w/2"/>
                                          </p:val>
                                        </p:tav>
                                        <p:tav tm="100000">
                                          <p:val>
                                            <p:strVal val="#ppt_x"/>
                                          </p:val>
                                        </p:tav>
                                      </p:tavLst>
                                    </p:anim>
                                    <p:anim calcmode="lin" valueType="num">
                                      <p:cBhvr additive="base">
                                        <p:cTn id="56" dur="500" fill="hold"/>
                                        <p:tgtEl>
                                          <p:spTgt spid="5202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202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autoUpdateAnimBg="0"/>
      <p:bldP spid="520199" grpId="0" animBg="1"/>
      <p:bldP spid="520200" grpId="0" animBg="1" autoUpdateAnimBg="0"/>
      <p:bldP spid="520201" grpId="0" animBg="1" autoUpdateAnimBg="0"/>
      <p:bldP spid="520202" grpId="0" animBg="1" autoUpdateAnimBg="0"/>
      <p:bldP spid="520203" grpId="0" animBg="1" autoUpdateAnimBg="0"/>
      <p:bldP spid="520204" grpId="0" animBg="1" autoUpdateAnimBg="0"/>
      <p:bldP spid="52020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p:txBody>
          <a:bodyPr/>
          <a:lstStyle/>
          <a:p>
            <a:pPr marL="274320" fontAlgn="auto">
              <a:spcAft>
                <a:spcPts val="0"/>
              </a:spcAft>
              <a:defRPr/>
            </a:pPr>
            <a:r>
              <a:rPr lang="en-US" dirty="0" smtClean="0">
                <a:solidFill>
                  <a:schemeClr val="tx1"/>
                </a:solidFill>
              </a:rPr>
              <a:t>A File is a 'persistent' collection of data</a:t>
            </a:r>
          </a:p>
          <a:p>
            <a:pPr marL="548958" lvl="1" fontAlgn="auto">
              <a:spcAft>
                <a:spcPts val="0"/>
              </a:spcAft>
              <a:defRPr/>
            </a:pPr>
            <a:r>
              <a:rPr lang="en-US" dirty="0" smtClean="0">
                <a:solidFill>
                  <a:schemeClr val="tx1"/>
                </a:solidFill>
              </a:rPr>
              <a:t>Persistent means that the data is stored even after the program ends</a:t>
            </a:r>
          </a:p>
          <a:p>
            <a:pPr marL="548958" lvl="1" fontAlgn="auto">
              <a:spcAft>
                <a:spcPts val="0"/>
              </a:spcAft>
              <a:defRPr/>
            </a:pPr>
            <a:r>
              <a:rPr lang="en-US" dirty="0" smtClean="0">
                <a:solidFill>
                  <a:schemeClr val="tx1"/>
                </a:solidFill>
              </a:rPr>
              <a:t>Files can store text, audio, images, video or anything else</a:t>
            </a:r>
          </a:p>
          <a:p>
            <a:pPr marL="548958" lvl="1" fontAlgn="auto">
              <a:spcAft>
                <a:spcPts val="0"/>
              </a:spcAft>
              <a:defRPr/>
            </a:pPr>
            <a:r>
              <a:rPr lang="en-US" dirty="0" smtClean="0">
                <a:solidFill>
                  <a:schemeClr val="tx1"/>
                </a:solidFill>
              </a:rPr>
              <a:t>Files are stored in folders</a:t>
            </a:r>
          </a:p>
          <a:p>
            <a:pPr marL="548958" lvl="1" fontAlgn="auto">
              <a:spcAft>
                <a:spcPts val="0"/>
              </a:spcAft>
              <a:defRPr/>
            </a:pPr>
            <a:r>
              <a:rPr lang="en-US" dirty="0" smtClean="0">
                <a:solidFill>
                  <a:schemeClr val="tx1"/>
                </a:solidFill>
              </a:rPr>
              <a:t>Folders are containers for files and folders</a:t>
            </a:r>
          </a:p>
          <a:p>
            <a:pPr marL="274320" fontAlgn="auto">
              <a:spcAft>
                <a:spcPts val="0"/>
              </a:spcAft>
              <a:defRPr/>
            </a:pPr>
            <a:r>
              <a:rPr lang="en-US" dirty="0" smtClean="0">
                <a:solidFill>
                  <a:schemeClr val="tx1"/>
                </a:solidFill>
              </a:rPr>
              <a:t>I/O stands for </a:t>
            </a:r>
            <a:r>
              <a:rPr lang="en-US" dirty="0" err="1" smtClean="0">
                <a:solidFill>
                  <a:schemeClr val="tx1"/>
                </a:solidFill>
              </a:rPr>
              <a:t>Input/Output</a:t>
            </a:r>
            <a:endParaRPr lang="en-US" dirty="0" smtClean="0">
              <a:solidFill>
                <a:schemeClr val="tx1"/>
              </a:solidFill>
            </a:endParaRPr>
          </a:p>
          <a:p>
            <a:pPr marL="548958" lvl="1" fontAlgn="auto">
              <a:spcAft>
                <a:spcPts val="0"/>
              </a:spcAft>
              <a:defRPr/>
            </a:pPr>
            <a:r>
              <a:rPr lang="en-US" dirty="0" smtClean="0">
                <a:solidFill>
                  <a:schemeClr val="tx1"/>
                </a:solidFill>
              </a:rPr>
              <a:t>In this context it is input to and output from programs</a:t>
            </a:r>
          </a:p>
          <a:p>
            <a:pPr marL="548958" lvl="1" fontAlgn="auto">
              <a:spcAft>
                <a:spcPts val="0"/>
              </a:spcAft>
              <a:defRPr/>
            </a:pPr>
            <a:r>
              <a:rPr lang="en-US" dirty="0" smtClean="0">
                <a:solidFill>
                  <a:schemeClr val="tx1"/>
                </a:solidFill>
              </a:rPr>
              <a:t>Input can be from the keyboard or a file or a mouse</a:t>
            </a:r>
          </a:p>
          <a:p>
            <a:pPr marL="548958" lvl="1" fontAlgn="auto">
              <a:spcAft>
                <a:spcPts val="0"/>
              </a:spcAft>
              <a:defRPr/>
            </a:pPr>
            <a:r>
              <a:rPr lang="en-US" dirty="0" smtClean="0">
                <a:solidFill>
                  <a:schemeClr val="tx1"/>
                </a:solidFill>
              </a:rPr>
              <a:t>Output can be to the screen or to a file</a:t>
            </a:r>
          </a:p>
        </p:txBody>
      </p:sp>
      <p:sp>
        <p:nvSpPr>
          <p:cNvPr id="2050" name="Rectangle 2"/>
          <p:cNvSpPr>
            <a:spLocks noGrp="1" noChangeArrowheads="1"/>
          </p:cNvSpPr>
          <p:nvPr>
            <p:ph type="title"/>
          </p:nvPr>
        </p:nvSpPr>
        <p:spPr/>
        <p:txBody>
          <a:bodyPr/>
          <a:lstStyle/>
          <a:p>
            <a:pPr fontAlgn="auto">
              <a:spcAft>
                <a:spcPts val="0"/>
              </a:spcAft>
              <a:defRPr/>
            </a:pPr>
            <a:r>
              <a:rPr lang="en-US" dirty="0" smtClean="0"/>
              <a:t>FILE I/O Overview</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274320" fontAlgn="auto">
              <a:spcAft>
                <a:spcPts val="0"/>
              </a:spcAft>
              <a:defRPr/>
            </a:pPr>
            <a:r>
              <a:rPr lang="en-US" b="1" smtClean="0"/>
              <a:t>Constructor Summary</a:t>
            </a:r>
          </a:p>
          <a:p>
            <a:pPr marL="548640" lvl="1" indent="-182880" fontAlgn="auto">
              <a:spcAft>
                <a:spcPts val="0"/>
              </a:spcAft>
              <a:defRPr/>
            </a:pPr>
            <a:r>
              <a:rPr lang="en-US" smtClean="0"/>
              <a:t>PrintWriter output = new PrintWriter(new FileWriter(“name.txt”));</a:t>
            </a:r>
          </a:p>
          <a:p>
            <a:pPr marL="274320" fontAlgn="auto">
              <a:spcAft>
                <a:spcPts val="0"/>
              </a:spcAft>
              <a:defRPr/>
            </a:pPr>
            <a:r>
              <a:rPr lang="en-US" b="1" smtClean="0"/>
              <a:t>Method Summary</a:t>
            </a:r>
          </a:p>
          <a:p>
            <a:pPr marL="548640" lvl="1" indent="-182880" fontAlgn="auto">
              <a:spcAft>
                <a:spcPts val="0"/>
              </a:spcAft>
              <a:defRPr/>
            </a:pPr>
            <a:r>
              <a:rPr lang="en-US" smtClean="0"/>
              <a:t>void print(boolean)  Prints a boolean. </a:t>
            </a:r>
          </a:p>
          <a:p>
            <a:pPr marL="548640" lvl="1" indent="-182880" fontAlgn="auto">
              <a:spcAft>
                <a:spcPts val="0"/>
              </a:spcAft>
              <a:defRPr/>
            </a:pPr>
            <a:r>
              <a:rPr lang="en-US" smtClean="0"/>
              <a:t>void print(char) Prints a character. </a:t>
            </a:r>
          </a:p>
          <a:p>
            <a:pPr marL="548640" lvl="1" indent="-182880" fontAlgn="auto">
              <a:spcAft>
                <a:spcPts val="0"/>
              </a:spcAft>
              <a:defRPr/>
            </a:pPr>
            <a:r>
              <a:rPr lang="en-US" smtClean="0"/>
              <a:t>void print(double) Prints a double. </a:t>
            </a:r>
          </a:p>
          <a:p>
            <a:pPr marL="548640" lvl="1" indent="-182880" fontAlgn="auto">
              <a:spcAft>
                <a:spcPts val="0"/>
              </a:spcAft>
              <a:defRPr/>
            </a:pPr>
            <a:r>
              <a:rPr lang="en-US" smtClean="0"/>
              <a:t>void print(float) Prints a float. </a:t>
            </a:r>
          </a:p>
          <a:p>
            <a:pPr marL="548640" lvl="1" indent="-182880" fontAlgn="auto">
              <a:spcAft>
                <a:spcPts val="0"/>
              </a:spcAft>
              <a:defRPr/>
            </a:pPr>
            <a:r>
              <a:rPr lang="en-US" smtClean="0"/>
              <a:t>void print(int) Prints an integer. </a:t>
            </a:r>
          </a:p>
          <a:p>
            <a:pPr marL="548640" lvl="1" indent="-182880" fontAlgn="auto">
              <a:spcAft>
                <a:spcPts val="0"/>
              </a:spcAft>
              <a:defRPr/>
            </a:pPr>
            <a:r>
              <a:rPr lang="en-US" smtClean="0"/>
              <a:t>void print(long) Prints a long. </a:t>
            </a:r>
          </a:p>
          <a:p>
            <a:pPr marL="548640" lvl="1" indent="-182880" fontAlgn="auto">
              <a:spcAft>
                <a:spcPts val="0"/>
              </a:spcAft>
              <a:defRPr/>
            </a:pPr>
            <a:r>
              <a:rPr lang="en-US" smtClean="0"/>
              <a:t>void print(Object) Prints an object. </a:t>
            </a:r>
          </a:p>
          <a:p>
            <a:pPr marL="548640" lvl="1" indent="-182880" fontAlgn="auto">
              <a:spcAft>
                <a:spcPts val="0"/>
              </a:spcAft>
              <a:defRPr/>
            </a:pPr>
            <a:r>
              <a:rPr lang="en-US" smtClean="0"/>
              <a:t>void print(String) Prints a String. </a:t>
            </a:r>
          </a:p>
          <a:p>
            <a:pPr marL="274320" fontAlgn="auto">
              <a:spcAft>
                <a:spcPts val="0"/>
              </a:spcAft>
              <a:defRPr/>
            </a:pPr>
            <a:r>
              <a:rPr lang="en-US" sz="1800" smtClean="0"/>
              <a:t>Also has </a:t>
            </a:r>
            <a:r>
              <a:rPr lang="en-US" sz="1800" b="1" smtClean="0">
                <a:latin typeface="Courier New" pitchFamily="49" charset="0"/>
              </a:rPr>
              <a:t>println</a:t>
            </a:r>
            <a:r>
              <a:rPr lang="en-US" sz="1800" smtClean="0"/>
              <a:t> methods corresponding to each of the above</a:t>
            </a:r>
          </a:p>
        </p:txBody>
      </p:sp>
      <p:sp>
        <p:nvSpPr>
          <p:cNvPr id="20482" name="Rectangle 2"/>
          <p:cNvSpPr>
            <a:spLocks noGrp="1" noChangeArrowheads="1"/>
          </p:cNvSpPr>
          <p:nvPr>
            <p:ph type="title"/>
          </p:nvPr>
        </p:nvSpPr>
        <p:spPr/>
        <p:txBody>
          <a:bodyPr/>
          <a:lstStyle/>
          <a:p>
            <a:pPr fontAlgn="auto">
              <a:spcAft>
                <a:spcPts val="0"/>
              </a:spcAft>
              <a:defRPr/>
            </a:pPr>
            <a:r>
              <a:rPr lang="en-US" smtClean="0"/>
              <a:t>PrintWriter</a:t>
            </a:r>
          </a:p>
        </p:txBody>
      </p:sp>
      <p:grpSp>
        <p:nvGrpSpPr>
          <p:cNvPr id="2" name="Group 7"/>
          <p:cNvGrpSpPr>
            <a:grpSpLocks/>
          </p:cNvGrpSpPr>
          <p:nvPr/>
        </p:nvGrpSpPr>
        <p:grpSpPr bwMode="auto">
          <a:xfrm>
            <a:off x="3276600" y="2103438"/>
            <a:ext cx="5257800" cy="1279525"/>
            <a:chOff x="2112" y="1488"/>
            <a:chExt cx="3312" cy="806"/>
          </a:xfrm>
        </p:grpSpPr>
        <p:sp>
          <p:nvSpPr>
            <p:cNvPr id="33797" name="Rectangle 4"/>
            <p:cNvSpPr>
              <a:spLocks noChangeArrowheads="1"/>
            </p:cNvSpPr>
            <p:nvPr/>
          </p:nvSpPr>
          <p:spPr bwMode="auto">
            <a:xfrm>
              <a:off x="2112" y="1488"/>
              <a:ext cx="2880" cy="240"/>
            </a:xfrm>
            <a:prstGeom prst="rect">
              <a:avLst/>
            </a:prstGeom>
            <a:solidFill>
              <a:schemeClr val="accent1">
                <a:alpha val="30196"/>
              </a:schemeClr>
            </a:solidFill>
            <a:ln w="12700">
              <a:solidFill>
                <a:schemeClr val="tx1"/>
              </a:solidFill>
              <a:miter lim="800000"/>
              <a:headEnd/>
              <a:tailEnd/>
            </a:ln>
          </p:spPr>
          <p:txBody>
            <a:bodyPr wrap="none" anchor="ctr"/>
            <a:lstStyle/>
            <a:p>
              <a:endParaRPr lang="en-US"/>
            </a:p>
          </p:txBody>
        </p:sp>
        <p:sp>
          <p:nvSpPr>
            <p:cNvPr id="33798" name="Text Box 5"/>
            <p:cNvSpPr txBox="1">
              <a:spLocks noChangeArrowheads="1"/>
            </p:cNvSpPr>
            <p:nvPr/>
          </p:nvSpPr>
          <p:spPr bwMode="auto">
            <a:xfrm>
              <a:off x="3360" y="2064"/>
              <a:ext cx="2064" cy="230"/>
            </a:xfrm>
            <a:prstGeom prst="rect">
              <a:avLst/>
            </a:prstGeom>
            <a:solidFill>
              <a:srgbClr val="FFCCFF"/>
            </a:solidFill>
            <a:ln w="28575">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600" b="1" i="1">
                  <a:latin typeface="Times New Roman" pitchFamily="18" charset="0"/>
                </a:rPr>
                <a:t>May throw an IOException</a:t>
              </a:r>
            </a:p>
          </p:txBody>
        </p:sp>
        <p:sp>
          <p:nvSpPr>
            <p:cNvPr id="33799" name="Line 6"/>
            <p:cNvSpPr>
              <a:spLocks noChangeShapeType="1"/>
            </p:cNvSpPr>
            <p:nvPr/>
          </p:nvSpPr>
          <p:spPr bwMode="auto">
            <a:xfrm flipV="1">
              <a:off x="4320" y="1728"/>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smtClean="0"/>
              <a:t>PrintWriter</a:t>
            </a:r>
          </a:p>
        </p:txBody>
      </p:sp>
      <p:sp>
        <p:nvSpPr>
          <p:cNvPr id="580612" name="Text Box 4"/>
          <p:cNvSpPr txBox="1">
            <a:spLocks noChangeArrowheads="1"/>
          </p:cNvSpPr>
          <p:nvPr/>
        </p:nvSpPr>
        <p:spPr bwMode="auto">
          <a:xfrm>
            <a:off x="914400" y="1752600"/>
            <a:ext cx="6781800" cy="349250"/>
          </a:xfrm>
          <a:prstGeom prst="rect">
            <a:avLst/>
          </a:prstGeom>
          <a:solidFill>
            <a:srgbClr val="FF0000"/>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r>
              <a:rPr lang="en-US" sz="1600" b="1">
                <a:latin typeface="Courier New" pitchFamily="49" charset="0"/>
              </a:rPr>
              <a:t>A PrintWriter always outputs TEXT (STRINGS).</a:t>
            </a:r>
          </a:p>
        </p:txBody>
      </p:sp>
      <p:grpSp>
        <p:nvGrpSpPr>
          <p:cNvPr id="2" name="Group 26"/>
          <p:cNvGrpSpPr>
            <a:grpSpLocks/>
          </p:cNvGrpSpPr>
          <p:nvPr/>
        </p:nvGrpSpPr>
        <p:grpSpPr bwMode="auto">
          <a:xfrm>
            <a:off x="533400" y="4800600"/>
            <a:ext cx="6172200" cy="519113"/>
            <a:chOff x="336" y="3024"/>
            <a:chExt cx="3888" cy="327"/>
          </a:xfrm>
        </p:grpSpPr>
        <p:sp>
          <p:nvSpPr>
            <p:cNvPr id="34844" name="Text Box 5"/>
            <p:cNvSpPr txBox="1">
              <a:spLocks noChangeArrowheads="1"/>
            </p:cNvSpPr>
            <p:nvPr/>
          </p:nvSpPr>
          <p:spPr bwMode="auto">
            <a:xfrm>
              <a:off x="336" y="3024"/>
              <a:ext cx="388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b="1">
                  <a:latin typeface="Courier New" pitchFamily="49" charset="0"/>
                </a:rPr>
                <a:t>fout.print(             );</a:t>
              </a:r>
            </a:p>
          </p:txBody>
        </p:sp>
        <p:sp>
          <p:nvSpPr>
            <p:cNvPr id="34845" name="Rectangle 6"/>
            <p:cNvSpPr>
              <a:spLocks noChangeArrowheads="1"/>
            </p:cNvSpPr>
            <p:nvPr/>
          </p:nvSpPr>
          <p:spPr bwMode="auto">
            <a:xfrm>
              <a:off x="2064" y="3072"/>
              <a:ext cx="1632" cy="192"/>
            </a:xfrm>
            <a:prstGeom prst="rect">
              <a:avLst/>
            </a:prstGeom>
            <a:pattFill prst="solidDmnd">
              <a:fgClr>
                <a:srgbClr val="FFCCCC"/>
              </a:fgClr>
              <a:bgClr>
                <a:srgbClr val="CC6600"/>
              </a:bgClr>
            </a:pattFill>
            <a:ln w="12700">
              <a:solidFill>
                <a:schemeClr val="tx1"/>
              </a:solidFill>
              <a:miter lim="800000"/>
              <a:headEnd/>
              <a:tailEnd/>
            </a:ln>
          </p:spPr>
          <p:txBody>
            <a:bodyPr wrap="none" anchor="ctr"/>
            <a:lstStyle/>
            <a:p>
              <a:endParaRPr lang="en-US"/>
            </a:p>
          </p:txBody>
        </p:sp>
      </p:grpSp>
      <p:grpSp>
        <p:nvGrpSpPr>
          <p:cNvPr id="3" name="Group 28"/>
          <p:cNvGrpSpPr>
            <a:grpSpLocks/>
          </p:cNvGrpSpPr>
          <p:nvPr/>
        </p:nvGrpSpPr>
        <p:grpSpPr bwMode="auto">
          <a:xfrm>
            <a:off x="533400" y="3048000"/>
            <a:ext cx="4038600" cy="1828800"/>
            <a:chOff x="336" y="1920"/>
            <a:chExt cx="2544" cy="1152"/>
          </a:xfrm>
        </p:grpSpPr>
        <p:sp>
          <p:nvSpPr>
            <p:cNvPr id="34842" name="Text Box 9"/>
            <p:cNvSpPr txBox="1">
              <a:spLocks noChangeArrowheads="1"/>
            </p:cNvSpPr>
            <p:nvPr/>
          </p:nvSpPr>
          <p:spPr bwMode="auto">
            <a:xfrm>
              <a:off x="336" y="1920"/>
              <a:ext cx="480" cy="296"/>
            </a:xfrm>
            <a:prstGeom prst="rect">
              <a:avLst/>
            </a:prstGeom>
            <a:solidFill>
              <a:srgbClr val="FFFFCC"/>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int</a:t>
              </a:r>
            </a:p>
          </p:txBody>
        </p:sp>
        <p:cxnSp>
          <p:nvCxnSpPr>
            <p:cNvPr id="34843" name="AutoShape 14"/>
            <p:cNvCxnSpPr>
              <a:cxnSpLocks noChangeShapeType="1"/>
              <a:stCxn id="34842" idx="2"/>
              <a:endCxn id="34845" idx="0"/>
            </p:cNvCxnSpPr>
            <p:nvPr/>
          </p:nvCxnSpPr>
          <p:spPr bwMode="auto">
            <a:xfrm>
              <a:off x="576" y="2216"/>
              <a:ext cx="2304" cy="85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4" name="Group 29"/>
          <p:cNvGrpSpPr>
            <a:grpSpLocks/>
          </p:cNvGrpSpPr>
          <p:nvPr/>
        </p:nvGrpSpPr>
        <p:grpSpPr bwMode="auto">
          <a:xfrm>
            <a:off x="1447800" y="3048000"/>
            <a:ext cx="3124200" cy="1828800"/>
            <a:chOff x="912" y="1920"/>
            <a:chExt cx="1968" cy="1152"/>
          </a:xfrm>
        </p:grpSpPr>
        <p:sp>
          <p:nvSpPr>
            <p:cNvPr id="34840" name="Text Box 10"/>
            <p:cNvSpPr txBox="1">
              <a:spLocks noChangeArrowheads="1"/>
            </p:cNvSpPr>
            <p:nvPr/>
          </p:nvSpPr>
          <p:spPr bwMode="auto">
            <a:xfrm>
              <a:off x="912" y="1920"/>
              <a:ext cx="960" cy="296"/>
            </a:xfrm>
            <a:prstGeom prst="rect">
              <a:avLst/>
            </a:prstGeom>
            <a:solidFill>
              <a:srgbClr val="FFFFCC"/>
            </a:solidFill>
            <a:ln w="12700" algn="ctr">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boolean</a:t>
              </a:r>
            </a:p>
          </p:txBody>
        </p:sp>
        <p:cxnSp>
          <p:nvCxnSpPr>
            <p:cNvPr id="34841" name="AutoShape 15"/>
            <p:cNvCxnSpPr>
              <a:cxnSpLocks noChangeShapeType="1"/>
              <a:stCxn id="34840" idx="2"/>
              <a:endCxn id="34845" idx="0"/>
            </p:cNvCxnSpPr>
            <p:nvPr/>
          </p:nvCxnSpPr>
          <p:spPr bwMode="auto">
            <a:xfrm>
              <a:off x="1392" y="2216"/>
              <a:ext cx="1488" cy="85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5" name="Group 30"/>
          <p:cNvGrpSpPr>
            <a:grpSpLocks/>
          </p:cNvGrpSpPr>
          <p:nvPr/>
        </p:nvGrpSpPr>
        <p:grpSpPr bwMode="auto">
          <a:xfrm>
            <a:off x="3124200" y="3048000"/>
            <a:ext cx="1524000" cy="1828800"/>
            <a:chOff x="1968" y="1920"/>
            <a:chExt cx="960" cy="1152"/>
          </a:xfrm>
        </p:grpSpPr>
        <p:sp>
          <p:nvSpPr>
            <p:cNvPr id="34838" name="Text Box 11"/>
            <p:cNvSpPr txBox="1">
              <a:spLocks noChangeArrowheads="1"/>
            </p:cNvSpPr>
            <p:nvPr/>
          </p:nvSpPr>
          <p:spPr bwMode="auto">
            <a:xfrm>
              <a:off x="1968" y="1920"/>
              <a:ext cx="960" cy="296"/>
            </a:xfrm>
            <a:prstGeom prst="rect">
              <a:avLst/>
            </a:prstGeom>
            <a:solidFill>
              <a:srgbClr val="FFFFCC"/>
            </a:solidFill>
            <a:ln w="12700" algn="ctr">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double</a:t>
              </a:r>
            </a:p>
          </p:txBody>
        </p:sp>
        <p:cxnSp>
          <p:nvCxnSpPr>
            <p:cNvPr id="34839" name="AutoShape 16"/>
            <p:cNvCxnSpPr>
              <a:cxnSpLocks noChangeShapeType="1"/>
              <a:stCxn id="34838" idx="2"/>
              <a:endCxn id="34845" idx="0"/>
            </p:cNvCxnSpPr>
            <p:nvPr/>
          </p:nvCxnSpPr>
          <p:spPr bwMode="auto">
            <a:xfrm>
              <a:off x="2448" y="2216"/>
              <a:ext cx="432" cy="85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6" name="Group 31"/>
          <p:cNvGrpSpPr>
            <a:grpSpLocks/>
          </p:cNvGrpSpPr>
          <p:nvPr/>
        </p:nvGrpSpPr>
        <p:grpSpPr bwMode="auto">
          <a:xfrm>
            <a:off x="4572000" y="3048000"/>
            <a:ext cx="1752600" cy="1828800"/>
            <a:chOff x="2880" y="1920"/>
            <a:chExt cx="1104" cy="1152"/>
          </a:xfrm>
        </p:grpSpPr>
        <p:sp>
          <p:nvSpPr>
            <p:cNvPr id="34836" name="Text Box 12"/>
            <p:cNvSpPr txBox="1">
              <a:spLocks noChangeArrowheads="1"/>
            </p:cNvSpPr>
            <p:nvPr/>
          </p:nvSpPr>
          <p:spPr bwMode="auto">
            <a:xfrm>
              <a:off x="3024" y="1920"/>
              <a:ext cx="960" cy="296"/>
            </a:xfrm>
            <a:prstGeom prst="rect">
              <a:avLst/>
            </a:prstGeom>
            <a:solidFill>
              <a:srgbClr val="FFFFCC"/>
            </a:solidFill>
            <a:ln w="12700" algn="ctr">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String</a:t>
              </a:r>
            </a:p>
          </p:txBody>
        </p:sp>
        <p:cxnSp>
          <p:nvCxnSpPr>
            <p:cNvPr id="34837" name="AutoShape 18"/>
            <p:cNvCxnSpPr>
              <a:cxnSpLocks noChangeShapeType="1"/>
              <a:stCxn id="34836" idx="2"/>
              <a:endCxn id="34845" idx="0"/>
            </p:cNvCxnSpPr>
            <p:nvPr/>
          </p:nvCxnSpPr>
          <p:spPr bwMode="auto">
            <a:xfrm flipH="1">
              <a:off x="2880" y="2216"/>
              <a:ext cx="624" cy="85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7" name="Group 32"/>
          <p:cNvGrpSpPr>
            <a:grpSpLocks/>
          </p:cNvGrpSpPr>
          <p:nvPr/>
        </p:nvGrpSpPr>
        <p:grpSpPr bwMode="auto">
          <a:xfrm>
            <a:off x="4572000" y="3048000"/>
            <a:ext cx="3429000" cy="1828800"/>
            <a:chOff x="2880" y="1920"/>
            <a:chExt cx="2160" cy="1152"/>
          </a:xfrm>
        </p:grpSpPr>
        <p:sp>
          <p:nvSpPr>
            <p:cNvPr id="34834" name="Text Box 13"/>
            <p:cNvSpPr txBox="1">
              <a:spLocks noChangeArrowheads="1"/>
            </p:cNvSpPr>
            <p:nvPr/>
          </p:nvSpPr>
          <p:spPr bwMode="auto">
            <a:xfrm>
              <a:off x="4080" y="1920"/>
              <a:ext cx="960" cy="296"/>
            </a:xfrm>
            <a:prstGeom prst="rect">
              <a:avLst/>
            </a:prstGeom>
            <a:solidFill>
              <a:srgbClr val="FFFFCC"/>
            </a:solidFill>
            <a:ln w="12700" algn="ctr">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Object</a:t>
              </a:r>
            </a:p>
          </p:txBody>
        </p:sp>
        <p:cxnSp>
          <p:nvCxnSpPr>
            <p:cNvPr id="34835" name="AutoShape 19"/>
            <p:cNvCxnSpPr>
              <a:cxnSpLocks noChangeShapeType="1"/>
              <a:stCxn id="34834" idx="2"/>
              <a:endCxn id="34845" idx="0"/>
            </p:cNvCxnSpPr>
            <p:nvPr/>
          </p:nvCxnSpPr>
          <p:spPr bwMode="auto">
            <a:xfrm flipH="1">
              <a:off x="2880" y="2216"/>
              <a:ext cx="1680" cy="85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8" name="Group 27"/>
          <p:cNvGrpSpPr>
            <a:grpSpLocks/>
          </p:cNvGrpSpPr>
          <p:nvPr/>
        </p:nvGrpSpPr>
        <p:grpSpPr bwMode="auto">
          <a:xfrm>
            <a:off x="3352800" y="5181600"/>
            <a:ext cx="2438400" cy="927100"/>
            <a:chOff x="2112" y="3264"/>
            <a:chExt cx="1536" cy="584"/>
          </a:xfrm>
        </p:grpSpPr>
        <p:sp>
          <p:nvSpPr>
            <p:cNvPr id="34832" name="Text Box 8"/>
            <p:cNvSpPr txBox="1">
              <a:spLocks noChangeArrowheads="1"/>
            </p:cNvSpPr>
            <p:nvPr/>
          </p:nvSpPr>
          <p:spPr bwMode="auto">
            <a:xfrm>
              <a:off x="2112" y="3552"/>
              <a:ext cx="1536" cy="296"/>
            </a:xfrm>
            <a:prstGeom prst="rect">
              <a:avLst/>
            </a:prstGeom>
            <a:solidFill>
              <a:srgbClr val="CC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2400" b="1">
                  <a:latin typeface="Courier New" pitchFamily="49" charset="0"/>
                </a:rPr>
                <a:t>String</a:t>
              </a:r>
            </a:p>
          </p:txBody>
        </p:sp>
        <p:cxnSp>
          <p:nvCxnSpPr>
            <p:cNvPr id="34833" name="AutoShape 20"/>
            <p:cNvCxnSpPr>
              <a:cxnSpLocks noChangeShapeType="1"/>
              <a:stCxn id="34845" idx="2"/>
              <a:endCxn id="34832" idx="0"/>
            </p:cNvCxnSpPr>
            <p:nvPr/>
          </p:nvCxnSpPr>
          <p:spPr bwMode="auto">
            <a:xfrm>
              <a:off x="2880" y="3264"/>
              <a:ext cx="0" cy="2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580629" name="Text Box 21"/>
          <p:cNvSpPr txBox="1">
            <a:spLocks noChangeArrowheads="1"/>
          </p:cNvSpPr>
          <p:nvPr/>
        </p:nvSpPr>
        <p:spPr bwMode="auto">
          <a:xfrm>
            <a:off x="609600" y="26670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400" b="1">
                <a:latin typeface="Courier New" pitchFamily="49" charset="0"/>
              </a:rPr>
              <a:t>34</a:t>
            </a:r>
          </a:p>
        </p:txBody>
      </p:sp>
      <p:sp>
        <p:nvSpPr>
          <p:cNvPr id="580630" name="Text Box 22"/>
          <p:cNvSpPr txBox="1">
            <a:spLocks noChangeArrowheads="1"/>
          </p:cNvSpPr>
          <p:nvPr/>
        </p:nvSpPr>
        <p:spPr bwMode="auto">
          <a:xfrm>
            <a:off x="1447800" y="266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400" b="1">
                <a:latin typeface="Courier New" pitchFamily="49" charset="0"/>
              </a:rPr>
              <a:t>false</a:t>
            </a:r>
          </a:p>
        </p:txBody>
      </p:sp>
      <p:sp>
        <p:nvSpPr>
          <p:cNvPr id="580631" name="Text Box 23"/>
          <p:cNvSpPr txBox="1">
            <a:spLocks noChangeArrowheads="1"/>
          </p:cNvSpPr>
          <p:nvPr/>
        </p:nvSpPr>
        <p:spPr bwMode="auto">
          <a:xfrm>
            <a:off x="3124200" y="266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400" b="1">
                <a:latin typeface="Courier New" pitchFamily="49" charset="0"/>
              </a:rPr>
              <a:t>1993.128</a:t>
            </a:r>
          </a:p>
        </p:txBody>
      </p:sp>
      <p:sp>
        <p:nvSpPr>
          <p:cNvPr id="580632" name="Text Box 24"/>
          <p:cNvSpPr txBox="1">
            <a:spLocks noChangeArrowheads="1"/>
          </p:cNvSpPr>
          <p:nvPr/>
        </p:nvSpPr>
        <p:spPr bwMode="auto">
          <a:xfrm>
            <a:off x="4800600" y="266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400" b="1">
                <a:latin typeface="Courier New" pitchFamily="49" charset="0"/>
              </a:rPr>
              <a:t>“Hello”</a:t>
            </a:r>
          </a:p>
        </p:txBody>
      </p:sp>
      <p:sp>
        <p:nvSpPr>
          <p:cNvPr id="580633" name="Text Box 25"/>
          <p:cNvSpPr txBox="1">
            <a:spLocks noChangeArrowheads="1"/>
          </p:cNvSpPr>
          <p:nvPr/>
        </p:nvSpPr>
        <p:spPr bwMode="auto">
          <a:xfrm>
            <a:off x="6477000" y="2667000"/>
            <a:ext cx="152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400" b="1" dirty="0" smtClean="0">
                <a:latin typeface="Courier New" pitchFamily="49" charset="0"/>
              </a:rPr>
              <a:t>a </a:t>
            </a:r>
            <a:r>
              <a:rPr lang="en-US" sz="1400" b="1" dirty="0" err="1" smtClean="0">
                <a:latin typeface="Courier New" pitchFamily="49" charset="0"/>
              </a:rPr>
              <a:t>JFrame</a:t>
            </a:r>
            <a:endParaRPr lang="en-US" sz="1400" b="1" dirty="0">
              <a:latin typeface="Courier New" pitchFamily="49"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 calcmode="lin" valueType="num">
                                      <p:cBhvr additive="base">
                                        <p:cTn id="7" dur="500" fill="hold"/>
                                        <p:tgtEl>
                                          <p:spTgt spid="580612"/>
                                        </p:tgtEl>
                                        <p:attrNameLst>
                                          <p:attrName>ppt_x</p:attrName>
                                        </p:attrNameLst>
                                      </p:cBhvr>
                                      <p:tavLst>
                                        <p:tav tm="0">
                                          <p:val>
                                            <p:strVal val="0-#ppt_w/2"/>
                                          </p:val>
                                        </p:tav>
                                        <p:tav tm="100000">
                                          <p:val>
                                            <p:strVal val="#ppt_x"/>
                                          </p:val>
                                        </p:tav>
                                      </p:tavLst>
                                    </p:anim>
                                    <p:anim calcmode="lin" valueType="num">
                                      <p:cBhvr additive="base">
                                        <p:cTn id="8" dur="500" fill="hold"/>
                                        <p:tgtEl>
                                          <p:spTgt spid="5806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80">
                                          <p:stCondLst>
                                            <p:cond delay="0"/>
                                          </p:stCondLst>
                                        </p:cTn>
                                        <p:tgtEl>
                                          <p:spTgt spid="4"/>
                                        </p:tgtEl>
                                      </p:cBhvr>
                                    </p:animEffect>
                                    <p:anim calcmode="lin" valueType="num">
                                      <p:cBhvr>
                                        <p:cTn id="4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3" dur="26">
                                          <p:stCondLst>
                                            <p:cond delay="650"/>
                                          </p:stCondLst>
                                        </p:cTn>
                                        <p:tgtEl>
                                          <p:spTgt spid="4"/>
                                        </p:tgtEl>
                                      </p:cBhvr>
                                      <p:to x="100000" y="60000"/>
                                    </p:animScale>
                                    <p:animScale>
                                      <p:cBhvr>
                                        <p:cTn id="54" dur="166" decel="50000">
                                          <p:stCondLst>
                                            <p:cond delay="676"/>
                                          </p:stCondLst>
                                        </p:cTn>
                                        <p:tgtEl>
                                          <p:spTgt spid="4"/>
                                        </p:tgtEl>
                                      </p:cBhvr>
                                      <p:to x="100000" y="100000"/>
                                    </p:animScale>
                                    <p:animScale>
                                      <p:cBhvr>
                                        <p:cTn id="55" dur="26">
                                          <p:stCondLst>
                                            <p:cond delay="1312"/>
                                          </p:stCondLst>
                                        </p:cTn>
                                        <p:tgtEl>
                                          <p:spTgt spid="4"/>
                                        </p:tgtEl>
                                      </p:cBhvr>
                                      <p:to x="100000" y="80000"/>
                                    </p:animScale>
                                    <p:animScale>
                                      <p:cBhvr>
                                        <p:cTn id="56" dur="166" decel="50000">
                                          <p:stCondLst>
                                            <p:cond delay="1338"/>
                                          </p:stCondLst>
                                        </p:cTn>
                                        <p:tgtEl>
                                          <p:spTgt spid="4"/>
                                        </p:tgtEl>
                                      </p:cBhvr>
                                      <p:to x="100000" y="100000"/>
                                    </p:animScale>
                                    <p:animScale>
                                      <p:cBhvr>
                                        <p:cTn id="57" dur="26">
                                          <p:stCondLst>
                                            <p:cond delay="1642"/>
                                          </p:stCondLst>
                                        </p:cTn>
                                        <p:tgtEl>
                                          <p:spTgt spid="4"/>
                                        </p:tgtEl>
                                      </p:cBhvr>
                                      <p:to x="100000" y="90000"/>
                                    </p:animScale>
                                    <p:animScale>
                                      <p:cBhvr>
                                        <p:cTn id="58" dur="166" decel="50000">
                                          <p:stCondLst>
                                            <p:cond delay="1668"/>
                                          </p:stCondLst>
                                        </p:cTn>
                                        <p:tgtEl>
                                          <p:spTgt spid="4"/>
                                        </p:tgtEl>
                                      </p:cBhvr>
                                      <p:to x="100000" y="100000"/>
                                    </p:animScale>
                                    <p:animScale>
                                      <p:cBhvr>
                                        <p:cTn id="59" dur="26">
                                          <p:stCondLst>
                                            <p:cond delay="1808"/>
                                          </p:stCondLst>
                                        </p:cTn>
                                        <p:tgtEl>
                                          <p:spTgt spid="4"/>
                                        </p:tgtEl>
                                      </p:cBhvr>
                                      <p:to x="100000" y="95000"/>
                                    </p:animScale>
                                    <p:animScale>
                                      <p:cBhvr>
                                        <p:cTn id="60" dur="166" decel="50000">
                                          <p:stCondLst>
                                            <p:cond delay="1834"/>
                                          </p:stCondLst>
                                        </p:cTn>
                                        <p:tgtEl>
                                          <p:spTgt spid="4"/>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down)">
                                      <p:cBhvr>
                                        <p:cTn id="65" dur="580">
                                          <p:stCondLst>
                                            <p:cond delay="0"/>
                                          </p:stCondLst>
                                        </p:cTn>
                                        <p:tgtEl>
                                          <p:spTgt spid="5"/>
                                        </p:tgtEl>
                                      </p:cBhvr>
                                    </p:animEffect>
                                    <p:anim calcmode="lin" valueType="num">
                                      <p:cBhvr>
                                        <p:cTn id="6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1" dur="26">
                                          <p:stCondLst>
                                            <p:cond delay="650"/>
                                          </p:stCondLst>
                                        </p:cTn>
                                        <p:tgtEl>
                                          <p:spTgt spid="5"/>
                                        </p:tgtEl>
                                      </p:cBhvr>
                                      <p:to x="100000" y="60000"/>
                                    </p:animScale>
                                    <p:animScale>
                                      <p:cBhvr>
                                        <p:cTn id="72" dur="166" decel="50000">
                                          <p:stCondLst>
                                            <p:cond delay="676"/>
                                          </p:stCondLst>
                                        </p:cTn>
                                        <p:tgtEl>
                                          <p:spTgt spid="5"/>
                                        </p:tgtEl>
                                      </p:cBhvr>
                                      <p:to x="100000" y="100000"/>
                                    </p:animScale>
                                    <p:animScale>
                                      <p:cBhvr>
                                        <p:cTn id="73" dur="26">
                                          <p:stCondLst>
                                            <p:cond delay="1312"/>
                                          </p:stCondLst>
                                        </p:cTn>
                                        <p:tgtEl>
                                          <p:spTgt spid="5"/>
                                        </p:tgtEl>
                                      </p:cBhvr>
                                      <p:to x="100000" y="80000"/>
                                    </p:animScale>
                                    <p:animScale>
                                      <p:cBhvr>
                                        <p:cTn id="74" dur="166" decel="50000">
                                          <p:stCondLst>
                                            <p:cond delay="1338"/>
                                          </p:stCondLst>
                                        </p:cTn>
                                        <p:tgtEl>
                                          <p:spTgt spid="5"/>
                                        </p:tgtEl>
                                      </p:cBhvr>
                                      <p:to x="100000" y="100000"/>
                                    </p:animScale>
                                    <p:animScale>
                                      <p:cBhvr>
                                        <p:cTn id="75" dur="26">
                                          <p:stCondLst>
                                            <p:cond delay="1642"/>
                                          </p:stCondLst>
                                        </p:cTn>
                                        <p:tgtEl>
                                          <p:spTgt spid="5"/>
                                        </p:tgtEl>
                                      </p:cBhvr>
                                      <p:to x="100000" y="90000"/>
                                    </p:animScale>
                                    <p:animScale>
                                      <p:cBhvr>
                                        <p:cTn id="76" dur="166" decel="50000">
                                          <p:stCondLst>
                                            <p:cond delay="1668"/>
                                          </p:stCondLst>
                                        </p:cTn>
                                        <p:tgtEl>
                                          <p:spTgt spid="5"/>
                                        </p:tgtEl>
                                      </p:cBhvr>
                                      <p:to x="100000" y="100000"/>
                                    </p:animScale>
                                    <p:animScale>
                                      <p:cBhvr>
                                        <p:cTn id="77" dur="26">
                                          <p:stCondLst>
                                            <p:cond delay="1808"/>
                                          </p:stCondLst>
                                        </p:cTn>
                                        <p:tgtEl>
                                          <p:spTgt spid="5"/>
                                        </p:tgtEl>
                                      </p:cBhvr>
                                      <p:to x="100000" y="95000"/>
                                    </p:animScale>
                                    <p:animScale>
                                      <p:cBhvr>
                                        <p:cTn id="78" dur="166" decel="50000">
                                          <p:stCondLst>
                                            <p:cond delay="1834"/>
                                          </p:stCondLst>
                                        </p:cTn>
                                        <p:tgtEl>
                                          <p:spTgt spid="5"/>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down)">
                                      <p:cBhvr>
                                        <p:cTn id="83" dur="580">
                                          <p:stCondLst>
                                            <p:cond delay="0"/>
                                          </p:stCondLst>
                                        </p:cTn>
                                        <p:tgtEl>
                                          <p:spTgt spid="6"/>
                                        </p:tgtEl>
                                      </p:cBhvr>
                                    </p:animEffect>
                                    <p:anim calcmode="lin" valueType="num">
                                      <p:cBhvr>
                                        <p:cTn id="8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9" dur="26">
                                          <p:stCondLst>
                                            <p:cond delay="650"/>
                                          </p:stCondLst>
                                        </p:cTn>
                                        <p:tgtEl>
                                          <p:spTgt spid="6"/>
                                        </p:tgtEl>
                                      </p:cBhvr>
                                      <p:to x="100000" y="60000"/>
                                    </p:animScale>
                                    <p:animScale>
                                      <p:cBhvr>
                                        <p:cTn id="90" dur="166" decel="50000">
                                          <p:stCondLst>
                                            <p:cond delay="676"/>
                                          </p:stCondLst>
                                        </p:cTn>
                                        <p:tgtEl>
                                          <p:spTgt spid="6"/>
                                        </p:tgtEl>
                                      </p:cBhvr>
                                      <p:to x="100000" y="100000"/>
                                    </p:animScale>
                                    <p:animScale>
                                      <p:cBhvr>
                                        <p:cTn id="91" dur="26">
                                          <p:stCondLst>
                                            <p:cond delay="1312"/>
                                          </p:stCondLst>
                                        </p:cTn>
                                        <p:tgtEl>
                                          <p:spTgt spid="6"/>
                                        </p:tgtEl>
                                      </p:cBhvr>
                                      <p:to x="100000" y="80000"/>
                                    </p:animScale>
                                    <p:animScale>
                                      <p:cBhvr>
                                        <p:cTn id="92" dur="166" decel="50000">
                                          <p:stCondLst>
                                            <p:cond delay="1338"/>
                                          </p:stCondLst>
                                        </p:cTn>
                                        <p:tgtEl>
                                          <p:spTgt spid="6"/>
                                        </p:tgtEl>
                                      </p:cBhvr>
                                      <p:to x="100000" y="100000"/>
                                    </p:animScale>
                                    <p:animScale>
                                      <p:cBhvr>
                                        <p:cTn id="93" dur="26">
                                          <p:stCondLst>
                                            <p:cond delay="1642"/>
                                          </p:stCondLst>
                                        </p:cTn>
                                        <p:tgtEl>
                                          <p:spTgt spid="6"/>
                                        </p:tgtEl>
                                      </p:cBhvr>
                                      <p:to x="100000" y="90000"/>
                                    </p:animScale>
                                    <p:animScale>
                                      <p:cBhvr>
                                        <p:cTn id="94" dur="166" decel="50000">
                                          <p:stCondLst>
                                            <p:cond delay="1668"/>
                                          </p:stCondLst>
                                        </p:cTn>
                                        <p:tgtEl>
                                          <p:spTgt spid="6"/>
                                        </p:tgtEl>
                                      </p:cBhvr>
                                      <p:to x="100000" y="100000"/>
                                    </p:animScale>
                                    <p:animScale>
                                      <p:cBhvr>
                                        <p:cTn id="95" dur="26">
                                          <p:stCondLst>
                                            <p:cond delay="1808"/>
                                          </p:stCondLst>
                                        </p:cTn>
                                        <p:tgtEl>
                                          <p:spTgt spid="6"/>
                                        </p:tgtEl>
                                      </p:cBhvr>
                                      <p:to x="100000" y="95000"/>
                                    </p:animScale>
                                    <p:animScale>
                                      <p:cBhvr>
                                        <p:cTn id="96" dur="166" decel="50000">
                                          <p:stCondLst>
                                            <p:cond delay="1834"/>
                                          </p:stCondLst>
                                        </p:cTn>
                                        <p:tgtEl>
                                          <p:spTgt spid="6"/>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nodeType="click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wipe(down)">
                                      <p:cBhvr>
                                        <p:cTn id="101" dur="580">
                                          <p:stCondLst>
                                            <p:cond delay="0"/>
                                          </p:stCondLst>
                                        </p:cTn>
                                        <p:tgtEl>
                                          <p:spTgt spid="7"/>
                                        </p:tgtEl>
                                      </p:cBhvr>
                                    </p:animEffect>
                                    <p:anim calcmode="lin" valueType="num">
                                      <p:cBhvr>
                                        <p:cTn id="10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7" dur="26">
                                          <p:stCondLst>
                                            <p:cond delay="650"/>
                                          </p:stCondLst>
                                        </p:cTn>
                                        <p:tgtEl>
                                          <p:spTgt spid="7"/>
                                        </p:tgtEl>
                                      </p:cBhvr>
                                      <p:to x="100000" y="60000"/>
                                    </p:animScale>
                                    <p:animScale>
                                      <p:cBhvr>
                                        <p:cTn id="108" dur="166" decel="50000">
                                          <p:stCondLst>
                                            <p:cond delay="676"/>
                                          </p:stCondLst>
                                        </p:cTn>
                                        <p:tgtEl>
                                          <p:spTgt spid="7"/>
                                        </p:tgtEl>
                                      </p:cBhvr>
                                      <p:to x="100000" y="100000"/>
                                    </p:animScale>
                                    <p:animScale>
                                      <p:cBhvr>
                                        <p:cTn id="109" dur="26">
                                          <p:stCondLst>
                                            <p:cond delay="1312"/>
                                          </p:stCondLst>
                                        </p:cTn>
                                        <p:tgtEl>
                                          <p:spTgt spid="7"/>
                                        </p:tgtEl>
                                      </p:cBhvr>
                                      <p:to x="100000" y="80000"/>
                                    </p:animScale>
                                    <p:animScale>
                                      <p:cBhvr>
                                        <p:cTn id="110" dur="166" decel="50000">
                                          <p:stCondLst>
                                            <p:cond delay="1338"/>
                                          </p:stCondLst>
                                        </p:cTn>
                                        <p:tgtEl>
                                          <p:spTgt spid="7"/>
                                        </p:tgtEl>
                                      </p:cBhvr>
                                      <p:to x="100000" y="100000"/>
                                    </p:animScale>
                                    <p:animScale>
                                      <p:cBhvr>
                                        <p:cTn id="111" dur="26">
                                          <p:stCondLst>
                                            <p:cond delay="1642"/>
                                          </p:stCondLst>
                                        </p:cTn>
                                        <p:tgtEl>
                                          <p:spTgt spid="7"/>
                                        </p:tgtEl>
                                      </p:cBhvr>
                                      <p:to x="100000" y="90000"/>
                                    </p:animScale>
                                    <p:animScale>
                                      <p:cBhvr>
                                        <p:cTn id="112" dur="166" decel="50000">
                                          <p:stCondLst>
                                            <p:cond delay="1668"/>
                                          </p:stCondLst>
                                        </p:cTn>
                                        <p:tgtEl>
                                          <p:spTgt spid="7"/>
                                        </p:tgtEl>
                                      </p:cBhvr>
                                      <p:to x="100000" y="100000"/>
                                    </p:animScale>
                                    <p:animScale>
                                      <p:cBhvr>
                                        <p:cTn id="113" dur="26">
                                          <p:stCondLst>
                                            <p:cond delay="1808"/>
                                          </p:stCondLst>
                                        </p:cTn>
                                        <p:tgtEl>
                                          <p:spTgt spid="7"/>
                                        </p:tgtEl>
                                      </p:cBhvr>
                                      <p:to x="100000" y="95000"/>
                                    </p:animScale>
                                    <p:animScale>
                                      <p:cBhvr>
                                        <p:cTn id="114" dur="166" decel="50000">
                                          <p:stCondLst>
                                            <p:cond delay="1834"/>
                                          </p:stCondLst>
                                        </p:cTn>
                                        <p:tgtEl>
                                          <p:spTgt spid="7"/>
                                        </p:tgtEl>
                                      </p:cBhvr>
                                      <p:to x="100000" y="100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1" presetClass="entr" presetSubtype="0" fill="hold" grpId="0" nodeType="clickEffect">
                                  <p:stCondLst>
                                    <p:cond delay="0"/>
                                  </p:stCondLst>
                                  <p:iterate type="lt">
                                    <p:tmPct val="5000"/>
                                  </p:iterate>
                                  <p:childTnLst>
                                    <p:set>
                                      <p:cBhvr>
                                        <p:cTn id="118" dur="1" fill="hold">
                                          <p:stCondLst>
                                            <p:cond delay="0"/>
                                          </p:stCondLst>
                                        </p:cTn>
                                        <p:tgtEl>
                                          <p:spTgt spid="580629"/>
                                        </p:tgtEl>
                                        <p:attrNameLst>
                                          <p:attrName>style.visibility</p:attrName>
                                        </p:attrNameLst>
                                      </p:cBhvr>
                                      <p:to>
                                        <p:strVal val="visible"/>
                                      </p:to>
                                    </p:set>
                                    <p:anim calcmode="lin" valueType="num">
                                      <p:cBhvr>
                                        <p:cTn id="119" dur="1000" fill="hold"/>
                                        <p:tgtEl>
                                          <p:spTgt spid="580629"/>
                                        </p:tgtEl>
                                        <p:attrNameLst>
                                          <p:attrName>ppt_w</p:attrName>
                                        </p:attrNameLst>
                                      </p:cBhvr>
                                      <p:tavLst>
                                        <p:tav tm="0">
                                          <p:val>
                                            <p:fltVal val="0"/>
                                          </p:val>
                                        </p:tav>
                                        <p:tav tm="100000">
                                          <p:val>
                                            <p:strVal val="#ppt_w"/>
                                          </p:val>
                                        </p:tav>
                                      </p:tavLst>
                                    </p:anim>
                                    <p:anim calcmode="lin" valueType="num">
                                      <p:cBhvr>
                                        <p:cTn id="120" dur="1000" fill="hold"/>
                                        <p:tgtEl>
                                          <p:spTgt spid="580629"/>
                                        </p:tgtEl>
                                        <p:attrNameLst>
                                          <p:attrName>ppt_h</p:attrName>
                                        </p:attrNameLst>
                                      </p:cBhvr>
                                      <p:tavLst>
                                        <p:tav tm="0">
                                          <p:val>
                                            <p:fltVal val="0"/>
                                          </p:val>
                                        </p:tav>
                                        <p:tav tm="100000">
                                          <p:val>
                                            <p:strVal val="#ppt_h"/>
                                          </p:val>
                                        </p:tav>
                                      </p:tavLst>
                                    </p:anim>
                                    <p:anim calcmode="lin" valueType="num">
                                      <p:cBhvr>
                                        <p:cTn id="121" dur="1000" fill="hold"/>
                                        <p:tgtEl>
                                          <p:spTgt spid="580629"/>
                                        </p:tgtEl>
                                        <p:attrNameLst>
                                          <p:attrName>style.rotation</p:attrName>
                                        </p:attrNameLst>
                                      </p:cBhvr>
                                      <p:tavLst>
                                        <p:tav tm="0">
                                          <p:val>
                                            <p:fltVal val="90"/>
                                          </p:val>
                                        </p:tav>
                                        <p:tav tm="100000">
                                          <p:val>
                                            <p:fltVal val="0"/>
                                          </p:val>
                                        </p:tav>
                                      </p:tavLst>
                                    </p:anim>
                                    <p:animEffect transition="in" filter="fade">
                                      <p:cBhvr>
                                        <p:cTn id="122" dur="1000"/>
                                        <p:tgtEl>
                                          <p:spTgt spid="58062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1" presetClass="entr" presetSubtype="0" fill="hold" grpId="0" nodeType="clickEffect">
                                  <p:stCondLst>
                                    <p:cond delay="0"/>
                                  </p:stCondLst>
                                  <p:iterate type="lt">
                                    <p:tmPct val="5000"/>
                                  </p:iterate>
                                  <p:childTnLst>
                                    <p:set>
                                      <p:cBhvr>
                                        <p:cTn id="126" dur="1" fill="hold">
                                          <p:stCondLst>
                                            <p:cond delay="0"/>
                                          </p:stCondLst>
                                        </p:cTn>
                                        <p:tgtEl>
                                          <p:spTgt spid="580630"/>
                                        </p:tgtEl>
                                        <p:attrNameLst>
                                          <p:attrName>style.visibility</p:attrName>
                                        </p:attrNameLst>
                                      </p:cBhvr>
                                      <p:to>
                                        <p:strVal val="visible"/>
                                      </p:to>
                                    </p:set>
                                    <p:anim calcmode="lin" valueType="num">
                                      <p:cBhvr>
                                        <p:cTn id="127" dur="1000" fill="hold"/>
                                        <p:tgtEl>
                                          <p:spTgt spid="580630"/>
                                        </p:tgtEl>
                                        <p:attrNameLst>
                                          <p:attrName>ppt_w</p:attrName>
                                        </p:attrNameLst>
                                      </p:cBhvr>
                                      <p:tavLst>
                                        <p:tav tm="0">
                                          <p:val>
                                            <p:fltVal val="0"/>
                                          </p:val>
                                        </p:tav>
                                        <p:tav tm="100000">
                                          <p:val>
                                            <p:strVal val="#ppt_w"/>
                                          </p:val>
                                        </p:tav>
                                      </p:tavLst>
                                    </p:anim>
                                    <p:anim calcmode="lin" valueType="num">
                                      <p:cBhvr>
                                        <p:cTn id="128" dur="1000" fill="hold"/>
                                        <p:tgtEl>
                                          <p:spTgt spid="580630"/>
                                        </p:tgtEl>
                                        <p:attrNameLst>
                                          <p:attrName>ppt_h</p:attrName>
                                        </p:attrNameLst>
                                      </p:cBhvr>
                                      <p:tavLst>
                                        <p:tav tm="0">
                                          <p:val>
                                            <p:fltVal val="0"/>
                                          </p:val>
                                        </p:tav>
                                        <p:tav tm="100000">
                                          <p:val>
                                            <p:strVal val="#ppt_h"/>
                                          </p:val>
                                        </p:tav>
                                      </p:tavLst>
                                    </p:anim>
                                    <p:anim calcmode="lin" valueType="num">
                                      <p:cBhvr>
                                        <p:cTn id="129" dur="1000" fill="hold"/>
                                        <p:tgtEl>
                                          <p:spTgt spid="580630"/>
                                        </p:tgtEl>
                                        <p:attrNameLst>
                                          <p:attrName>style.rotation</p:attrName>
                                        </p:attrNameLst>
                                      </p:cBhvr>
                                      <p:tavLst>
                                        <p:tav tm="0">
                                          <p:val>
                                            <p:fltVal val="90"/>
                                          </p:val>
                                        </p:tav>
                                        <p:tav tm="100000">
                                          <p:val>
                                            <p:fltVal val="0"/>
                                          </p:val>
                                        </p:tav>
                                      </p:tavLst>
                                    </p:anim>
                                    <p:animEffect transition="in" filter="fade">
                                      <p:cBhvr>
                                        <p:cTn id="130" dur="1000"/>
                                        <p:tgtEl>
                                          <p:spTgt spid="580630"/>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1" presetClass="entr" presetSubtype="0" fill="hold" grpId="0" nodeType="clickEffect">
                                  <p:stCondLst>
                                    <p:cond delay="0"/>
                                  </p:stCondLst>
                                  <p:iterate type="lt">
                                    <p:tmPct val="5000"/>
                                  </p:iterate>
                                  <p:childTnLst>
                                    <p:set>
                                      <p:cBhvr>
                                        <p:cTn id="134" dur="1" fill="hold">
                                          <p:stCondLst>
                                            <p:cond delay="0"/>
                                          </p:stCondLst>
                                        </p:cTn>
                                        <p:tgtEl>
                                          <p:spTgt spid="580631"/>
                                        </p:tgtEl>
                                        <p:attrNameLst>
                                          <p:attrName>style.visibility</p:attrName>
                                        </p:attrNameLst>
                                      </p:cBhvr>
                                      <p:to>
                                        <p:strVal val="visible"/>
                                      </p:to>
                                    </p:set>
                                    <p:anim calcmode="lin" valueType="num">
                                      <p:cBhvr>
                                        <p:cTn id="135" dur="1000" fill="hold"/>
                                        <p:tgtEl>
                                          <p:spTgt spid="580631"/>
                                        </p:tgtEl>
                                        <p:attrNameLst>
                                          <p:attrName>ppt_w</p:attrName>
                                        </p:attrNameLst>
                                      </p:cBhvr>
                                      <p:tavLst>
                                        <p:tav tm="0">
                                          <p:val>
                                            <p:fltVal val="0"/>
                                          </p:val>
                                        </p:tav>
                                        <p:tav tm="100000">
                                          <p:val>
                                            <p:strVal val="#ppt_w"/>
                                          </p:val>
                                        </p:tav>
                                      </p:tavLst>
                                    </p:anim>
                                    <p:anim calcmode="lin" valueType="num">
                                      <p:cBhvr>
                                        <p:cTn id="136" dur="1000" fill="hold"/>
                                        <p:tgtEl>
                                          <p:spTgt spid="580631"/>
                                        </p:tgtEl>
                                        <p:attrNameLst>
                                          <p:attrName>ppt_h</p:attrName>
                                        </p:attrNameLst>
                                      </p:cBhvr>
                                      <p:tavLst>
                                        <p:tav tm="0">
                                          <p:val>
                                            <p:fltVal val="0"/>
                                          </p:val>
                                        </p:tav>
                                        <p:tav tm="100000">
                                          <p:val>
                                            <p:strVal val="#ppt_h"/>
                                          </p:val>
                                        </p:tav>
                                      </p:tavLst>
                                    </p:anim>
                                    <p:anim calcmode="lin" valueType="num">
                                      <p:cBhvr>
                                        <p:cTn id="137" dur="1000" fill="hold"/>
                                        <p:tgtEl>
                                          <p:spTgt spid="580631"/>
                                        </p:tgtEl>
                                        <p:attrNameLst>
                                          <p:attrName>style.rotation</p:attrName>
                                        </p:attrNameLst>
                                      </p:cBhvr>
                                      <p:tavLst>
                                        <p:tav tm="0">
                                          <p:val>
                                            <p:fltVal val="90"/>
                                          </p:val>
                                        </p:tav>
                                        <p:tav tm="100000">
                                          <p:val>
                                            <p:fltVal val="0"/>
                                          </p:val>
                                        </p:tav>
                                      </p:tavLst>
                                    </p:anim>
                                    <p:animEffect transition="in" filter="fade">
                                      <p:cBhvr>
                                        <p:cTn id="138" dur="1000"/>
                                        <p:tgtEl>
                                          <p:spTgt spid="58063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1" presetClass="entr" presetSubtype="0" fill="hold" grpId="0" nodeType="clickEffect">
                                  <p:stCondLst>
                                    <p:cond delay="0"/>
                                  </p:stCondLst>
                                  <p:iterate type="lt">
                                    <p:tmPct val="5000"/>
                                  </p:iterate>
                                  <p:childTnLst>
                                    <p:set>
                                      <p:cBhvr>
                                        <p:cTn id="142" dur="1" fill="hold">
                                          <p:stCondLst>
                                            <p:cond delay="0"/>
                                          </p:stCondLst>
                                        </p:cTn>
                                        <p:tgtEl>
                                          <p:spTgt spid="580632"/>
                                        </p:tgtEl>
                                        <p:attrNameLst>
                                          <p:attrName>style.visibility</p:attrName>
                                        </p:attrNameLst>
                                      </p:cBhvr>
                                      <p:to>
                                        <p:strVal val="visible"/>
                                      </p:to>
                                    </p:set>
                                    <p:anim calcmode="lin" valueType="num">
                                      <p:cBhvr>
                                        <p:cTn id="143" dur="1000" fill="hold"/>
                                        <p:tgtEl>
                                          <p:spTgt spid="580632"/>
                                        </p:tgtEl>
                                        <p:attrNameLst>
                                          <p:attrName>ppt_w</p:attrName>
                                        </p:attrNameLst>
                                      </p:cBhvr>
                                      <p:tavLst>
                                        <p:tav tm="0">
                                          <p:val>
                                            <p:fltVal val="0"/>
                                          </p:val>
                                        </p:tav>
                                        <p:tav tm="100000">
                                          <p:val>
                                            <p:strVal val="#ppt_w"/>
                                          </p:val>
                                        </p:tav>
                                      </p:tavLst>
                                    </p:anim>
                                    <p:anim calcmode="lin" valueType="num">
                                      <p:cBhvr>
                                        <p:cTn id="144" dur="1000" fill="hold"/>
                                        <p:tgtEl>
                                          <p:spTgt spid="580632"/>
                                        </p:tgtEl>
                                        <p:attrNameLst>
                                          <p:attrName>ppt_h</p:attrName>
                                        </p:attrNameLst>
                                      </p:cBhvr>
                                      <p:tavLst>
                                        <p:tav tm="0">
                                          <p:val>
                                            <p:fltVal val="0"/>
                                          </p:val>
                                        </p:tav>
                                        <p:tav tm="100000">
                                          <p:val>
                                            <p:strVal val="#ppt_h"/>
                                          </p:val>
                                        </p:tav>
                                      </p:tavLst>
                                    </p:anim>
                                    <p:anim calcmode="lin" valueType="num">
                                      <p:cBhvr>
                                        <p:cTn id="145" dur="1000" fill="hold"/>
                                        <p:tgtEl>
                                          <p:spTgt spid="580632"/>
                                        </p:tgtEl>
                                        <p:attrNameLst>
                                          <p:attrName>style.rotation</p:attrName>
                                        </p:attrNameLst>
                                      </p:cBhvr>
                                      <p:tavLst>
                                        <p:tav tm="0">
                                          <p:val>
                                            <p:fltVal val="90"/>
                                          </p:val>
                                        </p:tav>
                                        <p:tav tm="100000">
                                          <p:val>
                                            <p:fltVal val="0"/>
                                          </p:val>
                                        </p:tav>
                                      </p:tavLst>
                                    </p:anim>
                                    <p:animEffect transition="in" filter="fade">
                                      <p:cBhvr>
                                        <p:cTn id="146" dur="1000"/>
                                        <p:tgtEl>
                                          <p:spTgt spid="58063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1" presetClass="entr" presetSubtype="0" fill="hold" grpId="0" nodeType="clickEffect">
                                  <p:stCondLst>
                                    <p:cond delay="0"/>
                                  </p:stCondLst>
                                  <p:iterate type="lt">
                                    <p:tmPct val="5000"/>
                                  </p:iterate>
                                  <p:childTnLst>
                                    <p:set>
                                      <p:cBhvr>
                                        <p:cTn id="150" dur="1" fill="hold">
                                          <p:stCondLst>
                                            <p:cond delay="0"/>
                                          </p:stCondLst>
                                        </p:cTn>
                                        <p:tgtEl>
                                          <p:spTgt spid="580633"/>
                                        </p:tgtEl>
                                        <p:attrNameLst>
                                          <p:attrName>style.visibility</p:attrName>
                                        </p:attrNameLst>
                                      </p:cBhvr>
                                      <p:to>
                                        <p:strVal val="visible"/>
                                      </p:to>
                                    </p:set>
                                    <p:anim calcmode="lin" valueType="num">
                                      <p:cBhvr>
                                        <p:cTn id="151" dur="1000" fill="hold"/>
                                        <p:tgtEl>
                                          <p:spTgt spid="580633"/>
                                        </p:tgtEl>
                                        <p:attrNameLst>
                                          <p:attrName>ppt_w</p:attrName>
                                        </p:attrNameLst>
                                      </p:cBhvr>
                                      <p:tavLst>
                                        <p:tav tm="0">
                                          <p:val>
                                            <p:fltVal val="0"/>
                                          </p:val>
                                        </p:tav>
                                        <p:tav tm="100000">
                                          <p:val>
                                            <p:strVal val="#ppt_w"/>
                                          </p:val>
                                        </p:tav>
                                      </p:tavLst>
                                    </p:anim>
                                    <p:anim calcmode="lin" valueType="num">
                                      <p:cBhvr>
                                        <p:cTn id="152" dur="1000" fill="hold"/>
                                        <p:tgtEl>
                                          <p:spTgt spid="580633"/>
                                        </p:tgtEl>
                                        <p:attrNameLst>
                                          <p:attrName>ppt_h</p:attrName>
                                        </p:attrNameLst>
                                      </p:cBhvr>
                                      <p:tavLst>
                                        <p:tav tm="0">
                                          <p:val>
                                            <p:fltVal val="0"/>
                                          </p:val>
                                        </p:tav>
                                        <p:tav tm="100000">
                                          <p:val>
                                            <p:strVal val="#ppt_h"/>
                                          </p:val>
                                        </p:tav>
                                      </p:tavLst>
                                    </p:anim>
                                    <p:anim calcmode="lin" valueType="num">
                                      <p:cBhvr>
                                        <p:cTn id="153" dur="1000" fill="hold"/>
                                        <p:tgtEl>
                                          <p:spTgt spid="580633"/>
                                        </p:tgtEl>
                                        <p:attrNameLst>
                                          <p:attrName>style.rotation</p:attrName>
                                        </p:attrNameLst>
                                      </p:cBhvr>
                                      <p:tavLst>
                                        <p:tav tm="0">
                                          <p:val>
                                            <p:fltVal val="90"/>
                                          </p:val>
                                        </p:tav>
                                        <p:tav tm="100000">
                                          <p:val>
                                            <p:fltVal val="0"/>
                                          </p:val>
                                        </p:tav>
                                      </p:tavLst>
                                    </p:anim>
                                    <p:animEffect transition="in" filter="fade">
                                      <p:cBhvr>
                                        <p:cTn id="154" dur="1000"/>
                                        <p:tgtEl>
                                          <p:spTgt spid="58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nimBg="1" autoUpdateAnimBg="0"/>
      <p:bldP spid="580629" grpId="0"/>
      <p:bldP spid="580630" grpId="0"/>
      <p:bldP spid="580631" grpId="0"/>
      <p:bldP spid="580632" grpId="0"/>
      <p:bldP spid="5806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52400" y="1981200"/>
            <a:ext cx="8610600" cy="1524000"/>
          </a:xfrm>
        </p:spPr>
        <p:txBody>
          <a:bodyPr/>
          <a:lstStyle/>
          <a:p>
            <a:pPr marL="274320" fontAlgn="auto">
              <a:spcAft>
                <a:spcPts val="0"/>
              </a:spcAft>
              <a:defRPr/>
            </a:pPr>
            <a:r>
              <a:rPr lang="en-US" smtClean="0"/>
              <a:t>A </a:t>
            </a:r>
            <a:r>
              <a:rPr lang="en-US" b="1" i="1" smtClean="0"/>
              <a:t>print writer</a:t>
            </a:r>
            <a:r>
              <a:rPr lang="en-US" smtClean="0"/>
              <a:t> must be closed!</a:t>
            </a:r>
          </a:p>
          <a:p>
            <a:pPr marL="548640" lvl="1" indent="-182880" fontAlgn="auto">
              <a:spcAft>
                <a:spcPts val="0"/>
              </a:spcAft>
              <a:defRPr/>
            </a:pPr>
            <a:r>
              <a:rPr lang="en-US" smtClean="0"/>
              <a:t>Use the “close()” method!</a:t>
            </a:r>
          </a:p>
          <a:p>
            <a:pPr marL="548640" lvl="1" indent="-182880" fontAlgn="auto">
              <a:spcAft>
                <a:spcPts val="0"/>
              </a:spcAft>
              <a:defRPr/>
            </a:pPr>
            <a:r>
              <a:rPr lang="en-US" smtClean="0"/>
              <a:t>If data is printed to a print writer but the print writer is never closed, the output file </a:t>
            </a:r>
            <a:r>
              <a:rPr lang="en-US" b="1" i="1" smtClean="0">
                <a:solidFill>
                  <a:srgbClr val="CC6600"/>
                </a:solidFill>
              </a:rPr>
              <a:t>may not</a:t>
            </a:r>
            <a:r>
              <a:rPr lang="en-US" smtClean="0"/>
              <a:t> contain all of the printed data.</a:t>
            </a:r>
          </a:p>
        </p:txBody>
      </p:sp>
      <p:sp>
        <p:nvSpPr>
          <p:cNvPr id="22530" name="Rectangle 2"/>
          <p:cNvSpPr>
            <a:spLocks noGrp="1" noChangeArrowheads="1"/>
          </p:cNvSpPr>
          <p:nvPr>
            <p:ph type="title"/>
          </p:nvPr>
        </p:nvSpPr>
        <p:spPr/>
        <p:txBody>
          <a:bodyPr/>
          <a:lstStyle/>
          <a:p>
            <a:pPr fontAlgn="auto">
              <a:spcAft>
                <a:spcPts val="0"/>
              </a:spcAft>
              <a:defRPr/>
            </a:pPr>
            <a:r>
              <a:rPr lang="en-US" smtClean="0"/>
              <a:t>PrintWriter</a:t>
            </a:r>
          </a:p>
        </p:txBody>
      </p:sp>
      <p:sp>
        <p:nvSpPr>
          <p:cNvPr id="581636" name="Text Box 4"/>
          <p:cNvSpPr txBox="1">
            <a:spLocks noChangeArrowheads="1"/>
          </p:cNvSpPr>
          <p:nvPr/>
        </p:nvSpPr>
        <p:spPr bwMode="auto">
          <a:xfrm>
            <a:off x="152400" y="3657600"/>
            <a:ext cx="8610600" cy="1571625"/>
          </a:xfrm>
          <a:prstGeom prst="rect">
            <a:avLst/>
          </a:prstGeom>
          <a:solidFill>
            <a:srgbClr val="FFFFCC"/>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US" sz="1600" b="1">
                <a:latin typeface="Courier New" pitchFamily="49" charset="0"/>
              </a:rPr>
              <a:t>PrintWriter fout = new PrintWriter(new FileWriter(“out.jpg”));</a:t>
            </a:r>
          </a:p>
          <a:p>
            <a:r>
              <a:rPr lang="en-US" sz="1600" b="1">
                <a:latin typeface="Courier New" pitchFamily="49" charset="0"/>
              </a:rPr>
              <a:t>for(int i=0; i&lt;10; i++){ </a:t>
            </a:r>
          </a:p>
          <a:p>
            <a:r>
              <a:rPr lang="en-US" sz="1600" b="1">
                <a:latin typeface="Courier New" pitchFamily="49" charset="0"/>
              </a:rPr>
              <a:t>   fout.println(“Hello”);</a:t>
            </a:r>
          </a:p>
          <a:p>
            <a:r>
              <a:rPr lang="en-US" sz="1600" b="1">
                <a:latin typeface="Courier New" pitchFamily="49" charset="0"/>
              </a:rPr>
              <a:t>}</a:t>
            </a:r>
          </a:p>
          <a:p>
            <a:r>
              <a:rPr lang="en-US" sz="1600" b="1" i="1">
                <a:solidFill>
                  <a:srgbClr val="CC6600"/>
                </a:solidFill>
                <a:latin typeface="Courier New" pitchFamily="49" charset="0"/>
              </a:rPr>
              <a:t>fout.close();</a:t>
            </a:r>
          </a:p>
          <a:p>
            <a:endParaRPr lang="en-US" sz="1600" b="1">
              <a:latin typeface="Courier New" pitchFamily="49" charset="0"/>
            </a:endParaRPr>
          </a:p>
        </p:txBody>
      </p:sp>
      <p:sp>
        <p:nvSpPr>
          <p:cNvPr id="581637" name="Text Box 5"/>
          <p:cNvSpPr txBox="1">
            <a:spLocks noChangeArrowheads="1"/>
          </p:cNvSpPr>
          <p:nvPr/>
        </p:nvSpPr>
        <p:spPr bwMode="auto">
          <a:xfrm>
            <a:off x="4876800" y="4495800"/>
            <a:ext cx="3482975" cy="1752600"/>
          </a:xfrm>
          <a:prstGeom prst="rect">
            <a:avLst/>
          </a:prstGeom>
          <a:solidFill>
            <a:srgbClr val="FFCC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pPr>
            <a:r>
              <a:rPr lang="en-US" sz="2000" b="1">
                <a:latin typeface="Times New Roman" pitchFamily="18" charset="0"/>
              </a:rPr>
              <a:t>Writing</a:t>
            </a:r>
          </a:p>
          <a:p>
            <a:pPr>
              <a:lnSpc>
                <a:spcPct val="90000"/>
              </a:lnSpc>
            </a:pPr>
            <a:r>
              <a:rPr lang="en-US" sz="2000">
                <a:latin typeface="Times New Roman" pitchFamily="18" charset="0"/>
              </a:rPr>
              <a:t>open a stream</a:t>
            </a:r>
          </a:p>
          <a:p>
            <a:pPr>
              <a:lnSpc>
                <a:spcPct val="90000"/>
              </a:lnSpc>
            </a:pPr>
            <a:r>
              <a:rPr lang="en-US" sz="2000">
                <a:latin typeface="Times New Roman" pitchFamily="18" charset="0"/>
              </a:rPr>
              <a:t>while more data exists</a:t>
            </a:r>
          </a:p>
          <a:p>
            <a:pPr>
              <a:lnSpc>
                <a:spcPct val="90000"/>
              </a:lnSpc>
            </a:pPr>
            <a:r>
              <a:rPr lang="en-US" sz="2000">
                <a:latin typeface="Times New Roman" pitchFamily="18" charset="0"/>
              </a:rPr>
              <a:t>	process the data</a:t>
            </a:r>
          </a:p>
          <a:p>
            <a:pPr>
              <a:lnSpc>
                <a:spcPct val="90000"/>
              </a:lnSpc>
            </a:pPr>
            <a:r>
              <a:rPr lang="en-US" sz="2000">
                <a:latin typeface="Times New Roman" pitchFamily="18" charset="0"/>
              </a:rPr>
              <a:t>	write the data</a:t>
            </a:r>
          </a:p>
          <a:p>
            <a:pPr>
              <a:lnSpc>
                <a:spcPct val="90000"/>
              </a:lnSpc>
            </a:pPr>
            <a:r>
              <a:rPr lang="en-US" sz="2000">
                <a:latin typeface="Times New Roman" pitchFamily="18" charset="0"/>
              </a:rPr>
              <a:t>close the stream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 calcmode="lin" valueType="num">
                                      <p:cBhvr additive="base">
                                        <p:cTn id="7" dur="500" fill="hold"/>
                                        <p:tgtEl>
                                          <p:spTgt spid="581636"/>
                                        </p:tgtEl>
                                        <p:attrNameLst>
                                          <p:attrName>ppt_x</p:attrName>
                                        </p:attrNameLst>
                                      </p:cBhvr>
                                      <p:tavLst>
                                        <p:tav tm="0">
                                          <p:val>
                                            <p:strVal val="0-#ppt_w/2"/>
                                          </p:val>
                                        </p:tav>
                                        <p:tav tm="100000">
                                          <p:val>
                                            <p:strVal val="#ppt_x"/>
                                          </p:val>
                                        </p:tav>
                                      </p:tavLst>
                                    </p:anim>
                                    <p:anim calcmode="lin" valueType="num">
                                      <p:cBhvr additive="base">
                                        <p:cTn id="8" dur="500" fill="hold"/>
                                        <p:tgtEl>
                                          <p:spTgt spid="5816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1637"/>
                                        </p:tgtEl>
                                        <p:attrNameLst>
                                          <p:attrName>style.visibility</p:attrName>
                                        </p:attrNameLst>
                                      </p:cBhvr>
                                      <p:to>
                                        <p:strVal val="visible"/>
                                      </p:to>
                                    </p:set>
                                    <p:anim calcmode="lin" valueType="num">
                                      <p:cBhvr additive="base">
                                        <p:cTn id="13" dur="500" fill="hold"/>
                                        <p:tgtEl>
                                          <p:spTgt spid="581637"/>
                                        </p:tgtEl>
                                        <p:attrNameLst>
                                          <p:attrName>ppt_x</p:attrName>
                                        </p:attrNameLst>
                                      </p:cBhvr>
                                      <p:tavLst>
                                        <p:tav tm="0">
                                          <p:val>
                                            <p:strVal val="#ppt_x"/>
                                          </p:val>
                                        </p:tav>
                                        <p:tav tm="100000">
                                          <p:val>
                                            <p:strVal val="#ppt_x"/>
                                          </p:val>
                                        </p:tav>
                                      </p:tavLst>
                                    </p:anim>
                                    <p:anim calcmode="lin" valueType="num">
                                      <p:cBhvr additive="base">
                                        <p:cTn id="14" dur="500" fill="hold"/>
                                        <p:tgtEl>
                                          <p:spTgt spid="581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autoUpdateAnimBg="0"/>
      <p:bldP spid="58163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533400" y="1981200"/>
            <a:ext cx="8458200" cy="1981200"/>
          </a:xfrm>
        </p:spPr>
        <p:txBody>
          <a:bodyPr>
            <a:normAutofit fontScale="92500" lnSpcReduction="20000"/>
          </a:bodyPr>
          <a:lstStyle/>
          <a:p>
            <a:pPr marL="274320" fontAlgn="auto">
              <a:lnSpc>
                <a:spcPct val="90000"/>
              </a:lnSpc>
              <a:spcAft>
                <a:spcPts val="0"/>
              </a:spcAft>
              <a:defRPr/>
            </a:pPr>
            <a:r>
              <a:rPr lang="en-US" b="1" smtClean="0"/>
              <a:t>Opening</a:t>
            </a:r>
            <a:r>
              <a:rPr lang="en-US" smtClean="0"/>
              <a:t> a print-writer file creates an empty file</a:t>
            </a:r>
          </a:p>
          <a:p>
            <a:pPr marL="274320" fontAlgn="auto">
              <a:lnSpc>
                <a:spcPct val="90000"/>
              </a:lnSpc>
              <a:spcAft>
                <a:spcPts val="0"/>
              </a:spcAft>
              <a:defRPr/>
            </a:pPr>
            <a:endParaRPr lang="en-US" smtClean="0"/>
          </a:p>
          <a:p>
            <a:pPr marL="274320" fontAlgn="auto">
              <a:lnSpc>
                <a:spcPct val="90000"/>
              </a:lnSpc>
              <a:spcAft>
                <a:spcPts val="0"/>
              </a:spcAft>
              <a:defRPr/>
            </a:pPr>
            <a:r>
              <a:rPr lang="en-US" b="1" smtClean="0"/>
              <a:t>Opening</a:t>
            </a:r>
            <a:r>
              <a:rPr lang="en-US" smtClean="0"/>
              <a:t> a print-writer file creates a new file if it does not already exist</a:t>
            </a:r>
          </a:p>
          <a:p>
            <a:pPr marL="274320" fontAlgn="auto">
              <a:lnSpc>
                <a:spcPct val="90000"/>
              </a:lnSpc>
              <a:spcAft>
                <a:spcPts val="0"/>
              </a:spcAft>
              <a:defRPr/>
            </a:pPr>
            <a:endParaRPr lang="en-US" smtClean="0"/>
          </a:p>
          <a:p>
            <a:pPr marL="274320" fontAlgn="auto">
              <a:lnSpc>
                <a:spcPct val="90000"/>
              </a:lnSpc>
              <a:spcAft>
                <a:spcPts val="0"/>
              </a:spcAft>
              <a:defRPr/>
            </a:pPr>
            <a:r>
              <a:rPr lang="en-US" b="1" smtClean="0"/>
              <a:t>Opening</a:t>
            </a:r>
            <a:r>
              <a:rPr lang="en-US" smtClean="0"/>
              <a:t> a print-writer file that already exists eliminates the old file and creates a new, empty one.  </a:t>
            </a:r>
            <a:r>
              <a:rPr lang="en-US" b="1" i="1" smtClean="0">
                <a:solidFill>
                  <a:srgbClr val="FF0000"/>
                </a:solidFill>
              </a:rPr>
              <a:t>Data in the original file is lost!</a:t>
            </a:r>
            <a:endParaRPr lang="en-US" smtClean="0">
              <a:solidFill>
                <a:srgbClr val="FF0000"/>
              </a:solidFill>
            </a:endParaRPr>
          </a:p>
        </p:txBody>
      </p:sp>
      <p:sp>
        <p:nvSpPr>
          <p:cNvPr id="23554" name="Rectangle 2"/>
          <p:cNvSpPr>
            <a:spLocks noGrp="1" noChangeArrowheads="1"/>
          </p:cNvSpPr>
          <p:nvPr>
            <p:ph type="title"/>
          </p:nvPr>
        </p:nvSpPr>
        <p:spPr/>
        <p:txBody>
          <a:bodyPr/>
          <a:lstStyle/>
          <a:p>
            <a:pPr fontAlgn="auto">
              <a:spcAft>
                <a:spcPts val="0"/>
              </a:spcAft>
              <a:defRPr/>
            </a:pPr>
            <a:r>
              <a:rPr lang="en-US" i="1" smtClean="0">
                <a:solidFill>
                  <a:srgbClr val="FF0000"/>
                </a:solidFill>
              </a:rPr>
              <a:t>Warning</a:t>
            </a:r>
            <a:r>
              <a:rPr lang="en-US" smtClean="0"/>
              <a:t>: overwriting a file</a:t>
            </a:r>
          </a:p>
        </p:txBody>
      </p:sp>
      <p:grpSp>
        <p:nvGrpSpPr>
          <p:cNvPr id="2" name="Group 8"/>
          <p:cNvGrpSpPr>
            <a:grpSpLocks/>
          </p:cNvGrpSpPr>
          <p:nvPr/>
        </p:nvGrpSpPr>
        <p:grpSpPr bwMode="auto">
          <a:xfrm>
            <a:off x="3886200" y="3657600"/>
            <a:ext cx="4144963" cy="2606675"/>
            <a:chOff x="2448" y="2304"/>
            <a:chExt cx="2611" cy="1642"/>
          </a:xfrm>
        </p:grpSpPr>
        <p:pic>
          <p:nvPicPr>
            <p:cNvPr id="36869" name="Picture 6" descr="rob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 y="2304"/>
              <a:ext cx="835" cy="1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0" name="AutoShape 7"/>
            <p:cNvSpPr>
              <a:spLocks noChangeArrowheads="1"/>
            </p:cNvSpPr>
            <p:nvPr/>
          </p:nvSpPr>
          <p:spPr bwMode="auto">
            <a:xfrm>
              <a:off x="2448" y="2640"/>
              <a:ext cx="1536" cy="384"/>
            </a:xfrm>
            <a:prstGeom prst="wedgeRoundRectCallout">
              <a:avLst>
                <a:gd name="adj1" fmla="val 81773"/>
                <a:gd name="adj2" fmla="val -74741"/>
                <a:gd name="adj3" fmla="val 16667"/>
              </a:avLst>
            </a:prstGeom>
            <a:solidFill>
              <a:srgbClr val="CCFFCC"/>
            </a:solidFill>
            <a:ln w="12700">
              <a:solidFill>
                <a:schemeClr val="tx1"/>
              </a:solidFill>
              <a:miter lim="800000"/>
              <a:headEnd/>
              <a:tailEnd/>
            </a:ln>
          </p:spPr>
          <p:txBody>
            <a:bodyPr anchor="ctr"/>
            <a:lstStyle/>
            <a:p>
              <a:pPr algn="ctr"/>
              <a:r>
                <a:rPr lang="en-US" sz="2000" b="1">
                  <a:solidFill>
                    <a:srgbClr val="FF0000"/>
                  </a:solidFill>
                  <a:latin typeface="Times New Roman" pitchFamily="18" charset="0"/>
                </a:rPr>
                <a:t>Warning</a:t>
              </a:r>
              <a:r>
                <a:rPr lang="en-US" sz="2000">
                  <a:solidFill>
                    <a:srgbClr val="FF0000"/>
                  </a:solidFill>
                  <a:latin typeface="Times New Roman" pitchFamily="18" charset="0"/>
                </a:rPr>
                <a:t> Will Robinson</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2787">
                                            <p:txEl>
                                              <p:pRg st="0" end="0"/>
                                            </p:txEl>
                                          </p:spTgt>
                                        </p:tgtEl>
                                        <p:attrNameLst>
                                          <p:attrName>style.visibility</p:attrName>
                                        </p:attrNameLst>
                                      </p:cBhvr>
                                      <p:to>
                                        <p:strVal val="visible"/>
                                      </p:to>
                                    </p:set>
                                    <p:anim calcmode="lin" valueType="num">
                                      <p:cBhvr additive="base">
                                        <p:cTn id="13" dur="500" fill="hold"/>
                                        <p:tgtEl>
                                          <p:spTgt spid="5027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2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2787">
                                            <p:txEl>
                                              <p:pRg st="2" end="2"/>
                                            </p:txEl>
                                          </p:spTgt>
                                        </p:tgtEl>
                                        <p:attrNameLst>
                                          <p:attrName>style.visibility</p:attrName>
                                        </p:attrNameLst>
                                      </p:cBhvr>
                                      <p:to>
                                        <p:strVal val="visible"/>
                                      </p:to>
                                    </p:set>
                                    <p:anim calcmode="lin" valueType="num">
                                      <p:cBhvr additive="base">
                                        <p:cTn id="19" dur="500" fill="hold"/>
                                        <p:tgtEl>
                                          <p:spTgt spid="502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2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2787">
                                            <p:txEl>
                                              <p:pRg st="4" end="4"/>
                                            </p:txEl>
                                          </p:spTgt>
                                        </p:tgtEl>
                                        <p:attrNameLst>
                                          <p:attrName>style.visibility</p:attrName>
                                        </p:attrNameLst>
                                      </p:cBhvr>
                                      <p:to>
                                        <p:strVal val="visible"/>
                                      </p:to>
                                    </p:set>
                                    <p:anim calcmode="lin" valueType="num">
                                      <p:cBhvr additive="base">
                                        <p:cTn id="25" dur="500" fill="hold"/>
                                        <p:tgtEl>
                                          <p:spTgt spid="5027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27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0371" name="Rectangle 3"/>
          <p:cNvSpPr>
            <a:spLocks noGrp="1" noChangeArrowheads="1"/>
          </p:cNvSpPr>
          <p:nvPr>
            <p:ph idx="1"/>
          </p:nvPr>
        </p:nvSpPr>
        <p:spPr>
          <a:xfrm>
            <a:off x="1600200" y="1981200"/>
            <a:ext cx="7162800" cy="4419600"/>
          </a:xfrm>
        </p:spPr>
        <p:txBody>
          <a:bodyPr/>
          <a:lstStyle/>
          <a:p>
            <a:pPr marL="274320" fontAlgn="auto">
              <a:lnSpc>
                <a:spcPct val="90000"/>
              </a:lnSpc>
              <a:spcAft>
                <a:spcPts val="0"/>
              </a:spcAft>
              <a:defRPr/>
            </a:pPr>
            <a:r>
              <a:rPr lang="en-US" sz="2400" smtClean="0"/>
              <a:t>When a program is executed the computer is “commanded” to run the program.</a:t>
            </a:r>
          </a:p>
          <a:p>
            <a:pPr marL="274320" fontAlgn="auto">
              <a:lnSpc>
                <a:spcPct val="90000"/>
              </a:lnSpc>
              <a:spcAft>
                <a:spcPts val="0"/>
              </a:spcAft>
              <a:defRPr/>
            </a:pPr>
            <a:r>
              <a:rPr lang="en-US" sz="2400" smtClean="0"/>
              <a:t>When a program is executed, the meaning is “</a:t>
            </a:r>
            <a:r>
              <a:rPr lang="en-US" sz="2400" b="1" smtClean="0">
                <a:solidFill>
                  <a:srgbClr val="FF0000"/>
                </a:solidFill>
              </a:rPr>
              <a:t>invoke the main method</a:t>
            </a:r>
            <a:r>
              <a:rPr lang="en-US" sz="2400" smtClean="0">
                <a:solidFill>
                  <a:srgbClr val="FF0000"/>
                </a:solidFill>
              </a:rPr>
              <a:t>”.</a:t>
            </a:r>
          </a:p>
          <a:p>
            <a:pPr marL="274320" fontAlgn="auto">
              <a:lnSpc>
                <a:spcPct val="90000"/>
              </a:lnSpc>
              <a:spcAft>
                <a:spcPts val="0"/>
              </a:spcAft>
              <a:defRPr/>
            </a:pPr>
            <a:r>
              <a:rPr lang="en-US" sz="2400" smtClean="0"/>
              <a:t>The main method specifies an “array of Strings” as input</a:t>
            </a:r>
          </a:p>
          <a:p>
            <a:pPr marL="274320" fontAlgn="auto">
              <a:lnSpc>
                <a:spcPct val="90000"/>
              </a:lnSpc>
              <a:spcAft>
                <a:spcPts val="0"/>
              </a:spcAft>
              <a:defRPr/>
            </a:pPr>
            <a:r>
              <a:rPr lang="en-US" sz="2400" smtClean="0"/>
              <a:t>The value of this array is determined by the “command-line” that was used to executed the program</a:t>
            </a:r>
          </a:p>
          <a:p>
            <a:pPr marL="274320" fontAlgn="auto">
              <a:lnSpc>
                <a:spcPct val="90000"/>
              </a:lnSpc>
              <a:spcAft>
                <a:spcPts val="0"/>
              </a:spcAft>
              <a:defRPr/>
            </a:pPr>
            <a:r>
              <a:rPr lang="en-US" sz="2400" smtClean="0"/>
              <a:t>Each “word” following the name of the class to execute on the command-line is one element of the array</a:t>
            </a:r>
          </a:p>
        </p:txBody>
      </p:sp>
      <p:sp>
        <p:nvSpPr>
          <p:cNvPr id="24578" name="Rectangle 2"/>
          <p:cNvSpPr>
            <a:spLocks noGrp="1" noChangeArrowheads="1"/>
          </p:cNvSpPr>
          <p:nvPr>
            <p:ph type="title"/>
          </p:nvPr>
        </p:nvSpPr>
        <p:spPr/>
        <p:txBody>
          <a:bodyPr/>
          <a:lstStyle/>
          <a:p>
            <a:pPr fontAlgn="auto">
              <a:spcAft>
                <a:spcPts val="0"/>
              </a:spcAft>
              <a:defRPr/>
            </a:pPr>
            <a:r>
              <a:rPr lang="en-US" smtClean="0"/>
              <a:t>Command-Line Options</a:t>
            </a:r>
            <a:br>
              <a:rPr lang="en-US" smtClean="0"/>
            </a:br>
            <a:r>
              <a:rPr lang="en-US" smtClean="0"/>
              <a:t>(A brief description)</a:t>
            </a:r>
          </a:p>
        </p:txBody>
      </p:sp>
      <p:pic>
        <p:nvPicPr>
          <p:cNvPr id="570372" name="Picture 4" descr="j01861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133600"/>
            <a:ext cx="1206500" cy="153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0372"/>
                                        </p:tgtEl>
                                        <p:attrNameLst>
                                          <p:attrName>style.visibility</p:attrName>
                                        </p:attrNameLst>
                                      </p:cBhvr>
                                      <p:to>
                                        <p:strVal val="visible"/>
                                      </p:to>
                                    </p:set>
                                    <p:anim calcmode="lin" valueType="num">
                                      <p:cBhvr additive="base">
                                        <p:cTn id="7" dur="500" fill="hold"/>
                                        <p:tgtEl>
                                          <p:spTgt spid="570372"/>
                                        </p:tgtEl>
                                        <p:attrNameLst>
                                          <p:attrName>ppt_x</p:attrName>
                                        </p:attrNameLst>
                                      </p:cBhvr>
                                      <p:tavLst>
                                        <p:tav tm="0">
                                          <p:val>
                                            <p:strVal val="0-#ppt_w/2"/>
                                          </p:val>
                                        </p:tav>
                                        <p:tav tm="100000">
                                          <p:val>
                                            <p:strVal val="#ppt_x"/>
                                          </p:val>
                                        </p:tav>
                                      </p:tavLst>
                                    </p:anim>
                                    <p:anim calcmode="lin" valueType="num">
                                      <p:cBhvr additive="base">
                                        <p:cTn id="8" dur="500" fill="hold"/>
                                        <p:tgtEl>
                                          <p:spTgt spid="570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0371">
                                            <p:txEl>
                                              <p:pRg st="0" end="0"/>
                                            </p:txEl>
                                          </p:spTgt>
                                        </p:tgtEl>
                                        <p:attrNameLst>
                                          <p:attrName>style.visibility</p:attrName>
                                        </p:attrNameLst>
                                      </p:cBhvr>
                                      <p:to>
                                        <p:strVal val="visible"/>
                                      </p:to>
                                    </p:set>
                                    <p:anim calcmode="lin" valueType="num">
                                      <p:cBhvr additive="base">
                                        <p:cTn id="13" dur="500" fill="hold"/>
                                        <p:tgtEl>
                                          <p:spTgt spid="570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0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0371">
                                            <p:txEl>
                                              <p:pRg st="1" end="1"/>
                                            </p:txEl>
                                          </p:spTgt>
                                        </p:tgtEl>
                                        <p:attrNameLst>
                                          <p:attrName>style.visibility</p:attrName>
                                        </p:attrNameLst>
                                      </p:cBhvr>
                                      <p:to>
                                        <p:strVal val="visible"/>
                                      </p:to>
                                    </p:set>
                                    <p:anim calcmode="lin" valueType="num">
                                      <p:cBhvr additive="base">
                                        <p:cTn id="19" dur="500" fill="hold"/>
                                        <p:tgtEl>
                                          <p:spTgt spid="5703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0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0371">
                                            <p:txEl>
                                              <p:pRg st="2" end="2"/>
                                            </p:txEl>
                                          </p:spTgt>
                                        </p:tgtEl>
                                        <p:attrNameLst>
                                          <p:attrName>style.visibility</p:attrName>
                                        </p:attrNameLst>
                                      </p:cBhvr>
                                      <p:to>
                                        <p:strVal val="visible"/>
                                      </p:to>
                                    </p:set>
                                    <p:anim calcmode="lin" valueType="num">
                                      <p:cBhvr additive="base">
                                        <p:cTn id="25" dur="500" fill="hold"/>
                                        <p:tgtEl>
                                          <p:spTgt spid="5703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0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0371">
                                            <p:txEl>
                                              <p:pRg st="3" end="3"/>
                                            </p:txEl>
                                          </p:spTgt>
                                        </p:tgtEl>
                                        <p:attrNameLst>
                                          <p:attrName>style.visibility</p:attrName>
                                        </p:attrNameLst>
                                      </p:cBhvr>
                                      <p:to>
                                        <p:strVal val="visible"/>
                                      </p:to>
                                    </p:set>
                                    <p:anim calcmode="lin" valueType="num">
                                      <p:cBhvr additive="base">
                                        <p:cTn id="31" dur="500" fill="hold"/>
                                        <p:tgtEl>
                                          <p:spTgt spid="5703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0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0371">
                                            <p:txEl>
                                              <p:pRg st="4" end="4"/>
                                            </p:txEl>
                                          </p:spTgt>
                                        </p:tgtEl>
                                        <p:attrNameLst>
                                          <p:attrName>style.visibility</p:attrName>
                                        </p:attrNameLst>
                                      </p:cBhvr>
                                      <p:to>
                                        <p:strVal val="visible"/>
                                      </p:to>
                                    </p:set>
                                    <p:anim calcmode="lin" valueType="num">
                                      <p:cBhvr additive="base">
                                        <p:cTn id="37" dur="500" fill="hold"/>
                                        <p:tgtEl>
                                          <p:spTgt spid="5703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0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09600" y="1676400"/>
            <a:ext cx="7772400" cy="685800"/>
          </a:xfrm>
        </p:spPr>
        <p:txBody>
          <a:bodyPr>
            <a:normAutofit fontScale="85000" lnSpcReduction="10000"/>
          </a:bodyPr>
          <a:lstStyle/>
          <a:p>
            <a:pPr marL="274320" fontAlgn="auto">
              <a:lnSpc>
                <a:spcPct val="90000"/>
              </a:lnSpc>
              <a:spcAft>
                <a:spcPts val="0"/>
              </a:spcAft>
              <a:defRPr/>
            </a:pPr>
            <a:r>
              <a:rPr lang="en-US" smtClean="0"/>
              <a:t>Use the class below to experiment with command-line options.  Try to predict the output given the following scenarios:</a:t>
            </a:r>
            <a:endParaRPr lang="en-US" smtClean="0">
              <a:solidFill>
                <a:srgbClr val="FF0000"/>
              </a:solidFill>
            </a:endParaRPr>
          </a:p>
        </p:txBody>
      </p:sp>
      <p:sp>
        <p:nvSpPr>
          <p:cNvPr id="25602" name="Rectangle 2"/>
          <p:cNvSpPr>
            <a:spLocks noGrp="1" noChangeArrowheads="1"/>
          </p:cNvSpPr>
          <p:nvPr>
            <p:ph type="title"/>
          </p:nvPr>
        </p:nvSpPr>
        <p:spPr/>
        <p:txBody>
          <a:bodyPr/>
          <a:lstStyle/>
          <a:p>
            <a:pPr fontAlgn="auto">
              <a:spcAft>
                <a:spcPts val="0"/>
              </a:spcAft>
              <a:defRPr/>
            </a:pPr>
            <a:r>
              <a:rPr lang="en-US" smtClean="0"/>
              <a:t>Command-Line Options</a:t>
            </a:r>
            <a:br>
              <a:rPr lang="en-US" smtClean="0"/>
            </a:br>
            <a:r>
              <a:rPr lang="en-US" smtClean="0"/>
              <a:t>(A brief description)</a:t>
            </a:r>
          </a:p>
        </p:txBody>
      </p:sp>
      <p:sp>
        <p:nvSpPr>
          <p:cNvPr id="571396" name="Text Box 4"/>
          <p:cNvSpPr txBox="1">
            <a:spLocks noChangeArrowheads="1"/>
          </p:cNvSpPr>
          <p:nvPr/>
        </p:nvSpPr>
        <p:spPr bwMode="auto">
          <a:xfrm>
            <a:off x="990600" y="4876800"/>
            <a:ext cx="6781800" cy="1382713"/>
          </a:xfrm>
          <a:prstGeom prst="rect">
            <a:avLst/>
          </a:prstGeom>
          <a:solidFill>
            <a:srgbClr val="99CCFF"/>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US" sz="1200" b="1">
                <a:latin typeface="Courier New" pitchFamily="49" charset="0"/>
              </a:rPr>
              <a:t>class CommandLineDemo {</a:t>
            </a:r>
          </a:p>
          <a:p>
            <a:r>
              <a:rPr lang="en-US" sz="1200" b="1">
                <a:latin typeface="Courier New" pitchFamily="49" charset="0"/>
              </a:rPr>
              <a:t>	public static void main(String[] args) {</a:t>
            </a:r>
          </a:p>
          <a:p>
            <a:r>
              <a:rPr lang="en-US" sz="1200" b="1">
                <a:latin typeface="Courier New" pitchFamily="49" charset="0"/>
              </a:rPr>
              <a:t>		for(int i=0; i&lt;args.length; i++){ </a:t>
            </a:r>
          </a:p>
          <a:p>
            <a:r>
              <a:rPr lang="en-US" sz="1200" b="1">
                <a:latin typeface="Courier New" pitchFamily="49" charset="0"/>
              </a:rPr>
              <a:t>			System.out.println(args[i]);</a:t>
            </a:r>
          </a:p>
          <a:p>
            <a:r>
              <a:rPr lang="en-US" sz="1200" b="1">
                <a:latin typeface="Courier New" pitchFamily="49" charset="0"/>
              </a:rPr>
              <a:t>		}</a:t>
            </a:r>
          </a:p>
          <a:p>
            <a:r>
              <a:rPr lang="en-US" sz="1200" b="1">
                <a:latin typeface="Courier New" pitchFamily="49" charset="0"/>
              </a:rPr>
              <a:t>	}</a:t>
            </a:r>
          </a:p>
          <a:p>
            <a:r>
              <a:rPr lang="en-US" sz="1200" b="1">
                <a:latin typeface="Courier New" pitchFamily="49" charset="0"/>
              </a:rPr>
              <a:t>}</a:t>
            </a:r>
          </a:p>
        </p:txBody>
      </p:sp>
      <p:grpSp>
        <p:nvGrpSpPr>
          <p:cNvPr id="2" name="Group 16"/>
          <p:cNvGrpSpPr>
            <a:grpSpLocks/>
          </p:cNvGrpSpPr>
          <p:nvPr/>
        </p:nvGrpSpPr>
        <p:grpSpPr bwMode="auto">
          <a:xfrm>
            <a:off x="914400" y="4267200"/>
            <a:ext cx="6096000" cy="339725"/>
            <a:chOff x="864" y="2544"/>
            <a:chExt cx="3840" cy="214"/>
          </a:xfrm>
        </p:grpSpPr>
        <p:sp>
          <p:nvSpPr>
            <p:cNvPr id="38933" name="AutoShape 11">
              <a:hlinkClick r:id="rId3" action="ppaction://program" highlightClick="1"/>
            </p:cNvPr>
            <p:cNvSpPr>
              <a:spLocks noChangeArrowheads="1"/>
            </p:cNvSpPr>
            <p:nvPr/>
          </p:nvSpPr>
          <p:spPr bwMode="auto">
            <a:xfrm>
              <a:off x="864" y="2592"/>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34" name="Text Box 12"/>
            <p:cNvSpPr txBox="1">
              <a:spLocks noChangeArrowheads="1"/>
            </p:cNvSpPr>
            <p:nvPr/>
          </p:nvSpPr>
          <p:spPr bwMode="auto">
            <a:xfrm>
              <a:off x="1152" y="2544"/>
              <a:ext cx="3552"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spcBef>
                  <a:spcPct val="20000"/>
                </a:spcBef>
                <a:buClr>
                  <a:schemeClr val="tx1"/>
                </a:buClr>
                <a:buSzPct val="100000"/>
              </a:pPr>
              <a:r>
                <a:rPr lang="en-US" sz="1800" b="1">
                  <a:latin typeface="Courier New" pitchFamily="49" charset="0"/>
                </a:rPr>
                <a:t>java CommandLineDemo “once upon a time”</a:t>
              </a:r>
              <a:endParaRPr lang="en-US"/>
            </a:p>
          </p:txBody>
        </p:sp>
      </p:grpSp>
      <p:grpSp>
        <p:nvGrpSpPr>
          <p:cNvPr id="3" name="Group 17"/>
          <p:cNvGrpSpPr>
            <a:grpSpLocks/>
          </p:cNvGrpSpPr>
          <p:nvPr/>
        </p:nvGrpSpPr>
        <p:grpSpPr bwMode="auto">
          <a:xfrm>
            <a:off x="914400" y="3886200"/>
            <a:ext cx="5562600" cy="339725"/>
            <a:chOff x="480" y="2352"/>
            <a:chExt cx="3504" cy="214"/>
          </a:xfrm>
        </p:grpSpPr>
        <p:sp>
          <p:nvSpPr>
            <p:cNvPr id="38931" name="AutoShape 10">
              <a:hlinkClick r:id="rId4" action="ppaction://program" highlightClick="1"/>
            </p:cNvPr>
            <p:cNvSpPr>
              <a:spLocks noChangeArrowheads="1"/>
            </p:cNvSpPr>
            <p:nvPr/>
          </p:nvSpPr>
          <p:spPr bwMode="auto">
            <a:xfrm>
              <a:off x="480" y="2400"/>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32" name="Text Box 14"/>
            <p:cNvSpPr txBox="1">
              <a:spLocks noChangeArrowheads="1"/>
            </p:cNvSpPr>
            <p:nvPr/>
          </p:nvSpPr>
          <p:spPr bwMode="auto">
            <a:xfrm>
              <a:off x="768" y="2352"/>
              <a:ext cx="3216"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spcBef>
                  <a:spcPct val="20000"/>
                </a:spcBef>
                <a:buClr>
                  <a:schemeClr val="tx1"/>
                </a:buClr>
                <a:buSzPct val="100000"/>
              </a:pPr>
              <a:r>
                <a:rPr lang="en-US" sz="1800" b="1">
                  <a:latin typeface="Courier New" pitchFamily="49" charset="0"/>
                </a:rPr>
                <a:t>java CommandLineDemo 1-x 18 numbers</a:t>
              </a:r>
              <a:endParaRPr lang="en-US"/>
            </a:p>
          </p:txBody>
        </p:sp>
      </p:grpSp>
      <p:grpSp>
        <p:nvGrpSpPr>
          <p:cNvPr id="4" name="Group 20"/>
          <p:cNvGrpSpPr>
            <a:grpSpLocks/>
          </p:cNvGrpSpPr>
          <p:nvPr/>
        </p:nvGrpSpPr>
        <p:grpSpPr bwMode="auto">
          <a:xfrm>
            <a:off x="914400" y="3124200"/>
            <a:ext cx="6248400" cy="366713"/>
            <a:chOff x="480" y="1968"/>
            <a:chExt cx="3936" cy="231"/>
          </a:xfrm>
        </p:grpSpPr>
        <p:sp>
          <p:nvSpPr>
            <p:cNvPr id="38929" name="AutoShape 8">
              <a:hlinkClick r:id="rId5" action="ppaction://program" highlightClick="1"/>
            </p:cNvPr>
            <p:cNvSpPr>
              <a:spLocks noChangeArrowheads="1"/>
            </p:cNvSpPr>
            <p:nvPr/>
          </p:nvSpPr>
          <p:spPr bwMode="auto">
            <a:xfrm>
              <a:off x="480" y="2016"/>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30" name="Text Box 15"/>
            <p:cNvSpPr txBox="1">
              <a:spLocks noChangeArrowheads="1"/>
            </p:cNvSpPr>
            <p:nvPr/>
          </p:nvSpPr>
          <p:spPr bwMode="auto">
            <a:xfrm>
              <a:off x="768" y="1968"/>
              <a:ext cx="36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b="1">
                  <a:latin typeface="Courier New" pitchFamily="49" charset="0"/>
                </a:rPr>
                <a:t>java CommandLineDemo file1.txt file2.txt</a:t>
              </a:r>
            </a:p>
          </p:txBody>
        </p:sp>
      </p:grpSp>
      <p:grpSp>
        <p:nvGrpSpPr>
          <p:cNvPr id="5" name="Group 19"/>
          <p:cNvGrpSpPr>
            <a:grpSpLocks/>
          </p:cNvGrpSpPr>
          <p:nvPr/>
        </p:nvGrpSpPr>
        <p:grpSpPr bwMode="auto">
          <a:xfrm>
            <a:off x="914400" y="3505200"/>
            <a:ext cx="4724400" cy="366713"/>
            <a:chOff x="480" y="2160"/>
            <a:chExt cx="2976" cy="231"/>
          </a:xfrm>
        </p:grpSpPr>
        <p:sp>
          <p:nvSpPr>
            <p:cNvPr id="38927" name="AutoShape 9">
              <a:hlinkClick r:id="rId6" action="ppaction://program" highlightClick="1"/>
            </p:cNvPr>
            <p:cNvSpPr>
              <a:spLocks noChangeArrowheads="1"/>
            </p:cNvSpPr>
            <p:nvPr/>
          </p:nvSpPr>
          <p:spPr bwMode="auto">
            <a:xfrm>
              <a:off x="480" y="2208"/>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28" name="Text Box 18"/>
            <p:cNvSpPr txBox="1">
              <a:spLocks noChangeArrowheads="1"/>
            </p:cNvSpPr>
            <p:nvPr/>
          </p:nvSpPr>
          <p:spPr bwMode="auto">
            <a:xfrm>
              <a:off x="768" y="2160"/>
              <a:ext cx="26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20000"/>
                </a:spcBef>
                <a:buClr>
                  <a:schemeClr val="tx1"/>
                </a:buClr>
                <a:buSzPct val="100000"/>
              </a:pPr>
              <a:r>
                <a:rPr lang="en-US" sz="1800" b="1">
                  <a:latin typeface="Courier New" pitchFamily="49" charset="0"/>
                </a:rPr>
                <a:t>java CommandLineDemo 1 2 356</a:t>
              </a:r>
              <a:endParaRPr lang="en-US" sz="1800" b="1"/>
            </a:p>
          </p:txBody>
        </p:sp>
      </p:grpSp>
      <p:grpSp>
        <p:nvGrpSpPr>
          <p:cNvPr id="6" name="Group 22"/>
          <p:cNvGrpSpPr>
            <a:grpSpLocks/>
          </p:cNvGrpSpPr>
          <p:nvPr/>
        </p:nvGrpSpPr>
        <p:grpSpPr bwMode="auto">
          <a:xfrm>
            <a:off x="914400" y="2743200"/>
            <a:ext cx="6172200" cy="339725"/>
            <a:chOff x="480" y="1776"/>
            <a:chExt cx="3888" cy="214"/>
          </a:xfrm>
        </p:grpSpPr>
        <p:sp>
          <p:nvSpPr>
            <p:cNvPr id="38925" name="AutoShape 7">
              <a:hlinkClick r:id="rId7" action="ppaction://program" highlightClick="1"/>
            </p:cNvPr>
            <p:cNvSpPr>
              <a:spLocks noChangeArrowheads="1"/>
            </p:cNvSpPr>
            <p:nvPr/>
          </p:nvSpPr>
          <p:spPr bwMode="auto">
            <a:xfrm>
              <a:off x="480" y="1824"/>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26" name="Text Box 21"/>
            <p:cNvSpPr txBox="1">
              <a:spLocks noChangeArrowheads="1"/>
            </p:cNvSpPr>
            <p:nvPr/>
          </p:nvSpPr>
          <p:spPr bwMode="auto">
            <a:xfrm>
              <a:off x="768" y="1776"/>
              <a:ext cx="360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spcBef>
                  <a:spcPct val="20000"/>
                </a:spcBef>
                <a:buClr>
                  <a:schemeClr val="tx1"/>
                </a:buClr>
                <a:buSzPct val="100000"/>
              </a:pPr>
              <a:r>
                <a:rPr lang="en-US" sz="1800" b="1">
                  <a:latin typeface="Courier New" pitchFamily="49" charset="0"/>
                </a:rPr>
                <a:t>java CommandLineDemo opt1 opt2 opt3 opt4</a:t>
              </a:r>
              <a:endParaRPr lang="en-US" sz="1800"/>
            </a:p>
          </p:txBody>
        </p:sp>
      </p:grpSp>
      <p:grpSp>
        <p:nvGrpSpPr>
          <p:cNvPr id="7" name="Group 24"/>
          <p:cNvGrpSpPr>
            <a:grpSpLocks/>
          </p:cNvGrpSpPr>
          <p:nvPr/>
        </p:nvGrpSpPr>
        <p:grpSpPr bwMode="auto">
          <a:xfrm>
            <a:off x="914400" y="2362200"/>
            <a:ext cx="3505200" cy="339725"/>
            <a:chOff x="480" y="1536"/>
            <a:chExt cx="2208" cy="214"/>
          </a:xfrm>
        </p:grpSpPr>
        <p:sp>
          <p:nvSpPr>
            <p:cNvPr id="38923" name="AutoShape 6">
              <a:hlinkClick r:id="rId8" action="ppaction://program" highlightClick="1"/>
            </p:cNvPr>
            <p:cNvSpPr>
              <a:spLocks noChangeArrowheads="1"/>
            </p:cNvSpPr>
            <p:nvPr/>
          </p:nvSpPr>
          <p:spPr bwMode="auto">
            <a:xfrm>
              <a:off x="480" y="1584"/>
              <a:ext cx="240" cy="144"/>
            </a:xfrm>
            <a:prstGeom prst="actionButtonBlank">
              <a:avLst/>
            </a:prstGeom>
            <a:solidFill>
              <a:schemeClr val="accent1"/>
            </a:solidFill>
            <a:ln w="12700">
              <a:solidFill>
                <a:schemeClr val="tx1"/>
              </a:solidFill>
              <a:miter lim="800000"/>
              <a:headEnd/>
              <a:tailEnd/>
            </a:ln>
          </p:spPr>
          <p:txBody>
            <a:bodyPr wrap="none" anchor="ctr"/>
            <a:lstStyle/>
            <a:p>
              <a:endParaRPr lang="en-US"/>
            </a:p>
          </p:txBody>
        </p:sp>
        <p:sp>
          <p:nvSpPr>
            <p:cNvPr id="38924" name="Text Box 23"/>
            <p:cNvSpPr txBox="1">
              <a:spLocks noChangeArrowheads="1"/>
            </p:cNvSpPr>
            <p:nvPr/>
          </p:nvSpPr>
          <p:spPr bwMode="auto">
            <a:xfrm>
              <a:off x="768" y="1536"/>
              <a:ext cx="192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spcBef>
                  <a:spcPct val="20000"/>
                </a:spcBef>
                <a:buClr>
                  <a:schemeClr val="tx1"/>
                </a:buClr>
                <a:buSzPct val="100000"/>
              </a:pPr>
              <a:r>
                <a:rPr lang="en-US" sz="1800" b="1">
                  <a:latin typeface="Courier New" pitchFamily="49" charset="0"/>
                </a:rPr>
                <a:t>java CommandLineDemo</a:t>
              </a:r>
              <a:endParaRPr 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 calcmode="lin" valueType="num">
                                      <p:cBhvr additive="base">
                                        <p:cTn id="7" dur="500" fill="hold"/>
                                        <p:tgtEl>
                                          <p:spTgt spid="571396"/>
                                        </p:tgtEl>
                                        <p:attrNameLst>
                                          <p:attrName>ppt_x</p:attrName>
                                        </p:attrNameLst>
                                      </p:cBhvr>
                                      <p:tavLst>
                                        <p:tav tm="0">
                                          <p:val>
                                            <p:strVal val="0-#ppt_w/2"/>
                                          </p:val>
                                        </p:tav>
                                        <p:tav tm="100000">
                                          <p:val>
                                            <p:strVal val="#ppt_x"/>
                                          </p:val>
                                        </p:tav>
                                      </p:tavLst>
                                    </p:anim>
                                    <p:anim calcmode="lin" valueType="num">
                                      <p:cBhvr additive="base">
                                        <p:cTn id="8" dur="500" fill="hold"/>
                                        <p:tgtEl>
                                          <p:spTgt spid="5713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9" name="Rectangle 3"/>
          <p:cNvSpPr>
            <a:spLocks noGrp="1" noChangeArrowheads="1"/>
          </p:cNvSpPr>
          <p:nvPr>
            <p:ph idx="1"/>
          </p:nvPr>
        </p:nvSpPr>
        <p:spPr>
          <a:xfrm>
            <a:off x="457200" y="1600200"/>
            <a:ext cx="6705600" cy="49530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import java.io.*;</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class ArrayWriter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public static void main(String[] args)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PrintWriter fout = null;</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 create and initialize an array object</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int[] data = new int[10];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data[i] = (int)(Math.random()*101);</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 = new PrintWriter(new FileWriter(args[0]));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fout.print(data[i] + "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fout.close();</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 catch(IOException ioe)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System.out.println("Error writing to " + args[0]);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a:t>
            </a:r>
          </a:p>
        </p:txBody>
      </p:sp>
      <p:sp>
        <p:nvSpPr>
          <p:cNvPr id="26626" name="Rectangle 2"/>
          <p:cNvSpPr>
            <a:spLocks noGrp="1" noChangeArrowheads="1"/>
          </p:cNvSpPr>
          <p:nvPr>
            <p:ph type="title"/>
          </p:nvPr>
        </p:nvSpPr>
        <p:spPr/>
        <p:txBody>
          <a:bodyPr/>
          <a:lstStyle/>
          <a:p>
            <a:pPr fontAlgn="auto">
              <a:spcAft>
                <a:spcPts val="0"/>
              </a:spcAft>
              <a:defRPr/>
            </a:pPr>
            <a:r>
              <a:rPr lang="en-US" smtClean="0"/>
              <a:t>Saving Data To A Text File</a:t>
            </a:r>
          </a:p>
        </p:txBody>
      </p:sp>
      <p:sp>
        <p:nvSpPr>
          <p:cNvPr id="562180" name="Text Box 4"/>
          <p:cNvSpPr txBox="1">
            <a:spLocks noChangeArrowheads="1"/>
          </p:cNvSpPr>
          <p:nvPr/>
        </p:nvSpPr>
        <p:spPr bwMode="auto">
          <a:xfrm>
            <a:off x="5867400" y="1752600"/>
            <a:ext cx="3124200" cy="1411288"/>
          </a:xfrm>
          <a:prstGeom prst="rect">
            <a:avLst/>
          </a:prstGeom>
          <a:solidFill>
            <a:srgbClr val="FFCC99"/>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
              </a:spcBef>
            </a:pPr>
            <a:r>
              <a:rPr lang="en-US" sz="1200" b="1">
                <a:latin typeface="Times New Roman" pitchFamily="18" charset="0"/>
              </a:rPr>
              <a:t>Write 10 randomly generated (0-100) numbers to a text file where each number is on the same line and separated by a space character.</a:t>
            </a:r>
          </a:p>
          <a:p>
            <a:pPr>
              <a:spcBef>
                <a:spcPct val="5000"/>
              </a:spcBef>
            </a:pPr>
            <a:endParaRPr lang="en-US" sz="1200" b="1">
              <a:latin typeface="Times New Roman" pitchFamily="18" charset="0"/>
            </a:endParaRPr>
          </a:p>
          <a:p>
            <a:pPr>
              <a:spcBef>
                <a:spcPct val="5000"/>
              </a:spcBef>
            </a:pPr>
            <a:r>
              <a:rPr lang="en-US" sz="1200" b="1">
                <a:latin typeface="Times New Roman" pitchFamily="18" charset="0"/>
              </a:rPr>
              <a:t>The command-line arguments are:</a:t>
            </a:r>
          </a:p>
          <a:p>
            <a:pPr>
              <a:spcBef>
                <a:spcPct val="5000"/>
              </a:spcBef>
            </a:pPr>
            <a:r>
              <a:rPr lang="en-US" sz="1200" b="1">
                <a:latin typeface="Times New Roman" pitchFamily="18" charset="0"/>
              </a:rPr>
              <a:t>arg[0] is the name of the file to create</a:t>
            </a:r>
          </a:p>
        </p:txBody>
      </p:sp>
      <p:grpSp>
        <p:nvGrpSpPr>
          <p:cNvPr id="2" name="Group 8"/>
          <p:cNvGrpSpPr>
            <a:grpSpLocks/>
          </p:cNvGrpSpPr>
          <p:nvPr/>
        </p:nvGrpSpPr>
        <p:grpSpPr bwMode="auto">
          <a:xfrm>
            <a:off x="3810000" y="4038600"/>
            <a:ext cx="4800600" cy="1339850"/>
            <a:chOff x="2400" y="2544"/>
            <a:chExt cx="3024" cy="844"/>
          </a:xfrm>
        </p:grpSpPr>
        <p:sp>
          <p:nvSpPr>
            <p:cNvPr id="39942" name="Rectangle 5"/>
            <p:cNvSpPr>
              <a:spLocks noChangeArrowheads="1"/>
            </p:cNvSpPr>
            <p:nvPr/>
          </p:nvSpPr>
          <p:spPr bwMode="auto">
            <a:xfrm>
              <a:off x="2400" y="2544"/>
              <a:ext cx="1632" cy="240"/>
            </a:xfrm>
            <a:prstGeom prst="rect">
              <a:avLst/>
            </a:prstGeom>
            <a:solidFill>
              <a:srgbClr val="CCFFCC">
                <a:alpha val="50195"/>
              </a:srgbClr>
            </a:solidFill>
            <a:ln w="12700">
              <a:solidFill>
                <a:schemeClr val="tx1"/>
              </a:solidFill>
              <a:miter lim="800000"/>
              <a:headEnd/>
              <a:tailEnd/>
            </a:ln>
          </p:spPr>
          <p:txBody>
            <a:bodyPr wrap="none" anchor="ctr"/>
            <a:lstStyle/>
            <a:p>
              <a:endParaRPr lang="en-US"/>
            </a:p>
          </p:txBody>
        </p:sp>
        <p:sp>
          <p:nvSpPr>
            <p:cNvPr id="39943" name="Text Box 6"/>
            <p:cNvSpPr txBox="1">
              <a:spLocks noChangeArrowheads="1"/>
            </p:cNvSpPr>
            <p:nvPr/>
          </p:nvSpPr>
          <p:spPr bwMode="auto">
            <a:xfrm>
              <a:off x="4224" y="2976"/>
              <a:ext cx="1200" cy="412"/>
            </a:xfrm>
            <a:prstGeom prst="rect">
              <a:avLst/>
            </a:prstGeom>
            <a:solidFill>
              <a:srgbClr val="CCFFCC"/>
            </a:solidFill>
            <a:ln w="12700">
              <a:solidFill>
                <a:schemeClr val="tx1"/>
              </a:solidFill>
              <a:miter lim="800000"/>
              <a:headEnd/>
              <a:tailEnd/>
            </a:ln>
            <a:effectLst>
              <a:outerShdw dist="107763" dir="2700000" algn="ctr" rotWithShape="0">
                <a:schemeClr val="accent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a:spcBef>
                  <a:spcPct val="50000"/>
                </a:spcBef>
              </a:pPr>
              <a:r>
                <a:rPr lang="en-US" sz="1800">
                  <a:latin typeface="Times New Roman" pitchFamily="18" charset="0"/>
                </a:rPr>
                <a:t>May throw an IOException!</a:t>
              </a:r>
            </a:p>
          </p:txBody>
        </p:sp>
        <p:sp>
          <p:nvSpPr>
            <p:cNvPr id="39944" name="Line 7"/>
            <p:cNvSpPr>
              <a:spLocks noChangeShapeType="1"/>
            </p:cNvSpPr>
            <p:nvPr/>
          </p:nvSpPr>
          <p:spPr bwMode="auto">
            <a:xfrm flipH="1" flipV="1">
              <a:off x="4032" y="2784"/>
              <a:ext cx="192" cy="192"/>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80"/>
                                        </p:tgtEl>
                                        <p:attrNameLst>
                                          <p:attrName>style.visibility</p:attrName>
                                        </p:attrNameLst>
                                      </p:cBhvr>
                                      <p:to>
                                        <p:strVal val="visible"/>
                                      </p:to>
                                    </p:set>
                                    <p:anim calcmode="lin" valueType="num">
                                      <p:cBhvr additive="base">
                                        <p:cTn id="7" dur="500" fill="hold"/>
                                        <p:tgtEl>
                                          <p:spTgt spid="562180"/>
                                        </p:tgtEl>
                                        <p:attrNameLst>
                                          <p:attrName>ppt_x</p:attrName>
                                        </p:attrNameLst>
                                      </p:cBhvr>
                                      <p:tavLst>
                                        <p:tav tm="0">
                                          <p:val>
                                            <p:strVal val="0-#ppt_w/2"/>
                                          </p:val>
                                        </p:tav>
                                        <p:tav tm="100000">
                                          <p:val>
                                            <p:strVal val="#ppt_x"/>
                                          </p:val>
                                        </p:tav>
                                      </p:tavLst>
                                    </p:anim>
                                    <p:anim calcmode="lin" valueType="num">
                                      <p:cBhvr additive="base">
                                        <p:cTn id="8" dur="500" fill="hold"/>
                                        <p:tgtEl>
                                          <p:spTgt spid="562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62179"/>
                                        </p:tgtEl>
                                        <p:attrNameLst>
                                          <p:attrName>style.visibility</p:attrName>
                                        </p:attrNameLst>
                                      </p:cBhvr>
                                      <p:to>
                                        <p:strVal val="visible"/>
                                      </p:to>
                                    </p:set>
                                    <p:animEffect transition="in" filter="box(in)">
                                      <p:cBhvr>
                                        <p:cTn id="13" dur="500"/>
                                        <p:tgtEl>
                                          <p:spTgt spid="5621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animBg="1" autoUpdateAnimBg="0"/>
      <p:bldP spid="56218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7"/>
          <p:cNvSpPr>
            <a:spLocks noGrp="1" noChangeArrowheads="1"/>
          </p:cNvSpPr>
          <p:nvPr>
            <p:ph idx="1"/>
          </p:nvPr>
        </p:nvSpPr>
        <p:spPr>
          <a:xfrm>
            <a:off x="685800" y="1752600"/>
            <a:ext cx="7772400" cy="4343400"/>
          </a:xfrm>
        </p:spPr>
        <p:txBody>
          <a:bodyPr/>
          <a:lstStyle/>
          <a:p>
            <a:pPr marL="274320" fontAlgn="auto">
              <a:lnSpc>
                <a:spcPct val="90000"/>
              </a:lnSpc>
              <a:spcAft>
                <a:spcPts val="0"/>
              </a:spcAft>
              <a:defRPr/>
            </a:pPr>
            <a:r>
              <a:rPr lang="en-US" smtClean="0"/>
              <a:t>Used for </a:t>
            </a:r>
            <a:r>
              <a:rPr lang="en-US" b="1" i="1" smtClean="0">
                <a:solidFill>
                  <a:srgbClr val="FF0000"/>
                </a:solidFill>
              </a:rPr>
              <a:t>reading text</a:t>
            </a:r>
            <a:r>
              <a:rPr lang="en-US" smtClean="0"/>
              <a:t> files</a:t>
            </a:r>
          </a:p>
          <a:p>
            <a:pPr marL="274320" fontAlgn="auto">
              <a:lnSpc>
                <a:spcPct val="90000"/>
              </a:lnSpc>
              <a:spcAft>
                <a:spcPts val="0"/>
              </a:spcAft>
              <a:defRPr/>
            </a:pPr>
            <a:endParaRPr lang="en-US" smtClean="0"/>
          </a:p>
          <a:p>
            <a:pPr marL="274320" fontAlgn="auto">
              <a:lnSpc>
                <a:spcPct val="90000"/>
              </a:lnSpc>
              <a:spcAft>
                <a:spcPts val="0"/>
              </a:spcAft>
              <a:defRPr/>
            </a:pPr>
            <a:r>
              <a:rPr lang="en-US" smtClean="0"/>
              <a:t>Constructor Summary</a:t>
            </a:r>
          </a:p>
          <a:p>
            <a:pPr marL="548640" lvl="1" indent="-182880" fontAlgn="auto">
              <a:lnSpc>
                <a:spcPct val="90000"/>
              </a:lnSpc>
              <a:spcAft>
                <a:spcPts val="0"/>
              </a:spcAft>
              <a:buFontTx/>
              <a:buNone/>
              <a:defRPr/>
            </a:pPr>
            <a:r>
              <a:rPr lang="en-US" b="1" smtClean="0">
                <a:latin typeface="Courier New" pitchFamily="49" charset="0"/>
              </a:rPr>
              <a:t>BufferedReader fin =</a:t>
            </a:r>
          </a:p>
          <a:p>
            <a:pPr marL="822960" lvl="2" indent="-182880" fontAlgn="auto">
              <a:lnSpc>
                <a:spcPct val="90000"/>
              </a:lnSpc>
              <a:spcAft>
                <a:spcPts val="0"/>
              </a:spcAft>
              <a:buClr>
                <a:schemeClr val="accent3"/>
              </a:buClr>
              <a:buFontTx/>
              <a:buNone/>
              <a:defRPr/>
            </a:pPr>
            <a:r>
              <a:rPr lang="en-US" sz="1800" b="1" smtClean="0">
                <a:latin typeface="Courier New" pitchFamily="49" charset="0"/>
              </a:rPr>
              <a:t>new BufferedReader(new FileReader(“data.txt”));</a:t>
            </a:r>
          </a:p>
          <a:p>
            <a:pPr marL="822960" lvl="2" indent="-182880" fontAlgn="auto">
              <a:lnSpc>
                <a:spcPct val="90000"/>
              </a:lnSpc>
              <a:spcAft>
                <a:spcPts val="0"/>
              </a:spcAft>
              <a:buClr>
                <a:schemeClr val="accent3"/>
              </a:buClr>
              <a:buFontTx/>
              <a:buNone/>
              <a:defRPr/>
            </a:pPr>
            <a:endParaRPr lang="en-US" sz="1800" smtClean="0">
              <a:latin typeface="Courier New" pitchFamily="49" charset="0"/>
            </a:endParaRPr>
          </a:p>
          <a:p>
            <a:pPr marL="274320" fontAlgn="auto">
              <a:lnSpc>
                <a:spcPct val="90000"/>
              </a:lnSpc>
              <a:spcAft>
                <a:spcPts val="0"/>
              </a:spcAft>
              <a:defRPr/>
            </a:pPr>
            <a:r>
              <a:rPr lang="en-US" smtClean="0"/>
              <a:t>Method Summary</a:t>
            </a:r>
          </a:p>
          <a:p>
            <a:pPr marL="548640" lvl="1" indent="-182880" fontAlgn="auto">
              <a:lnSpc>
                <a:spcPct val="90000"/>
              </a:lnSpc>
              <a:spcAft>
                <a:spcPts val="0"/>
              </a:spcAft>
              <a:defRPr/>
            </a:pPr>
            <a:r>
              <a:rPr lang="en-US" b="1" smtClean="0">
                <a:solidFill>
                  <a:srgbClr val="FF0000"/>
                </a:solidFill>
              </a:rPr>
              <a:t>int read()</a:t>
            </a:r>
            <a:r>
              <a:rPr lang="en-US" smtClean="0"/>
              <a:t> – reads a single character but converts it to an int</a:t>
            </a:r>
          </a:p>
          <a:p>
            <a:pPr marL="548640" lvl="1" indent="-182880" fontAlgn="auto">
              <a:lnSpc>
                <a:spcPct val="90000"/>
              </a:lnSpc>
              <a:spcAft>
                <a:spcPts val="0"/>
              </a:spcAft>
              <a:defRPr/>
            </a:pPr>
            <a:r>
              <a:rPr lang="en-US" b="1" smtClean="0">
                <a:solidFill>
                  <a:srgbClr val="FF0000"/>
                </a:solidFill>
              </a:rPr>
              <a:t>String readLine()</a:t>
            </a:r>
            <a:r>
              <a:rPr lang="en-US" smtClean="0"/>
              <a:t> – reads an entire line of text, returns “null” if the end of the file is encountered</a:t>
            </a:r>
          </a:p>
          <a:p>
            <a:pPr marL="822960" lvl="2" indent="-182880" fontAlgn="auto">
              <a:lnSpc>
                <a:spcPct val="90000"/>
              </a:lnSpc>
              <a:spcAft>
                <a:spcPts val="0"/>
              </a:spcAft>
              <a:buClr>
                <a:schemeClr val="accent3"/>
              </a:buClr>
              <a:defRPr/>
            </a:pPr>
            <a:r>
              <a:rPr lang="en-US" smtClean="0"/>
              <a:t>Both of the “read” methods throw an </a:t>
            </a:r>
            <a:r>
              <a:rPr lang="en-US" smtClean="0">
                <a:solidFill>
                  <a:srgbClr val="FF0000"/>
                </a:solidFill>
              </a:rPr>
              <a:t>IOException</a:t>
            </a:r>
          </a:p>
          <a:p>
            <a:pPr marL="548640" lvl="1" indent="-182880" fontAlgn="auto">
              <a:lnSpc>
                <a:spcPct val="90000"/>
              </a:lnSpc>
              <a:spcAft>
                <a:spcPts val="0"/>
              </a:spcAft>
              <a:defRPr/>
            </a:pPr>
            <a:r>
              <a:rPr lang="en-US" smtClean="0"/>
              <a:t>BufferedReader has no methods to read in numbers so you must read in a </a:t>
            </a:r>
            <a:r>
              <a:rPr lang="en-US" b="1" smtClean="0">
                <a:solidFill>
                  <a:srgbClr val="FF0000"/>
                </a:solidFill>
              </a:rPr>
              <a:t>String</a:t>
            </a:r>
            <a:r>
              <a:rPr lang="en-US" smtClean="0"/>
              <a:t> and convert</a:t>
            </a:r>
          </a:p>
        </p:txBody>
      </p:sp>
      <p:sp>
        <p:nvSpPr>
          <p:cNvPr id="27650" name="Rectangle 1026"/>
          <p:cNvSpPr>
            <a:spLocks noGrp="1" noChangeArrowheads="1"/>
          </p:cNvSpPr>
          <p:nvPr>
            <p:ph type="title"/>
          </p:nvPr>
        </p:nvSpPr>
        <p:spPr/>
        <p:txBody>
          <a:bodyPr/>
          <a:lstStyle/>
          <a:p>
            <a:pPr fontAlgn="auto">
              <a:spcAft>
                <a:spcPts val="0"/>
              </a:spcAft>
              <a:defRPr/>
            </a:pPr>
            <a:r>
              <a:rPr lang="en-US" smtClean="0"/>
              <a:t>BufferedReader</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7" name="Rectangle 3"/>
          <p:cNvSpPr>
            <a:spLocks noGrp="1" noChangeArrowheads="1"/>
          </p:cNvSpPr>
          <p:nvPr>
            <p:ph idx="1"/>
          </p:nvPr>
        </p:nvSpPr>
        <p:spPr>
          <a:xfrm>
            <a:off x="457200" y="1600200"/>
            <a:ext cx="6705600" cy="48006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import java.io.*;</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class ArrayReader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public static void main(String[] args)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BufferedReader fin = null;</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String line;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data = new int[10];</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fin = new BufferedReader(new FileReader(args[0]));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for(int i=0; i&lt;10; i++)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data[i] = fin.readLine(); // THERE IS A PROBLEM HERE!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fin.close();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 catch(IOException ioe)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System.out.println("Error reading from " + args[0]);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System.exit(0);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max = 0; // index of the maximum value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min = 0; // index of the minimum value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total = 0; // cumulative total</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if(data[i] &gt; data[max]) max = 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if(data[i] &lt; data[min]) min = 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total = total + data[i];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System.out.println("Minimum value is " + data[min]);</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System.out.println("Maximum value is " + data[max]);</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System.out.println("Average value is " + total/(double)10);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a:t>
            </a:r>
          </a:p>
        </p:txBody>
      </p:sp>
      <p:sp>
        <p:nvSpPr>
          <p:cNvPr id="28674" name="Rectangle 2"/>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64228" name="Text Box 4"/>
          <p:cNvSpPr txBox="1">
            <a:spLocks noChangeArrowheads="1"/>
          </p:cNvSpPr>
          <p:nvPr/>
        </p:nvSpPr>
        <p:spPr bwMode="auto">
          <a:xfrm>
            <a:off x="5867400" y="1752600"/>
            <a:ext cx="3124200" cy="1130300"/>
          </a:xfrm>
          <a:prstGeom prst="rect">
            <a:avLst/>
          </a:prstGeom>
          <a:solidFill>
            <a:srgbClr val="FFCC99"/>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buClr>
                <a:schemeClr val="tx1"/>
              </a:buClr>
              <a:buSzPct val="75000"/>
              <a:buFont typeface="Monotype Sorts" pitchFamily="2" charset="2"/>
              <a:buNone/>
            </a:pPr>
            <a:r>
              <a:rPr lang="en-US" sz="1200" b="1">
                <a:latin typeface="Times New Roman" pitchFamily="18" charset="0"/>
              </a:rPr>
              <a:t>Read 10 numbers from a file where each number is on its own line.  Prints the largest, smallest, and average of the numbers.</a:t>
            </a:r>
          </a:p>
          <a:p>
            <a:pPr>
              <a:lnSpc>
                <a:spcPct val="90000"/>
              </a:lnSpc>
              <a:buClr>
                <a:schemeClr val="tx1"/>
              </a:buClr>
              <a:buSzPct val="75000"/>
              <a:buFont typeface="Monotype Sorts" pitchFamily="2" charset="2"/>
              <a:buNone/>
            </a:pPr>
            <a:endParaRPr lang="en-US" sz="1200" b="1">
              <a:latin typeface="Times New Roman" pitchFamily="18" charset="0"/>
            </a:endParaRPr>
          </a:p>
          <a:p>
            <a:r>
              <a:rPr lang="en-US" sz="1200" b="1">
                <a:latin typeface="Times New Roman" pitchFamily="18" charset="0"/>
              </a:rPr>
              <a:t>The command-line arguments are:</a:t>
            </a:r>
          </a:p>
          <a:p>
            <a:r>
              <a:rPr lang="en-US" sz="1200" b="1">
                <a:latin typeface="Times New Roman" pitchFamily="18" charset="0"/>
              </a:rPr>
              <a:t>arg[0] is the name of the file to read from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 calcmode="lin" valueType="num">
                                      <p:cBhvr additive="base">
                                        <p:cTn id="7" dur="500" fill="hold"/>
                                        <p:tgtEl>
                                          <p:spTgt spid="564228"/>
                                        </p:tgtEl>
                                        <p:attrNameLst>
                                          <p:attrName>ppt_x</p:attrName>
                                        </p:attrNameLst>
                                      </p:cBhvr>
                                      <p:tavLst>
                                        <p:tav tm="0">
                                          <p:val>
                                            <p:strVal val="0-#ppt_w/2"/>
                                          </p:val>
                                        </p:tav>
                                        <p:tav tm="100000">
                                          <p:val>
                                            <p:strVal val="#ppt_x"/>
                                          </p:val>
                                        </p:tav>
                                      </p:tavLst>
                                    </p:anim>
                                    <p:anim calcmode="lin" valueType="num">
                                      <p:cBhvr additive="base">
                                        <p:cTn id="8" dur="500" fill="hold"/>
                                        <p:tgtEl>
                                          <p:spTgt spid="5642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64227"/>
                                        </p:tgtEl>
                                        <p:attrNameLst>
                                          <p:attrName>style.visibility</p:attrName>
                                        </p:attrNameLst>
                                      </p:cBhvr>
                                      <p:to>
                                        <p:strVal val="visible"/>
                                      </p:to>
                                    </p:set>
                                    <p:animEffect transition="in" filter="box(in)">
                                      <p:cBhvr>
                                        <p:cTn id="13" dur="500"/>
                                        <p:tgtEl>
                                          <p:spTgt spid="56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nimBg="1" autoUpdateAnimBg="0"/>
      <p:bldP spid="56422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a:xfrm>
            <a:off x="457200" y="1676400"/>
            <a:ext cx="6858000" cy="4800600"/>
          </a:xfrm>
          <a:solidFill>
            <a:srgbClr val="FFFF00"/>
          </a:solidFill>
          <a:ln w="12700">
            <a:solidFill>
              <a:schemeClr val="tx1"/>
            </a:solidFill>
            <a:miter lim="800000"/>
            <a:headEnd/>
            <a:tailEnd/>
          </a:ln>
        </p:spPr>
        <p:txBody>
          <a:bodyPr>
            <a:normAutofit/>
          </a:bodyPr>
          <a:lstStyle/>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import java.io.*;</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import java.util.*;</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class ArrayReader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public static void main(String[] args)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BufferedReader fin = null;</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String line;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data = new int[10];</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fin = new BufferedReader(new FileReader(args[0]));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for(int i=0; i&lt;10; i++) {</a:t>
            </a:r>
          </a:p>
          <a:p>
            <a:pPr marL="274320" fontAlgn="auto">
              <a:lnSpc>
                <a:spcPct val="90000"/>
              </a:lnSpc>
              <a:spcBef>
                <a:spcPct val="0"/>
              </a:spcBef>
              <a:spcAft>
                <a:spcPts val="0"/>
              </a:spcAft>
              <a:buFont typeface="Monotype Sorts" pitchFamily="2" charset="2"/>
              <a:buNone/>
              <a:defRPr/>
            </a:pPr>
            <a:r>
              <a:rPr lang="en-US" sz="1000" b="1" smtClean="0">
                <a:solidFill>
                  <a:srgbClr val="FF0000"/>
                </a:solidFill>
                <a:latin typeface="Courier New" pitchFamily="49" charset="0"/>
              </a:rPr>
              <a:t>            data[i] = Integer.valueOf(fin.readLine()).intValue(); </a:t>
            </a:r>
            <a:r>
              <a:rPr lang="en-US" sz="800" b="1" smtClean="0">
                <a:solidFill>
                  <a:srgbClr val="FF0000"/>
                </a:solidFill>
                <a:latin typeface="Courier New" pitchFamily="49" charset="0"/>
              </a:rPr>
              <a:t>// Convert String to int</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fin.close();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 catch(IOException ioe)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System.out.println("Error reading from " + args[0]);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System.exit(0);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max = 0; // index of the maximum value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min = 0; // index of the minimum value</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int total = 0; // cumulative total</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if(data[i] &gt; data[max]) max = 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if(data[i] &lt; data[min]) min = 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total = total + data[i];</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System.out.println("Minimum value is " + data[min]);</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System.out.println("Maximum value is " + data[max]);</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System.out.println("Average value is " + total/(double)10);</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smtClean="0">
                <a:latin typeface="Courier New" pitchFamily="49" charset="0"/>
              </a:rPr>
              <a:t>}</a:t>
            </a:r>
          </a:p>
        </p:txBody>
      </p:sp>
      <p:sp>
        <p:nvSpPr>
          <p:cNvPr id="29698" name="Rectangle 2"/>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65252" name="Text Box 4"/>
          <p:cNvSpPr txBox="1">
            <a:spLocks noChangeArrowheads="1"/>
          </p:cNvSpPr>
          <p:nvPr/>
        </p:nvSpPr>
        <p:spPr bwMode="auto">
          <a:xfrm>
            <a:off x="5867400" y="1752600"/>
            <a:ext cx="3124200" cy="1130300"/>
          </a:xfrm>
          <a:prstGeom prst="rect">
            <a:avLst/>
          </a:prstGeom>
          <a:solidFill>
            <a:srgbClr val="FFCC99"/>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buClr>
                <a:schemeClr val="tx1"/>
              </a:buClr>
              <a:buSzPct val="75000"/>
              <a:buFont typeface="Monotype Sorts" pitchFamily="2" charset="2"/>
              <a:buNone/>
            </a:pPr>
            <a:r>
              <a:rPr lang="en-US" sz="1200" b="1">
                <a:latin typeface="Times New Roman" pitchFamily="18" charset="0"/>
              </a:rPr>
              <a:t>Read 10 numbers from a file where each number is on its own line.  Prints the largest, smallest, and average of the numbers.</a:t>
            </a:r>
          </a:p>
          <a:p>
            <a:pPr>
              <a:lnSpc>
                <a:spcPct val="90000"/>
              </a:lnSpc>
              <a:buClr>
                <a:schemeClr val="tx1"/>
              </a:buClr>
              <a:buSzPct val="75000"/>
              <a:buFont typeface="Monotype Sorts" pitchFamily="2" charset="2"/>
              <a:buNone/>
            </a:pPr>
            <a:endParaRPr lang="en-US" sz="1200" b="1">
              <a:latin typeface="Times New Roman" pitchFamily="18" charset="0"/>
            </a:endParaRPr>
          </a:p>
          <a:p>
            <a:r>
              <a:rPr lang="en-US" sz="1200" b="1">
                <a:latin typeface="Times New Roman" pitchFamily="18" charset="0"/>
              </a:rPr>
              <a:t>The command-line arguments are:</a:t>
            </a:r>
          </a:p>
          <a:p>
            <a:r>
              <a:rPr lang="en-US" sz="1200" b="1">
                <a:latin typeface="Times New Roman" pitchFamily="18" charset="0"/>
              </a:rPr>
              <a:t>arg[0]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 calcmode="lin" valueType="num">
                                      <p:cBhvr additive="base">
                                        <p:cTn id="7" dur="500" fill="hold"/>
                                        <p:tgtEl>
                                          <p:spTgt spid="565252"/>
                                        </p:tgtEl>
                                        <p:attrNameLst>
                                          <p:attrName>ppt_x</p:attrName>
                                        </p:attrNameLst>
                                      </p:cBhvr>
                                      <p:tavLst>
                                        <p:tav tm="0">
                                          <p:val>
                                            <p:strVal val="0-#ppt_w/2"/>
                                          </p:val>
                                        </p:tav>
                                        <p:tav tm="100000">
                                          <p:val>
                                            <p:strVal val="#ppt_x"/>
                                          </p:val>
                                        </p:tav>
                                      </p:tavLst>
                                    </p:anim>
                                    <p:anim calcmode="lin" valueType="num">
                                      <p:cBhvr additive="base">
                                        <p:cTn id="8" dur="500" fill="hold"/>
                                        <p:tgtEl>
                                          <p:spTgt spid="565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65251"/>
                                        </p:tgtEl>
                                        <p:attrNameLst>
                                          <p:attrName>style.visibility</p:attrName>
                                        </p:attrNameLst>
                                      </p:cBhvr>
                                      <p:to>
                                        <p:strVal val="visible"/>
                                      </p:to>
                                    </p:set>
                                    <p:animEffect transition="in" filter="box(in)">
                                      <p:cBhvr>
                                        <p:cTn id="13" dur="500"/>
                                        <p:tgtEl>
                                          <p:spTgt spid="565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animBg="1" autoUpdateAnimBg="0"/>
      <p:bldP spid="56525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fontScale="92500" lnSpcReduction="10000"/>
          </a:bodyPr>
          <a:lstStyle/>
          <a:p>
            <a:pPr marL="274320" fontAlgn="auto">
              <a:lnSpc>
                <a:spcPct val="90000"/>
              </a:lnSpc>
              <a:spcAft>
                <a:spcPts val="0"/>
              </a:spcAft>
              <a:defRPr/>
            </a:pPr>
            <a:r>
              <a:rPr lang="en-US" sz="1800" dirty="0" smtClean="0">
                <a:solidFill>
                  <a:schemeClr val="tx1"/>
                </a:solidFill>
              </a:rPr>
              <a:t>All data and programs are ultimately just zeros and ones</a:t>
            </a:r>
          </a:p>
          <a:p>
            <a:pPr marL="548640" lvl="1" indent="-182880" fontAlgn="auto">
              <a:lnSpc>
                <a:spcPct val="90000"/>
              </a:lnSpc>
              <a:spcAft>
                <a:spcPts val="0"/>
              </a:spcAft>
              <a:defRPr/>
            </a:pPr>
            <a:r>
              <a:rPr lang="en-US" dirty="0" smtClean="0">
                <a:solidFill>
                  <a:schemeClr val="tx1"/>
                </a:solidFill>
              </a:rPr>
              <a:t>each digit can have one of two values, hence binary</a:t>
            </a:r>
          </a:p>
          <a:p>
            <a:pPr marL="548640" lvl="1" indent="-182880" fontAlgn="auto">
              <a:lnSpc>
                <a:spcPct val="90000"/>
              </a:lnSpc>
              <a:spcAft>
                <a:spcPts val="0"/>
              </a:spcAft>
              <a:defRPr/>
            </a:pPr>
            <a:r>
              <a:rPr lang="en-US" dirty="0" smtClean="0">
                <a:solidFill>
                  <a:schemeClr val="tx1"/>
                </a:solidFill>
              </a:rPr>
              <a:t>a bit is one binary digit</a:t>
            </a:r>
          </a:p>
          <a:p>
            <a:pPr marL="548640" lvl="1" indent="-182880" fontAlgn="auto">
              <a:lnSpc>
                <a:spcPct val="90000"/>
              </a:lnSpc>
              <a:spcAft>
                <a:spcPts val="0"/>
              </a:spcAft>
              <a:defRPr/>
            </a:pPr>
            <a:r>
              <a:rPr lang="en-US" dirty="0" smtClean="0">
                <a:solidFill>
                  <a:schemeClr val="tx1"/>
                </a:solidFill>
              </a:rPr>
              <a:t>a byte is a group of eight bits</a:t>
            </a:r>
          </a:p>
          <a:p>
            <a:pPr marL="548640" lvl="1" indent="-182880" fontAlgn="auto">
              <a:lnSpc>
                <a:spcPct val="90000"/>
              </a:lnSpc>
              <a:spcAft>
                <a:spcPts val="0"/>
              </a:spcAft>
              <a:defRPr/>
            </a:pPr>
            <a:r>
              <a:rPr lang="en-US" dirty="0" smtClean="0">
                <a:solidFill>
                  <a:schemeClr val="tx1"/>
                </a:solidFill>
              </a:rPr>
              <a:t>a byte can represent only 256 different values</a:t>
            </a:r>
          </a:p>
          <a:p>
            <a:pPr marL="548640" lvl="1" indent="-182880" fontAlgn="auto">
              <a:lnSpc>
                <a:spcPct val="90000"/>
              </a:lnSpc>
              <a:spcAft>
                <a:spcPts val="0"/>
              </a:spcAft>
              <a:defRPr/>
            </a:pPr>
            <a:endParaRPr lang="en-US" dirty="0" smtClean="0">
              <a:solidFill>
                <a:schemeClr val="tx1"/>
              </a:solidFill>
            </a:endParaRPr>
          </a:p>
          <a:p>
            <a:pPr marL="274320" fontAlgn="auto">
              <a:lnSpc>
                <a:spcPct val="90000"/>
              </a:lnSpc>
              <a:spcAft>
                <a:spcPts val="0"/>
              </a:spcAft>
              <a:defRPr/>
            </a:pPr>
            <a:r>
              <a:rPr lang="en-US" sz="1800" dirty="0" smtClean="0">
                <a:solidFill>
                  <a:schemeClr val="tx1"/>
                </a:solidFill>
              </a:rPr>
              <a:t>All files contain sequences of bytes (which are numbers)!</a:t>
            </a:r>
          </a:p>
          <a:p>
            <a:pPr marL="274320" fontAlgn="auto">
              <a:lnSpc>
                <a:spcPct val="90000"/>
              </a:lnSpc>
              <a:spcAft>
                <a:spcPts val="0"/>
              </a:spcAft>
              <a:defRPr/>
            </a:pPr>
            <a:endParaRPr lang="en-US" sz="1800" dirty="0" smtClean="0">
              <a:solidFill>
                <a:schemeClr val="tx1"/>
              </a:solidFill>
            </a:endParaRPr>
          </a:p>
          <a:p>
            <a:pPr marL="274320" fontAlgn="auto">
              <a:lnSpc>
                <a:spcPct val="90000"/>
              </a:lnSpc>
              <a:spcAft>
                <a:spcPts val="0"/>
              </a:spcAft>
              <a:defRPr/>
            </a:pPr>
            <a:r>
              <a:rPr lang="en-US" sz="1800" dirty="0" smtClean="0">
                <a:solidFill>
                  <a:schemeClr val="tx1"/>
                </a:solidFill>
              </a:rPr>
              <a:t>Text files: the numbers represent characters</a:t>
            </a:r>
          </a:p>
          <a:p>
            <a:pPr marL="548640" lvl="1" indent="-182880" fontAlgn="auto">
              <a:lnSpc>
                <a:spcPct val="90000"/>
              </a:lnSpc>
              <a:spcAft>
                <a:spcPts val="0"/>
              </a:spcAft>
              <a:defRPr/>
            </a:pPr>
            <a:r>
              <a:rPr lang="en-US" dirty="0" smtClean="0">
                <a:solidFill>
                  <a:schemeClr val="tx1"/>
                </a:solidFill>
              </a:rPr>
              <a:t>Each datum is one byte</a:t>
            </a:r>
          </a:p>
          <a:p>
            <a:pPr marL="548640" lvl="1" indent="-182880" fontAlgn="auto">
              <a:lnSpc>
                <a:spcPct val="90000"/>
              </a:lnSpc>
              <a:spcAft>
                <a:spcPts val="0"/>
              </a:spcAft>
              <a:defRPr/>
            </a:pPr>
            <a:r>
              <a:rPr lang="en-US" dirty="0" smtClean="0">
                <a:solidFill>
                  <a:schemeClr val="tx1"/>
                </a:solidFill>
              </a:rPr>
              <a:t>Each datum represents a character using ASCII code</a:t>
            </a:r>
          </a:p>
          <a:p>
            <a:pPr marL="548640" lvl="1" indent="-182880" fontAlgn="auto">
              <a:lnSpc>
                <a:spcPct val="90000"/>
              </a:lnSpc>
              <a:spcAft>
                <a:spcPts val="0"/>
              </a:spcAft>
              <a:defRPr/>
            </a:pPr>
            <a:endParaRPr lang="en-US" dirty="0" smtClean="0">
              <a:solidFill>
                <a:schemeClr val="tx1"/>
              </a:solidFill>
            </a:endParaRPr>
          </a:p>
          <a:p>
            <a:pPr marL="274320" fontAlgn="auto">
              <a:lnSpc>
                <a:spcPct val="90000"/>
              </a:lnSpc>
              <a:spcAft>
                <a:spcPts val="0"/>
              </a:spcAft>
              <a:defRPr/>
            </a:pPr>
            <a:r>
              <a:rPr lang="en-US" sz="1800" dirty="0" smtClean="0">
                <a:solidFill>
                  <a:schemeClr val="tx1"/>
                </a:solidFill>
              </a:rPr>
              <a:t>Binary files: the bits represent other types of encoded information, such as executable instructions or numeric data</a:t>
            </a:r>
          </a:p>
          <a:p>
            <a:pPr marL="548640" lvl="1" indent="-182880" fontAlgn="auto">
              <a:lnSpc>
                <a:spcPct val="90000"/>
              </a:lnSpc>
              <a:spcAft>
                <a:spcPts val="0"/>
              </a:spcAft>
              <a:defRPr/>
            </a:pPr>
            <a:r>
              <a:rPr lang="en-US" dirty="0" smtClean="0">
                <a:solidFill>
                  <a:schemeClr val="tx1"/>
                </a:solidFill>
              </a:rPr>
              <a:t>The datum may have varying byte lengths</a:t>
            </a:r>
          </a:p>
          <a:p>
            <a:pPr marL="548640" lvl="1" indent="-182880" fontAlgn="auto">
              <a:lnSpc>
                <a:spcPct val="90000"/>
              </a:lnSpc>
              <a:spcAft>
                <a:spcPts val="0"/>
              </a:spcAft>
              <a:defRPr/>
            </a:pPr>
            <a:r>
              <a:rPr lang="en-US" dirty="0" smtClean="0">
                <a:solidFill>
                  <a:schemeClr val="tx1"/>
                </a:solidFill>
              </a:rPr>
              <a:t>these files are easily read by the computer but not humans</a:t>
            </a:r>
          </a:p>
        </p:txBody>
      </p:sp>
      <p:sp>
        <p:nvSpPr>
          <p:cNvPr id="8196" name="Rectangle 2"/>
          <p:cNvSpPr>
            <a:spLocks noGrp="1" noChangeArrowheads="1"/>
          </p:cNvSpPr>
          <p:nvPr>
            <p:ph type="title"/>
          </p:nvPr>
        </p:nvSpPr>
        <p:spPr/>
        <p:txBody>
          <a:bodyPr/>
          <a:lstStyle/>
          <a:p>
            <a:pPr fontAlgn="auto">
              <a:spcAft>
                <a:spcPts val="0"/>
              </a:spcAft>
              <a:defRPr/>
            </a:pPr>
            <a:r>
              <a:rPr lang="en-US" b="1" smtClean="0"/>
              <a:t>Binary</a:t>
            </a:r>
            <a:r>
              <a:rPr lang="en-US" smtClean="0"/>
              <a:t> versus </a:t>
            </a:r>
            <a:r>
              <a:rPr lang="en-US" b="1" smtClean="0"/>
              <a:t>text</a:t>
            </a:r>
            <a:r>
              <a:rPr lang="en-US" smtClean="0"/>
              <a:t> files</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81000" indent="-381000" fontAlgn="auto">
              <a:spcAft>
                <a:spcPts val="0"/>
              </a:spcAft>
              <a:defRPr/>
            </a:pPr>
            <a:r>
              <a:rPr lang="en-US" smtClean="0"/>
              <a:t>A common programming situation is to read data from an input file but </a:t>
            </a:r>
            <a:r>
              <a:rPr lang="en-US" b="1" i="1" smtClean="0">
                <a:solidFill>
                  <a:srgbClr val="FF0000"/>
                </a:solidFill>
              </a:rPr>
              <a:t>not know how much data the file contains</a:t>
            </a:r>
            <a:r>
              <a:rPr lang="en-US" smtClean="0"/>
              <a:t>.  In these situations you need to check for the end of the file.</a:t>
            </a:r>
          </a:p>
          <a:p>
            <a:pPr marL="381000" indent="-381000" fontAlgn="auto">
              <a:spcAft>
                <a:spcPts val="0"/>
              </a:spcAft>
              <a:defRPr/>
            </a:pPr>
            <a:endParaRPr lang="en-US" smtClean="0"/>
          </a:p>
          <a:p>
            <a:pPr marL="381000" indent="-381000" fontAlgn="auto">
              <a:spcAft>
                <a:spcPts val="0"/>
              </a:spcAft>
              <a:defRPr/>
            </a:pPr>
            <a:r>
              <a:rPr lang="en-US" smtClean="0"/>
              <a:t>There are three common ways to test for the end of a file:</a:t>
            </a:r>
          </a:p>
          <a:p>
            <a:pPr marL="838200" lvl="1" indent="-381000" fontAlgn="auto">
              <a:spcAft>
                <a:spcPts val="0"/>
              </a:spcAft>
              <a:buFontTx/>
              <a:buAutoNum type="arabicPeriod"/>
              <a:defRPr/>
            </a:pPr>
            <a:r>
              <a:rPr lang="en-US" smtClean="0"/>
              <a:t>Test for a special value that signals the end of the file </a:t>
            </a:r>
          </a:p>
          <a:p>
            <a:pPr marL="838200" lvl="1" indent="-381000" fontAlgn="auto">
              <a:spcAft>
                <a:spcPts val="0"/>
              </a:spcAft>
              <a:buFontTx/>
              <a:buAutoNum type="arabicPeriod"/>
              <a:defRPr/>
            </a:pPr>
            <a:r>
              <a:rPr lang="en-US" smtClean="0"/>
              <a:t>Throw and catch an end-of-file exception</a:t>
            </a:r>
          </a:p>
          <a:p>
            <a:pPr marL="838200" lvl="1" indent="-381000" fontAlgn="auto">
              <a:spcAft>
                <a:spcPts val="0"/>
              </a:spcAft>
              <a:buFontTx/>
              <a:buNone/>
              <a:defRPr/>
            </a:pPr>
            <a:r>
              <a:rPr lang="en-US" smtClean="0"/>
              <a:t>3.  Place a sentinal value at the end of a file and test for it</a:t>
            </a:r>
          </a:p>
        </p:txBody>
      </p:sp>
      <p:sp>
        <p:nvSpPr>
          <p:cNvPr id="30722" name="Rectangle 2"/>
          <p:cNvSpPr>
            <a:spLocks noGrp="1" noChangeArrowheads="1"/>
          </p:cNvSpPr>
          <p:nvPr>
            <p:ph type="title"/>
          </p:nvPr>
        </p:nvSpPr>
        <p:spPr/>
        <p:txBody>
          <a:bodyPr/>
          <a:lstStyle/>
          <a:p>
            <a:pPr fontAlgn="auto">
              <a:spcAft>
                <a:spcPts val="0"/>
              </a:spcAft>
              <a:defRPr/>
            </a:pPr>
            <a:r>
              <a:rPr lang="en-US" smtClean="0"/>
              <a:t>Detecting the end of a file</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85800" y="1752600"/>
            <a:ext cx="7772400" cy="4648200"/>
          </a:xfrm>
        </p:spPr>
        <p:txBody>
          <a:bodyPr/>
          <a:lstStyle/>
          <a:p>
            <a:pPr marL="548640" lvl="1" indent="-182880" fontAlgn="auto">
              <a:spcAft>
                <a:spcPts val="0"/>
              </a:spcAft>
              <a:buFontTx/>
              <a:buNone/>
              <a:defRPr/>
            </a:pPr>
            <a:endParaRPr lang="en-US" smtClean="0"/>
          </a:p>
          <a:p>
            <a:pPr marL="274320" fontAlgn="auto">
              <a:spcAft>
                <a:spcPts val="0"/>
              </a:spcAft>
              <a:defRPr/>
            </a:pPr>
            <a:r>
              <a:rPr lang="en-US" smtClean="0"/>
              <a:t>When </a:t>
            </a:r>
            <a:r>
              <a:rPr lang="en-US" smtClean="0">
                <a:latin typeface="Courier New" pitchFamily="49" charset="0"/>
              </a:rPr>
              <a:t>readLine</a:t>
            </a:r>
            <a:r>
              <a:rPr lang="en-US" smtClean="0"/>
              <a:t> tries to read beyond the end of a text file it returns the special value </a:t>
            </a:r>
            <a:r>
              <a:rPr lang="en-US" i="1" smtClean="0">
                <a:latin typeface="Courier New" pitchFamily="49" charset="0"/>
              </a:rPr>
              <a:t>null</a:t>
            </a:r>
          </a:p>
          <a:p>
            <a:pPr marL="548640" lvl="1" indent="-182880" fontAlgn="auto">
              <a:spcAft>
                <a:spcPts val="0"/>
              </a:spcAft>
              <a:defRPr/>
            </a:pPr>
            <a:r>
              <a:rPr lang="en-US" smtClean="0"/>
              <a:t>so you can test for </a:t>
            </a:r>
            <a:r>
              <a:rPr lang="en-US" smtClean="0">
                <a:latin typeface="Courier New" pitchFamily="49" charset="0"/>
              </a:rPr>
              <a:t>null</a:t>
            </a:r>
            <a:r>
              <a:rPr lang="en-US" smtClean="0"/>
              <a:t> to stop processing a text file</a:t>
            </a:r>
          </a:p>
          <a:p>
            <a:pPr marL="548640" lvl="1" indent="-182880" fontAlgn="auto">
              <a:spcAft>
                <a:spcPts val="0"/>
              </a:spcAft>
              <a:defRPr/>
            </a:pPr>
            <a:endParaRPr lang="en-US" smtClean="0"/>
          </a:p>
          <a:p>
            <a:pPr marL="274320" fontAlgn="auto">
              <a:spcAft>
                <a:spcPts val="0"/>
              </a:spcAft>
              <a:defRPr/>
            </a:pPr>
            <a:r>
              <a:rPr lang="en-US" smtClean="0">
                <a:latin typeface="Courier New" pitchFamily="49" charset="0"/>
              </a:rPr>
              <a:t>read</a:t>
            </a:r>
            <a:r>
              <a:rPr lang="en-US" smtClean="0"/>
              <a:t> returns -1 when it tries to read beyond the end of a text file</a:t>
            </a:r>
          </a:p>
          <a:p>
            <a:pPr marL="548640" lvl="1" indent="-182880" fontAlgn="auto">
              <a:spcAft>
                <a:spcPts val="0"/>
              </a:spcAft>
              <a:defRPr/>
            </a:pPr>
            <a:r>
              <a:rPr lang="en-US" smtClean="0"/>
              <a:t>the </a:t>
            </a:r>
            <a:r>
              <a:rPr lang="en-US" smtClean="0">
                <a:latin typeface="Courier New" pitchFamily="49" charset="0"/>
              </a:rPr>
              <a:t>int</a:t>
            </a:r>
            <a:r>
              <a:rPr lang="en-US" smtClean="0"/>
              <a:t> value of all ordinary characters is nonnegative</a:t>
            </a:r>
          </a:p>
        </p:txBody>
      </p:sp>
      <p:sp>
        <p:nvSpPr>
          <p:cNvPr id="31746" name="Rectangle 2"/>
          <p:cNvSpPr>
            <a:spLocks noGrp="1" noChangeArrowheads="1"/>
          </p:cNvSpPr>
          <p:nvPr>
            <p:ph type="title"/>
          </p:nvPr>
        </p:nvSpPr>
        <p:spPr/>
        <p:txBody>
          <a:bodyPr/>
          <a:lstStyle/>
          <a:p>
            <a:pPr fontAlgn="auto">
              <a:spcAft>
                <a:spcPts val="0"/>
              </a:spcAft>
              <a:defRPr/>
            </a:pPr>
            <a:r>
              <a:rPr lang="en-US" smtClean="0"/>
              <a:t>Testing for end of file</a:t>
            </a:r>
            <a:br>
              <a:rPr lang="en-US" smtClean="0"/>
            </a:br>
            <a:r>
              <a:rPr lang="en-US" smtClean="0"/>
              <a:t>in a text file</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3"/>
          <p:cNvSpPr txBox="1">
            <a:spLocks noChangeArrowheads="1"/>
          </p:cNvSpPr>
          <p:nvPr/>
        </p:nvSpPr>
        <p:spPr bwMode="auto">
          <a:xfrm>
            <a:off x="1905000" y="1905000"/>
            <a:ext cx="7010400" cy="4117975"/>
          </a:xfrm>
          <a:prstGeom prst="rect">
            <a:avLst/>
          </a:prstGeom>
          <a:solidFill>
            <a:srgbClr val="CCFFCC"/>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10000"/>
              </a:spcBef>
            </a:pPr>
            <a:r>
              <a:rPr lang="en-US" sz="1200" b="1">
                <a:latin typeface="Courier New" pitchFamily="49" charset="0"/>
                <a:cs typeface="Times New Roman" pitchFamily="18" charset="0"/>
              </a:rPr>
              <a:t>import java.io.*;</a:t>
            </a:r>
          </a:p>
          <a:p>
            <a:pPr>
              <a:spcBef>
                <a:spcPct val="10000"/>
              </a:spcBef>
            </a:pPr>
            <a:r>
              <a:rPr lang="en-US" sz="1200" b="1">
                <a:latin typeface="Courier New" pitchFamily="49" charset="0"/>
                <a:cs typeface="Times New Roman" pitchFamily="18" charset="0"/>
              </a:rPr>
              <a:t>class FilePrintDemo {</a:t>
            </a:r>
          </a:p>
          <a:p>
            <a:pPr>
              <a:spcBef>
                <a:spcPct val="10000"/>
              </a:spcBef>
            </a:pPr>
            <a:r>
              <a:rPr lang="en-US" sz="1200" b="1">
                <a:latin typeface="Courier New" pitchFamily="49" charset="0"/>
                <a:cs typeface="Times New Roman" pitchFamily="18" charset="0"/>
              </a:rPr>
              <a:t>  public static void main(String[] args) {</a:t>
            </a:r>
          </a:p>
          <a:p>
            <a:pPr>
              <a:spcBef>
                <a:spcPct val="10000"/>
              </a:spcBef>
            </a:pPr>
            <a:r>
              <a:rPr lang="en-US" sz="1200" b="1">
                <a:latin typeface="Courier New" pitchFamily="49" charset="0"/>
                <a:cs typeface="Times New Roman" pitchFamily="18" charset="0"/>
              </a:rPr>
              <a:t>    int count = 0;</a:t>
            </a:r>
          </a:p>
          <a:p>
            <a:pPr>
              <a:spcBef>
                <a:spcPct val="10000"/>
              </a:spcBef>
            </a:pPr>
            <a:r>
              <a:rPr lang="en-US" sz="1200" b="1">
                <a:latin typeface="Courier New" pitchFamily="49" charset="0"/>
                <a:cs typeface="Times New Roman" pitchFamily="18" charset="0"/>
              </a:rPr>
              <a:t>    try {</a:t>
            </a:r>
          </a:p>
          <a:p>
            <a:pPr>
              <a:spcBef>
                <a:spcPct val="10000"/>
              </a:spcBef>
            </a:pPr>
            <a:r>
              <a:rPr lang="en-US" sz="1200" b="1">
                <a:latin typeface="Courier New" pitchFamily="49" charset="0"/>
                <a:cs typeface="Times New Roman" pitchFamily="18" charset="0"/>
              </a:rPr>
              <a:t>      BufferedReader in = new BufferedReader(new FileReader(args[0]));</a:t>
            </a:r>
          </a:p>
          <a:p>
            <a:pPr>
              <a:spcBef>
                <a:spcPct val="10000"/>
              </a:spcBef>
            </a:pPr>
            <a:r>
              <a:rPr lang="en-US" sz="1200" b="1">
                <a:latin typeface="Courier New" pitchFamily="49" charset="0"/>
                <a:cs typeface="Times New Roman" pitchFamily="18" charset="0"/>
              </a:rPr>
              <a:t>      String line = in.readLine();</a:t>
            </a:r>
          </a:p>
          <a:p>
            <a:pPr>
              <a:spcBef>
                <a:spcPct val="10000"/>
              </a:spcBef>
            </a:pPr>
            <a:r>
              <a:rPr lang="en-US" sz="1200" b="1">
                <a:latin typeface="Courier New" pitchFamily="49" charset="0"/>
                <a:cs typeface="Times New Roman" pitchFamily="18" charset="0"/>
              </a:rPr>
              <a:t>      while (line != null) {</a:t>
            </a:r>
          </a:p>
          <a:p>
            <a:pPr>
              <a:spcBef>
                <a:spcPct val="10000"/>
              </a:spcBef>
            </a:pPr>
            <a:r>
              <a:rPr lang="en-US" sz="1200" b="1">
                <a:latin typeface="Courier New" pitchFamily="49" charset="0"/>
                <a:cs typeface="Times New Roman" pitchFamily="18" charset="0"/>
              </a:rPr>
              <a:t>        count++;</a:t>
            </a:r>
          </a:p>
          <a:p>
            <a:pPr>
              <a:spcBef>
                <a:spcPct val="10000"/>
              </a:spcBef>
            </a:pPr>
            <a:r>
              <a:rPr lang="en-US" sz="1200" b="1">
                <a:latin typeface="Courier New" pitchFamily="49" charset="0"/>
                <a:cs typeface="Times New Roman" pitchFamily="18" charset="0"/>
              </a:rPr>
              <a:t>        System.out.println(count + “\t" + line);</a:t>
            </a:r>
          </a:p>
          <a:p>
            <a:pPr>
              <a:spcBef>
                <a:spcPct val="10000"/>
              </a:spcBef>
            </a:pPr>
            <a:r>
              <a:rPr lang="en-US" sz="1200" b="1">
                <a:latin typeface="Courier New" pitchFamily="49" charset="0"/>
                <a:cs typeface="Times New Roman" pitchFamily="18" charset="0"/>
              </a:rPr>
              <a:t>        line = in.readLine();</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      in.close();</a:t>
            </a:r>
          </a:p>
          <a:p>
            <a:pPr>
              <a:spcBef>
                <a:spcPct val="10000"/>
              </a:spcBef>
            </a:pPr>
            <a:r>
              <a:rPr lang="en-US" sz="1200" b="1">
                <a:latin typeface="Courier New" pitchFamily="49" charset="0"/>
                <a:cs typeface="Times New Roman" pitchFamily="18" charset="0"/>
              </a:rPr>
              <a:t>    } catch(IOException e) {</a:t>
            </a:r>
          </a:p>
          <a:p>
            <a:pPr>
              <a:spcBef>
                <a:spcPct val="10000"/>
              </a:spcBef>
            </a:pPr>
            <a:r>
              <a:rPr lang="en-US" sz="1200" b="1">
                <a:latin typeface="Courier New" pitchFamily="49" charset="0"/>
                <a:cs typeface="Times New Roman" pitchFamily="18" charset="0"/>
              </a:rPr>
              <a:t>      System.out.println(e.getMessage());</a:t>
            </a:r>
          </a:p>
          <a:p>
            <a:pPr>
              <a:spcBef>
                <a:spcPct val="10000"/>
              </a:spcBef>
            </a:pPr>
            <a:r>
              <a:rPr lang="en-US" sz="1200" b="1">
                <a:latin typeface="Courier New" pitchFamily="49" charset="0"/>
                <a:cs typeface="Times New Roman" pitchFamily="18" charset="0"/>
              </a:rPr>
              <a:t>      System.out.println(“Error with file “ + args[0]);</a:t>
            </a:r>
          </a:p>
          <a:p>
            <a:pPr>
              <a:spcBef>
                <a:spcPct val="10000"/>
              </a:spcBef>
            </a:pPr>
            <a:r>
              <a:rPr lang="en-US" sz="1200" b="1">
                <a:latin typeface="Courier New" pitchFamily="49" charset="0"/>
                <a:cs typeface="Times New Roman" pitchFamily="18" charset="0"/>
              </a:rPr>
              <a:t>      System.exit(0);</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a:t>
            </a:r>
            <a:endParaRPr lang="en-US" sz="1200" b="1">
              <a:latin typeface="Courier New" pitchFamily="49" charset="0"/>
            </a:endParaRPr>
          </a:p>
        </p:txBody>
      </p:sp>
      <p:sp>
        <p:nvSpPr>
          <p:cNvPr id="32771" name="Rectangle 16"/>
          <p:cNvSpPr>
            <a:spLocks noGrp="1" noChangeArrowheads="1"/>
          </p:cNvSpPr>
          <p:nvPr>
            <p:ph type="title"/>
          </p:nvPr>
        </p:nvSpPr>
        <p:spPr/>
        <p:txBody>
          <a:bodyPr/>
          <a:lstStyle/>
          <a:p>
            <a:pPr fontAlgn="auto">
              <a:spcAft>
                <a:spcPts val="0"/>
              </a:spcAft>
              <a:defRPr/>
            </a:pPr>
            <a:r>
              <a:rPr lang="en-US" smtClean="0"/>
              <a:t>Using readLine() for Line-By-Line File Processing</a:t>
            </a:r>
          </a:p>
        </p:txBody>
      </p:sp>
      <p:sp>
        <p:nvSpPr>
          <p:cNvPr id="46084" name="AutoShape 19"/>
          <p:cNvSpPr>
            <a:spLocks/>
          </p:cNvSpPr>
          <p:nvPr/>
        </p:nvSpPr>
        <p:spPr bwMode="auto">
          <a:xfrm>
            <a:off x="152400" y="3548063"/>
            <a:ext cx="1447800" cy="561975"/>
          </a:xfrm>
          <a:prstGeom prst="borderCallout1">
            <a:avLst>
              <a:gd name="adj1" fmla="val 20338"/>
              <a:gd name="adj2" fmla="val 105264"/>
              <a:gd name="adj3" fmla="val -10454"/>
              <a:gd name="adj4" fmla="val 161074"/>
            </a:avLst>
          </a:prstGeom>
          <a:solidFill>
            <a:srgbClr val="FFFF00"/>
          </a:solidFill>
          <a:ln w="12700">
            <a:solidFill>
              <a:schemeClr val="tx1"/>
            </a:solidFill>
            <a:miter lim="800000"/>
            <a:headEnd/>
            <a:tailEnd type="triangle" w="med" len="med"/>
          </a:ln>
        </p:spPr>
        <p:txBody>
          <a:bodyPr anchor="ctr">
            <a:spAutoFit/>
          </a:bodyPr>
          <a:lstStyle/>
          <a:p>
            <a:pPr algn="ctr"/>
            <a:r>
              <a:rPr lang="en-US" sz="1000" b="1"/>
              <a:t>When using </a:t>
            </a:r>
            <a:r>
              <a:rPr lang="en-US" sz="1000" b="1">
                <a:latin typeface="Courier New" pitchFamily="49" charset="0"/>
              </a:rPr>
              <a:t>readLine</a:t>
            </a:r>
            <a:endParaRPr lang="en-US" sz="1000" b="1"/>
          </a:p>
          <a:p>
            <a:pPr algn="ctr"/>
            <a:r>
              <a:rPr lang="en-US" sz="1000" b="1"/>
              <a:t>test for </a:t>
            </a:r>
            <a:r>
              <a:rPr lang="en-US" sz="1000" b="1">
                <a:latin typeface="Courier New" pitchFamily="49" charset="0"/>
              </a:rPr>
              <a:t>null</a:t>
            </a:r>
            <a:endParaRPr lang="en-US" sz="1000" b="1"/>
          </a:p>
        </p:txBody>
      </p:sp>
      <p:sp>
        <p:nvSpPr>
          <p:cNvPr id="46085" name="AutoShape 25"/>
          <p:cNvSpPr>
            <a:spLocks/>
          </p:cNvSpPr>
          <p:nvPr/>
        </p:nvSpPr>
        <p:spPr bwMode="auto">
          <a:xfrm>
            <a:off x="152400" y="2667000"/>
            <a:ext cx="1447800" cy="409575"/>
          </a:xfrm>
          <a:prstGeom prst="borderCallout1">
            <a:avLst>
              <a:gd name="adj1" fmla="val 27907"/>
              <a:gd name="adj2" fmla="val 105264"/>
              <a:gd name="adj3" fmla="val 131782"/>
              <a:gd name="adj4" fmla="val 160856"/>
            </a:avLst>
          </a:prstGeom>
          <a:solidFill>
            <a:srgbClr val="FFFF00"/>
          </a:solidFill>
          <a:ln w="12700">
            <a:solidFill>
              <a:schemeClr val="tx1"/>
            </a:solidFill>
            <a:miter lim="800000"/>
            <a:headEnd/>
            <a:tailEnd type="triangle" w="med" len="med"/>
          </a:ln>
        </p:spPr>
        <p:txBody>
          <a:bodyPr anchor="ctr">
            <a:spAutoFit/>
          </a:bodyPr>
          <a:lstStyle/>
          <a:p>
            <a:pPr algn="ctr"/>
            <a:r>
              <a:rPr lang="en-US" sz="1000" b="1"/>
              <a:t>readLine throws an IOException</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52600" y="1828800"/>
            <a:ext cx="7086600" cy="4319588"/>
          </a:xfrm>
          <a:prstGeom prst="rect">
            <a:avLst/>
          </a:prstGeom>
          <a:solidFill>
            <a:srgbClr val="CCFFCC"/>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10000"/>
              </a:spcBef>
            </a:pPr>
            <a:r>
              <a:rPr lang="en-US" sz="1200" b="1">
                <a:latin typeface="Courier New" pitchFamily="49" charset="0"/>
                <a:cs typeface="Times New Roman" pitchFamily="18" charset="0"/>
              </a:rPr>
              <a:t>import java.io.*;</a:t>
            </a:r>
          </a:p>
          <a:p>
            <a:pPr>
              <a:spcBef>
                <a:spcPct val="10000"/>
              </a:spcBef>
            </a:pPr>
            <a:r>
              <a:rPr lang="en-US" sz="1200" b="1">
                <a:latin typeface="Courier New" pitchFamily="49" charset="0"/>
                <a:cs typeface="Times New Roman" pitchFamily="18" charset="0"/>
              </a:rPr>
              <a:t>class FilePrintDemo2 {</a:t>
            </a:r>
          </a:p>
          <a:p>
            <a:pPr>
              <a:spcBef>
                <a:spcPct val="10000"/>
              </a:spcBef>
            </a:pPr>
            <a:r>
              <a:rPr lang="en-US" sz="1200" b="1">
                <a:latin typeface="Courier New" pitchFamily="49" charset="0"/>
                <a:cs typeface="Times New Roman" pitchFamily="18" charset="0"/>
              </a:rPr>
              <a:t>  public static void main(String[] args) {</a:t>
            </a:r>
          </a:p>
          <a:p>
            <a:pPr>
              <a:spcBef>
                <a:spcPct val="10000"/>
              </a:spcBef>
            </a:pPr>
            <a:r>
              <a:rPr lang="en-US" sz="1200" b="1">
                <a:latin typeface="Courier New" pitchFamily="49" charset="0"/>
                <a:cs typeface="Times New Roman" pitchFamily="18" charset="0"/>
              </a:rPr>
              <a:t>    int count = 1;</a:t>
            </a:r>
          </a:p>
          <a:p>
            <a:pPr>
              <a:spcBef>
                <a:spcPct val="10000"/>
              </a:spcBef>
            </a:pPr>
            <a:r>
              <a:rPr lang="en-US" sz="1200" b="1">
                <a:latin typeface="Courier New" pitchFamily="49" charset="0"/>
                <a:cs typeface="Times New Roman" pitchFamily="18" charset="0"/>
              </a:rPr>
              <a:t>    try {</a:t>
            </a:r>
          </a:p>
          <a:p>
            <a:pPr>
              <a:spcBef>
                <a:spcPct val="10000"/>
              </a:spcBef>
            </a:pPr>
            <a:r>
              <a:rPr lang="en-US" sz="1200" b="1">
                <a:latin typeface="Courier New" pitchFamily="49" charset="0"/>
                <a:cs typeface="Times New Roman" pitchFamily="18" charset="0"/>
              </a:rPr>
              <a:t>      BufferedReader in = new BufferedReader(new FileReader(args[0]));</a:t>
            </a:r>
          </a:p>
          <a:p>
            <a:pPr>
              <a:spcBef>
                <a:spcPct val="10000"/>
              </a:spcBef>
            </a:pPr>
            <a:r>
              <a:rPr lang="en-US" sz="1200" b="1">
                <a:latin typeface="Courier New" pitchFamily="49" charset="0"/>
                <a:cs typeface="Times New Roman" pitchFamily="18" charset="0"/>
              </a:rPr>
              <a:t>      int c = in.read();</a:t>
            </a:r>
          </a:p>
          <a:p>
            <a:pPr>
              <a:spcBef>
                <a:spcPct val="10000"/>
              </a:spcBef>
            </a:pPr>
            <a:r>
              <a:rPr lang="en-US" sz="1200" b="1">
                <a:latin typeface="Courier New" pitchFamily="49" charset="0"/>
                <a:cs typeface="Times New Roman" pitchFamily="18" charset="0"/>
              </a:rPr>
              <a:t>      if(c != -1) System.out.print(count + “\t”);</a:t>
            </a:r>
          </a:p>
          <a:p>
            <a:pPr>
              <a:spcBef>
                <a:spcPct val="10000"/>
              </a:spcBef>
            </a:pPr>
            <a:r>
              <a:rPr lang="en-US" sz="1200" b="1">
                <a:latin typeface="Courier New" pitchFamily="49" charset="0"/>
                <a:cs typeface="Times New Roman" pitchFamily="18" charset="0"/>
              </a:rPr>
              <a:t>      while (c != -1) {</a:t>
            </a:r>
          </a:p>
          <a:p>
            <a:pPr>
              <a:spcBef>
                <a:spcPct val="10000"/>
              </a:spcBef>
            </a:pPr>
            <a:r>
              <a:rPr lang="en-US" sz="1200" b="1">
                <a:latin typeface="Courier New" pitchFamily="49" charset="0"/>
                <a:cs typeface="Times New Roman" pitchFamily="18" charset="0"/>
              </a:rPr>
              <a:t>        System.out.print(String.valueOf((char)c));</a:t>
            </a:r>
          </a:p>
          <a:p>
            <a:pPr>
              <a:spcBef>
                <a:spcPct val="10000"/>
              </a:spcBef>
            </a:pPr>
            <a:r>
              <a:rPr lang="en-US" sz="1200" b="1">
                <a:latin typeface="Courier New" pitchFamily="49" charset="0"/>
                <a:cs typeface="Times New Roman" pitchFamily="18" charset="0"/>
              </a:rPr>
              <a:t>        if(c == ‘\n’) System.out.print(++count + “\t”);</a:t>
            </a:r>
          </a:p>
          <a:p>
            <a:pPr>
              <a:spcBef>
                <a:spcPct val="10000"/>
              </a:spcBef>
            </a:pPr>
            <a:r>
              <a:rPr lang="en-US" sz="1200" b="1">
                <a:latin typeface="Courier New" pitchFamily="49" charset="0"/>
                <a:cs typeface="Times New Roman" pitchFamily="18" charset="0"/>
              </a:rPr>
              <a:t>        c = in.read();</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      in.close();</a:t>
            </a:r>
          </a:p>
          <a:p>
            <a:pPr>
              <a:spcBef>
                <a:spcPct val="10000"/>
              </a:spcBef>
            </a:pPr>
            <a:r>
              <a:rPr lang="en-US" sz="1200" b="1">
                <a:latin typeface="Courier New" pitchFamily="49" charset="0"/>
                <a:cs typeface="Times New Roman" pitchFamily="18" charset="0"/>
              </a:rPr>
              <a:t>    } catch(IOException e) {</a:t>
            </a:r>
          </a:p>
          <a:p>
            <a:pPr>
              <a:spcBef>
                <a:spcPct val="10000"/>
              </a:spcBef>
            </a:pPr>
            <a:r>
              <a:rPr lang="en-US" sz="1200" b="1">
                <a:latin typeface="Courier New" pitchFamily="49" charset="0"/>
                <a:cs typeface="Times New Roman" pitchFamily="18" charset="0"/>
              </a:rPr>
              <a:t>      System.out.println(e.getMessage());</a:t>
            </a:r>
          </a:p>
          <a:p>
            <a:pPr>
              <a:spcBef>
                <a:spcPct val="10000"/>
              </a:spcBef>
            </a:pPr>
            <a:r>
              <a:rPr lang="en-US" sz="1200" b="1">
                <a:latin typeface="Courier New" pitchFamily="49" charset="0"/>
                <a:cs typeface="Times New Roman" pitchFamily="18" charset="0"/>
              </a:rPr>
              <a:t>      System.out.println(“Error with file “ + args[0]);</a:t>
            </a:r>
          </a:p>
          <a:p>
            <a:pPr>
              <a:spcBef>
                <a:spcPct val="10000"/>
              </a:spcBef>
            </a:pPr>
            <a:r>
              <a:rPr lang="en-US" sz="1200" b="1">
                <a:latin typeface="Courier New" pitchFamily="49" charset="0"/>
                <a:cs typeface="Times New Roman" pitchFamily="18" charset="0"/>
              </a:rPr>
              <a:t>      System.exit(0);</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  }</a:t>
            </a:r>
          </a:p>
          <a:p>
            <a:pPr>
              <a:spcBef>
                <a:spcPct val="10000"/>
              </a:spcBef>
            </a:pPr>
            <a:r>
              <a:rPr lang="en-US" sz="1200" b="1">
                <a:latin typeface="Courier New" pitchFamily="49" charset="0"/>
                <a:cs typeface="Times New Roman" pitchFamily="18" charset="0"/>
              </a:rPr>
              <a:t>}</a:t>
            </a:r>
            <a:endParaRPr lang="en-US" sz="1200" b="1">
              <a:latin typeface="Courier New" pitchFamily="49" charset="0"/>
            </a:endParaRPr>
          </a:p>
        </p:txBody>
      </p:sp>
      <p:sp>
        <p:nvSpPr>
          <p:cNvPr id="33795" name="Rectangle 5"/>
          <p:cNvSpPr>
            <a:spLocks noGrp="1" noChangeArrowheads="1"/>
          </p:cNvSpPr>
          <p:nvPr>
            <p:ph type="title"/>
          </p:nvPr>
        </p:nvSpPr>
        <p:spPr/>
        <p:txBody>
          <a:bodyPr/>
          <a:lstStyle/>
          <a:p>
            <a:pPr fontAlgn="auto">
              <a:spcAft>
                <a:spcPts val="0"/>
              </a:spcAft>
              <a:defRPr/>
            </a:pPr>
            <a:r>
              <a:rPr lang="en-US" smtClean="0"/>
              <a:t>Using read() for Character-By-Character File Processing</a:t>
            </a:r>
          </a:p>
        </p:txBody>
      </p:sp>
      <p:sp>
        <p:nvSpPr>
          <p:cNvPr id="47108" name="AutoShape 6"/>
          <p:cNvSpPr>
            <a:spLocks/>
          </p:cNvSpPr>
          <p:nvPr/>
        </p:nvSpPr>
        <p:spPr bwMode="auto">
          <a:xfrm>
            <a:off x="152400" y="3505200"/>
            <a:ext cx="1362075" cy="409575"/>
          </a:xfrm>
          <a:prstGeom prst="borderCallout1">
            <a:avLst>
              <a:gd name="adj1" fmla="val 27907"/>
              <a:gd name="adj2" fmla="val 105593"/>
              <a:gd name="adj3" fmla="val 18606"/>
              <a:gd name="adj4" fmla="val 158157"/>
            </a:avLst>
          </a:prstGeom>
          <a:solidFill>
            <a:srgbClr val="FFFF00"/>
          </a:solidFill>
          <a:ln w="12700">
            <a:solidFill>
              <a:schemeClr val="tx1"/>
            </a:solidFill>
            <a:miter lim="800000"/>
            <a:headEnd/>
            <a:tailEnd type="triangle" w="med" len="med"/>
          </a:ln>
        </p:spPr>
        <p:txBody>
          <a:bodyPr anchor="ctr">
            <a:spAutoFit/>
          </a:bodyPr>
          <a:lstStyle/>
          <a:p>
            <a:pPr algn="ctr"/>
            <a:r>
              <a:rPr lang="en-US" sz="1000" b="1"/>
              <a:t>When using </a:t>
            </a:r>
            <a:r>
              <a:rPr lang="en-US" sz="1000" b="1">
                <a:latin typeface="Courier New" pitchFamily="49" charset="0"/>
              </a:rPr>
              <a:t>read</a:t>
            </a:r>
            <a:endParaRPr lang="en-US" sz="1000" b="1"/>
          </a:p>
          <a:p>
            <a:pPr algn="ctr"/>
            <a:r>
              <a:rPr lang="en-US" sz="1000" b="1"/>
              <a:t>test for </a:t>
            </a:r>
            <a:r>
              <a:rPr lang="en-US" sz="1000" b="1">
                <a:latin typeface="Courier New" pitchFamily="49" charset="0"/>
              </a:rPr>
              <a:t>-1</a:t>
            </a:r>
            <a:endParaRPr lang="en-US" sz="1000" b="1"/>
          </a:p>
        </p:txBody>
      </p:sp>
      <p:sp>
        <p:nvSpPr>
          <p:cNvPr id="47109" name="AutoShape 7"/>
          <p:cNvSpPr>
            <a:spLocks/>
          </p:cNvSpPr>
          <p:nvPr/>
        </p:nvSpPr>
        <p:spPr bwMode="auto">
          <a:xfrm>
            <a:off x="152400" y="2735263"/>
            <a:ext cx="1490663" cy="409575"/>
          </a:xfrm>
          <a:prstGeom prst="borderCallout1">
            <a:avLst>
              <a:gd name="adj1" fmla="val 27907"/>
              <a:gd name="adj2" fmla="val 105111"/>
              <a:gd name="adj3" fmla="val 112403"/>
              <a:gd name="adj4" fmla="val 146750"/>
            </a:avLst>
          </a:prstGeom>
          <a:solidFill>
            <a:srgbClr val="FFFF00"/>
          </a:solidFill>
          <a:ln w="12700">
            <a:solidFill>
              <a:schemeClr val="tx1"/>
            </a:solidFill>
            <a:miter lim="800000"/>
            <a:headEnd/>
            <a:tailEnd type="triangle" w="med" len="med"/>
          </a:ln>
        </p:spPr>
        <p:txBody>
          <a:bodyPr anchor="ctr">
            <a:spAutoFit/>
          </a:bodyPr>
          <a:lstStyle/>
          <a:p>
            <a:pPr algn="ctr"/>
            <a:r>
              <a:rPr lang="en-US" sz="1000" b="1"/>
              <a:t>read throws an IOException</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a:xfrm>
            <a:off x="457200" y="1600200"/>
            <a:ext cx="6705600" cy="51054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java.io</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class </a:t>
            </a:r>
            <a:r>
              <a:rPr lang="en-US" sz="1000" b="1" dirty="0" err="1" smtClean="0">
                <a:latin typeface="Courier New" pitchFamily="49" charset="0"/>
              </a:rPr>
              <a:t>ArrayReader</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smtClean="0">
                <a:solidFill>
                  <a:srgbClr val="FF0000"/>
                </a:solidFill>
                <a:latin typeface="Courier New" pitchFamily="49" charset="0"/>
              </a:rPr>
              <a:t>private static </a:t>
            </a:r>
            <a:r>
              <a:rPr lang="en-US" sz="1000" b="1" dirty="0" err="1" smtClean="0">
                <a:solidFill>
                  <a:srgbClr val="FF0000"/>
                </a:solidFill>
                <a:latin typeface="Courier New" pitchFamily="49" charset="0"/>
              </a:rPr>
              <a:t>int</a:t>
            </a:r>
            <a:r>
              <a:rPr lang="en-US" sz="1000" b="1" dirty="0" smtClean="0">
                <a:solidFill>
                  <a:srgbClr val="FF0000"/>
                </a:solidFill>
                <a:latin typeface="Courier New" pitchFamily="49" charset="0"/>
              </a:rPr>
              <a:t> MAX=1000</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public static void main(String[] </a:t>
            </a:r>
            <a:r>
              <a:rPr lang="en-US" sz="1000" b="1" dirty="0" err="1" smtClean="0">
                <a:latin typeface="Courier New" pitchFamily="49" charset="0"/>
              </a:rPr>
              <a:t>args</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BufferedReader</a:t>
            </a:r>
            <a:r>
              <a:rPr lang="en-US" sz="1000" b="1" dirty="0" smtClean="0">
                <a:latin typeface="Courier New" pitchFamily="49" charset="0"/>
              </a:rPr>
              <a:t> fin = null;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String line;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data = new </a:t>
            </a:r>
            <a:r>
              <a:rPr lang="en-US" sz="1000" b="1" dirty="0" err="1" smtClean="0">
                <a:latin typeface="Courier New" pitchFamily="49" charset="0"/>
              </a:rPr>
              <a:t>int</a:t>
            </a:r>
            <a:r>
              <a:rPr lang="en-US" sz="1000" b="1" dirty="0" smtClean="0">
                <a:latin typeface="Courier New" pitchFamily="49" charset="0"/>
              </a:rPr>
              <a:t>[</a:t>
            </a:r>
            <a:r>
              <a:rPr lang="en-US" sz="1000" b="1" dirty="0" smtClean="0">
                <a:solidFill>
                  <a:srgbClr val="FF0000"/>
                </a:solidFill>
                <a:latin typeface="Courier New" pitchFamily="49" charset="0"/>
              </a:rPr>
              <a:t>MAX</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fin = new </a:t>
            </a:r>
            <a:r>
              <a:rPr lang="en-US" sz="1000" b="1" dirty="0" err="1" smtClean="0">
                <a:latin typeface="Courier New" pitchFamily="49" charset="0"/>
              </a:rPr>
              <a:t>BufferedReader</a:t>
            </a:r>
            <a:r>
              <a:rPr lang="en-US" sz="1000" b="1" dirty="0" smtClean="0">
                <a:latin typeface="Courier New" pitchFamily="49" charset="0"/>
              </a:rPr>
              <a:t>(new </a:t>
            </a:r>
            <a:r>
              <a:rPr lang="en-US" sz="1000" b="1" dirty="0" err="1" smtClean="0">
                <a:latin typeface="Courier New" pitchFamily="49" charset="0"/>
              </a:rPr>
              <a:t>FileReader</a:t>
            </a:r>
            <a:r>
              <a:rPr lang="en-US" sz="1000" b="1" dirty="0" smtClean="0">
                <a:latin typeface="Courier New" pitchFamily="49" charset="0"/>
              </a:rPr>
              <a:t>(filename));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while((line = </a:t>
            </a:r>
            <a:r>
              <a:rPr lang="en-US" sz="1000" b="1" dirty="0" err="1" smtClean="0">
                <a:latin typeface="Courier New" pitchFamily="49" charset="0"/>
              </a:rPr>
              <a:t>fin.readLine</a:t>
            </a:r>
            <a:r>
              <a:rPr lang="en-US" sz="1000" b="1" dirty="0" smtClean="0">
                <a:latin typeface="Courier New" pitchFamily="49" charset="0"/>
              </a:rPr>
              <a:t>()) != null)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data[</a:t>
            </a:r>
            <a:r>
              <a:rPr lang="en-US" sz="1000" b="1" dirty="0" err="1" smtClean="0">
                <a:latin typeface="Courier New" pitchFamily="49" charset="0"/>
              </a:rPr>
              <a:t>i</a:t>
            </a:r>
            <a:r>
              <a:rPr lang="en-US" sz="1000" b="1" dirty="0" smtClean="0">
                <a:latin typeface="Courier New" pitchFamily="49" charset="0"/>
              </a:rPr>
              <a:t>] = </a:t>
            </a:r>
            <a:r>
              <a:rPr lang="en-US" sz="1000" b="1" dirty="0" err="1" smtClean="0">
                <a:latin typeface="Courier New" pitchFamily="49" charset="0"/>
              </a:rPr>
              <a:t>Integer.parseInt</a:t>
            </a:r>
            <a:r>
              <a:rPr lang="en-US" sz="1000" b="1" dirty="0" smtClean="0">
                <a:latin typeface="Courier New" pitchFamily="49" charset="0"/>
              </a:rPr>
              <a:t>(line);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fin.close</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 catch(</a:t>
            </a:r>
            <a:r>
              <a:rPr lang="en-US" sz="1000" b="1" dirty="0" err="1" smtClean="0">
                <a:latin typeface="Courier New" pitchFamily="49" charset="0"/>
              </a:rPr>
              <a:t>IOException</a:t>
            </a:r>
            <a:r>
              <a:rPr lang="en-US" sz="1000" b="1" dirty="0" smtClean="0">
                <a:latin typeface="Courier New" pitchFamily="49" charset="0"/>
              </a:rPr>
              <a:t> </a:t>
            </a:r>
            <a:r>
              <a:rPr lang="en-US" sz="1000" b="1" dirty="0" err="1" smtClean="0">
                <a:latin typeface="Courier New" pitchFamily="49" charset="0"/>
              </a:rPr>
              <a:t>ioe</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("Error reading from " + </a:t>
            </a:r>
            <a:r>
              <a:rPr lang="en-US" sz="1000" b="1" dirty="0" err="1" smtClean="0">
                <a:latin typeface="Courier New" pitchFamily="49" charset="0"/>
              </a:rPr>
              <a:t>args</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System.exit</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max = 0; // index of the maximum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min = 0; // index of the minimum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total = 0; // cumulative total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for(</a:t>
            </a:r>
            <a:r>
              <a:rPr lang="en-US" sz="1000" b="1" dirty="0" err="1" smtClean="0">
                <a:latin typeface="Courier New" pitchFamily="49" charset="0"/>
              </a:rPr>
              <a:t>int</a:t>
            </a:r>
            <a:r>
              <a:rPr lang="en-US" sz="1000" b="1" dirty="0" smtClean="0">
                <a:latin typeface="Courier New" pitchFamily="49" charset="0"/>
              </a:rPr>
              <a:t> </a:t>
            </a:r>
            <a:r>
              <a:rPr lang="en-US" sz="1000" b="1" dirty="0" err="1" smtClean="0">
                <a:latin typeface="Courier New" pitchFamily="49" charset="0"/>
              </a:rPr>
              <a:t>i</a:t>
            </a:r>
            <a:r>
              <a:rPr lang="en-US" sz="1000" b="1" dirty="0" smtClean="0">
                <a:latin typeface="Courier New" pitchFamily="49" charset="0"/>
              </a:rPr>
              <a:t>=0; </a:t>
            </a:r>
            <a:r>
              <a:rPr lang="en-US" sz="1000" b="1" dirty="0" err="1" smtClean="0">
                <a:latin typeface="Courier New" pitchFamily="49" charset="0"/>
              </a:rPr>
              <a:t>i</a:t>
            </a:r>
            <a:r>
              <a:rPr lang="en-US" sz="1000" b="1" dirty="0" smtClean="0">
                <a:latin typeface="Courier New" pitchFamily="49" charset="0"/>
              </a:rPr>
              <a:t>&lt;</a:t>
            </a:r>
            <a:r>
              <a:rPr lang="en-US" sz="1000" b="1" dirty="0" err="1" smtClean="0">
                <a:solidFill>
                  <a:srgbClr val="FF0000"/>
                </a:solidFill>
                <a:latin typeface="Courier New" pitchFamily="49" charset="0"/>
              </a:rPr>
              <a:t>data.length</a:t>
            </a:r>
            <a:r>
              <a:rPr lang="en-US" sz="1000" b="1" dirty="0" smtClean="0">
                <a:latin typeface="Courier New" pitchFamily="49" charset="0"/>
              </a:rPr>
              <a:t>; </a:t>
            </a:r>
            <a:r>
              <a:rPr lang="en-US" sz="1000" b="1" dirty="0" err="1" smtClean="0">
                <a:latin typeface="Courier New" pitchFamily="49" charset="0"/>
              </a:rPr>
              <a:t>i</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&gt; data[max]) max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&lt; data[min]) min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total = total + data[</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("Minimum value is " + data[min]);</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("Maximum value is " + data[max]);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("Average value is " + total/(double)</a:t>
            </a:r>
            <a:r>
              <a:rPr lang="en-US" sz="1000" b="1" dirty="0" smtClean="0">
                <a:solidFill>
                  <a:srgbClr val="FF0000"/>
                </a:solidFill>
                <a:latin typeface="Courier New" pitchFamily="49" charset="0"/>
              </a:rPr>
              <a:t>10</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a:t>
            </a:r>
          </a:p>
        </p:txBody>
      </p:sp>
      <p:sp>
        <p:nvSpPr>
          <p:cNvPr id="34819" name="Rectangle 2"/>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63204" name="Text Box 4"/>
          <p:cNvSpPr txBox="1">
            <a:spLocks noChangeArrowheads="1"/>
          </p:cNvSpPr>
          <p:nvPr/>
        </p:nvSpPr>
        <p:spPr bwMode="auto">
          <a:xfrm>
            <a:off x="5867400" y="1828800"/>
            <a:ext cx="3124200" cy="1295400"/>
          </a:xfrm>
          <a:prstGeom prst="rect">
            <a:avLst/>
          </a:prstGeom>
          <a:solidFill>
            <a:srgbClr val="FFCC99"/>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buClr>
                <a:schemeClr val="tx1"/>
              </a:buClr>
              <a:buSzPct val="75000"/>
              <a:buFont typeface="Monotype Sorts" pitchFamily="2" charset="2"/>
              <a:buNone/>
            </a:pPr>
            <a:r>
              <a:rPr lang="en-US" sz="1200" b="1" dirty="0">
                <a:latin typeface="Times New Roman" pitchFamily="18" charset="0"/>
              </a:rPr>
              <a:t>Read </a:t>
            </a:r>
            <a:r>
              <a:rPr lang="en-US" sz="1200" b="1" dirty="0">
                <a:solidFill>
                  <a:srgbClr val="FF0000"/>
                </a:solidFill>
                <a:latin typeface="Times New Roman" pitchFamily="18" charset="0"/>
              </a:rPr>
              <a:t>zero or more</a:t>
            </a:r>
            <a:r>
              <a:rPr lang="en-US" sz="1200" b="1" dirty="0">
                <a:latin typeface="Times New Roman" pitchFamily="18" charset="0"/>
              </a:rPr>
              <a:t> (up to some upper limit) numbers from a file where each number is on its own line.  Prints the largest, smallest, and average of the numbers.</a:t>
            </a:r>
          </a:p>
          <a:p>
            <a:pPr>
              <a:lnSpc>
                <a:spcPct val="90000"/>
              </a:lnSpc>
              <a:buClr>
                <a:schemeClr val="tx1"/>
              </a:buClr>
              <a:buSzPct val="75000"/>
              <a:buFont typeface="Monotype Sorts" pitchFamily="2" charset="2"/>
              <a:buNone/>
            </a:pPr>
            <a:endParaRPr lang="en-US" sz="1200" b="1" dirty="0">
              <a:latin typeface="Times New Roman" pitchFamily="18" charset="0"/>
            </a:endParaRPr>
          </a:p>
          <a:p>
            <a:r>
              <a:rPr lang="en-US" sz="1200" b="1" dirty="0">
                <a:latin typeface="Times New Roman" pitchFamily="18" charset="0"/>
              </a:rPr>
              <a:t>The command-line arguments are:</a:t>
            </a:r>
          </a:p>
          <a:p>
            <a:r>
              <a:rPr lang="en-US" sz="1200" b="1" dirty="0" err="1">
                <a:latin typeface="Times New Roman" pitchFamily="18" charset="0"/>
              </a:rPr>
              <a:t>arg</a:t>
            </a:r>
            <a:r>
              <a:rPr lang="en-US" sz="1200" b="1" dirty="0">
                <a:latin typeface="Times New Roman" pitchFamily="18" charset="0"/>
              </a:rPr>
              <a:t>[0] is the name of the file to create</a:t>
            </a:r>
          </a:p>
        </p:txBody>
      </p:sp>
      <p:pic>
        <p:nvPicPr>
          <p:cNvPr id="563205" name="Picture 5" descr="j01860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429000"/>
            <a:ext cx="2514600"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 calcmode="lin" valueType="num">
                                      <p:cBhvr additive="base">
                                        <p:cTn id="7" dur="500" fill="hold"/>
                                        <p:tgtEl>
                                          <p:spTgt spid="563204"/>
                                        </p:tgtEl>
                                        <p:attrNameLst>
                                          <p:attrName>ppt_x</p:attrName>
                                        </p:attrNameLst>
                                      </p:cBhvr>
                                      <p:tavLst>
                                        <p:tav tm="0">
                                          <p:val>
                                            <p:strVal val="0-#ppt_w/2"/>
                                          </p:val>
                                        </p:tav>
                                        <p:tav tm="100000">
                                          <p:val>
                                            <p:strVal val="#ppt_x"/>
                                          </p:val>
                                        </p:tav>
                                      </p:tavLst>
                                    </p:anim>
                                    <p:anim calcmode="lin" valueType="num">
                                      <p:cBhvr additive="base">
                                        <p:cTn id="8" dur="500" fill="hold"/>
                                        <p:tgtEl>
                                          <p:spTgt spid="563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32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nimBg="1" autoUpdateAnimBg="0"/>
      <p:bldP spid="56320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1026"/>
          <p:cNvSpPr>
            <a:spLocks noGrp="1" noChangeArrowheads="1"/>
          </p:cNvSpPr>
          <p:nvPr>
            <p:ph idx="1"/>
          </p:nvPr>
        </p:nvSpPr>
        <p:spPr>
          <a:xfrm>
            <a:off x="457200" y="1600200"/>
            <a:ext cx="6705600" cy="5105400"/>
          </a:xfrm>
          <a:solidFill>
            <a:srgbClr val="FFFF00"/>
          </a:solidFill>
          <a:ln w="12700">
            <a:solidFill>
              <a:schemeClr val="tx1"/>
            </a:solidFill>
            <a:miter lim="800000"/>
            <a:headEnd/>
            <a:tailEnd/>
          </a:ln>
        </p:spPr>
        <p:txBody>
          <a:bodyPr>
            <a:normAutofit/>
          </a:bodyPr>
          <a:lstStyle/>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java.io</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class </a:t>
            </a:r>
            <a:r>
              <a:rPr lang="en-US" sz="1000" b="1" dirty="0" err="1" smtClean="0">
                <a:latin typeface="Courier New" pitchFamily="49" charset="0"/>
              </a:rPr>
              <a:t>ArrayReader</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private static </a:t>
            </a:r>
            <a:r>
              <a:rPr lang="en-US" sz="1000" b="1" dirty="0" err="1" smtClean="0">
                <a:latin typeface="Courier New" pitchFamily="49" charset="0"/>
              </a:rPr>
              <a:t>int</a:t>
            </a:r>
            <a:r>
              <a:rPr lang="en-US" sz="1000" b="1" dirty="0" smtClean="0">
                <a:latin typeface="Courier New" pitchFamily="49" charset="0"/>
              </a:rPr>
              <a:t> MAX=1000;</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public static void main(String[] </a:t>
            </a:r>
            <a:r>
              <a:rPr lang="en-US" sz="1000" b="1" dirty="0" err="1" smtClean="0">
                <a:latin typeface="Courier New" pitchFamily="49" charset="0"/>
              </a:rPr>
              <a:t>args</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BufferedReader</a:t>
            </a:r>
            <a:r>
              <a:rPr lang="en-US" sz="1000" b="1" dirty="0" smtClean="0">
                <a:latin typeface="Courier New" pitchFamily="49" charset="0"/>
              </a:rPr>
              <a:t> fin = null;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String line;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data = new </a:t>
            </a:r>
            <a:r>
              <a:rPr lang="en-US" sz="1000" b="1" dirty="0" err="1" smtClean="0">
                <a:latin typeface="Courier New" pitchFamily="49" charset="0"/>
              </a:rPr>
              <a:t>int</a:t>
            </a:r>
            <a:r>
              <a:rPr lang="en-US" sz="1000" b="1" dirty="0" smtClean="0">
                <a:latin typeface="Courier New" pitchFamily="49" charset="0"/>
              </a:rPr>
              <a:t>[MAX];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solidFill>
                  <a:srgbClr val="FF0000"/>
                </a:solidFill>
                <a:latin typeface="Courier New" pitchFamily="49" charset="0"/>
              </a:rPr>
              <a:t>int</a:t>
            </a:r>
            <a:r>
              <a:rPr lang="en-US" sz="1000" b="1" dirty="0" smtClean="0">
                <a:solidFill>
                  <a:srgbClr val="FF0000"/>
                </a:solidFill>
                <a:latin typeface="Courier New" pitchFamily="49" charset="0"/>
              </a:rPr>
              <a:t> count=0;</a:t>
            </a:r>
          </a:p>
          <a:p>
            <a:pPr marL="274320" fontAlgn="auto">
              <a:lnSpc>
                <a:spcPct val="90000"/>
              </a:lnSpc>
              <a:spcBef>
                <a:spcPct val="0"/>
              </a:spcBef>
              <a:spcAft>
                <a:spcPts val="0"/>
              </a:spcAft>
              <a:buFont typeface="Monotype Sorts" pitchFamily="2" charset="2"/>
              <a:buNone/>
              <a:defRPr/>
            </a:pPr>
            <a:endParaRPr lang="en-US" sz="1000" b="1" dirty="0" smtClean="0">
              <a:solidFill>
                <a:srgbClr val="FF0000"/>
              </a:solidFill>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fin = new </a:t>
            </a:r>
            <a:r>
              <a:rPr lang="en-US" sz="1000" b="1" dirty="0" err="1" smtClean="0">
                <a:latin typeface="Courier New" pitchFamily="49" charset="0"/>
              </a:rPr>
              <a:t>BufferedReader</a:t>
            </a:r>
            <a:r>
              <a:rPr lang="en-US" sz="1000" b="1" dirty="0" smtClean="0">
                <a:latin typeface="Courier New" pitchFamily="49" charset="0"/>
              </a:rPr>
              <a:t>(new </a:t>
            </a:r>
            <a:r>
              <a:rPr lang="en-US" sz="1000" b="1" dirty="0" err="1" smtClean="0">
                <a:latin typeface="Courier New" pitchFamily="49" charset="0"/>
              </a:rPr>
              <a:t>FileReader</a:t>
            </a:r>
            <a:r>
              <a:rPr lang="en-US" sz="1000" b="1" dirty="0" smtClean="0">
                <a:latin typeface="Courier New" pitchFamily="49" charset="0"/>
              </a:rPr>
              <a:t>(filename));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while((line = </a:t>
            </a:r>
            <a:r>
              <a:rPr lang="en-US" sz="1000" b="1" dirty="0" err="1" smtClean="0">
                <a:latin typeface="Courier New" pitchFamily="49" charset="0"/>
              </a:rPr>
              <a:t>fin.readLine</a:t>
            </a:r>
            <a:r>
              <a:rPr lang="en-US" sz="1000" b="1" dirty="0" smtClean="0">
                <a:latin typeface="Courier New" pitchFamily="49" charset="0"/>
              </a:rPr>
              <a:t>()) != null)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data</a:t>
            </a:r>
            <a:r>
              <a:rPr lang="en-US" sz="1000" b="1" dirty="0" smtClean="0">
                <a:solidFill>
                  <a:srgbClr val="FF0000"/>
                </a:solidFill>
                <a:latin typeface="Courier New" pitchFamily="49" charset="0"/>
              </a:rPr>
              <a:t>[count++]</a:t>
            </a:r>
            <a:r>
              <a:rPr lang="en-US" sz="1000" b="1" dirty="0" smtClean="0">
                <a:latin typeface="Courier New" pitchFamily="49" charset="0"/>
              </a:rPr>
              <a:t> = </a:t>
            </a:r>
            <a:r>
              <a:rPr lang="en-US" sz="1000" b="1" dirty="0" err="1" smtClean="0">
                <a:latin typeface="Courier New" pitchFamily="49" charset="0"/>
              </a:rPr>
              <a:t>Integer.valueOf</a:t>
            </a:r>
            <a:r>
              <a:rPr lang="en-US" sz="1000" b="1" dirty="0" smtClean="0">
                <a:latin typeface="Courier New" pitchFamily="49" charset="0"/>
              </a:rPr>
              <a:t>(line).</a:t>
            </a:r>
            <a:r>
              <a:rPr lang="en-US" sz="1000" b="1" dirty="0" err="1" smtClean="0">
                <a:latin typeface="Courier New" pitchFamily="49" charset="0"/>
              </a:rPr>
              <a:t>intValue</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fin.close</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 catch(</a:t>
            </a:r>
            <a:r>
              <a:rPr lang="en-US" sz="1000" b="1" dirty="0" err="1" smtClean="0">
                <a:latin typeface="Courier New" pitchFamily="49" charset="0"/>
              </a:rPr>
              <a:t>IOException</a:t>
            </a:r>
            <a:r>
              <a:rPr lang="en-US" sz="1000" b="1" dirty="0" smtClean="0">
                <a:latin typeface="Courier New" pitchFamily="49" charset="0"/>
              </a:rPr>
              <a:t> </a:t>
            </a:r>
            <a:r>
              <a:rPr lang="en-US" sz="1000" b="1" dirty="0" err="1" smtClean="0">
                <a:latin typeface="Courier New" pitchFamily="49" charset="0"/>
              </a:rPr>
              <a:t>ioe</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("Error reading from " + </a:t>
            </a:r>
            <a:r>
              <a:rPr lang="en-US" sz="1000" b="1" dirty="0" err="1" smtClean="0">
                <a:latin typeface="Courier New" pitchFamily="49" charset="0"/>
              </a:rPr>
              <a:t>args</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System.exit</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max = 0; // index of the maximum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min = 0; // index of the minimum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total = 0; // cumulative total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for(</a:t>
            </a:r>
            <a:r>
              <a:rPr lang="en-US" sz="1000" b="1" dirty="0" err="1" smtClean="0">
                <a:latin typeface="Courier New" pitchFamily="49" charset="0"/>
              </a:rPr>
              <a:t>int</a:t>
            </a:r>
            <a:r>
              <a:rPr lang="en-US" sz="1000" b="1" dirty="0" smtClean="0">
                <a:latin typeface="Courier New" pitchFamily="49" charset="0"/>
              </a:rPr>
              <a:t> </a:t>
            </a:r>
            <a:r>
              <a:rPr lang="en-US" sz="1000" b="1" dirty="0" err="1" smtClean="0">
                <a:latin typeface="Courier New" pitchFamily="49" charset="0"/>
              </a:rPr>
              <a:t>i</a:t>
            </a:r>
            <a:r>
              <a:rPr lang="en-US" sz="1000" b="1" dirty="0" smtClean="0">
                <a:latin typeface="Courier New" pitchFamily="49" charset="0"/>
              </a:rPr>
              <a:t>=0; </a:t>
            </a:r>
            <a:r>
              <a:rPr lang="en-US" sz="1000" b="1" dirty="0" err="1" smtClean="0">
                <a:latin typeface="Courier New" pitchFamily="49" charset="0"/>
              </a:rPr>
              <a:t>i</a:t>
            </a:r>
            <a:r>
              <a:rPr lang="en-US" sz="1000" b="1" dirty="0" smtClean="0">
                <a:latin typeface="Courier New" pitchFamily="49" charset="0"/>
              </a:rPr>
              <a:t>&lt;</a:t>
            </a:r>
            <a:r>
              <a:rPr lang="en-US" sz="1000" b="1" dirty="0" smtClean="0">
                <a:solidFill>
                  <a:srgbClr val="FF0000"/>
                </a:solidFill>
                <a:latin typeface="Courier New" pitchFamily="49" charset="0"/>
              </a:rPr>
              <a:t>count</a:t>
            </a:r>
            <a:r>
              <a:rPr lang="en-US" sz="1000" b="1" dirty="0" smtClean="0">
                <a:latin typeface="Courier New" pitchFamily="49" charset="0"/>
              </a:rPr>
              <a:t>; </a:t>
            </a:r>
            <a:r>
              <a:rPr lang="en-US" sz="1000" b="1" dirty="0" err="1" smtClean="0">
                <a:latin typeface="Courier New" pitchFamily="49" charset="0"/>
              </a:rPr>
              <a:t>i</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&gt; data[max]) max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&lt; data[min]) min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total = total + data[</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("Minimum value is " + data[min]);</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("Maximum value is " + data[max]);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("Average value is " + total/(double)</a:t>
            </a:r>
            <a:r>
              <a:rPr lang="en-US" sz="1000" b="1" dirty="0" smtClean="0">
                <a:solidFill>
                  <a:srgbClr val="FF0000"/>
                </a:solidFill>
                <a:latin typeface="Courier New" pitchFamily="49" charset="0"/>
              </a:rPr>
              <a:t>count</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a:t>
            </a:r>
          </a:p>
        </p:txBody>
      </p:sp>
      <p:sp>
        <p:nvSpPr>
          <p:cNvPr id="35843" name="Rectangle 1027"/>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74468" name="Text Box 1028"/>
          <p:cNvSpPr txBox="1">
            <a:spLocks noChangeArrowheads="1"/>
          </p:cNvSpPr>
          <p:nvPr/>
        </p:nvSpPr>
        <p:spPr bwMode="auto">
          <a:xfrm>
            <a:off x="5867400" y="1752600"/>
            <a:ext cx="3124200" cy="1295400"/>
          </a:xfrm>
          <a:prstGeom prst="rect">
            <a:avLst/>
          </a:prstGeom>
          <a:solidFill>
            <a:srgbClr val="FFCC99"/>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defPPr>
              <a:defRPr lang="en-US"/>
            </a:defPPr>
            <a:lvl1pPr>
              <a:lnSpc>
                <a:spcPct val="90000"/>
              </a:lnSpc>
              <a:buClr>
                <a:schemeClr val="tx1"/>
              </a:buClr>
              <a:buSzPct val="75000"/>
              <a:buFont typeface="Monotype Sorts" pitchFamily="2" charset="2"/>
              <a:buNone/>
              <a:defRPr sz="1200" b="1">
                <a:latin typeface="Times New Roman"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Read zero or more (up to some upper limit) numbers from a file where each number is on its own line.  Prints the largest, smallest, and average of the numbers.</a:t>
            </a:r>
          </a:p>
          <a:p>
            <a:endParaRPr lang="en-US" dirty="0"/>
          </a:p>
          <a:p>
            <a:r>
              <a:rPr lang="en-US" dirty="0"/>
              <a:t>The command-line arguments are:</a:t>
            </a:r>
          </a:p>
          <a:p>
            <a:r>
              <a:rPr lang="en-US" dirty="0" err="1"/>
              <a:t>arg</a:t>
            </a:r>
            <a:r>
              <a:rPr lang="en-US" dirty="0"/>
              <a:t>[0]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 calcmode="lin" valueType="num">
                                      <p:cBhvr additive="base">
                                        <p:cTn id="7" dur="500" fill="hold"/>
                                        <p:tgtEl>
                                          <p:spTgt spid="574468"/>
                                        </p:tgtEl>
                                        <p:attrNameLst>
                                          <p:attrName>ppt_x</p:attrName>
                                        </p:attrNameLst>
                                      </p:cBhvr>
                                      <p:tavLst>
                                        <p:tav tm="0">
                                          <p:val>
                                            <p:strVal val="0-#ppt_w/2"/>
                                          </p:val>
                                        </p:tav>
                                        <p:tav tm="100000">
                                          <p:val>
                                            <p:strVal val="#ppt_x"/>
                                          </p:val>
                                        </p:tav>
                                      </p:tavLst>
                                    </p:anim>
                                    <p:anim calcmode="lin" valueType="num">
                                      <p:cBhvr additive="base">
                                        <p:cTn id="8" dur="500" fill="hold"/>
                                        <p:tgtEl>
                                          <p:spTgt spid="574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4466"/>
                                        </p:tgtEl>
                                        <p:attrNameLst>
                                          <p:attrName>style.visibility</p:attrName>
                                        </p:attrNameLst>
                                      </p:cBhvr>
                                      <p:to>
                                        <p:strVal val="visible"/>
                                      </p:to>
                                    </p:set>
                                    <p:anim calcmode="lin" valueType="num">
                                      <p:cBhvr additive="base">
                                        <p:cTn id="13" dur="500" fill="hold"/>
                                        <p:tgtEl>
                                          <p:spTgt spid="574466"/>
                                        </p:tgtEl>
                                        <p:attrNameLst>
                                          <p:attrName>ppt_x</p:attrName>
                                        </p:attrNameLst>
                                      </p:cBhvr>
                                      <p:tavLst>
                                        <p:tav tm="0">
                                          <p:val>
                                            <p:strVal val="0-#ppt_w/2"/>
                                          </p:val>
                                        </p:tav>
                                        <p:tav tm="100000">
                                          <p:val>
                                            <p:strVal val="#ppt_x"/>
                                          </p:val>
                                        </p:tav>
                                      </p:tavLst>
                                    </p:anim>
                                    <p:anim calcmode="lin" valueType="num">
                                      <p:cBhvr additive="base">
                                        <p:cTn id="14" dur="500" fill="hold"/>
                                        <p:tgtEl>
                                          <p:spTgt spid="574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autoUpdateAnimBg="0"/>
      <p:bldP spid="57446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a:xfrm>
            <a:off x="457200" y="1600200"/>
            <a:ext cx="6705600" cy="5105400"/>
          </a:xfrm>
          <a:solidFill>
            <a:srgbClr val="FFFF00"/>
          </a:solidFill>
          <a:ln w="12700">
            <a:solidFill>
              <a:schemeClr val="tx1"/>
            </a:solidFill>
            <a:miter lim="800000"/>
            <a:headEnd/>
            <a:tailEnd/>
          </a:ln>
        </p:spPr>
        <p:txBody>
          <a:bodyPr>
            <a:normAutofit lnSpcReduction="10000"/>
          </a:bodyPr>
          <a:lstStyle/>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java.io</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java.util</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class </a:t>
            </a:r>
            <a:r>
              <a:rPr lang="en-US" sz="1000" b="1" dirty="0" err="1" smtClean="0">
                <a:latin typeface="Courier New" pitchFamily="49" charset="0"/>
              </a:rPr>
              <a:t>ArrayReader</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private static </a:t>
            </a:r>
            <a:r>
              <a:rPr lang="en-US" sz="1000" b="1" dirty="0" err="1" smtClean="0">
                <a:latin typeface="Courier New" pitchFamily="49" charset="0"/>
              </a:rPr>
              <a:t>int</a:t>
            </a:r>
            <a:r>
              <a:rPr lang="en-US" sz="1000" b="1" dirty="0" smtClean="0">
                <a:latin typeface="Courier New" pitchFamily="49" charset="0"/>
              </a:rPr>
              <a:t> MAX=1000;</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public static void main(String[] </a:t>
            </a:r>
            <a:r>
              <a:rPr lang="en-US" sz="1000" b="1" dirty="0" err="1" smtClean="0">
                <a:latin typeface="Courier New" pitchFamily="49" charset="0"/>
              </a:rPr>
              <a:t>args</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BufferedReader</a:t>
            </a:r>
            <a:r>
              <a:rPr lang="en-US" sz="1000" b="1" dirty="0" smtClean="0">
                <a:latin typeface="Courier New" pitchFamily="49" charset="0"/>
              </a:rPr>
              <a:t> fin = null;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String line;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data = new </a:t>
            </a:r>
            <a:r>
              <a:rPr lang="en-US" sz="1000" b="1" dirty="0" err="1" smtClean="0">
                <a:latin typeface="Courier New" pitchFamily="49" charset="0"/>
              </a:rPr>
              <a:t>int</a:t>
            </a:r>
            <a:r>
              <a:rPr lang="en-US" sz="1000" b="1" dirty="0" smtClean="0">
                <a:latin typeface="Courier New" pitchFamily="49" charset="0"/>
              </a:rPr>
              <a:t>[MAX];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count=0;</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fin = new </a:t>
            </a:r>
            <a:r>
              <a:rPr lang="en-US" sz="1000" b="1" dirty="0" err="1" smtClean="0">
                <a:latin typeface="Courier New" pitchFamily="49" charset="0"/>
              </a:rPr>
              <a:t>BufferedReader</a:t>
            </a:r>
            <a:r>
              <a:rPr lang="en-US" sz="1000" b="1" dirty="0" smtClean="0">
                <a:latin typeface="Courier New" pitchFamily="49" charset="0"/>
              </a:rPr>
              <a:t>(new </a:t>
            </a:r>
            <a:r>
              <a:rPr lang="en-US" sz="1000" b="1" dirty="0" err="1" smtClean="0">
                <a:latin typeface="Courier New" pitchFamily="49" charset="0"/>
              </a:rPr>
              <a:t>FileReader</a:t>
            </a:r>
            <a:r>
              <a:rPr lang="en-US" sz="1000" b="1" dirty="0" smtClean="0">
                <a:latin typeface="Courier New" pitchFamily="49" charset="0"/>
              </a:rPr>
              <a:t>(filename));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200" b="1" dirty="0" smtClean="0">
                <a:latin typeface="Courier New" pitchFamily="49" charset="0"/>
              </a:rPr>
              <a:t>while((line = </a:t>
            </a:r>
            <a:r>
              <a:rPr lang="en-US" sz="1200" b="1" dirty="0" err="1" smtClean="0">
                <a:latin typeface="Courier New" pitchFamily="49" charset="0"/>
              </a:rPr>
              <a:t>fin.readLine</a:t>
            </a:r>
            <a:r>
              <a:rPr lang="en-US" sz="1200" b="1" dirty="0" smtClean="0">
                <a:latin typeface="Courier New" pitchFamily="49" charset="0"/>
              </a:rPr>
              <a:t>()) != null) {</a:t>
            </a:r>
          </a:p>
          <a:p>
            <a:pPr marL="274320" fontAlgn="auto">
              <a:lnSpc>
                <a:spcPct val="90000"/>
              </a:lnSpc>
              <a:spcBef>
                <a:spcPct val="0"/>
              </a:spcBef>
              <a:spcAft>
                <a:spcPts val="0"/>
              </a:spcAft>
              <a:buFont typeface="Monotype Sorts" pitchFamily="2" charset="2"/>
              <a:buNone/>
              <a:defRPr/>
            </a:pPr>
            <a:r>
              <a:rPr lang="en-US" sz="1200" b="1" dirty="0" smtClean="0">
                <a:latin typeface="Courier New" pitchFamily="49" charset="0"/>
              </a:rPr>
              <a:t>	         data[count++] = </a:t>
            </a:r>
            <a:r>
              <a:rPr lang="en-US" sz="1200" b="1" dirty="0" err="1" smtClean="0">
                <a:latin typeface="Courier New" pitchFamily="49" charset="0"/>
              </a:rPr>
              <a:t>Integer.parseInt</a:t>
            </a:r>
            <a:r>
              <a:rPr lang="en-US" sz="1200" b="1" dirty="0" smtClean="0">
                <a:latin typeface="Courier New" pitchFamily="49" charset="0"/>
              </a:rPr>
              <a:t>(line);</a:t>
            </a:r>
          </a:p>
          <a:p>
            <a:pPr marL="274320" fontAlgn="auto">
              <a:lnSpc>
                <a:spcPct val="90000"/>
              </a:lnSpc>
              <a:spcBef>
                <a:spcPct val="0"/>
              </a:spcBef>
              <a:spcAft>
                <a:spcPts val="0"/>
              </a:spcAft>
              <a:buFont typeface="Monotype Sorts" pitchFamily="2" charset="2"/>
              <a:buNone/>
              <a:defRPr/>
            </a:pPr>
            <a:r>
              <a:rPr lang="en-US" sz="12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fin.close</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 catch(</a:t>
            </a:r>
            <a:r>
              <a:rPr lang="en-US" sz="1000" b="1" dirty="0" err="1" smtClean="0">
                <a:latin typeface="Courier New" pitchFamily="49" charset="0"/>
              </a:rPr>
              <a:t>IOException</a:t>
            </a:r>
            <a:r>
              <a:rPr lang="en-US" sz="1000" b="1" dirty="0" smtClean="0">
                <a:latin typeface="Courier New" pitchFamily="49" charset="0"/>
              </a:rPr>
              <a:t> </a:t>
            </a:r>
            <a:r>
              <a:rPr lang="en-US" sz="1000" b="1" dirty="0" err="1" smtClean="0">
                <a:latin typeface="Courier New" pitchFamily="49" charset="0"/>
              </a:rPr>
              <a:t>ioe</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("Error reading from " + </a:t>
            </a:r>
            <a:r>
              <a:rPr lang="en-US" sz="1000" b="1" dirty="0" err="1" smtClean="0">
                <a:latin typeface="Courier New" pitchFamily="49" charset="0"/>
              </a:rPr>
              <a:t>args</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System.exit</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max = 0; // index of the maximum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min = 0; // index of the minimum value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total = 0; // cumulative total</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for(</a:t>
            </a:r>
            <a:r>
              <a:rPr lang="en-US" sz="1000" b="1" dirty="0" err="1" smtClean="0">
                <a:latin typeface="Courier New" pitchFamily="49" charset="0"/>
              </a:rPr>
              <a:t>int</a:t>
            </a:r>
            <a:r>
              <a:rPr lang="en-US" sz="1000" b="1" dirty="0" smtClean="0">
                <a:latin typeface="Courier New" pitchFamily="49" charset="0"/>
              </a:rPr>
              <a:t> </a:t>
            </a:r>
            <a:r>
              <a:rPr lang="en-US" sz="1000" b="1" dirty="0" err="1" smtClean="0">
                <a:latin typeface="Courier New" pitchFamily="49" charset="0"/>
              </a:rPr>
              <a:t>i</a:t>
            </a:r>
            <a:r>
              <a:rPr lang="en-US" sz="1000" b="1" dirty="0" smtClean="0">
                <a:latin typeface="Courier New" pitchFamily="49" charset="0"/>
              </a:rPr>
              <a:t>=0; </a:t>
            </a:r>
            <a:r>
              <a:rPr lang="en-US" sz="1000" b="1" dirty="0" err="1" smtClean="0">
                <a:latin typeface="Courier New" pitchFamily="49" charset="0"/>
              </a:rPr>
              <a:t>i</a:t>
            </a:r>
            <a:r>
              <a:rPr lang="en-US" sz="1000" b="1" dirty="0" smtClean="0">
                <a:latin typeface="Courier New" pitchFamily="49" charset="0"/>
              </a:rPr>
              <a:t>&lt;count; </a:t>
            </a:r>
            <a:r>
              <a:rPr lang="en-US" sz="1000" b="1" dirty="0" err="1" smtClean="0">
                <a:latin typeface="Courier New" pitchFamily="49" charset="0"/>
              </a:rPr>
              <a:t>i</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&gt; data[max]) max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if(data[</a:t>
            </a:r>
            <a:r>
              <a:rPr lang="en-US" sz="1000" b="1" dirty="0" err="1" smtClean="0">
                <a:latin typeface="Courier New" pitchFamily="49" charset="0"/>
              </a:rPr>
              <a:t>i</a:t>
            </a:r>
            <a:r>
              <a:rPr lang="en-US" sz="1000" b="1" dirty="0" smtClean="0">
                <a:latin typeface="Courier New" pitchFamily="49" charset="0"/>
              </a:rPr>
              <a:t>] &lt; data[min]) min = </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total = total + data[</a:t>
            </a:r>
            <a:r>
              <a:rPr lang="en-US" sz="1000" b="1" dirty="0" err="1" smtClean="0">
                <a:latin typeface="Courier New" pitchFamily="49" charset="0"/>
              </a:rPr>
              <a:t>i</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("Minimum value is " + data[min]);</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("Maximum value is " + data[max]);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("Average value is " + total/(double)count);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a:t>
            </a:r>
          </a:p>
        </p:txBody>
      </p:sp>
      <p:sp>
        <p:nvSpPr>
          <p:cNvPr id="36867" name="Rectangle 2"/>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66276" name="Text Box 4"/>
          <p:cNvSpPr txBox="1">
            <a:spLocks noChangeArrowheads="1"/>
          </p:cNvSpPr>
          <p:nvPr/>
        </p:nvSpPr>
        <p:spPr bwMode="auto">
          <a:xfrm>
            <a:off x="5867400" y="1752600"/>
            <a:ext cx="3124200" cy="1460500"/>
          </a:xfrm>
          <a:prstGeom prst="rect">
            <a:avLst/>
          </a:prstGeom>
          <a:solidFill>
            <a:srgbClr val="FFCC99"/>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defPPr>
              <a:defRPr lang="en-US"/>
            </a:defPPr>
            <a:lvl1pPr>
              <a:lnSpc>
                <a:spcPct val="90000"/>
              </a:lnSpc>
              <a:buClr>
                <a:schemeClr val="tx1"/>
              </a:buClr>
              <a:buSzPct val="75000"/>
              <a:buFont typeface="Monotype Sorts" pitchFamily="2" charset="2"/>
              <a:buNone/>
              <a:defRPr sz="1200" b="1">
                <a:latin typeface="Times New Roman"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t>Read zero or more (up to some upper limit) numbers from a file where each number is on the same line and separated by a space.  Prints the largest, smallest, and average of the numbers.</a:t>
            </a:r>
          </a:p>
          <a:p>
            <a:endParaRPr lang="en-US"/>
          </a:p>
          <a:p>
            <a:r>
              <a:rPr lang="en-US"/>
              <a:t>The command-line arguments are:</a:t>
            </a:r>
          </a:p>
          <a:p>
            <a:r>
              <a:rPr lang="en-US"/>
              <a:t>arg[0]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 calcmode="lin" valueType="num">
                                      <p:cBhvr additive="base">
                                        <p:cTn id="7" dur="500" fill="hold"/>
                                        <p:tgtEl>
                                          <p:spTgt spid="566276"/>
                                        </p:tgtEl>
                                        <p:attrNameLst>
                                          <p:attrName>ppt_x</p:attrName>
                                        </p:attrNameLst>
                                      </p:cBhvr>
                                      <p:tavLst>
                                        <p:tav tm="0">
                                          <p:val>
                                            <p:strVal val="1+#ppt_w/2"/>
                                          </p:val>
                                        </p:tav>
                                        <p:tav tm="100000">
                                          <p:val>
                                            <p:strVal val="#ppt_x"/>
                                          </p:val>
                                        </p:tav>
                                      </p:tavLst>
                                    </p:anim>
                                    <p:anim calcmode="lin" valueType="num">
                                      <p:cBhvr additive="base">
                                        <p:cTn id="8" dur="500" fill="hold"/>
                                        <p:tgtEl>
                                          <p:spTgt spid="566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6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nimBg="1" autoUpdateAnimBg="0"/>
      <p:bldP spid="56627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There are </a:t>
            </a:r>
            <a:r>
              <a:rPr lang="en-US" dirty="0" err="1" smtClean="0"/>
              <a:t>BufferedReader</a:t>
            </a:r>
            <a:r>
              <a:rPr lang="en-US" dirty="0" smtClean="0"/>
              <a:t> methods to read a line and a character, but not just a single word</a:t>
            </a:r>
          </a:p>
          <a:p>
            <a:r>
              <a:rPr lang="en-US" dirty="0" smtClean="0"/>
              <a:t>Scanner is a class that provides more flexible 'parsing'</a:t>
            </a:r>
          </a:p>
          <a:p>
            <a:pPr lvl="1"/>
            <a:r>
              <a:rPr lang="en-US" dirty="0" smtClean="0"/>
              <a:t>Parsing is the act of taking individual letters and grouping them</a:t>
            </a:r>
          </a:p>
          <a:p>
            <a:pPr lvl="1"/>
            <a:r>
              <a:rPr lang="en-US" dirty="0" smtClean="0"/>
              <a:t>The scanner groups letters into primitive types and Strings</a:t>
            </a:r>
          </a:p>
          <a:p>
            <a:r>
              <a:rPr lang="en-US" dirty="0" smtClean="0"/>
              <a:t>Scanners work by</a:t>
            </a:r>
          </a:p>
          <a:p>
            <a:pPr lvl="1"/>
            <a:r>
              <a:rPr lang="en-US" dirty="0" smtClean="0"/>
              <a:t>Separating groups of letters by 'delimiter' characters</a:t>
            </a:r>
          </a:p>
          <a:p>
            <a:pPr lvl="1"/>
            <a:r>
              <a:rPr lang="en-US" dirty="0" smtClean="0"/>
              <a:t>Converting each group of letters into some primitive type or String type</a:t>
            </a:r>
          </a:p>
          <a:p>
            <a:r>
              <a:rPr lang="en-US" dirty="0" smtClean="0"/>
              <a:t>A delimiter</a:t>
            </a:r>
          </a:p>
          <a:p>
            <a:pPr lvl="1"/>
            <a:r>
              <a:rPr lang="en-US" dirty="0" smtClean="0"/>
              <a:t>any character that is never part of a 'thing'</a:t>
            </a:r>
          </a:p>
          <a:p>
            <a:pPr lvl="1"/>
            <a:r>
              <a:rPr lang="en-US" dirty="0" smtClean="0"/>
              <a:t>defaults to the "white space" characters: </a:t>
            </a:r>
          </a:p>
          <a:p>
            <a:pPr lvl="2"/>
            <a:r>
              <a:rPr lang="en-US" dirty="0" smtClean="0"/>
              <a:t>space (‘ ‘)</a:t>
            </a:r>
          </a:p>
          <a:p>
            <a:pPr lvl="2"/>
            <a:r>
              <a:rPr lang="en-US" dirty="0" smtClean="0"/>
              <a:t>tab (‘\t’)</a:t>
            </a:r>
          </a:p>
          <a:p>
            <a:pPr lvl="2"/>
            <a:r>
              <a:rPr lang="en-US" dirty="0" smtClean="0"/>
              <a:t>newline (‘\n’)</a:t>
            </a:r>
          </a:p>
          <a:p>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word-by-word processing</a:t>
            </a:r>
            <a:endParaRPr lang="en-US" dirty="0"/>
          </a:p>
        </p:txBody>
      </p:sp>
    </p:spTree>
    <p:extLst>
      <p:ext uri="{BB962C8B-B14F-4D97-AF65-F5344CB8AC3E}">
        <p14:creationId xmlns:p14="http://schemas.microsoft.com/office/powerpoint/2010/main" val="1373153851"/>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Construction</a:t>
            </a:r>
          </a:p>
          <a:p>
            <a:pPr lvl="1"/>
            <a:r>
              <a:rPr lang="en-US" dirty="0" smtClean="0"/>
              <a:t>Scanner s1 = new Scanner( new File("</a:t>
            </a:r>
            <a:r>
              <a:rPr lang="en-US" dirty="0" err="1" smtClean="0"/>
              <a:t>data.txt</a:t>
            </a:r>
            <a:r>
              <a:rPr lang="en-US" dirty="0"/>
              <a:t>"</a:t>
            </a:r>
            <a:r>
              <a:rPr lang="en-US" dirty="0" smtClean="0"/>
              <a:t>) );</a:t>
            </a:r>
          </a:p>
          <a:p>
            <a:pPr lvl="1"/>
            <a:r>
              <a:rPr lang="en-US" dirty="0" smtClean="0"/>
              <a:t>Scanner s2 = new Scanner( "3 12 55\n1    9  31" );</a:t>
            </a:r>
          </a:p>
          <a:p>
            <a:r>
              <a:rPr lang="en-US" dirty="0" smtClean="0"/>
              <a:t>Control the delimiters</a:t>
            </a:r>
          </a:p>
          <a:p>
            <a:pPr lvl="1"/>
            <a:r>
              <a:rPr lang="en-US" dirty="0" smtClean="0"/>
              <a:t>s1.useDelimiters("[ \n\t]"); // uses space, newline, tab</a:t>
            </a:r>
          </a:p>
          <a:p>
            <a:pPr lvl="1"/>
            <a:r>
              <a:rPr lang="en-US" dirty="0" smtClean="0"/>
              <a:t>s1.useDelimiters("[.1]"); // uses period, 1</a:t>
            </a:r>
          </a:p>
          <a:p>
            <a:pPr lvl="1"/>
            <a:r>
              <a:rPr lang="en-US" dirty="0" smtClean="0"/>
              <a:t>s1.reset(); // uses defaults</a:t>
            </a:r>
          </a:p>
          <a:p>
            <a:r>
              <a:rPr lang="en-US" dirty="0" smtClean="0"/>
              <a:t>Obtain the next 'thing'</a:t>
            </a:r>
          </a:p>
          <a:p>
            <a:pPr lvl="1"/>
            <a:r>
              <a:rPr lang="en-US" dirty="0" smtClean="0"/>
              <a:t>s1.nextInt()</a:t>
            </a:r>
          </a:p>
          <a:p>
            <a:pPr lvl="1"/>
            <a:r>
              <a:rPr lang="en-US" dirty="0" smtClean="0"/>
              <a:t>s1.nextByte()</a:t>
            </a:r>
          </a:p>
          <a:p>
            <a:pPr lvl="1"/>
            <a:r>
              <a:rPr lang="en-US" dirty="0" smtClean="0"/>
              <a:t>s1.nextBoolean()</a:t>
            </a:r>
          </a:p>
          <a:p>
            <a:pPr lvl="1"/>
            <a:r>
              <a:rPr lang="en-US" dirty="0" smtClean="0"/>
              <a:t>s1.nextLong()</a:t>
            </a:r>
          </a:p>
          <a:p>
            <a:pPr lvl="1"/>
            <a:r>
              <a:rPr lang="en-US" dirty="0" smtClean="0"/>
              <a:t>s1.nextDouble()</a:t>
            </a:r>
          </a:p>
          <a:p>
            <a:pPr lvl="1"/>
            <a:r>
              <a:rPr lang="en-US" dirty="0" smtClean="0"/>
              <a:t>s1.next()</a:t>
            </a:r>
          </a:p>
          <a:p>
            <a:pPr lvl="1"/>
            <a:r>
              <a:rPr lang="is-IS" dirty="0" smtClean="0"/>
              <a:t>…</a:t>
            </a:r>
            <a:endParaRPr lang="en-US" dirty="0" smtClean="0"/>
          </a:p>
          <a:p>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word-by-word processing</a:t>
            </a:r>
            <a:endParaRPr lang="en-US" dirty="0"/>
          </a:p>
        </p:txBody>
      </p:sp>
    </p:spTree>
    <p:extLst>
      <p:ext uri="{BB962C8B-B14F-4D97-AF65-F5344CB8AC3E}">
        <p14:creationId xmlns:p14="http://schemas.microsoft.com/office/powerpoint/2010/main" val="466473371"/>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construct a scanner by passing in a</a:t>
            </a:r>
          </a:p>
          <a:p>
            <a:pPr lvl="1"/>
            <a:r>
              <a:rPr lang="en-US" b="1" dirty="0" smtClean="0">
                <a:solidFill>
                  <a:schemeClr val="accent1">
                    <a:lumMod val="75000"/>
                  </a:schemeClr>
                </a:solidFill>
              </a:rPr>
              <a:t>String</a:t>
            </a:r>
            <a:r>
              <a:rPr lang="en-US" dirty="0" smtClean="0"/>
              <a:t>: new Scanner("The quick fox jumped </a:t>
            </a:r>
            <a:r>
              <a:rPr lang="is-IS" dirty="0" smtClean="0"/>
              <a:t>…");</a:t>
            </a:r>
            <a:endParaRPr lang="en-US" dirty="0" smtClean="0"/>
          </a:p>
          <a:p>
            <a:pPr lvl="1"/>
            <a:r>
              <a:rPr lang="en-US" b="1" dirty="0" smtClean="0">
                <a:solidFill>
                  <a:srgbClr val="9E4934"/>
                </a:solidFill>
              </a:rPr>
              <a:t>File</a:t>
            </a:r>
            <a:r>
              <a:rPr lang="en-US" dirty="0" smtClean="0"/>
              <a:t>: new Scanner( new File( "</a:t>
            </a:r>
            <a:r>
              <a:rPr lang="en-US" dirty="0" err="1" smtClean="0"/>
              <a:t>input.txt</a:t>
            </a:r>
            <a:r>
              <a:rPr lang="en-US" dirty="0" smtClean="0"/>
              <a:t>" ) );</a:t>
            </a:r>
          </a:p>
          <a:p>
            <a:pPr lvl="1"/>
            <a:r>
              <a:rPr lang="en-US" b="1" dirty="0" err="1" smtClean="0">
                <a:solidFill>
                  <a:srgbClr val="9E4934"/>
                </a:solidFill>
              </a:rPr>
              <a:t>InputStream</a:t>
            </a:r>
            <a:r>
              <a:rPr lang="en-US" dirty="0" smtClean="0"/>
              <a:t>: new Scanner( </a:t>
            </a:r>
            <a:r>
              <a:rPr lang="en-US" dirty="0" err="1" smtClean="0"/>
              <a:t>System.in</a:t>
            </a:r>
            <a:r>
              <a:rPr lang="en-US" dirty="0" smtClean="0"/>
              <a:t> );</a:t>
            </a:r>
          </a:p>
          <a:p>
            <a:r>
              <a:rPr lang="en-US" dirty="0" smtClean="0"/>
              <a:t>You can ask the scanner what 'type' of thing comes next.  Each of the "has&lt;TYPE&gt;" methods returns a </a:t>
            </a:r>
            <a:r>
              <a:rPr lang="en-US" dirty="0" err="1" smtClean="0"/>
              <a:t>boolean</a:t>
            </a:r>
            <a:r>
              <a:rPr lang="en-US" dirty="0" smtClean="0"/>
              <a:t>.  Each also throws </a:t>
            </a:r>
            <a:r>
              <a:rPr lang="en-US" dirty="0" err="1" smtClean="0"/>
              <a:t>NoSuchElementException</a:t>
            </a:r>
            <a:r>
              <a:rPr lang="en-US" dirty="0" smtClean="0"/>
              <a:t>, </a:t>
            </a:r>
            <a:r>
              <a:rPr lang="en-US" dirty="0" err="1" smtClean="0"/>
              <a:t>IllegalStateException</a:t>
            </a:r>
            <a:r>
              <a:rPr lang="en-US" dirty="0" smtClean="0"/>
              <a:t>, and </a:t>
            </a:r>
            <a:r>
              <a:rPr lang="en-US" dirty="0" err="1" smtClean="0"/>
              <a:t>InputMismatchException</a:t>
            </a:r>
            <a:r>
              <a:rPr lang="en-US" dirty="0" smtClean="0"/>
              <a:t>.  These are </a:t>
            </a:r>
            <a:r>
              <a:rPr lang="en-US" dirty="0" err="1" smtClean="0"/>
              <a:t>RuntimeExceptions</a:t>
            </a:r>
            <a:r>
              <a:rPr lang="en-US" dirty="0" smtClean="0"/>
              <a:t>.</a:t>
            </a:r>
          </a:p>
          <a:p>
            <a:pPr lvl="1"/>
            <a:r>
              <a:rPr lang="en-US" dirty="0" err="1" smtClean="0"/>
              <a:t>scanner.hasNextInt</a:t>
            </a:r>
            <a:r>
              <a:rPr lang="en-US" dirty="0" smtClean="0"/>
              <a:t>()</a:t>
            </a:r>
          </a:p>
          <a:p>
            <a:pPr lvl="1"/>
            <a:r>
              <a:rPr lang="en-US" dirty="0" err="1" smtClean="0"/>
              <a:t>scanner.hasNextDouble</a:t>
            </a:r>
            <a:r>
              <a:rPr lang="en-US" dirty="0" smtClean="0"/>
              <a:t>()</a:t>
            </a:r>
          </a:p>
          <a:p>
            <a:pPr lvl="1"/>
            <a:r>
              <a:rPr lang="en-US" dirty="0" err="1" smtClean="0"/>
              <a:t>scanner.hasNextBoolean</a:t>
            </a:r>
            <a:r>
              <a:rPr lang="en-US" dirty="0" smtClean="0"/>
              <a:t>()</a:t>
            </a:r>
          </a:p>
          <a:p>
            <a:pPr lvl="1"/>
            <a:r>
              <a:rPr lang="en-US" dirty="0" err="1" smtClean="0"/>
              <a:t>scanner.hasNext</a:t>
            </a:r>
            <a:r>
              <a:rPr lang="en-US" dirty="0" smtClean="0"/>
              <a:t>()</a:t>
            </a:r>
          </a:p>
          <a:p>
            <a:pPr lvl="1"/>
            <a:r>
              <a:rPr lang="is-IS" dirty="0" smtClean="0"/>
              <a:t>… others not shown</a:t>
            </a:r>
          </a:p>
          <a:p>
            <a:pPr lvl="1"/>
            <a:endParaRPr lang="is-IS" dirty="0" smtClean="0"/>
          </a:p>
          <a:p>
            <a:pPr lvl="1"/>
            <a:endParaRPr lang="en-US" dirty="0"/>
          </a:p>
        </p:txBody>
      </p:sp>
      <p:sp>
        <p:nvSpPr>
          <p:cNvPr id="3" name="Title 2"/>
          <p:cNvSpPr>
            <a:spLocks noGrp="1"/>
          </p:cNvSpPr>
          <p:nvPr>
            <p:ph type="title"/>
          </p:nvPr>
        </p:nvSpPr>
        <p:spPr/>
        <p:txBody>
          <a:bodyPr/>
          <a:lstStyle/>
          <a:p>
            <a:r>
              <a:rPr lang="en-US" dirty="0" smtClean="0"/>
              <a:t>Scanner API</a:t>
            </a:r>
            <a:endParaRPr lang="en-US" dirty="0"/>
          </a:p>
        </p:txBody>
      </p:sp>
    </p:spTree>
    <p:extLst>
      <p:ext uri="{BB962C8B-B14F-4D97-AF65-F5344CB8AC3E}">
        <p14:creationId xmlns:p14="http://schemas.microsoft.com/office/powerpoint/2010/main" val="2216299190"/>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p:cNvSpPr>
            <a:spLocks noGrp="1" noChangeArrowheads="1"/>
          </p:cNvSpPr>
          <p:nvPr>
            <p:ph idx="1"/>
          </p:nvPr>
        </p:nvSpPr>
        <p:spPr>
          <a:xfrm>
            <a:off x="228600" y="1828800"/>
            <a:ext cx="8610600" cy="4032250"/>
          </a:xfrm>
          <a:solidFill>
            <a:srgbClr val="CCFFCC"/>
          </a:solidFill>
          <a:ln w="12700">
            <a:solidFill>
              <a:schemeClr val="tx1"/>
            </a:solidFill>
            <a:miter lim="800000"/>
            <a:headEnd/>
            <a:tailEnd/>
          </a:ln>
        </p:spPr>
        <p:txBody>
          <a:bodyPr>
            <a:spAutoFit/>
          </a:bodyPr>
          <a:lstStyle/>
          <a:p>
            <a:pPr marL="0" indent="0" fontAlgn="auto">
              <a:spcBef>
                <a:spcPct val="0"/>
              </a:spcBef>
              <a:spcAft>
                <a:spcPts val="0"/>
              </a:spcAft>
              <a:buFont typeface="Monotype Sorts" pitchFamily="2" charset="2"/>
              <a:buNone/>
              <a:defRPr/>
            </a:pPr>
            <a:r>
              <a:rPr lang="en-US" sz="800" b="1" dirty="0" err="1" smtClean="0"/>
              <a:t>ÐÏà</a:t>
            </a:r>
            <a:r>
              <a:rPr lang="en-US" sz="800" b="1" dirty="0" smtClean="0"/>
              <a:t>¡±á                &gt;  </a:t>
            </a:r>
            <a:r>
              <a:rPr lang="en-US" sz="800" b="1" dirty="0" err="1" smtClean="0"/>
              <a:t>þÿ</a:t>
            </a:r>
            <a:r>
              <a:rPr lang="en-US" sz="800" b="1" dirty="0" smtClean="0"/>
              <a:t>	               “         </a:t>
            </a:r>
            <a:r>
              <a:rPr lang="en-US" sz="800" b="1" dirty="0" err="1" smtClean="0"/>
              <a:t>þÿÿÿ</a:t>
            </a:r>
            <a:r>
              <a:rPr lang="en-US" sz="800" b="1" dirty="0" smtClean="0"/>
              <a:t>    </a:t>
            </a:r>
            <a:r>
              <a:rPr lang="en-US" sz="800" b="1" dirty="0" err="1" smtClean="0"/>
              <a:t>þÿÿÿ</a:t>
            </a:r>
            <a:r>
              <a:rPr lang="en-US" sz="800" b="1" dirty="0" smtClean="0"/>
              <a:t>        ‘  ’  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ÿ Fð0</a:t>
            </a:r>
            <a:br>
              <a:rPr lang="en-US" sz="800" b="1" dirty="0" smtClean="0"/>
            </a:br>
            <a:r>
              <a:rPr lang="en-US" sz="800" b="1" dirty="0" smtClean="0"/>
              <a:t>  </a:t>
            </a:r>
            <a:r>
              <a:rPr lang="en-US" sz="800" b="1" dirty="0" err="1" smtClean="0"/>
              <a:t>ÕÌ%ßØÐ</a:t>
            </a:r>
            <a:r>
              <a:rPr lang="en-US" sz="800" b="1" dirty="0" smtClean="0"/>
              <a:t>^‹</a:t>
            </a:r>
            <a:r>
              <a:rPr lang="en-US" sz="800" b="1" dirty="0" err="1" smtClean="0"/>
              <a:t>qüayÜÿØÿà</a:t>
            </a:r>
            <a:r>
              <a:rPr lang="en-US" sz="800" b="1" dirty="0" smtClean="0"/>
              <a:t> JFIF  K </a:t>
            </a:r>
            <a:r>
              <a:rPr lang="en-US" sz="800" b="1" dirty="0" err="1" smtClean="0"/>
              <a:t>K</a:t>
            </a:r>
            <a:r>
              <a:rPr lang="en-US" sz="800" b="1" dirty="0" smtClean="0"/>
              <a:t>  </a:t>
            </a:r>
            <a:r>
              <a:rPr lang="en-US" sz="800" b="1" dirty="0" err="1" smtClean="0"/>
              <a:t>ÿã</a:t>
            </a:r>
            <a:r>
              <a:rPr lang="en-US" sz="800" b="1" dirty="0" smtClean="0"/>
              <a:t>MSO Palette ¸ÝûÀàûÅáûÇãûËãûËäûÍåûÏæûÑåûÒçûÔçûÖèû×çûØèûØéûÚêûÜéûÝêûÞëûÞìûáëûáìûäìûäîûçìûçïûêïûìñûíïûñòûóôûù÷ûªØû°Úû³Ûû´Üû¶Ûû·Ýû·Þû¸ßûºÞû»Ýû»ßû¼àû½Þû¾Þû¾àû¿áûÀÞûÀâûÁàûÁáûÂáûÂâûÃßûÃáûÃâûÄáûÄâûÄãûÅâûÅãûÅäûÆàûÆáûÆâûÆãûÇâûÇäûÇåûÈâûÈãûÈäûÉáûÉãûÉäûÉåûÊâûÊäûÊåûÊæûËåûÌãûÌäûÌåûÌæûÌçûÍãûÍäûÍæûÍçûÎäûÎåûÎæûÎçûÎèûÏãûÏåûÏçûÏèûÐäûÐåûÐæûÐçûÑæûÑçûÑèûÒäûÒæûÒèûÓäûÓæûÓçûÓèûÓéûÔæûÔèûÕæûÕçûÕèûÕéûÖåûÖçûÖéû×èû×éû×êûØæûØçûØêûØëûÙèûÙéûÙêûÚèûÚéûÚëûÚìûÛçûÛéûÛêûÛëûÜèûÜêûÜëûÜìûÜíûÝèûÝéûÝëûÝìûÞèûÞêûÞíûßêûßëûßìûßíûßîûàéûàêûàëûàìûàíûàîûáíûáîûâêûâëûâìûâíûãëûãìûãíûãîûãïûäëûäíûäðûåëûåìûåíûåîûåïûæíûæîûæïûæðûçíûçîûçðûçñûèîûèïûèðûèñûéîûéïûéðûéñûêìûêîûêðûêñûêòûëîûëïûëðûëñûìîûìðûìòûíîûíðûíñûíòûíóûîðûîñûîòûîôûïñûïòûïóûðïûðñûðòûðóûðõûññûñóûñôûòòûòóûòôûòõûóñûóóûóöûôóûôôûôõûõòûõóûõöûöôûö÷û÷õûøöûùôûùøûûöûûøûþøûþúûþüûÿÛ C </a:t>
            </a:r>
            <a:br>
              <a:rPr lang="en-US" sz="800" b="1" dirty="0" smtClean="0"/>
            </a:br>
            <a:r>
              <a:rPr lang="en-US" sz="800" b="1" dirty="0" smtClean="0"/>
              <a:t/>
            </a:r>
            <a:br>
              <a:rPr lang="en-US" sz="800" b="1" dirty="0" smtClean="0"/>
            </a:br>
            <a:r>
              <a:rPr lang="en-US" sz="800" b="1" dirty="0" smtClean="0"/>
              <a:t>	</a:t>
            </a:r>
          </a:p>
          <a:p>
            <a:pPr marL="0" indent="0" fontAlgn="auto">
              <a:spcBef>
                <a:spcPct val="0"/>
              </a:spcBef>
              <a:spcAft>
                <a:spcPts val="0"/>
              </a:spcAft>
              <a:buFont typeface="Monotype Sorts" pitchFamily="2" charset="2"/>
              <a:buNone/>
              <a:defRPr/>
            </a:pPr>
            <a:r>
              <a:rPr lang="en-US" sz="800" b="1" dirty="0" smtClean="0"/>
              <a:t/>
            </a:r>
            <a:br>
              <a:rPr lang="en-US" sz="800" b="1" dirty="0" smtClean="0"/>
            </a:br>
            <a:endParaRPr lang="en-US" sz="800" b="1" dirty="0" smtClean="0"/>
          </a:p>
          <a:p>
            <a:pPr marL="0" indent="0" fontAlgn="auto">
              <a:spcBef>
                <a:spcPct val="0"/>
              </a:spcBef>
              <a:spcAft>
                <a:spcPts val="0"/>
              </a:spcAft>
              <a:buFont typeface="Monotype Sorts" pitchFamily="2" charset="2"/>
              <a:buNone/>
              <a:defRPr/>
            </a:pPr>
            <a:r>
              <a:rPr lang="en-US" sz="800" b="1" dirty="0" smtClean="0"/>
              <a:t>")$+*($''-2@7-0=0''8L9=CEHIH+6OUNFT@GHEÿÛ C</a:t>
            </a:r>
          </a:p>
          <a:p>
            <a:pPr marL="0" indent="0" fontAlgn="auto">
              <a:spcBef>
                <a:spcPct val="0"/>
              </a:spcBef>
              <a:spcAft>
                <a:spcPts val="0"/>
              </a:spcAft>
              <a:buFont typeface="Monotype Sorts" pitchFamily="2" charset="2"/>
              <a:buNone/>
              <a:defRPr/>
            </a:pPr>
            <a:endParaRPr lang="en-US" sz="800" b="1" dirty="0" smtClean="0"/>
          </a:p>
          <a:p>
            <a:pPr marL="0" indent="0" fontAlgn="auto">
              <a:spcBef>
                <a:spcPct val="0"/>
              </a:spcBef>
              <a:spcAft>
                <a:spcPts val="0"/>
              </a:spcAft>
              <a:buFont typeface="Monotype Sorts" pitchFamily="2" charset="2"/>
              <a:buNone/>
              <a:defRPr/>
            </a:pPr>
            <a:r>
              <a:rPr lang="en-US" sz="800" b="1" dirty="0" smtClean="0"/>
              <a:t>!!E.'.</a:t>
            </a:r>
            <a:r>
              <a:rPr lang="en-US" sz="800" b="1" dirty="0" err="1" smtClean="0"/>
              <a:t>EEEEEEEEEEEEEEEEEEEEEEEEEEEEEEEEEEEEEEEEEEEEEEEEEEÿÀ</a:t>
            </a:r>
            <a:r>
              <a:rPr lang="en-US" sz="800" b="1" dirty="0" smtClean="0"/>
              <a:t>  € €" </a:t>
            </a:r>
            <a:r>
              <a:rPr lang="en-US" sz="800" b="1" dirty="0" err="1" smtClean="0"/>
              <a:t>ÿÄ</a:t>
            </a:r>
            <a:r>
              <a:rPr lang="en-US" sz="800" b="1" dirty="0" smtClean="0"/>
              <a:t>              </a:t>
            </a:r>
            <a:r>
              <a:rPr lang="en-US" sz="800" b="1" dirty="0" err="1" smtClean="0"/>
              <a:t>ÿÄ</a:t>
            </a:r>
            <a:r>
              <a:rPr lang="en-US" sz="800" b="1" dirty="0" smtClean="0"/>
              <a:t> -     !1AQ"aq2B‘¡</a:t>
            </a:r>
            <a:r>
              <a:rPr lang="en-US" sz="800" b="1" dirty="0" err="1" smtClean="0"/>
              <a:t>R±ÁÑð#áÿÄ</a:t>
            </a:r>
            <a:r>
              <a:rPr lang="en-US" sz="800" b="1" dirty="0" smtClean="0"/>
              <a:t>             </a:t>
            </a:r>
            <a:r>
              <a:rPr lang="en-US" sz="800" b="1" dirty="0" err="1" smtClean="0"/>
              <a:t>ÿÄ</a:t>
            </a:r>
            <a:r>
              <a:rPr lang="en-US" sz="800" b="1" dirty="0" smtClean="0"/>
              <a:t>             !1AaÿÚ   ? ô‘‹&gt;2VŽñåmQMüsF+Iïûa¯âGM¾zÅ"1¦ÎÜ ·ww÷NhJN½&gt;ñÆ2ÿ </a:t>
            </a:r>
            <a:r>
              <a:rPr lang="en-US" sz="800" b="1" dirty="0" err="1" smtClean="0"/>
              <a:t>JÑ^r</a:t>
            </a:r>
            <a:r>
              <a:rPr lang="en-US" sz="800" b="1" dirty="0" smtClean="0"/>
              <a:t>(˜¿:ÊŒB7)Z±)üf‚q¨”Õï³ #</a:t>
            </a:r>
            <a:r>
              <a:rPr lang="en-US" sz="800" b="1" dirty="0" err="1" smtClean="0"/>
              <a:t>e¡k</a:t>
            </a:r>
            <a:r>
              <a:rPr lang="en-US" sz="800" b="1" dirty="0" smtClean="0"/>
              <a:t>‹š…‘</a:t>
            </a:r>
            <a:r>
              <a:rPr lang="en-US" sz="800" b="1" dirty="0" err="1" smtClean="0"/>
              <a:t>ûï&amp;P</a:t>
            </a:r>
            <a:r>
              <a:rPr lang="en-US" sz="800" b="1" dirty="0" smtClean="0"/>
              <a:t>”¤Ò·¿u¬êNLº2¦#öÍ8ü\g)	aã1òHýê±m]h]</a:t>
            </a:r>
            <a:r>
              <a:rPr lang="en-US" sz="800" b="1" dirty="0" err="1" smtClean="0"/>
              <a:t>ý`F¥w©Wf</a:t>
            </a:r>
            <a:endParaRPr lang="en-US" sz="800" b="1" dirty="0" smtClean="0"/>
          </a:p>
          <a:p>
            <a:pPr marL="0" indent="0" fontAlgn="auto">
              <a:spcBef>
                <a:spcPct val="0"/>
              </a:spcBef>
              <a:spcAft>
                <a:spcPts val="0"/>
              </a:spcAft>
              <a:buFont typeface="Monotype Sorts" pitchFamily="2" charset="2"/>
              <a:buNone/>
              <a:defRPr/>
            </a:pPr>
            <a:r>
              <a:rPr lang="en-US" sz="800" b="1" dirty="0" smtClean="0"/>
              <a:t>¡</a:t>
            </a:r>
            <a:r>
              <a:rPr lang="en-US" sz="800" b="1" dirty="0" err="1" smtClean="0"/>
              <a:t>fË¬x</a:t>
            </a:r>
            <a:r>
              <a:rPr lang="en-US" sz="800" b="1" dirty="0" smtClean="0"/>
              <a:t>†¬¼Xòùw÷’sœ®³,e:÷`</a:t>
            </a:r>
            <a:r>
              <a:rPr lang="en-US" sz="800" b="1" dirty="0" err="1" smtClean="0"/>
              <a:t>WøÌDÛÖ©ÂBþ</a:t>
            </a:r>
            <a:r>
              <a:rPr lang="en-US" sz="800" b="1" dirty="0" smtClean="0"/>
              <a:t>¥»‹</a:t>
            </a:r>
            <a:r>
              <a:rPr lang="en-US" sz="800" b="1" dirty="0" err="1" smtClean="0"/>
              <a:t>WšeB</a:t>
            </a:r>
            <a:r>
              <a:rPr lang="en-US" sz="800" b="1" dirty="0" smtClean="0"/>
              <a:t> ‘m¾³Qo³£)~;</a:t>
            </a:r>
            <a:r>
              <a:rPr lang="en-US" sz="800" b="1" dirty="0" err="1" smtClean="0"/>
              <a:t>ívÖLž</a:t>
            </a:r>
            <a:r>
              <a:rPr lang="en-US" sz="800" b="1" dirty="0" smtClean="0"/>
              <a:t>—</a:t>
            </a:r>
            <a:r>
              <a:rPr lang="en-US" sz="800" b="1" dirty="0" err="1" smtClean="0"/>
              <a:t>JZàiP</a:t>
            </a:r>
            <a:r>
              <a:rPr lang="en-US" sz="800" b="1" dirty="0" smtClean="0"/>
              <a:t>•»</a:t>
            </a:r>
            <a:r>
              <a:rPr lang="en-US" sz="800" b="1" dirty="0" err="1" smtClean="0"/>
              <a:t>Îe­ÿ</a:t>
            </a:r>
            <a:r>
              <a:rPr lang="en-US" sz="800" b="1" dirty="0" smtClean="0"/>
              <a:t> 9¤õ”Á~Füuç*$„å-ú;þ¹ñå&amp;Ð/·Æ2lÇûyÆ{ªÑâ8@ã-•</a:t>
            </a:r>
            <a:r>
              <a:rPr lang="en-US" sz="800" b="1" dirty="0" err="1" smtClean="0"/>
              <a:t>ïË</a:t>
            </a:r>
            <a:r>
              <a:rPr lang="en-US" sz="800" b="1" dirty="0" smtClean="0"/>
              <a:t>¬æØ‘þÞråÄ·Åú½ç3®¾]÷þ9v²NµÝw¯9U/</a:t>
            </a:r>
            <a:r>
              <a:rPr lang="en-US" sz="800" b="1" dirty="0" err="1" smtClean="0"/>
              <a:t>Ôå</a:t>
            </a:r>
            <a:r>
              <a:rPr lang="en-US" sz="800" b="1" dirty="0" smtClean="0"/>
              <a:t>-SYÒ/</a:t>
            </a:r>
            <a:r>
              <a:rPr lang="en-US" sz="800" b="1" dirty="0" err="1" smtClean="0"/>
              <a:t>ÆêŸï</a:t>
            </a:r>
            <a:r>
              <a:rPr lang="en-US" sz="800" b="1" dirty="0" smtClean="0"/>
              <a:t>‘@÷~}^</a:t>
            </a:r>
            <a:r>
              <a:rPr lang="en-US" sz="800" b="1" dirty="0" err="1" smtClean="0"/>
              <a:t>RÅv</a:t>
            </a:r>
            <a:r>
              <a:rPr lang="en-US" sz="800" b="1" dirty="0" smtClean="0"/>
              <a:t>×^2¸f¨ </a:t>
            </a:r>
            <a:r>
              <a:rPr lang="en-US" sz="800" b="1" dirty="0" err="1" smtClean="0"/>
              <a:t>nN</a:t>
            </a:r>
            <a:r>
              <a:rPr lang="en-US" sz="800" b="1" dirty="0" smtClean="0"/>
              <a:t>÷„</a:t>
            </a:r>
            <a:r>
              <a:rPr lang="en-US" sz="800" b="1" dirty="0" err="1" smtClean="0"/>
              <a:t>x«V</a:t>
            </a:r>
            <a:r>
              <a:rPr lang="en-US" sz="800" b="1" dirty="0" smtClean="0"/>
              <a:t>µ¯¼’À‰¿úÊ”¾Ucô</a:t>
            </a:r>
            <a:r>
              <a:rPr lang="en-US" sz="800" b="1" dirty="0" err="1" smtClean="0"/>
              <a:t>iF</a:t>
            </a:r>
            <a:r>
              <a:rPr lang="en-US" sz="800" b="1" dirty="0" smtClean="0"/>
              <a:t>~ê¼f…H½¾&lt;fepGå¼9V®šé{ÉK?R‘ušæˆD¯7‹\</a:t>
            </a:r>
            <a:r>
              <a:rPr lang="en-US" sz="800" b="1" dirty="0" err="1" smtClean="0"/>
              <a:t>NPûÞ</a:t>
            </a:r>
            <a:r>
              <a:rPr lang="en-US" sz="800" b="1" dirty="0" smtClean="0"/>
              <a:t>$†</a:t>
            </a:r>
            <a:r>
              <a:rPr lang="en-US" sz="800" b="1" dirty="0" err="1" smtClean="0"/>
              <a:t>žz</a:t>
            </a:r>
            <a:r>
              <a:rPr lang="en-US" sz="800" b="1" dirty="0" smtClean="0"/>
              <a:t>¬</a:t>
            </a:r>
            <a:r>
              <a:rPr lang="en-US" sz="800" b="1" dirty="0" err="1" smtClean="0"/>
              <a:t>eE</a:t>
            </a:r>
            <a:r>
              <a:rPr lang="en-US" sz="800" b="1" dirty="0" smtClean="0"/>
              <a:t>!ºÛþÙ4LêëÓŠ‘™</a:t>
            </a:r>
            <a:r>
              <a:rPr lang="en-US" sz="800" b="1" dirty="0" err="1" smtClean="0"/>
              <a:t>mÿ</a:t>
            </a:r>
            <a:r>
              <a:rPr lang="en-US" sz="800" b="1" dirty="0" smtClean="0"/>
              <a:t> 8³¸êOÏx®*?</a:t>
            </a:r>
            <a:r>
              <a:rPr lang="en-US" sz="800" b="1" dirty="0" err="1" smtClean="0"/>
              <a:t>ë'ãZ</a:t>
            </a:r>
            <a:r>
              <a:rPr lang="en-US" sz="800" b="1" dirty="0" smtClean="0"/>
              <a:t>$_¢²`ŸŸR[*</a:t>
            </a:r>
            <a:r>
              <a:rPr lang="en-US" sz="800" b="1" dirty="0" err="1" smtClean="0"/>
              <a:t>ã÷uxàÓ</a:t>
            </a:r>
            <a:r>
              <a:rPr lang="en-US" sz="800" b="1" dirty="0" smtClean="0"/>
              <a:t>:I¨(Ö3%VšÛ.*</a:t>
            </a:r>
            <a:r>
              <a:rPr lang="en-US" sz="800" b="1" dirty="0" err="1" smtClean="0"/>
              <a:t>þ£qÿ</a:t>
            </a:r>
            <a:r>
              <a:rPr lang="en-US" sz="800" b="1" dirty="0" smtClean="0"/>
              <a:t> </a:t>
            </a:r>
            <a:r>
              <a:rPr lang="en-US" sz="800" b="1" dirty="0" err="1" smtClean="0"/>
              <a:t>ÝãÄŠPwedS</a:t>
            </a:r>
            <a:r>
              <a:rPr lang="en-US" sz="800" b="1" dirty="0" smtClean="0"/>
              <a:t>¸+z|˜5)Jº|</a:t>
            </a:r>
            <a:r>
              <a:rPr lang="en-US" sz="800" b="1" dirty="0" err="1" smtClean="0"/>
              <a:t>ÖiKø†Íþnðåh</a:t>
            </a:r>
            <a:r>
              <a:rPr lang="en-US" sz="800" b="1" dirty="0" smtClean="0"/>
              <a:t>X²Ch~z¼§Êi&lt;</a:t>
            </a:r>
            <a:r>
              <a:rPr lang="en-US" sz="800" b="1" dirty="0" err="1" smtClean="0"/>
              <a:t>ßŒÑ</a:t>
            </a:r>
            <a:r>
              <a:rPr lang="en-US" sz="800" b="1" dirty="0" smtClean="0"/>
              <a:t>º®ïe#J®½`HÔÿ =×}dÓÉ¿ŠõèÌÜoÄ_®²[ñ{</a:t>
            </a:r>
            <a:r>
              <a:rPr lang="en-US" sz="800" b="1" dirty="0" err="1" smtClean="0"/>
              <a:t>òb</a:t>
            </a:r>
            <a:r>
              <a:rPr lang="en-US" sz="800" b="1" dirty="0" smtClean="0"/>
              <a:t>\£Å*'F‚Ï7þ1í/</a:t>
            </a:r>
            <a:r>
              <a:rPr lang="en-US" sz="800" b="1" dirty="0" err="1" smtClean="0"/>
              <a:t>UïÎSBD‰Uz</a:t>
            </a:r>
            <a:r>
              <a:rPr lang="en-US" sz="800" b="1" dirty="0" smtClean="0"/>
              <a:t>&lt;</a:t>
            </a:r>
            <a:r>
              <a:rPr lang="en-US" sz="800" b="1" dirty="0" err="1" smtClean="0"/>
              <a:t>äpñZkWë</a:t>
            </a:r>
            <a:r>
              <a:rPr lang="en-US" sz="800" b="1" dirty="0" smtClean="0"/>
              <a:t>»;|á"P;ìÎ¼´ÔNõ…3—2_ý,N³GˆmmZ¦²åiòÝxÖó—)ZH%ë¼¢¼$6¢:¼¡¡&gt;]ÿ _Î”G]»ÆO†›ïIpÛ³W^1*1jû¤Ì:øôWÞS8ÕH¥Ý˜4†5iZ&lt;</a:t>
            </a:r>
            <a:r>
              <a:rPr lang="en-US" sz="800" b="1" dirty="0" err="1" smtClean="0"/>
              <a:t>zÉŒNVtöûÊeÊQ</a:t>
            </a:r>
            <a:r>
              <a:rPr lang="en-US" sz="800" b="1" dirty="0" smtClean="0"/>
              <a:t>)ª</a:t>
            </a:r>
            <a:r>
              <a:rPr lang="en-US" sz="800" b="1" dirty="0" err="1" smtClean="0"/>
              <a:t>ÖUßîÓ</a:t>
            </a:r>
            <a:r>
              <a:rPr lang="en-US" sz="800" b="1" dirty="0" smtClean="0"/>
              <a:t>}¸Œ’K—</a:t>
            </a:r>
            <a:r>
              <a:rPr lang="en-US" sz="800" b="1" dirty="0" err="1" smtClean="0"/>
              <a:t>ÖïÆ</a:t>
            </a:r>
            <a:r>
              <a:rPr lang="en-US" sz="800" b="1" dirty="0" smtClean="0"/>
              <a:t>^VÅüfR1¤’˜</a:t>
            </a:r>
          </a:p>
        </p:txBody>
      </p:sp>
      <p:sp>
        <p:nvSpPr>
          <p:cNvPr id="9218" name="Rectangle 2"/>
          <p:cNvSpPr>
            <a:spLocks noGrp="1" noChangeArrowheads="1"/>
          </p:cNvSpPr>
          <p:nvPr>
            <p:ph type="title"/>
          </p:nvPr>
        </p:nvSpPr>
        <p:spPr/>
        <p:txBody>
          <a:bodyPr/>
          <a:lstStyle/>
          <a:p>
            <a:pPr fontAlgn="auto">
              <a:spcAft>
                <a:spcPts val="0"/>
              </a:spcAft>
              <a:defRPr/>
            </a:pPr>
            <a:r>
              <a:rPr lang="en-US" smtClean="0"/>
              <a:t>Binary File as Text File</a:t>
            </a:r>
            <a:br>
              <a:rPr lang="en-US" smtClean="0"/>
            </a:br>
            <a:r>
              <a:rPr lang="en-US" smtClean="0"/>
              <a:t>Example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8323">
                                            <p:txEl>
                                              <p:charRg st="4294967295" end="4294967295"/>
                                            </p:txEl>
                                          </p:spTgt>
                                        </p:tgtEl>
                                        <p:attrNameLst>
                                          <p:attrName>style.visibility</p:attrName>
                                        </p:attrNameLst>
                                      </p:cBhvr>
                                      <p:to>
                                        <p:strVal val="visible"/>
                                      </p:to>
                                    </p:set>
                                    <p:animEffect transition="in" filter="box(in)">
                                      <p:cBhvr>
                                        <p:cTn id="7" dur="500"/>
                                        <p:tgtEl>
                                          <p:spTgt spid="56832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s-IS" dirty="0" smtClean="0"/>
              <a:t>You can read the next item and return it (advancing the scanner).  The return type is implied by the method name.</a:t>
            </a:r>
          </a:p>
          <a:p>
            <a:pPr lvl="1"/>
            <a:r>
              <a:rPr lang="is-IS" dirty="0" smtClean="0"/>
              <a:t>int x = scanner.nextInt()</a:t>
            </a:r>
          </a:p>
          <a:p>
            <a:pPr lvl="1"/>
            <a:r>
              <a:rPr lang="is-IS" dirty="0" smtClean="0"/>
              <a:t>double y = scanner.nextDouble()</a:t>
            </a:r>
          </a:p>
          <a:p>
            <a:pPr lvl="1"/>
            <a:r>
              <a:rPr lang="is-IS" dirty="0" smtClean="0"/>
              <a:t>boolean z = scanner.nextBoolean()</a:t>
            </a:r>
          </a:p>
          <a:p>
            <a:pPr lvl="1"/>
            <a:r>
              <a:rPr lang="is-IS" dirty="0" smtClean="0"/>
              <a:t>String token = scanner.next().</a:t>
            </a:r>
          </a:p>
          <a:p>
            <a:r>
              <a:rPr lang="is-IS" dirty="0" smtClean="0"/>
              <a:t>Example:</a:t>
            </a:r>
          </a:p>
          <a:p>
            <a:pPr lvl="1"/>
            <a:r>
              <a:rPr lang="is-IS" dirty="0" smtClean="0"/>
              <a:t>Scanner s1 = new Scanner("9  false 3.2");</a:t>
            </a:r>
          </a:p>
          <a:p>
            <a:pPr lvl="1"/>
            <a:r>
              <a:rPr lang="is-IS" dirty="0"/>
              <a:t>boolean b1 = s1.hasNextInt();</a:t>
            </a:r>
          </a:p>
          <a:p>
            <a:pPr lvl="1"/>
            <a:r>
              <a:rPr lang="is-IS" dirty="0" smtClean="0"/>
              <a:t>boolean b2 = s1.hasNextBoolean();</a:t>
            </a:r>
          </a:p>
          <a:p>
            <a:pPr lvl="1"/>
            <a:r>
              <a:rPr lang="is-IS" dirty="0" smtClean="0"/>
              <a:t>boolean b3 = s1.hasNextDouble();</a:t>
            </a:r>
          </a:p>
          <a:p>
            <a:pPr lvl="1"/>
            <a:r>
              <a:rPr lang="is-IS" dirty="0" smtClean="0"/>
              <a:t>int x = s1.nextInt();</a:t>
            </a:r>
          </a:p>
          <a:p>
            <a:pPr lvl="1"/>
            <a:r>
              <a:rPr lang="is-IS" dirty="0" smtClean="0"/>
              <a:t>b1 = s1.hasNextInt();</a:t>
            </a:r>
          </a:p>
          <a:p>
            <a:pPr lvl="1"/>
            <a:r>
              <a:rPr lang="is-IS" dirty="0"/>
              <a:t>b2 = s1.hasNextBoolean();</a:t>
            </a:r>
          </a:p>
          <a:p>
            <a:pPr lvl="1"/>
            <a:r>
              <a:rPr lang="is-IS" dirty="0" smtClean="0"/>
              <a:t>b3 = s1.hasNextDouble();</a:t>
            </a:r>
          </a:p>
          <a:p>
            <a:pPr lvl="1"/>
            <a:r>
              <a:rPr lang="is-IS" dirty="0" smtClean="0"/>
              <a:t>b1 = s1.hasNext();</a:t>
            </a:r>
          </a:p>
          <a:p>
            <a:pPr lvl="1"/>
            <a:endParaRPr lang="is-I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word-by-word processing</a:t>
            </a:r>
            <a:endParaRPr lang="en-US" dirty="0"/>
          </a:p>
        </p:txBody>
      </p:sp>
    </p:spTree>
    <p:extLst>
      <p:ext uri="{BB962C8B-B14F-4D97-AF65-F5344CB8AC3E}">
        <p14:creationId xmlns:p14="http://schemas.microsoft.com/office/powerpoint/2010/main" val="4101649212"/>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scanner is used to read data from a file; be sure to close the scanner when you are done with it.</a:t>
            </a:r>
          </a:p>
          <a:p>
            <a:pPr lvl="1"/>
            <a:r>
              <a:rPr lang="en-US" dirty="0" smtClean="0"/>
              <a:t>Scanner scanner = new Scanner( new File( "</a:t>
            </a:r>
            <a:r>
              <a:rPr lang="en-US" dirty="0" err="1" smtClean="0"/>
              <a:t>input.txt</a:t>
            </a:r>
            <a:r>
              <a:rPr lang="en-US" dirty="0" smtClean="0"/>
              <a:t>") );</a:t>
            </a:r>
          </a:p>
          <a:p>
            <a:pPr lvl="1"/>
            <a:r>
              <a:rPr lang="en-US" dirty="0" smtClean="0"/>
              <a:t>// read lots of data from the scanner</a:t>
            </a:r>
          </a:p>
          <a:p>
            <a:pPr lvl="1"/>
            <a:r>
              <a:rPr lang="en-US" dirty="0" err="1" smtClean="0"/>
              <a:t>scanner.close</a:t>
            </a:r>
            <a:r>
              <a:rPr lang="en-US" dirty="0" smtClean="0"/>
              <a:t>(); // THIS IS IMPORTANT</a:t>
            </a:r>
          </a:p>
          <a:p>
            <a:r>
              <a:rPr lang="en-US" dirty="0" smtClean="0"/>
              <a:t>Note that once a scanner is closed, any "get-the-next-thing" method will throw an </a:t>
            </a:r>
            <a:r>
              <a:rPr lang="en-US" dirty="0" err="1" smtClean="0"/>
              <a:t>IllegalStateException</a:t>
            </a:r>
            <a:r>
              <a:rPr lang="en-US" dirty="0" smtClean="0"/>
              <a:t>.</a:t>
            </a:r>
            <a:endParaRPr lang="en-US" dirty="0"/>
          </a:p>
        </p:txBody>
      </p:sp>
      <p:sp>
        <p:nvSpPr>
          <p:cNvPr id="3" name="Title 2"/>
          <p:cNvSpPr>
            <a:spLocks noGrp="1"/>
          </p:cNvSpPr>
          <p:nvPr>
            <p:ph type="title"/>
          </p:nvPr>
        </p:nvSpPr>
        <p:spPr/>
        <p:txBody>
          <a:bodyPr/>
          <a:lstStyle/>
          <a:p>
            <a:r>
              <a:rPr lang="en-US" dirty="0" smtClean="0"/>
              <a:t>Scanner</a:t>
            </a:r>
            <a:endParaRPr lang="en-US" dirty="0"/>
          </a:p>
        </p:txBody>
      </p:sp>
    </p:spTree>
    <p:extLst>
      <p:ext uri="{BB962C8B-B14F-4D97-AF65-F5344CB8AC3E}">
        <p14:creationId xmlns:p14="http://schemas.microsoft.com/office/powerpoint/2010/main" val="1186494234"/>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7298" name="Rectangle 2"/>
          <p:cNvSpPr>
            <a:spLocks noGrp="1" noChangeArrowheads="1"/>
          </p:cNvSpPr>
          <p:nvPr>
            <p:ph idx="1"/>
          </p:nvPr>
        </p:nvSpPr>
        <p:spPr>
          <a:xfrm>
            <a:off x="457200" y="1600200"/>
            <a:ext cx="6705600" cy="49530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import </a:t>
            </a:r>
            <a:r>
              <a:rPr lang="en-US" sz="900" b="1" dirty="0" err="1" smtClean="0">
                <a:latin typeface="Courier New" pitchFamily="49" charset="0"/>
              </a:rPr>
              <a:t>java.io</a:t>
            </a:r>
            <a:r>
              <a:rPr lang="en-US" sz="9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import </a:t>
            </a:r>
            <a:r>
              <a:rPr lang="en-US" sz="900" b="1" dirty="0" err="1" smtClean="0">
                <a:latin typeface="Courier New" pitchFamily="49" charset="0"/>
              </a:rPr>
              <a:t>java.util</a:t>
            </a:r>
            <a:r>
              <a:rPr lang="en-US" sz="9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9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class </a:t>
            </a:r>
            <a:r>
              <a:rPr lang="en-US" sz="900" b="1" dirty="0" err="1" smtClean="0">
                <a:latin typeface="Courier New" pitchFamily="49" charset="0"/>
              </a:rPr>
              <a:t>ArrayReader</a:t>
            </a: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private static </a:t>
            </a:r>
            <a:r>
              <a:rPr lang="en-US" sz="900" b="1" dirty="0" err="1" smtClean="0">
                <a:latin typeface="Courier New" pitchFamily="49" charset="0"/>
              </a:rPr>
              <a:t>int</a:t>
            </a:r>
            <a:r>
              <a:rPr lang="en-US" sz="900" b="1" dirty="0" smtClean="0">
                <a:latin typeface="Courier New" pitchFamily="49" charset="0"/>
              </a:rPr>
              <a:t> MAX=1000;</a:t>
            </a:r>
          </a:p>
          <a:p>
            <a:pPr marL="274320" fontAlgn="auto">
              <a:lnSpc>
                <a:spcPct val="90000"/>
              </a:lnSpc>
              <a:spcBef>
                <a:spcPct val="0"/>
              </a:spcBef>
              <a:spcAft>
                <a:spcPts val="0"/>
              </a:spcAft>
              <a:buFont typeface="Monotype Sorts" pitchFamily="2" charset="2"/>
              <a:buNone/>
              <a:defRPr/>
            </a:pPr>
            <a:endParaRPr lang="en-US" sz="9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public static void main(String[] </a:t>
            </a:r>
            <a:r>
              <a:rPr lang="en-US" sz="900" b="1" dirty="0" err="1" smtClean="0">
                <a:latin typeface="Courier New" pitchFamily="49" charset="0"/>
              </a:rPr>
              <a:t>args</a:t>
            </a: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int</a:t>
            </a:r>
            <a:r>
              <a:rPr lang="en-US" sz="900" b="1" dirty="0" smtClean="0">
                <a:latin typeface="Courier New" pitchFamily="49" charset="0"/>
              </a:rPr>
              <a:t>[] data = new </a:t>
            </a:r>
            <a:r>
              <a:rPr lang="en-US" sz="900" b="1" dirty="0" err="1" smtClean="0">
                <a:latin typeface="Courier New" pitchFamily="49" charset="0"/>
              </a:rPr>
              <a:t>int</a:t>
            </a:r>
            <a:r>
              <a:rPr lang="en-US" sz="900" b="1" dirty="0" smtClean="0">
                <a:latin typeface="Courier New" pitchFamily="49" charset="0"/>
              </a:rPr>
              <a:t>[MAX];</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int</a:t>
            </a:r>
            <a:r>
              <a:rPr lang="en-US" sz="900" b="1" dirty="0" smtClean="0">
                <a:latin typeface="Courier New" pitchFamily="49" charset="0"/>
              </a:rPr>
              <a:t> count = 0;</a:t>
            </a:r>
          </a:p>
          <a:p>
            <a:pPr marL="274320" fontAlgn="auto">
              <a:lnSpc>
                <a:spcPct val="90000"/>
              </a:lnSpc>
              <a:spcBef>
                <a:spcPct val="0"/>
              </a:spcBef>
              <a:spcAft>
                <a:spcPts val="0"/>
              </a:spcAft>
              <a:buFont typeface="Monotype Sorts" pitchFamily="2" charset="2"/>
              <a:buNone/>
              <a:defRPr/>
            </a:pPr>
            <a:endParaRPr lang="en-US" sz="9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900" b="1" dirty="0">
                <a:solidFill>
                  <a:srgbClr val="FF0000"/>
                </a:solidFill>
                <a:latin typeface="Courier New" pitchFamily="49" charset="0"/>
              </a:rPr>
              <a:t> </a:t>
            </a:r>
            <a:r>
              <a:rPr lang="en-US" sz="900" b="1" dirty="0" smtClean="0">
                <a:solidFill>
                  <a:srgbClr val="FF0000"/>
                </a:solidFill>
                <a:latin typeface="Courier New" pitchFamily="49" charset="0"/>
              </a:rPr>
              <a:t>        Scanner scanner = new Scanner( new File( </a:t>
            </a:r>
            <a:r>
              <a:rPr lang="en-US" sz="900" b="1" dirty="0" err="1" smtClean="0">
                <a:solidFill>
                  <a:srgbClr val="FF0000"/>
                </a:solidFill>
                <a:latin typeface="Courier New" pitchFamily="49" charset="0"/>
              </a:rPr>
              <a:t>args</a:t>
            </a:r>
            <a:r>
              <a:rPr lang="en-US" sz="900" b="1" dirty="0" smtClean="0">
                <a:solidFill>
                  <a:srgbClr val="FF0000"/>
                </a:solidFill>
                <a:latin typeface="Courier New" pitchFamily="49" charset="0"/>
              </a:rPr>
              <a:t>[0] )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smtClean="0">
                <a:solidFill>
                  <a:srgbClr val="FF0000"/>
                </a:solidFill>
                <a:latin typeface="Courier New" pitchFamily="49" charset="0"/>
              </a:rPr>
              <a:t>while(</a:t>
            </a:r>
            <a:r>
              <a:rPr lang="en-US" sz="900" b="1" dirty="0" err="1" smtClean="0">
                <a:solidFill>
                  <a:srgbClr val="FF0000"/>
                </a:solidFill>
                <a:latin typeface="Courier New" pitchFamily="49" charset="0"/>
              </a:rPr>
              <a:t>scanner.hasNextInt</a:t>
            </a:r>
            <a:r>
              <a:rPr lang="en-US" sz="900" b="1" dirty="0" smtClean="0">
                <a:solidFill>
                  <a:srgbClr val="FF0000"/>
                </a:solidFill>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data[count++] = </a:t>
            </a:r>
            <a:r>
              <a:rPr lang="en-US" sz="900" b="1" dirty="0" err="1" smtClean="0">
                <a:solidFill>
                  <a:srgbClr val="FF0000"/>
                </a:solidFill>
                <a:latin typeface="Courier New" pitchFamily="49" charset="0"/>
              </a:rPr>
              <a:t>scanner.nextInt</a:t>
            </a:r>
            <a:r>
              <a:rPr lang="en-US" sz="900" b="1" dirty="0" smtClean="0">
                <a:solidFill>
                  <a:srgbClr val="FF0000"/>
                </a:solidFill>
                <a:latin typeface="Courier New" pitchFamily="49" charset="0"/>
              </a:rPr>
              <a:t>()</a:t>
            </a:r>
            <a:r>
              <a:rPr lang="en-US" sz="900" b="1" dirty="0" smtClean="0">
                <a:latin typeface="Courier New" pitchFamily="49" charset="0"/>
              </a:rPr>
              <a:t> </a:t>
            </a:r>
            <a:r>
              <a:rPr lang="en-US" sz="900" b="1" dirty="0" smtClean="0">
                <a:solidFill>
                  <a:srgbClr val="FF0000"/>
                </a:solidFill>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solidFill>
                  <a:srgbClr val="FF0000"/>
                </a:solidFill>
                <a:latin typeface="Courier New" pitchFamily="49" charset="0"/>
              </a:rPr>
              <a:t>scanner.close</a:t>
            </a:r>
            <a:r>
              <a:rPr lang="en-US" sz="900" b="1" dirty="0" smtClean="0">
                <a:solidFill>
                  <a:srgbClr val="FF0000"/>
                </a:solidFill>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 catch(Exception e)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System.out.println</a:t>
            </a:r>
            <a:r>
              <a:rPr lang="en-US" sz="900" b="1" dirty="0" smtClean="0">
                <a:latin typeface="Courier New" pitchFamily="49" charset="0"/>
              </a:rPr>
              <a:t>("Error reading from " + </a:t>
            </a:r>
            <a:r>
              <a:rPr lang="en-US" sz="900" b="1" dirty="0" err="1" smtClean="0">
                <a:latin typeface="Courier New" pitchFamily="49" charset="0"/>
              </a:rPr>
              <a:t>args</a:t>
            </a:r>
            <a:r>
              <a:rPr lang="en-US" sz="9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System.exit</a:t>
            </a:r>
            <a:r>
              <a:rPr lang="en-US" sz="9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9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int</a:t>
            </a:r>
            <a:r>
              <a:rPr lang="en-US" sz="900" b="1" dirty="0" smtClean="0">
                <a:latin typeface="Courier New" pitchFamily="49" charset="0"/>
              </a:rPr>
              <a:t> max = 0; // index of the maximum value</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int</a:t>
            </a:r>
            <a:r>
              <a:rPr lang="en-US" sz="900" b="1" dirty="0" smtClean="0">
                <a:latin typeface="Courier New" pitchFamily="49" charset="0"/>
              </a:rPr>
              <a:t> min = 0; // index of the minimum value</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int</a:t>
            </a:r>
            <a:r>
              <a:rPr lang="en-US" sz="900" b="1" dirty="0" smtClean="0">
                <a:latin typeface="Courier New" pitchFamily="49" charset="0"/>
              </a:rPr>
              <a:t> total = 0; // cumulative total</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for(</a:t>
            </a:r>
            <a:r>
              <a:rPr lang="en-US" sz="900" b="1" dirty="0" err="1" smtClean="0">
                <a:latin typeface="Courier New" pitchFamily="49" charset="0"/>
              </a:rPr>
              <a:t>int</a:t>
            </a:r>
            <a:r>
              <a:rPr lang="en-US" sz="900" b="1" dirty="0" smtClean="0">
                <a:latin typeface="Courier New" pitchFamily="49" charset="0"/>
              </a:rPr>
              <a:t> </a:t>
            </a:r>
            <a:r>
              <a:rPr lang="en-US" sz="900" b="1" dirty="0" err="1" smtClean="0">
                <a:latin typeface="Courier New" pitchFamily="49" charset="0"/>
              </a:rPr>
              <a:t>i</a:t>
            </a:r>
            <a:r>
              <a:rPr lang="en-US" sz="900" b="1" dirty="0" smtClean="0">
                <a:latin typeface="Courier New" pitchFamily="49" charset="0"/>
              </a:rPr>
              <a:t>=0; </a:t>
            </a:r>
            <a:r>
              <a:rPr lang="en-US" sz="900" b="1" dirty="0" err="1" smtClean="0">
                <a:latin typeface="Courier New" pitchFamily="49" charset="0"/>
              </a:rPr>
              <a:t>i</a:t>
            </a:r>
            <a:r>
              <a:rPr lang="en-US" sz="900" b="1" dirty="0" smtClean="0">
                <a:latin typeface="Courier New" pitchFamily="49" charset="0"/>
              </a:rPr>
              <a:t>&lt;count; </a:t>
            </a:r>
            <a:r>
              <a:rPr lang="en-US" sz="900" b="1" dirty="0" err="1" smtClean="0">
                <a:latin typeface="Courier New" pitchFamily="49" charset="0"/>
              </a:rPr>
              <a:t>i</a:t>
            </a: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if(data[</a:t>
            </a:r>
            <a:r>
              <a:rPr lang="en-US" sz="900" b="1" dirty="0" err="1" smtClean="0">
                <a:latin typeface="Courier New" pitchFamily="49" charset="0"/>
              </a:rPr>
              <a:t>i</a:t>
            </a:r>
            <a:r>
              <a:rPr lang="en-US" sz="900" b="1" dirty="0" smtClean="0">
                <a:latin typeface="Courier New" pitchFamily="49" charset="0"/>
              </a:rPr>
              <a:t>] &gt; data[max]) max = </a:t>
            </a:r>
            <a:r>
              <a:rPr lang="en-US" sz="900" b="1" dirty="0" err="1" smtClean="0">
                <a:latin typeface="Courier New" pitchFamily="49" charset="0"/>
              </a:rPr>
              <a:t>i</a:t>
            </a:r>
            <a:r>
              <a:rPr lang="en-US" sz="9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if(data[</a:t>
            </a:r>
            <a:r>
              <a:rPr lang="en-US" sz="900" b="1" dirty="0" err="1" smtClean="0">
                <a:latin typeface="Courier New" pitchFamily="49" charset="0"/>
              </a:rPr>
              <a:t>i</a:t>
            </a:r>
            <a:r>
              <a:rPr lang="en-US" sz="900" b="1" dirty="0" smtClean="0">
                <a:latin typeface="Courier New" pitchFamily="49" charset="0"/>
              </a:rPr>
              <a:t>] &lt; data[min]) min = </a:t>
            </a:r>
            <a:r>
              <a:rPr lang="en-US" sz="900" b="1" dirty="0" err="1" smtClean="0">
                <a:latin typeface="Courier New" pitchFamily="49" charset="0"/>
              </a:rPr>
              <a:t>i</a:t>
            </a:r>
            <a:r>
              <a:rPr lang="en-US" sz="9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total = total + data[</a:t>
            </a:r>
            <a:r>
              <a:rPr lang="en-US" sz="900" b="1" dirty="0" err="1" smtClean="0">
                <a:latin typeface="Courier New" pitchFamily="49" charset="0"/>
              </a:rPr>
              <a:t>i</a:t>
            </a:r>
            <a:r>
              <a:rPr lang="en-US" sz="9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9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System.out.println</a:t>
            </a:r>
            <a:r>
              <a:rPr lang="en-US" sz="900" b="1" dirty="0" smtClean="0">
                <a:latin typeface="Courier New" pitchFamily="49" charset="0"/>
              </a:rPr>
              <a:t>("Minimum value is " + data[min]);</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System.out.println</a:t>
            </a:r>
            <a:r>
              <a:rPr lang="en-US" sz="900" b="1" dirty="0" smtClean="0">
                <a:latin typeface="Courier New" pitchFamily="49" charset="0"/>
              </a:rPr>
              <a:t>("Maximum value is " + data[max]);</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r>
              <a:rPr lang="en-US" sz="900" b="1" dirty="0" err="1" smtClean="0">
                <a:latin typeface="Courier New" pitchFamily="49" charset="0"/>
              </a:rPr>
              <a:t>System.out.println</a:t>
            </a:r>
            <a:r>
              <a:rPr lang="en-US" sz="900" b="1" dirty="0" smtClean="0">
                <a:latin typeface="Courier New" pitchFamily="49" charset="0"/>
              </a:rPr>
              <a:t>("Average value is " + total/(double)count);</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900" b="1" dirty="0" smtClean="0">
                <a:latin typeface="Courier New" pitchFamily="49" charset="0"/>
              </a:rPr>
              <a:t>}</a:t>
            </a:r>
          </a:p>
        </p:txBody>
      </p:sp>
      <p:sp>
        <p:nvSpPr>
          <p:cNvPr id="41987" name="Rectangle 3"/>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67300" name="Text Box 4"/>
          <p:cNvSpPr txBox="1">
            <a:spLocks noChangeArrowheads="1"/>
          </p:cNvSpPr>
          <p:nvPr/>
        </p:nvSpPr>
        <p:spPr bwMode="auto">
          <a:xfrm>
            <a:off x="5867400" y="1752600"/>
            <a:ext cx="3124200" cy="1460500"/>
          </a:xfrm>
          <a:prstGeom prst="rect">
            <a:avLst/>
          </a:prstGeom>
          <a:solidFill>
            <a:srgbClr val="FFCC99"/>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buClr>
                <a:schemeClr val="tx1"/>
              </a:buClr>
              <a:buSzPct val="75000"/>
              <a:buFont typeface="Monotype Sorts" pitchFamily="2" charset="2"/>
              <a:buNone/>
            </a:pPr>
            <a:r>
              <a:rPr lang="en-US" sz="1200" b="1">
                <a:latin typeface="Times New Roman" pitchFamily="18" charset="0"/>
              </a:rPr>
              <a:t>Read </a:t>
            </a:r>
            <a:r>
              <a:rPr lang="en-US" sz="1200" b="1">
                <a:solidFill>
                  <a:srgbClr val="FF0000"/>
                </a:solidFill>
                <a:latin typeface="Times New Roman" pitchFamily="18" charset="0"/>
              </a:rPr>
              <a:t>zero or more</a:t>
            </a:r>
            <a:r>
              <a:rPr lang="en-US" sz="1200" b="1">
                <a:latin typeface="Times New Roman" pitchFamily="18" charset="0"/>
              </a:rPr>
              <a:t> (up to some upper limit) numbers from a file where each number is </a:t>
            </a:r>
            <a:r>
              <a:rPr lang="en-US" sz="1200" b="1">
                <a:solidFill>
                  <a:srgbClr val="FF0000"/>
                </a:solidFill>
                <a:latin typeface="Times New Roman" pitchFamily="18" charset="0"/>
              </a:rPr>
              <a:t>on the same line and separated by a space</a:t>
            </a:r>
            <a:r>
              <a:rPr lang="en-US" sz="1200" b="1">
                <a:latin typeface="Times New Roman" pitchFamily="18" charset="0"/>
              </a:rPr>
              <a:t>.  Prints the largest, smallest, and average of the numbers.</a:t>
            </a:r>
          </a:p>
          <a:p>
            <a:pPr>
              <a:lnSpc>
                <a:spcPct val="90000"/>
              </a:lnSpc>
              <a:buClr>
                <a:schemeClr val="tx1"/>
              </a:buClr>
              <a:buSzPct val="75000"/>
              <a:buFont typeface="Monotype Sorts" pitchFamily="2" charset="2"/>
              <a:buNone/>
            </a:pPr>
            <a:endParaRPr lang="en-US" sz="1200" b="1">
              <a:latin typeface="Times New Roman" pitchFamily="18" charset="0"/>
            </a:endParaRPr>
          </a:p>
          <a:p>
            <a:r>
              <a:rPr lang="en-US" sz="1200" b="1">
                <a:latin typeface="Times New Roman" pitchFamily="18" charset="0"/>
              </a:rPr>
              <a:t>The command-line arguments are:</a:t>
            </a:r>
          </a:p>
          <a:p>
            <a:r>
              <a:rPr lang="en-US" sz="1200" b="1">
                <a:latin typeface="Times New Roman" pitchFamily="18" charset="0"/>
              </a:rPr>
              <a:t>arg[0]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 calcmode="lin" valueType="num">
                                      <p:cBhvr additive="base">
                                        <p:cTn id="7" dur="500" fill="hold"/>
                                        <p:tgtEl>
                                          <p:spTgt spid="567300"/>
                                        </p:tgtEl>
                                        <p:attrNameLst>
                                          <p:attrName>ppt_x</p:attrName>
                                        </p:attrNameLst>
                                      </p:cBhvr>
                                      <p:tavLst>
                                        <p:tav tm="0">
                                          <p:val>
                                            <p:strVal val="0-#ppt_w/2"/>
                                          </p:val>
                                        </p:tav>
                                        <p:tav tm="100000">
                                          <p:val>
                                            <p:strVal val="#ppt_x"/>
                                          </p:val>
                                        </p:tav>
                                      </p:tavLst>
                                    </p:anim>
                                    <p:anim calcmode="lin" valueType="num">
                                      <p:cBhvr additive="base">
                                        <p:cTn id="8" dur="500" fill="hold"/>
                                        <p:tgtEl>
                                          <p:spTgt spid="567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7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nimBg="1" autoUpdateAnimBg="0"/>
      <p:bldP spid="56730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idx="1"/>
          </p:nvPr>
        </p:nvSpPr>
        <p:spPr>
          <a:xfrm>
            <a:off x="457200" y="1600200"/>
            <a:ext cx="6705600" cy="51054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java.io</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import </a:t>
            </a:r>
            <a:r>
              <a:rPr lang="en-US" sz="1000" b="1" dirty="0" err="1" smtClean="0">
                <a:latin typeface="Courier New" pitchFamily="49" charset="0"/>
              </a:rPr>
              <a:t>java.util</a:t>
            </a:r>
            <a:r>
              <a:rPr lang="en-US" sz="1000" b="1" dirty="0" smtClean="0">
                <a:latin typeface="Courier New" pitchFamily="49" charset="0"/>
              </a:rPr>
              <a:t>.*;</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class </a:t>
            </a:r>
            <a:r>
              <a:rPr lang="en-US" sz="1000" b="1" dirty="0" err="1" smtClean="0">
                <a:latin typeface="Courier New" pitchFamily="49" charset="0"/>
              </a:rPr>
              <a:t>ArrayReader</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private static </a:t>
            </a:r>
            <a:r>
              <a:rPr lang="en-US" sz="1000" b="1" dirty="0" err="1" smtClean="0">
                <a:latin typeface="Courier New" pitchFamily="49" charset="0"/>
              </a:rPr>
              <a:t>int</a:t>
            </a:r>
            <a:r>
              <a:rPr lang="en-US" sz="1000" b="1" dirty="0" smtClean="0">
                <a:latin typeface="Courier New" pitchFamily="49" charset="0"/>
              </a:rPr>
              <a:t> MAX=1000;</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public static void main(String[] </a:t>
            </a:r>
            <a:r>
              <a:rPr lang="en-US" sz="1000" b="1" dirty="0" err="1" smtClean="0">
                <a:latin typeface="Courier New" pitchFamily="49" charset="0"/>
              </a:rPr>
              <a:t>args</a:t>
            </a: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data = new </a:t>
            </a:r>
            <a:r>
              <a:rPr lang="en-US" sz="1000" b="1" dirty="0" err="1" smtClean="0">
                <a:latin typeface="Courier New" pitchFamily="49" charset="0"/>
              </a:rPr>
              <a:t>int</a:t>
            </a:r>
            <a:r>
              <a:rPr lang="en-US" sz="1000" b="1" dirty="0" smtClean="0">
                <a:latin typeface="Courier New" pitchFamily="49" charset="0"/>
              </a:rPr>
              <a:t>[MAX];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int</a:t>
            </a:r>
            <a:r>
              <a:rPr lang="en-US" sz="1000" b="1" dirty="0" smtClean="0">
                <a:latin typeface="Courier New" pitchFamily="49" charset="0"/>
              </a:rPr>
              <a:t> count = 0;</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000" b="1" dirty="0" smtClean="0">
                <a:solidFill>
                  <a:srgbClr val="FF0000"/>
                </a:solidFill>
                <a:latin typeface="Courier New" pitchFamily="49" charset="0"/>
              </a:rPr>
              <a:t>         </a:t>
            </a:r>
            <a:r>
              <a:rPr lang="en-US" sz="1000" b="1" dirty="0">
                <a:solidFill>
                  <a:srgbClr val="FF0000"/>
                </a:solidFill>
                <a:latin typeface="Courier New" pitchFamily="49" charset="0"/>
              </a:rPr>
              <a:t>Scanner scanner = new Scanner( new File</a:t>
            </a:r>
            <a:r>
              <a:rPr lang="en-US" sz="1000" b="1" dirty="0" smtClean="0">
                <a:solidFill>
                  <a:srgbClr val="FF0000"/>
                </a:solidFill>
                <a:latin typeface="Courier New" pitchFamily="49" charset="0"/>
              </a:rPr>
              <a:t>( </a:t>
            </a:r>
            <a:r>
              <a:rPr lang="en-US" sz="1000" b="1" dirty="0" err="1" smtClean="0">
                <a:solidFill>
                  <a:srgbClr val="FF0000"/>
                </a:solidFill>
                <a:latin typeface="Courier New" pitchFamily="49" charset="0"/>
              </a:rPr>
              <a:t>args</a:t>
            </a:r>
            <a:r>
              <a:rPr lang="en-US" sz="1000" b="1" dirty="0" smtClean="0">
                <a:solidFill>
                  <a:srgbClr val="FF0000"/>
                </a:solidFill>
                <a:latin typeface="Courier New" pitchFamily="49" charset="0"/>
              </a:rPr>
              <a:t>[0] ) </a:t>
            </a:r>
            <a:r>
              <a:rPr lang="en-US" sz="1000" b="1" dirty="0">
                <a:solidFill>
                  <a:srgbClr val="FF0000"/>
                </a:solidFill>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a:latin typeface="Courier New" pitchFamily="49" charset="0"/>
              </a:rPr>
              <a:t>         </a:t>
            </a:r>
            <a:r>
              <a:rPr lang="en-US" sz="1000" b="1" dirty="0">
                <a:solidFill>
                  <a:srgbClr val="FF0000"/>
                </a:solidFill>
                <a:latin typeface="Courier New" pitchFamily="49" charset="0"/>
              </a:rPr>
              <a:t>while(</a:t>
            </a:r>
            <a:r>
              <a:rPr lang="en-US" sz="1000" b="1" dirty="0" err="1">
                <a:solidFill>
                  <a:srgbClr val="FF0000"/>
                </a:solidFill>
                <a:latin typeface="Courier New" pitchFamily="49" charset="0"/>
              </a:rPr>
              <a:t>scanner.hasNextInt</a:t>
            </a:r>
            <a:r>
              <a:rPr lang="en-US" sz="1000" b="1" dirty="0">
                <a:solidFill>
                  <a:srgbClr val="FF0000"/>
                </a:solidFill>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a:latin typeface="Courier New" pitchFamily="49" charset="0"/>
              </a:rPr>
              <a:t>	         data[count++] = </a:t>
            </a:r>
            <a:r>
              <a:rPr lang="en-US" sz="1000" b="1" dirty="0" err="1">
                <a:solidFill>
                  <a:srgbClr val="FF0000"/>
                </a:solidFill>
                <a:latin typeface="Courier New" pitchFamily="49" charset="0"/>
              </a:rPr>
              <a:t>scanner.nextInt</a:t>
            </a:r>
            <a:r>
              <a:rPr lang="en-US" sz="1000" b="1" dirty="0">
                <a:solidFill>
                  <a:srgbClr val="FF0000"/>
                </a:solidFill>
                <a:latin typeface="Courier New" pitchFamily="49" charset="0"/>
              </a:rPr>
              <a:t>()</a:t>
            </a:r>
            <a:r>
              <a:rPr lang="en-US" sz="1000" b="1" dirty="0">
                <a:latin typeface="Courier New" pitchFamily="49" charset="0"/>
              </a:rPr>
              <a:t> </a:t>
            </a:r>
            <a:r>
              <a:rPr lang="en-US" sz="1000" b="1" dirty="0">
                <a:solidFill>
                  <a:srgbClr val="FF0000"/>
                </a:solidFill>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a:latin typeface="Courier New" pitchFamily="49" charset="0"/>
              </a:rPr>
              <a:t>         </a:t>
            </a:r>
            <a:r>
              <a:rPr lang="en-US" sz="1000" b="1" dirty="0" err="1">
                <a:solidFill>
                  <a:srgbClr val="FF0000"/>
                </a:solidFill>
                <a:latin typeface="Courier New" pitchFamily="49" charset="0"/>
              </a:rPr>
              <a:t>scanner.close</a:t>
            </a:r>
            <a:r>
              <a:rPr lang="en-US" sz="1000" b="1" dirty="0">
                <a:solidFill>
                  <a:srgbClr val="FF0000"/>
                </a:solidFill>
                <a:latin typeface="Courier New" pitchFamily="49" charset="0"/>
              </a:rPr>
              <a:t>()</a:t>
            </a:r>
            <a:r>
              <a:rPr lang="en-US" sz="1000" b="1" dirty="0" smtClean="0">
                <a:solidFill>
                  <a:srgbClr val="FF0000"/>
                </a:solidFill>
                <a:latin typeface="Courier New" pitchFamily="49" charset="0"/>
              </a:rPr>
              <a: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 catch(Exception e)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("Error reading from " + </a:t>
            </a:r>
            <a:r>
              <a:rPr lang="en-US" sz="1000" b="1" dirty="0" err="1" smtClean="0">
                <a:latin typeface="Courier New" pitchFamily="49" charset="0"/>
              </a:rPr>
              <a:t>args</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System.exit</a:t>
            </a:r>
            <a:r>
              <a:rPr lang="en-US" sz="1000" b="1" dirty="0" smtClean="0">
                <a:latin typeface="Courier New" pitchFamily="49" charset="0"/>
              </a:rPr>
              <a:t>(0);</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 other code goes here</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000" b="1" dirty="0"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("Minimum value is " + data[min]);</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("Maximum value is " + data[max]);</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r>
              <a:rPr lang="en-US" sz="1000" b="1" dirty="0" err="1" smtClean="0">
                <a:latin typeface="Courier New" pitchFamily="49" charset="0"/>
              </a:rPr>
              <a:t>System.out.println</a:t>
            </a:r>
            <a:r>
              <a:rPr lang="en-US" sz="1000" b="1" dirty="0" smtClean="0">
                <a:latin typeface="Courier New" pitchFamily="49" charset="0"/>
              </a:rPr>
              <a:t>("Average value is " + total/(double)count);</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000" b="1" dirty="0" smtClean="0">
                <a:latin typeface="Courier New" pitchFamily="49" charset="0"/>
              </a:rPr>
              <a:t>}</a:t>
            </a:r>
          </a:p>
        </p:txBody>
      </p:sp>
      <p:sp>
        <p:nvSpPr>
          <p:cNvPr id="43011" name="Rectangle 3"/>
          <p:cNvSpPr>
            <a:spLocks noGrp="1" noChangeArrowheads="1"/>
          </p:cNvSpPr>
          <p:nvPr>
            <p:ph type="title"/>
          </p:nvPr>
        </p:nvSpPr>
        <p:spPr/>
        <p:txBody>
          <a:bodyPr/>
          <a:lstStyle/>
          <a:p>
            <a:pPr fontAlgn="auto">
              <a:spcAft>
                <a:spcPts val="0"/>
              </a:spcAft>
              <a:defRPr/>
            </a:pPr>
            <a:r>
              <a:rPr lang="en-US" smtClean="0"/>
              <a:t>Reading Data From A Text File</a:t>
            </a:r>
          </a:p>
        </p:txBody>
      </p:sp>
      <p:sp>
        <p:nvSpPr>
          <p:cNvPr id="575492" name="Text Box 4"/>
          <p:cNvSpPr txBox="1">
            <a:spLocks noChangeArrowheads="1"/>
          </p:cNvSpPr>
          <p:nvPr/>
        </p:nvSpPr>
        <p:spPr bwMode="auto">
          <a:xfrm>
            <a:off x="5867400" y="1752600"/>
            <a:ext cx="3124200" cy="1460500"/>
          </a:xfrm>
          <a:prstGeom prst="rect">
            <a:avLst/>
          </a:prstGeom>
          <a:solidFill>
            <a:srgbClr val="FFCC99"/>
          </a:solidFill>
          <a:ln w="12700">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nSpc>
                <a:spcPct val="90000"/>
              </a:lnSpc>
              <a:buClr>
                <a:schemeClr val="tx1"/>
              </a:buClr>
              <a:buSzPct val="75000"/>
              <a:buFont typeface="Monotype Sorts" pitchFamily="2" charset="2"/>
              <a:buNone/>
            </a:pPr>
            <a:r>
              <a:rPr lang="en-US" sz="1200" b="1">
                <a:latin typeface="Times New Roman" pitchFamily="18" charset="0"/>
              </a:rPr>
              <a:t>Read </a:t>
            </a:r>
            <a:r>
              <a:rPr lang="en-US" sz="1200" b="1">
                <a:solidFill>
                  <a:srgbClr val="FF0000"/>
                </a:solidFill>
                <a:latin typeface="Times New Roman" pitchFamily="18" charset="0"/>
              </a:rPr>
              <a:t>zero or more</a:t>
            </a:r>
            <a:r>
              <a:rPr lang="en-US" sz="1200" b="1">
                <a:latin typeface="Times New Roman" pitchFamily="18" charset="0"/>
              </a:rPr>
              <a:t> (up to some upper limit) numbers from a file where there are </a:t>
            </a:r>
            <a:r>
              <a:rPr lang="en-US" sz="1200" b="1">
                <a:solidFill>
                  <a:srgbClr val="FF0000"/>
                </a:solidFill>
                <a:latin typeface="Times New Roman" pitchFamily="18" charset="0"/>
              </a:rPr>
              <a:t>zero or more numbers on each</a:t>
            </a:r>
            <a:r>
              <a:rPr lang="en-US" sz="1200" b="1">
                <a:latin typeface="Times New Roman" pitchFamily="18" charset="0"/>
              </a:rPr>
              <a:t> </a:t>
            </a:r>
            <a:r>
              <a:rPr lang="en-US" sz="1200" b="1">
                <a:solidFill>
                  <a:srgbClr val="FF0000"/>
                </a:solidFill>
                <a:latin typeface="Times New Roman" pitchFamily="18" charset="0"/>
              </a:rPr>
              <a:t>line!</a:t>
            </a:r>
            <a:r>
              <a:rPr lang="en-US" sz="1200" b="1">
                <a:latin typeface="Times New Roman" pitchFamily="18" charset="0"/>
              </a:rPr>
              <a:t>  Prints the largest, smallest, and average of the numbers.</a:t>
            </a:r>
          </a:p>
          <a:p>
            <a:pPr>
              <a:lnSpc>
                <a:spcPct val="90000"/>
              </a:lnSpc>
              <a:buClr>
                <a:schemeClr val="tx1"/>
              </a:buClr>
              <a:buSzPct val="75000"/>
              <a:buFont typeface="Monotype Sorts" pitchFamily="2" charset="2"/>
              <a:buNone/>
            </a:pPr>
            <a:endParaRPr lang="en-US" sz="1200" b="1">
              <a:latin typeface="Times New Roman" pitchFamily="18" charset="0"/>
            </a:endParaRPr>
          </a:p>
          <a:p>
            <a:r>
              <a:rPr lang="en-US" sz="1200" b="1">
                <a:latin typeface="Times New Roman" pitchFamily="18" charset="0"/>
              </a:rPr>
              <a:t>The command-line arguments are:</a:t>
            </a:r>
          </a:p>
          <a:p>
            <a:r>
              <a:rPr lang="en-US" sz="1200" b="1">
                <a:latin typeface="Times New Roman" pitchFamily="18" charset="0"/>
              </a:rPr>
              <a:t>arg[0]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5492"/>
                                        </p:tgtEl>
                                        <p:attrNameLst>
                                          <p:attrName>style.visibility</p:attrName>
                                        </p:attrNameLst>
                                      </p:cBhvr>
                                      <p:to>
                                        <p:strVal val="visible"/>
                                      </p:to>
                                    </p:set>
                                    <p:anim calcmode="lin" valueType="num">
                                      <p:cBhvr additive="base">
                                        <p:cTn id="7" dur="500" fill="hold"/>
                                        <p:tgtEl>
                                          <p:spTgt spid="575492"/>
                                        </p:tgtEl>
                                        <p:attrNameLst>
                                          <p:attrName>ppt_x</p:attrName>
                                        </p:attrNameLst>
                                      </p:cBhvr>
                                      <p:tavLst>
                                        <p:tav tm="0">
                                          <p:val>
                                            <p:strVal val="1+#ppt_w/2"/>
                                          </p:val>
                                        </p:tav>
                                        <p:tav tm="100000">
                                          <p:val>
                                            <p:strVal val="#ppt_x"/>
                                          </p:val>
                                        </p:tav>
                                      </p:tavLst>
                                    </p:anim>
                                    <p:anim calcmode="lin" valueType="num">
                                      <p:cBhvr additive="base">
                                        <p:cTn id="8" dur="500" fill="hold"/>
                                        <p:tgtEl>
                                          <p:spTgt spid="5754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5490">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7"/>
          <p:cNvSpPr>
            <a:spLocks noGrp="1" noChangeArrowheads="1"/>
          </p:cNvSpPr>
          <p:nvPr>
            <p:ph idx="1"/>
          </p:nvPr>
        </p:nvSpPr>
        <p:spPr>
          <a:xfrm>
            <a:off x="381000" y="1981200"/>
            <a:ext cx="8382000" cy="4343400"/>
          </a:xfrm>
        </p:spPr>
        <p:txBody>
          <a:bodyPr>
            <a:normAutofit lnSpcReduction="10000"/>
          </a:bodyPr>
          <a:lstStyle/>
          <a:p>
            <a:pPr marL="274320" fontAlgn="auto">
              <a:lnSpc>
                <a:spcPct val="90000"/>
              </a:lnSpc>
              <a:spcAft>
                <a:spcPts val="0"/>
              </a:spcAft>
              <a:defRPr/>
            </a:pPr>
            <a:r>
              <a:rPr lang="en-US" smtClean="0"/>
              <a:t>The most common stream classes for </a:t>
            </a:r>
            <a:r>
              <a:rPr lang="en-US" b="1" i="1" u="sng" smtClean="0"/>
              <a:t>binary</a:t>
            </a:r>
            <a:r>
              <a:rPr lang="en-US" smtClean="0"/>
              <a:t> files:</a:t>
            </a:r>
          </a:p>
          <a:p>
            <a:pPr marL="548640" lvl="1" indent="-182880" fontAlgn="auto">
              <a:lnSpc>
                <a:spcPct val="90000"/>
              </a:lnSpc>
              <a:spcAft>
                <a:spcPts val="0"/>
              </a:spcAft>
              <a:defRPr/>
            </a:pPr>
            <a:r>
              <a:rPr lang="en-US" b="1" smtClean="0">
                <a:solidFill>
                  <a:srgbClr val="FF0000"/>
                </a:solidFill>
                <a:latin typeface="Courier New" pitchFamily="49" charset="0"/>
              </a:rPr>
              <a:t>DataInputStream</a:t>
            </a:r>
            <a:r>
              <a:rPr lang="en-US" smtClean="0"/>
              <a:t>: used to read a file</a:t>
            </a:r>
          </a:p>
          <a:p>
            <a:pPr marL="548640" lvl="1" indent="-182880" fontAlgn="auto">
              <a:lnSpc>
                <a:spcPct val="90000"/>
              </a:lnSpc>
              <a:spcAft>
                <a:spcPts val="0"/>
              </a:spcAft>
              <a:defRPr/>
            </a:pPr>
            <a:r>
              <a:rPr lang="en-US" b="1" smtClean="0">
                <a:solidFill>
                  <a:srgbClr val="FF0000"/>
                </a:solidFill>
                <a:latin typeface="Courier New" pitchFamily="49" charset="0"/>
              </a:rPr>
              <a:t>DataOutputStream</a:t>
            </a:r>
            <a:r>
              <a:rPr lang="en-US" smtClean="0"/>
              <a:t>: used to write to a file</a:t>
            </a:r>
          </a:p>
          <a:p>
            <a:pPr marL="548640" lvl="1" indent="-182880" fontAlgn="auto">
              <a:lnSpc>
                <a:spcPct val="90000"/>
              </a:lnSpc>
              <a:spcAft>
                <a:spcPts val="0"/>
              </a:spcAft>
              <a:defRPr/>
            </a:pPr>
            <a:endParaRPr lang="en-US" smtClean="0"/>
          </a:p>
          <a:p>
            <a:pPr marL="274320" fontAlgn="auto">
              <a:lnSpc>
                <a:spcPct val="90000"/>
              </a:lnSpc>
              <a:spcAft>
                <a:spcPts val="0"/>
              </a:spcAft>
              <a:defRPr/>
            </a:pPr>
            <a:r>
              <a:rPr lang="en-US" smtClean="0"/>
              <a:t>The output files are binary and can store any of the </a:t>
            </a:r>
            <a:r>
              <a:rPr lang="en-US" b="1" smtClean="0"/>
              <a:t>primitive</a:t>
            </a:r>
            <a:r>
              <a:rPr lang="en-US" smtClean="0"/>
              <a:t> data types (</a:t>
            </a:r>
            <a:r>
              <a:rPr lang="en-US" smtClean="0">
                <a:latin typeface="Courier New" pitchFamily="49" charset="0"/>
              </a:rPr>
              <a:t>int</a:t>
            </a:r>
            <a:r>
              <a:rPr lang="en-US" smtClean="0"/>
              <a:t>, </a:t>
            </a:r>
            <a:r>
              <a:rPr lang="en-US" smtClean="0">
                <a:latin typeface="Courier New" pitchFamily="49" charset="0"/>
              </a:rPr>
              <a:t>char</a:t>
            </a:r>
            <a:r>
              <a:rPr lang="en-US" smtClean="0"/>
              <a:t>, </a:t>
            </a:r>
            <a:r>
              <a:rPr lang="en-US" smtClean="0">
                <a:latin typeface="Courier New" pitchFamily="49" charset="0"/>
              </a:rPr>
              <a:t>double</a:t>
            </a:r>
            <a:r>
              <a:rPr lang="en-US" smtClean="0"/>
              <a:t>, etc.) and the Object </a:t>
            </a:r>
            <a:r>
              <a:rPr lang="en-US" b="1" smtClean="0">
                <a:latin typeface="Courier New" pitchFamily="49" charset="0"/>
              </a:rPr>
              <a:t>String</a:t>
            </a:r>
            <a:r>
              <a:rPr lang="en-US" smtClean="0"/>
              <a:t> type</a:t>
            </a:r>
          </a:p>
          <a:p>
            <a:pPr marL="274320" fontAlgn="auto">
              <a:lnSpc>
                <a:spcPct val="90000"/>
              </a:lnSpc>
              <a:spcAft>
                <a:spcPts val="0"/>
              </a:spcAft>
              <a:defRPr/>
            </a:pPr>
            <a:endParaRPr lang="en-US" smtClean="0"/>
          </a:p>
          <a:p>
            <a:pPr marL="274320" fontAlgn="auto">
              <a:lnSpc>
                <a:spcPct val="90000"/>
              </a:lnSpc>
              <a:spcAft>
                <a:spcPts val="0"/>
              </a:spcAft>
              <a:defRPr/>
            </a:pPr>
            <a:r>
              <a:rPr lang="en-US" smtClean="0"/>
              <a:t>The files can be read by other Java </a:t>
            </a:r>
            <a:r>
              <a:rPr lang="en-US" b="1" smtClean="0"/>
              <a:t>programs</a:t>
            </a:r>
            <a:r>
              <a:rPr lang="en-US" smtClean="0"/>
              <a:t> but are not </a:t>
            </a:r>
            <a:r>
              <a:rPr lang="en-US" b="1" smtClean="0"/>
              <a:t>printable</a:t>
            </a:r>
          </a:p>
          <a:p>
            <a:pPr marL="274320" fontAlgn="auto">
              <a:lnSpc>
                <a:spcPct val="90000"/>
              </a:lnSpc>
              <a:spcAft>
                <a:spcPts val="0"/>
              </a:spcAft>
              <a:defRPr/>
            </a:pPr>
            <a:endParaRPr lang="en-US" smtClean="0"/>
          </a:p>
          <a:p>
            <a:pPr marL="274320" fontAlgn="auto">
              <a:lnSpc>
                <a:spcPct val="90000"/>
              </a:lnSpc>
              <a:spcAft>
                <a:spcPts val="0"/>
              </a:spcAft>
              <a:defRPr/>
            </a:pPr>
            <a:r>
              <a:rPr lang="en-US" smtClean="0"/>
              <a:t>Must include “</a:t>
            </a:r>
            <a:r>
              <a:rPr lang="en-US" b="1" smtClean="0"/>
              <a:t>import java.io.*;”</a:t>
            </a:r>
            <a:r>
              <a:rPr lang="en-US" smtClean="0"/>
              <a:t> to use these classes.</a:t>
            </a:r>
          </a:p>
          <a:p>
            <a:pPr marL="548640" lvl="1" indent="-182880" fontAlgn="auto">
              <a:lnSpc>
                <a:spcPct val="90000"/>
              </a:lnSpc>
              <a:spcAft>
                <a:spcPts val="0"/>
              </a:spcAft>
              <a:defRPr/>
            </a:pPr>
            <a:endParaRPr lang="en-US" smtClean="0"/>
          </a:p>
          <a:p>
            <a:pPr marL="274320" fontAlgn="auto">
              <a:lnSpc>
                <a:spcPct val="90000"/>
              </a:lnSpc>
              <a:spcAft>
                <a:spcPts val="0"/>
              </a:spcAft>
              <a:defRPr/>
            </a:pPr>
            <a:r>
              <a:rPr lang="en-US" smtClean="0"/>
              <a:t>An </a:t>
            </a:r>
            <a:r>
              <a:rPr lang="en-US" b="1" smtClean="0">
                <a:latin typeface="Courier New" pitchFamily="49" charset="0"/>
              </a:rPr>
              <a:t>IOException</a:t>
            </a:r>
            <a:r>
              <a:rPr lang="en-US" smtClean="0"/>
              <a:t> might be thrown when writing data</a:t>
            </a:r>
          </a:p>
        </p:txBody>
      </p:sp>
      <p:sp>
        <p:nvSpPr>
          <p:cNvPr id="44034" name="Rectangle 1026"/>
          <p:cNvSpPr>
            <a:spLocks noGrp="1" noChangeArrowheads="1"/>
          </p:cNvSpPr>
          <p:nvPr>
            <p:ph type="title"/>
          </p:nvPr>
        </p:nvSpPr>
        <p:spPr/>
        <p:txBody>
          <a:bodyPr/>
          <a:lstStyle/>
          <a:p>
            <a:pPr fontAlgn="auto">
              <a:spcAft>
                <a:spcPts val="0"/>
              </a:spcAft>
              <a:defRPr/>
            </a:pPr>
            <a:r>
              <a:rPr lang="en-US" smtClean="0"/>
              <a:t>Binary Files</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09600" y="1752600"/>
            <a:ext cx="8153400" cy="4419600"/>
          </a:xfrm>
        </p:spPr>
        <p:txBody>
          <a:bodyPr/>
          <a:lstStyle/>
          <a:p>
            <a:pPr marL="274320" fontAlgn="auto">
              <a:spcAft>
                <a:spcPts val="0"/>
              </a:spcAft>
              <a:defRPr/>
            </a:pPr>
            <a:r>
              <a:rPr lang="en-US" sz="2400" smtClean="0"/>
              <a:t>After the binary file is opened you can send data to it by using one of the following methods:</a:t>
            </a:r>
            <a:endParaRPr lang="en-US" sz="2400" smtClean="0">
              <a:latin typeface="Courier New" pitchFamily="49" charset="0"/>
            </a:endParaRPr>
          </a:p>
          <a:p>
            <a:pPr marL="822960" lvl="2" indent="-182880" fontAlgn="auto">
              <a:spcAft>
                <a:spcPts val="0"/>
              </a:spcAft>
              <a:buClr>
                <a:schemeClr val="accent3"/>
              </a:buClr>
              <a:defRPr/>
            </a:pPr>
            <a:r>
              <a:rPr lang="en-US" sz="2400" b="1" smtClean="0">
                <a:latin typeface="Courier New" pitchFamily="49" charset="0"/>
              </a:rPr>
              <a:t>void writeChar(int c)</a:t>
            </a:r>
          </a:p>
          <a:p>
            <a:pPr marL="822960" lvl="2" indent="-182880" fontAlgn="auto">
              <a:spcAft>
                <a:spcPts val="0"/>
              </a:spcAft>
              <a:buClr>
                <a:schemeClr val="accent3"/>
              </a:buClr>
              <a:defRPr/>
            </a:pPr>
            <a:r>
              <a:rPr lang="en-US" sz="2400" b="1" smtClean="0">
                <a:latin typeface="Courier New" pitchFamily="49" charset="0"/>
              </a:rPr>
              <a:t>void writeInt(int n)</a:t>
            </a:r>
          </a:p>
          <a:p>
            <a:pPr marL="822960" lvl="2" indent="-182880" fontAlgn="auto">
              <a:spcAft>
                <a:spcPts val="0"/>
              </a:spcAft>
              <a:buClr>
                <a:schemeClr val="accent3"/>
              </a:buClr>
              <a:defRPr/>
            </a:pPr>
            <a:r>
              <a:rPr lang="en-US" sz="2400" b="1" smtClean="0">
                <a:latin typeface="Courier New" pitchFamily="49" charset="0"/>
              </a:rPr>
              <a:t>void writeDouble(double x)</a:t>
            </a:r>
          </a:p>
          <a:p>
            <a:pPr marL="822960" lvl="2" indent="-182880" fontAlgn="auto">
              <a:spcAft>
                <a:spcPts val="0"/>
              </a:spcAft>
              <a:buClr>
                <a:schemeClr val="accent3"/>
              </a:buClr>
              <a:defRPr/>
            </a:pPr>
            <a:r>
              <a:rPr lang="en-US" sz="2400" b="1" smtClean="0">
                <a:latin typeface="Courier New" pitchFamily="49" charset="0"/>
              </a:rPr>
              <a:t>void writeBoolean(boolean b)</a:t>
            </a:r>
          </a:p>
          <a:p>
            <a:pPr marL="822960" lvl="2" indent="-182880" fontAlgn="auto">
              <a:spcAft>
                <a:spcPts val="0"/>
              </a:spcAft>
              <a:buClr>
                <a:schemeClr val="accent3"/>
              </a:buClr>
              <a:defRPr/>
            </a:pPr>
            <a:r>
              <a:rPr lang="en-US" sz="2400" b="1" smtClean="0">
                <a:latin typeface="Courier New" pitchFamily="49" charset="0"/>
              </a:rPr>
              <a:t>void writeUTF(String s)</a:t>
            </a:r>
          </a:p>
          <a:p>
            <a:pPr marL="822960" lvl="2" indent="-182880" fontAlgn="auto">
              <a:spcAft>
                <a:spcPts val="0"/>
              </a:spcAft>
              <a:buClr>
                <a:schemeClr val="accent3"/>
              </a:buClr>
              <a:defRPr/>
            </a:pPr>
            <a:endParaRPr lang="en-US" sz="2400" smtClean="0">
              <a:latin typeface="Courier New" pitchFamily="49" charset="0"/>
            </a:endParaRPr>
          </a:p>
          <a:p>
            <a:pPr marL="274320" fontAlgn="auto">
              <a:spcAft>
                <a:spcPts val="0"/>
              </a:spcAft>
              <a:defRPr/>
            </a:pPr>
            <a:r>
              <a:rPr lang="en-US" sz="2400" smtClean="0"/>
              <a:t>Note that each write method throws </a:t>
            </a:r>
            <a:r>
              <a:rPr lang="en-US" sz="2400" b="1" smtClean="0">
                <a:latin typeface="Courier New" pitchFamily="49" charset="0"/>
              </a:rPr>
              <a:t>IOException</a:t>
            </a:r>
            <a:endParaRPr lang="en-US" sz="2400" b="1" smtClean="0"/>
          </a:p>
        </p:txBody>
      </p:sp>
      <p:sp>
        <p:nvSpPr>
          <p:cNvPr id="45058" name="Rectangle 2"/>
          <p:cNvSpPr>
            <a:spLocks noGrp="1" noChangeArrowheads="1"/>
          </p:cNvSpPr>
          <p:nvPr>
            <p:ph type="title"/>
          </p:nvPr>
        </p:nvSpPr>
        <p:spPr/>
        <p:txBody>
          <a:bodyPr/>
          <a:lstStyle/>
          <a:p>
            <a:pPr fontAlgn="auto">
              <a:spcAft>
                <a:spcPts val="0"/>
              </a:spcAft>
              <a:defRPr/>
            </a:pPr>
            <a:r>
              <a:rPr lang="en-US" smtClean="0">
                <a:latin typeface="Courier New" pitchFamily="49" charset="0"/>
              </a:rPr>
              <a:t>DataOutputStream</a:t>
            </a:r>
            <a:r>
              <a:rPr lang="en-US" smtClean="0"/>
              <a:t> method summary</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027"/>
          <p:cNvSpPr>
            <a:spLocks noGrp="1" noChangeArrowheads="1"/>
          </p:cNvSpPr>
          <p:nvPr>
            <p:ph idx="1"/>
          </p:nvPr>
        </p:nvSpPr>
        <p:spPr>
          <a:xfrm>
            <a:off x="381000" y="2057400"/>
            <a:ext cx="8382000" cy="4114800"/>
          </a:xfrm>
        </p:spPr>
        <p:txBody>
          <a:bodyPr>
            <a:normAutofit lnSpcReduction="10000"/>
          </a:bodyPr>
          <a:lstStyle/>
          <a:p>
            <a:pPr marL="274320" fontAlgn="auto">
              <a:lnSpc>
                <a:spcPct val="90000"/>
              </a:lnSpc>
              <a:spcAft>
                <a:spcPts val="0"/>
              </a:spcAft>
              <a:defRPr/>
            </a:pPr>
            <a:r>
              <a:rPr lang="en-US" sz="1800" smtClean="0"/>
              <a:t>Use the </a:t>
            </a:r>
            <a:r>
              <a:rPr lang="en-US" sz="1800" smtClean="0">
                <a:latin typeface="Courier New" pitchFamily="49" charset="0"/>
              </a:rPr>
              <a:t>writeUTF</a:t>
            </a:r>
            <a:r>
              <a:rPr lang="en-US" sz="1800" smtClean="0"/>
              <a:t> method to output a value of type </a:t>
            </a:r>
            <a:r>
              <a:rPr lang="en-US" sz="1800" smtClean="0">
                <a:latin typeface="Courier New" pitchFamily="49" charset="0"/>
              </a:rPr>
              <a:t>String.  </a:t>
            </a:r>
            <a:r>
              <a:rPr lang="en-US" sz="1800" i="1" smtClean="0">
                <a:solidFill>
                  <a:srgbClr val="FF0000"/>
                </a:solidFill>
              </a:rPr>
              <a:t>There is no </a:t>
            </a:r>
            <a:r>
              <a:rPr lang="en-US" sz="1800" b="1" i="1" smtClean="0">
                <a:solidFill>
                  <a:srgbClr val="FF0000"/>
                </a:solidFill>
                <a:latin typeface="Courier New" pitchFamily="49" charset="0"/>
              </a:rPr>
              <a:t>writeString</a:t>
            </a:r>
            <a:r>
              <a:rPr lang="en-US" sz="1800" i="1" smtClean="0">
                <a:solidFill>
                  <a:srgbClr val="FF0000"/>
                </a:solidFill>
              </a:rPr>
              <a:t> method!</a:t>
            </a:r>
          </a:p>
          <a:p>
            <a:pPr marL="274320" fontAlgn="auto">
              <a:lnSpc>
                <a:spcPct val="90000"/>
              </a:lnSpc>
              <a:spcAft>
                <a:spcPts val="0"/>
              </a:spcAft>
              <a:defRPr/>
            </a:pPr>
            <a:endParaRPr lang="en-US" sz="1800" i="1" smtClean="0">
              <a:solidFill>
                <a:srgbClr val="FF0000"/>
              </a:solidFill>
              <a:latin typeface="Courier New" pitchFamily="49" charset="0"/>
            </a:endParaRPr>
          </a:p>
          <a:p>
            <a:pPr marL="274320" fontAlgn="auto">
              <a:lnSpc>
                <a:spcPct val="90000"/>
              </a:lnSpc>
              <a:spcAft>
                <a:spcPts val="0"/>
              </a:spcAft>
              <a:defRPr/>
            </a:pPr>
            <a:r>
              <a:rPr lang="en-US" sz="1800" smtClean="0"/>
              <a:t>UTF stands for </a:t>
            </a:r>
            <a:r>
              <a:rPr lang="en-US" sz="1800" b="1" i="1" smtClean="0"/>
              <a:t>Universal Text Format </a:t>
            </a:r>
            <a:r>
              <a:rPr lang="en-US" sz="1800" smtClean="0"/>
              <a:t>which is</a:t>
            </a:r>
            <a:r>
              <a:rPr lang="en-US" sz="1800" b="1" smtClean="0"/>
              <a:t> </a:t>
            </a:r>
            <a:r>
              <a:rPr lang="en-US" sz="1800" smtClean="0"/>
              <a:t>a special version of Unicode</a:t>
            </a:r>
          </a:p>
          <a:p>
            <a:pPr marL="274320" fontAlgn="auto">
              <a:lnSpc>
                <a:spcPct val="90000"/>
              </a:lnSpc>
              <a:spcAft>
                <a:spcPts val="0"/>
              </a:spcAft>
              <a:defRPr/>
            </a:pPr>
            <a:endParaRPr lang="en-US" sz="1800" smtClean="0"/>
          </a:p>
          <a:p>
            <a:pPr marL="274320" fontAlgn="auto">
              <a:lnSpc>
                <a:spcPct val="90000"/>
              </a:lnSpc>
              <a:spcAft>
                <a:spcPts val="0"/>
              </a:spcAft>
              <a:defRPr/>
            </a:pPr>
            <a:r>
              <a:rPr lang="en-US" sz="1800" smtClean="0"/>
              <a:t>Unicode: a text code that uses </a:t>
            </a:r>
            <a:r>
              <a:rPr lang="en-US" sz="1800" smtClean="0">
                <a:solidFill>
                  <a:srgbClr val="FF0000"/>
                </a:solidFill>
              </a:rPr>
              <a:t>2 bytes</a:t>
            </a:r>
            <a:r>
              <a:rPr lang="en-US" sz="1800" smtClean="0"/>
              <a:t> per character.  Designed to accommodate languages with a different alphabet or no alphabet (such as Chinese and Japanese)</a:t>
            </a:r>
          </a:p>
          <a:p>
            <a:pPr marL="274320" fontAlgn="auto">
              <a:lnSpc>
                <a:spcPct val="90000"/>
              </a:lnSpc>
              <a:spcAft>
                <a:spcPts val="0"/>
              </a:spcAft>
              <a:defRPr/>
            </a:pPr>
            <a:endParaRPr lang="en-US" sz="1800" smtClean="0"/>
          </a:p>
          <a:p>
            <a:pPr marL="274320" fontAlgn="auto">
              <a:lnSpc>
                <a:spcPct val="90000"/>
              </a:lnSpc>
              <a:spcAft>
                <a:spcPts val="0"/>
              </a:spcAft>
              <a:defRPr/>
            </a:pPr>
            <a:r>
              <a:rPr lang="en-US" sz="1800" smtClean="0"/>
              <a:t>ASCII: also a text code, but it uses just </a:t>
            </a:r>
            <a:r>
              <a:rPr lang="en-US" sz="1800" smtClean="0">
                <a:solidFill>
                  <a:srgbClr val="FF0000"/>
                </a:solidFill>
              </a:rPr>
              <a:t>1 byte</a:t>
            </a:r>
            <a:r>
              <a:rPr lang="en-US" sz="1800" smtClean="0"/>
              <a:t> per character.  The most common code for English and languages with a similar alphabet</a:t>
            </a:r>
          </a:p>
          <a:p>
            <a:pPr marL="274320" fontAlgn="auto">
              <a:lnSpc>
                <a:spcPct val="90000"/>
              </a:lnSpc>
              <a:spcAft>
                <a:spcPts val="0"/>
              </a:spcAft>
              <a:defRPr/>
            </a:pPr>
            <a:endParaRPr lang="en-US" sz="1800" smtClean="0"/>
          </a:p>
          <a:p>
            <a:pPr marL="274320" fontAlgn="auto">
              <a:lnSpc>
                <a:spcPct val="90000"/>
              </a:lnSpc>
              <a:spcAft>
                <a:spcPts val="0"/>
              </a:spcAft>
              <a:defRPr/>
            </a:pPr>
            <a:r>
              <a:rPr lang="en-US" sz="1800" smtClean="0"/>
              <a:t>UTF is a modification of Unicode that uses just </a:t>
            </a:r>
            <a:r>
              <a:rPr lang="en-US" sz="1800" smtClean="0">
                <a:solidFill>
                  <a:srgbClr val="FF0000"/>
                </a:solidFill>
              </a:rPr>
              <a:t>one byte</a:t>
            </a:r>
            <a:r>
              <a:rPr lang="en-US" sz="1800" smtClean="0"/>
              <a:t> for ASCII characters while allowing </a:t>
            </a:r>
            <a:r>
              <a:rPr lang="en-US" sz="1800" smtClean="0">
                <a:solidFill>
                  <a:srgbClr val="FF0000"/>
                </a:solidFill>
              </a:rPr>
              <a:t>2 bytes</a:t>
            </a:r>
            <a:r>
              <a:rPr lang="en-US" sz="1800" smtClean="0"/>
              <a:t> for other languages</a:t>
            </a:r>
          </a:p>
        </p:txBody>
      </p:sp>
      <p:sp>
        <p:nvSpPr>
          <p:cNvPr id="46082" name="Rectangle 1026"/>
          <p:cNvSpPr>
            <a:spLocks noGrp="1" noChangeArrowheads="1"/>
          </p:cNvSpPr>
          <p:nvPr>
            <p:ph type="title"/>
          </p:nvPr>
        </p:nvSpPr>
        <p:spPr/>
        <p:txBody>
          <a:bodyPr/>
          <a:lstStyle/>
          <a:p>
            <a:pPr fontAlgn="auto">
              <a:spcAft>
                <a:spcPts val="0"/>
              </a:spcAft>
              <a:defRPr/>
            </a:pPr>
            <a:r>
              <a:rPr lang="en-US" dirty="0" smtClean="0"/>
              <a:t>What is UTF??</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1000" y="1752600"/>
            <a:ext cx="8305800" cy="4419600"/>
          </a:xfrm>
        </p:spPr>
        <p:txBody>
          <a:bodyPr/>
          <a:lstStyle/>
          <a:p>
            <a:pPr marL="274320" fontAlgn="auto">
              <a:spcAft>
                <a:spcPts val="0"/>
              </a:spcAft>
              <a:defRPr/>
            </a:pPr>
            <a:r>
              <a:rPr lang="en-US" smtClean="0"/>
              <a:t>To open a file named “numbers.dat” for </a:t>
            </a:r>
            <a:r>
              <a:rPr lang="en-US" b="1" smtClean="0"/>
              <a:t>binary output</a:t>
            </a:r>
            <a:r>
              <a:rPr lang="en-US" smtClean="0"/>
              <a:t>:</a:t>
            </a:r>
          </a:p>
          <a:p>
            <a:pPr marL="548640" lvl="1" indent="-182880" fontAlgn="auto">
              <a:spcAft>
                <a:spcPts val="0"/>
              </a:spcAft>
              <a:buFontTx/>
              <a:buNone/>
              <a:defRPr/>
            </a:pPr>
            <a:r>
              <a:rPr lang="en-US" sz="1600" b="1" smtClean="0">
                <a:latin typeface="Courier New" pitchFamily="49" charset="0"/>
              </a:rPr>
              <a:t>DataOutputStream fout = </a:t>
            </a:r>
          </a:p>
          <a:p>
            <a:pPr marL="548640" lvl="1" indent="-182880" fontAlgn="auto">
              <a:spcAft>
                <a:spcPts val="0"/>
              </a:spcAft>
              <a:buFontTx/>
              <a:buNone/>
              <a:defRPr/>
            </a:pPr>
            <a:r>
              <a:rPr lang="en-US" sz="1600" b="1" smtClean="0">
                <a:latin typeface="Courier New" pitchFamily="49" charset="0"/>
              </a:rPr>
              <a:t>   new DataOutputStream(new FileOutputStream(“numbers.dat”));</a:t>
            </a:r>
          </a:p>
          <a:p>
            <a:pPr marL="274320" fontAlgn="auto">
              <a:spcAft>
                <a:spcPts val="0"/>
              </a:spcAft>
              <a:defRPr/>
            </a:pPr>
            <a:endParaRPr lang="en-US" smtClean="0"/>
          </a:p>
          <a:p>
            <a:pPr marL="274320" fontAlgn="auto">
              <a:spcAft>
                <a:spcPts val="0"/>
              </a:spcAft>
              <a:defRPr/>
            </a:pPr>
            <a:r>
              <a:rPr lang="en-US" smtClean="0"/>
              <a:t>Consider the following sequence of statements:</a:t>
            </a:r>
          </a:p>
          <a:p>
            <a:pPr marL="548640" lvl="1" indent="-182880" fontAlgn="auto">
              <a:spcAft>
                <a:spcPts val="0"/>
              </a:spcAft>
              <a:defRPr/>
            </a:pPr>
            <a:r>
              <a:rPr lang="en-US" b="1" smtClean="0">
                <a:latin typeface="Courier New" pitchFamily="49" charset="0"/>
              </a:rPr>
              <a:t>fout.writeInt(10);</a:t>
            </a:r>
          </a:p>
          <a:p>
            <a:pPr marL="548640" lvl="1" indent="-182880" fontAlgn="auto">
              <a:spcAft>
                <a:spcPts val="0"/>
              </a:spcAft>
              <a:defRPr/>
            </a:pPr>
            <a:r>
              <a:rPr lang="en-US" b="1" smtClean="0">
                <a:latin typeface="Courier New" pitchFamily="49" charset="0"/>
              </a:rPr>
              <a:t>fout.writeInt(20);</a:t>
            </a:r>
          </a:p>
          <a:p>
            <a:pPr marL="548640" lvl="1" indent="-182880" fontAlgn="auto">
              <a:spcAft>
                <a:spcPts val="0"/>
              </a:spcAft>
              <a:defRPr/>
            </a:pPr>
            <a:r>
              <a:rPr lang="en-US" b="1" smtClean="0">
                <a:latin typeface="Courier New" pitchFamily="49" charset="0"/>
              </a:rPr>
              <a:t>fout.writeBoolean(true);</a:t>
            </a:r>
          </a:p>
          <a:p>
            <a:pPr marL="548640" lvl="1" indent="-182880" fontAlgn="auto">
              <a:spcAft>
                <a:spcPts val="0"/>
              </a:spcAft>
              <a:defRPr/>
            </a:pPr>
            <a:r>
              <a:rPr lang="en-US" b="1" smtClean="0">
                <a:latin typeface="Courier New" pitchFamily="49" charset="0"/>
              </a:rPr>
              <a:t>fout.writeDouble(12.0);</a:t>
            </a:r>
          </a:p>
          <a:p>
            <a:pPr marL="548640" lvl="1" indent="-182880" fontAlgn="auto">
              <a:spcAft>
                <a:spcPts val="0"/>
              </a:spcAft>
              <a:defRPr/>
            </a:pPr>
            <a:r>
              <a:rPr lang="en-US" b="1" smtClean="0">
                <a:latin typeface="Courier New" pitchFamily="49" charset="0"/>
              </a:rPr>
              <a:t>fout.close();</a:t>
            </a:r>
          </a:p>
          <a:p>
            <a:pPr marL="274320" fontAlgn="auto">
              <a:spcAft>
                <a:spcPts val="0"/>
              </a:spcAft>
              <a:defRPr/>
            </a:pPr>
            <a:endParaRPr lang="en-US" b="1" smtClean="0">
              <a:latin typeface="Courier New" pitchFamily="49" charset="0"/>
            </a:endParaRPr>
          </a:p>
          <a:p>
            <a:pPr marL="274320" fontAlgn="auto">
              <a:spcAft>
                <a:spcPts val="0"/>
              </a:spcAft>
              <a:defRPr/>
            </a:pPr>
            <a:r>
              <a:rPr lang="en-US" smtClean="0"/>
              <a:t>How many bytes of data does this file contain?</a:t>
            </a:r>
          </a:p>
        </p:txBody>
      </p:sp>
      <p:sp>
        <p:nvSpPr>
          <p:cNvPr id="47106" name="Rectangle 2"/>
          <p:cNvSpPr>
            <a:spLocks noGrp="1" noChangeArrowheads="1"/>
          </p:cNvSpPr>
          <p:nvPr>
            <p:ph type="title"/>
          </p:nvPr>
        </p:nvSpPr>
        <p:spPr/>
        <p:txBody>
          <a:bodyPr/>
          <a:lstStyle/>
          <a:p>
            <a:pPr fontAlgn="auto">
              <a:spcAft>
                <a:spcPts val="0"/>
              </a:spcAft>
              <a:defRPr/>
            </a:pPr>
            <a:r>
              <a:rPr lang="en-US" smtClean="0"/>
              <a:t>Opening an output file</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9" name="Rectangle 3"/>
          <p:cNvSpPr>
            <a:spLocks noGrp="1" noChangeArrowheads="1"/>
          </p:cNvSpPr>
          <p:nvPr>
            <p:ph idx="1"/>
          </p:nvPr>
        </p:nvSpPr>
        <p:spPr>
          <a:xfrm>
            <a:off x="457200" y="1600200"/>
            <a:ext cx="8001000" cy="4953000"/>
          </a:xfrm>
          <a:solidFill>
            <a:srgbClr val="FFFF00"/>
          </a:solidFill>
          <a:ln w="12700">
            <a:solidFill>
              <a:schemeClr val="tx1"/>
            </a:solidFill>
            <a:miter lim="800000"/>
            <a:headEnd/>
            <a:tailEnd/>
          </a:ln>
        </p:spPr>
        <p:txBody>
          <a:bodyPr/>
          <a:lstStyle/>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import java.io.*;</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class ArrayWriter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public static void main(String[] args)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DataOutputStream fout = null;</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 create and initialize an array object</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int[] data = new int[10];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data[i] = (int)(Math.random()*101);</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endParaRPr lang="en-US" sz="1400" b="1" smtClean="0">
              <a:latin typeface="Courier New" pitchFamily="49" charset="0"/>
            </a:endParaRP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try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 = new DataOutputStream(new FileOutputStream(args[0]));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for(int i=0; i&lt;data.length; i++)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fout.writeInt(data[i]);</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fout.close();</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 catch(IOException ioe)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System.out.println("Error writing to " + args[0]);</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    }</a:t>
            </a:r>
          </a:p>
          <a:p>
            <a:pPr marL="274320" fontAlgn="auto">
              <a:lnSpc>
                <a:spcPct val="90000"/>
              </a:lnSpc>
              <a:spcBef>
                <a:spcPct val="0"/>
              </a:spcBef>
              <a:spcAft>
                <a:spcPts val="0"/>
              </a:spcAft>
              <a:buFont typeface="Monotype Sorts" pitchFamily="2" charset="2"/>
              <a:buNone/>
              <a:defRPr/>
            </a:pPr>
            <a:r>
              <a:rPr lang="en-US" sz="1400" b="1" smtClean="0">
                <a:latin typeface="Courier New" pitchFamily="49" charset="0"/>
              </a:rPr>
              <a:t>}</a:t>
            </a:r>
          </a:p>
        </p:txBody>
      </p:sp>
      <p:sp>
        <p:nvSpPr>
          <p:cNvPr id="48130" name="Rectangle 2"/>
          <p:cNvSpPr>
            <a:spLocks noGrp="1" noChangeArrowheads="1"/>
          </p:cNvSpPr>
          <p:nvPr>
            <p:ph type="title"/>
          </p:nvPr>
        </p:nvSpPr>
        <p:spPr/>
        <p:txBody>
          <a:bodyPr/>
          <a:lstStyle/>
          <a:p>
            <a:pPr fontAlgn="auto">
              <a:spcAft>
                <a:spcPts val="0"/>
              </a:spcAft>
              <a:defRPr/>
            </a:pPr>
            <a:r>
              <a:rPr lang="en-US" smtClean="0"/>
              <a:t>Saving Data To A Binary File</a:t>
            </a:r>
          </a:p>
        </p:txBody>
      </p:sp>
      <p:sp>
        <p:nvSpPr>
          <p:cNvPr id="577540" name="Text Box 4"/>
          <p:cNvSpPr txBox="1">
            <a:spLocks noChangeArrowheads="1"/>
          </p:cNvSpPr>
          <p:nvPr/>
        </p:nvSpPr>
        <p:spPr bwMode="auto">
          <a:xfrm>
            <a:off x="5867400" y="1752600"/>
            <a:ext cx="3124200" cy="1228725"/>
          </a:xfrm>
          <a:prstGeom prst="rect">
            <a:avLst/>
          </a:prstGeom>
          <a:solidFill>
            <a:srgbClr val="FFCC99"/>
          </a:solidFill>
          <a:ln w="12700">
            <a:solidFill>
              <a:schemeClr val="tx1"/>
            </a:solidFill>
            <a:miter lim="800000"/>
            <a:headEnd/>
            <a:tailEnd/>
          </a:ln>
          <a:effectLst>
            <a:outerShdw dist="107763" dir="2700000" algn="ctr" rotWithShape="0">
              <a:schemeClr val="tx2"/>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
              </a:spcBef>
            </a:pPr>
            <a:r>
              <a:rPr lang="en-US" sz="1200" b="1">
                <a:latin typeface="Times New Roman" pitchFamily="18" charset="0"/>
              </a:rPr>
              <a:t>Write 10 int values to a binary file.  Each number is randomly generated in the interval [0..100].</a:t>
            </a:r>
          </a:p>
          <a:p>
            <a:pPr>
              <a:spcBef>
                <a:spcPct val="5000"/>
              </a:spcBef>
            </a:pPr>
            <a:endParaRPr lang="en-US" sz="1200" b="1">
              <a:latin typeface="Times New Roman" pitchFamily="18" charset="0"/>
            </a:endParaRPr>
          </a:p>
          <a:p>
            <a:pPr>
              <a:spcBef>
                <a:spcPct val="5000"/>
              </a:spcBef>
            </a:pPr>
            <a:r>
              <a:rPr lang="en-US" sz="1200" b="1">
                <a:latin typeface="Times New Roman" pitchFamily="18" charset="0"/>
              </a:rPr>
              <a:t>The command-line arguments are:</a:t>
            </a:r>
          </a:p>
          <a:p>
            <a:pPr>
              <a:spcBef>
                <a:spcPct val="5000"/>
              </a:spcBef>
            </a:pPr>
            <a:r>
              <a:rPr lang="en-US" sz="1200" b="1">
                <a:latin typeface="Times New Roman" pitchFamily="18" charset="0"/>
              </a:rPr>
              <a:t>arg[0] is the name of the file to create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 calcmode="lin" valueType="num">
                                      <p:cBhvr additive="base">
                                        <p:cTn id="7" dur="500" fill="hold"/>
                                        <p:tgtEl>
                                          <p:spTgt spid="577540"/>
                                        </p:tgtEl>
                                        <p:attrNameLst>
                                          <p:attrName>ppt_x</p:attrName>
                                        </p:attrNameLst>
                                      </p:cBhvr>
                                      <p:tavLst>
                                        <p:tav tm="0">
                                          <p:val>
                                            <p:strVal val="0-#ppt_w/2"/>
                                          </p:val>
                                        </p:tav>
                                        <p:tav tm="100000">
                                          <p:val>
                                            <p:strVal val="#ppt_x"/>
                                          </p:val>
                                        </p:tav>
                                      </p:tavLst>
                                    </p:anim>
                                    <p:anim calcmode="lin" valueType="num">
                                      <p:cBhvr additive="base">
                                        <p:cTn id="8" dur="500" fill="hold"/>
                                        <p:tgtEl>
                                          <p:spTgt spid="5775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77539">
                                            <p:txEl>
                                              <p:charRg st="4294967295" end="4294967295"/>
                                            </p:txEl>
                                          </p:spTgt>
                                        </p:tgtEl>
                                        <p:attrNameLst>
                                          <p:attrName>style.visibility</p:attrName>
                                        </p:attrNameLst>
                                      </p:cBhvr>
                                      <p:to>
                                        <p:strVal val="visible"/>
                                      </p:to>
                                    </p:set>
                                    <p:animEffect transition="in" filter="checkerboard(across)">
                                      <p:cBhvr>
                                        <p:cTn id="13" dur="500"/>
                                        <p:tgtEl>
                                          <p:spTgt spid="57753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autoUpdateAnimBg="0"/>
      <p:bldP spid="57754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685800" y="1752600"/>
            <a:ext cx="8153400" cy="4419600"/>
          </a:xfrm>
        </p:spPr>
        <p:txBody>
          <a:bodyPr/>
          <a:lstStyle/>
          <a:p>
            <a:pPr marL="274320" fontAlgn="auto">
              <a:spcAft>
                <a:spcPts val="0"/>
              </a:spcAft>
              <a:defRPr/>
            </a:pPr>
            <a:r>
              <a:rPr lang="en-US" smtClean="0"/>
              <a:t>For every </a:t>
            </a:r>
            <a:r>
              <a:rPr lang="en-US" b="1" smtClean="0">
                <a:solidFill>
                  <a:srgbClr val="FF0000"/>
                </a:solidFill>
              </a:rPr>
              <a:t>DataOutputStream</a:t>
            </a:r>
            <a:r>
              <a:rPr lang="en-US" smtClean="0"/>
              <a:t> method there is a corresponding </a:t>
            </a:r>
            <a:r>
              <a:rPr lang="en-US" b="1" smtClean="0">
                <a:solidFill>
                  <a:srgbClr val="FF0000"/>
                </a:solidFill>
              </a:rPr>
              <a:t>DataInputStream</a:t>
            </a:r>
            <a:r>
              <a:rPr lang="en-US" smtClean="0"/>
              <a:t> method</a:t>
            </a:r>
          </a:p>
          <a:p>
            <a:pPr marL="274320" fontAlgn="auto">
              <a:spcAft>
                <a:spcPts val="0"/>
              </a:spcAft>
              <a:defRPr/>
            </a:pPr>
            <a:endParaRPr lang="en-US" smtClean="0"/>
          </a:p>
          <a:p>
            <a:pPr marL="274320" fontAlgn="auto">
              <a:spcAft>
                <a:spcPts val="0"/>
              </a:spcAft>
              <a:defRPr/>
            </a:pPr>
            <a:r>
              <a:rPr lang="en-US" smtClean="0"/>
              <a:t>You can read data from a binary input file by using methods defined in </a:t>
            </a:r>
            <a:r>
              <a:rPr lang="en-US" b="1" smtClean="0">
                <a:solidFill>
                  <a:srgbClr val="FF0000"/>
                </a:solidFill>
                <a:latin typeface="Courier New" pitchFamily="49" charset="0"/>
              </a:rPr>
              <a:t>DataInputStream</a:t>
            </a:r>
          </a:p>
          <a:p>
            <a:pPr marL="822960" lvl="2" indent="-182880" fontAlgn="auto">
              <a:spcAft>
                <a:spcPts val="0"/>
              </a:spcAft>
              <a:buClr>
                <a:schemeClr val="accent3"/>
              </a:buClr>
              <a:defRPr/>
            </a:pPr>
            <a:r>
              <a:rPr lang="en-US" b="1" smtClean="0">
                <a:latin typeface="Courier New" pitchFamily="49" charset="0"/>
              </a:rPr>
              <a:t>int readInt()</a:t>
            </a:r>
          </a:p>
          <a:p>
            <a:pPr marL="822960" lvl="2" indent="-182880" fontAlgn="auto">
              <a:spcAft>
                <a:spcPts val="0"/>
              </a:spcAft>
              <a:buClr>
                <a:schemeClr val="accent3"/>
              </a:buClr>
              <a:defRPr/>
            </a:pPr>
            <a:r>
              <a:rPr lang="en-US" b="1" smtClean="0">
                <a:latin typeface="Courier New" pitchFamily="49" charset="0"/>
              </a:rPr>
              <a:t>double readDouble()</a:t>
            </a:r>
          </a:p>
          <a:p>
            <a:pPr marL="822960" lvl="2" indent="-182880" fontAlgn="auto">
              <a:spcAft>
                <a:spcPts val="0"/>
              </a:spcAft>
              <a:buClr>
                <a:schemeClr val="accent3"/>
              </a:buClr>
              <a:defRPr/>
            </a:pPr>
            <a:r>
              <a:rPr lang="en-US" b="1" smtClean="0">
                <a:latin typeface="Courier New" pitchFamily="49" charset="0"/>
              </a:rPr>
              <a:t>boolean readBoolean()</a:t>
            </a:r>
          </a:p>
          <a:p>
            <a:pPr marL="822960" lvl="2" indent="-182880" fontAlgn="auto">
              <a:spcAft>
                <a:spcPts val="0"/>
              </a:spcAft>
              <a:buClr>
                <a:schemeClr val="accent3"/>
              </a:buClr>
              <a:defRPr/>
            </a:pPr>
            <a:r>
              <a:rPr lang="en-US" b="1" smtClean="0">
                <a:latin typeface="Courier New" pitchFamily="49" charset="0"/>
              </a:rPr>
              <a:t>String readUTF()</a:t>
            </a:r>
          </a:p>
          <a:p>
            <a:pPr marL="822960" lvl="2" indent="-182880" fontAlgn="auto">
              <a:spcAft>
                <a:spcPts val="0"/>
              </a:spcAft>
              <a:buClr>
                <a:schemeClr val="accent3"/>
              </a:buClr>
              <a:defRPr/>
            </a:pPr>
            <a:endParaRPr lang="en-US" smtClean="0"/>
          </a:p>
          <a:p>
            <a:pPr marL="274320" fontAlgn="auto">
              <a:spcAft>
                <a:spcPts val="0"/>
              </a:spcAft>
              <a:defRPr/>
            </a:pPr>
            <a:r>
              <a:rPr lang="en-US" smtClean="0"/>
              <a:t>Note that each write method throws </a:t>
            </a:r>
            <a:r>
              <a:rPr lang="en-US" b="1" smtClean="0">
                <a:solidFill>
                  <a:srgbClr val="FF0000"/>
                </a:solidFill>
                <a:latin typeface="Courier New" pitchFamily="49" charset="0"/>
              </a:rPr>
              <a:t>IOException</a:t>
            </a:r>
            <a:endParaRPr lang="en-US" b="1" smtClean="0">
              <a:solidFill>
                <a:srgbClr val="FF0000"/>
              </a:solidFill>
            </a:endParaRPr>
          </a:p>
        </p:txBody>
      </p:sp>
      <p:sp>
        <p:nvSpPr>
          <p:cNvPr id="49154" name="Rectangle 2"/>
          <p:cNvSpPr>
            <a:spLocks noGrp="1" noChangeArrowheads="1"/>
          </p:cNvSpPr>
          <p:nvPr>
            <p:ph type="title"/>
          </p:nvPr>
        </p:nvSpPr>
        <p:spPr/>
        <p:txBody>
          <a:bodyPr/>
          <a:lstStyle/>
          <a:p>
            <a:pPr fontAlgn="auto">
              <a:spcAft>
                <a:spcPts val="0"/>
              </a:spcAft>
              <a:defRPr/>
            </a:pPr>
            <a:r>
              <a:rPr lang="en-US" b="1" smtClean="0">
                <a:latin typeface="Courier New" pitchFamily="49" charset="0"/>
              </a:rPr>
              <a:t>DataInputStream</a:t>
            </a:r>
            <a:r>
              <a:rPr lang="en-US" smtClean="0"/>
              <a:t> methods</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685800" y="609600"/>
            <a:ext cx="77724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sz="3600" dirty="0">
                <a:solidFill>
                  <a:schemeClr val="bg1"/>
                </a:solidFill>
                <a:latin typeface="Book Antiqua" pitchFamily="18" charset="0"/>
              </a:rPr>
              <a:t>ASCII Table</a:t>
            </a:r>
          </a:p>
        </p:txBody>
      </p:sp>
      <p:grpSp>
        <p:nvGrpSpPr>
          <p:cNvPr id="2" name="Group 14"/>
          <p:cNvGrpSpPr>
            <a:grpSpLocks/>
          </p:cNvGrpSpPr>
          <p:nvPr/>
        </p:nvGrpSpPr>
        <p:grpSpPr bwMode="auto">
          <a:xfrm>
            <a:off x="1828800" y="1752600"/>
            <a:ext cx="5791200" cy="3771900"/>
            <a:chOff x="384" y="1008"/>
            <a:chExt cx="3648" cy="2376"/>
          </a:xfrm>
        </p:grpSpPr>
        <p:sp>
          <p:nvSpPr>
            <p:cNvPr id="23557" name="Rectangle 5"/>
            <p:cNvSpPr>
              <a:spLocks noChangeArrowheads="1"/>
            </p:cNvSpPr>
            <p:nvPr/>
          </p:nvSpPr>
          <p:spPr bwMode="auto">
            <a:xfrm>
              <a:off x="384" y="1008"/>
              <a:ext cx="3648" cy="2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spcBef>
                  <a:spcPct val="25000"/>
                </a:spcBef>
              </a:pPr>
              <a:r>
                <a:rPr lang="en-US" sz="1400">
                  <a:latin typeface="Courier New" pitchFamily="49" charset="0"/>
                </a:rPr>
                <a:t>      </a:t>
              </a:r>
              <a:r>
                <a:rPr lang="en-US" sz="1400" b="1">
                  <a:latin typeface="Courier New" pitchFamily="49" charset="0"/>
                </a:rPr>
                <a:t>0   1   2   3   4   5   6   7   8   9   </a:t>
              </a:r>
            </a:p>
            <a:p>
              <a:pPr eaLnBrk="1" hangingPunct="1">
                <a:spcBef>
                  <a:spcPct val="25000"/>
                </a:spcBef>
              </a:pPr>
              <a:r>
                <a:rPr lang="en-US" sz="1400" b="1">
                  <a:latin typeface="Courier New" pitchFamily="49" charset="0"/>
                </a:rPr>
                <a:t>0    NUL SOH STX ETX EOT ENQ ACK BEL BS  HT  </a:t>
              </a:r>
            </a:p>
            <a:p>
              <a:pPr eaLnBrk="1" hangingPunct="1">
                <a:spcBef>
                  <a:spcPct val="25000"/>
                </a:spcBef>
              </a:pPr>
              <a:r>
                <a:rPr lang="en-US" sz="1400" b="1">
                  <a:latin typeface="Courier New" pitchFamily="49" charset="0"/>
                </a:rPr>
                <a:t>1    LF  VT  FF  CR  SO  SI  DLE DC1 DC2 DC3 </a:t>
              </a:r>
            </a:p>
            <a:p>
              <a:pPr eaLnBrk="1" hangingPunct="1">
                <a:spcBef>
                  <a:spcPct val="25000"/>
                </a:spcBef>
              </a:pPr>
              <a:r>
                <a:rPr lang="en-US" sz="1400" b="1">
                  <a:latin typeface="Courier New" pitchFamily="49" charset="0"/>
                </a:rPr>
                <a:t>2    DC4 NAK SYN ETB CAN EM  SUB ESC FS  GS  </a:t>
              </a:r>
            </a:p>
            <a:p>
              <a:pPr eaLnBrk="1" hangingPunct="1">
                <a:spcBef>
                  <a:spcPct val="25000"/>
                </a:spcBef>
              </a:pPr>
              <a:r>
                <a:rPr lang="en-US" sz="1400" b="1">
                  <a:latin typeface="Courier New" pitchFamily="49" charset="0"/>
                </a:rPr>
                <a:t>3    RS  US  SP  !   "   #   $   %   &amp;   '   </a:t>
              </a:r>
            </a:p>
            <a:p>
              <a:pPr eaLnBrk="1" hangingPunct="1">
                <a:spcBef>
                  <a:spcPct val="25000"/>
                </a:spcBef>
              </a:pPr>
              <a:r>
                <a:rPr lang="en-US" sz="1400" b="1">
                  <a:latin typeface="Courier New" pitchFamily="49" charset="0"/>
                </a:rPr>
                <a:t>4    (   )   *   +   ,   -   .   /   0   1   </a:t>
              </a:r>
            </a:p>
            <a:p>
              <a:pPr eaLnBrk="1" hangingPunct="1">
                <a:spcBef>
                  <a:spcPct val="25000"/>
                </a:spcBef>
              </a:pPr>
              <a:r>
                <a:rPr lang="en-US" sz="1400" b="1">
                  <a:latin typeface="Courier New" pitchFamily="49" charset="0"/>
                </a:rPr>
                <a:t>5    2   3   4   5   6   7   8   9   :   ;   </a:t>
              </a:r>
            </a:p>
            <a:p>
              <a:pPr eaLnBrk="1" hangingPunct="1">
                <a:spcBef>
                  <a:spcPct val="25000"/>
                </a:spcBef>
              </a:pPr>
              <a:r>
                <a:rPr lang="en-US" sz="1400" b="1">
                  <a:latin typeface="Courier New" pitchFamily="49" charset="0"/>
                </a:rPr>
                <a:t>6    &lt;   =   &gt;   ?   @   A   B   C   D   E   </a:t>
              </a:r>
            </a:p>
            <a:p>
              <a:pPr eaLnBrk="1" hangingPunct="1">
                <a:spcBef>
                  <a:spcPct val="25000"/>
                </a:spcBef>
              </a:pPr>
              <a:r>
                <a:rPr lang="en-US" sz="1400" b="1">
                  <a:latin typeface="Courier New" pitchFamily="49" charset="0"/>
                </a:rPr>
                <a:t>7    F   G   H   I   J   K   L   M   N   O</a:t>
              </a:r>
            </a:p>
            <a:p>
              <a:pPr eaLnBrk="1" hangingPunct="1">
                <a:spcBef>
                  <a:spcPct val="25000"/>
                </a:spcBef>
              </a:pPr>
              <a:r>
                <a:rPr lang="en-US" sz="1400" b="1">
                  <a:latin typeface="Courier New" pitchFamily="49" charset="0"/>
                </a:rPr>
                <a:t>8    P   Q   R   S   T   U   V   W   X   Y   </a:t>
              </a:r>
            </a:p>
            <a:p>
              <a:pPr eaLnBrk="1" hangingPunct="1">
                <a:spcBef>
                  <a:spcPct val="25000"/>
                </a:spcBef>
              </a:pPr>
              <a:r>
                <a:rPr lang="en-US" sz="1400" b="1">
                  <a:latin typeface="Courier New" pitchFamily="49" charset="0"/>
                </a:rPr>
                <a:t>9    Z   [   \   ]   ^   _   `   a   b   c   </a:t>
              </a:r>
            </a:p>
            <a:p>
              <a:pPr eaLnBrk="1" hangingPunct="1">
                <a:spcBef>
                  <a:spcPct val="25000"/>
                </a:spcBef>
              </a:pPr>
              <a:r>
                <a:rPr lang="en-US" sz="1400" b="1">
                  <a:latin typeface="Courier New" pitchFamily="49" charset="0"/>
                </a:rPr>
                <a:t>10   d   e   f   g   h   i   j   k   l   m   </a:t>
              </a:r>
            </a:p>
            <a:p>
              <a:pPr eaLnBrk="1" hangingPunct="1">
                <a:spcBef>
                  <a:spcPct val="25000"/>
                </a:spcBef>
              </a:pPr>
              <a:r>
                <a:rPr lang="en-US" sz="1400" b="1">
                  <a:latin typeface="Courier New" pitchFamily="49" charset="0"/>
                </a:rPr>
                <a:t>11   n   o   p   q   r   s   t   u   v   w   </a:t>
              </a:r>
            </a:p>
            <a:p>
              <a:pPr eaLnBrk="1" hangingPunct="1">
                <a:spcBef>
                  <a:spcPct val="25000"/>
                </a:spcBef>
              </a:pPr>
              <a:r>
                <a:rPr lang="en-US" sz="1400" b="1">
                  <a:latin typeface="Courier New" pitchFamily="49" charset="0"/>
                </a:rPr>
                <a:t>12   x   y   z   {   |   }   ~  DEL</a:t>
              </a:r>
            </a:p>
          </p:txBody>
        </p:sp>
        <p:sp>
          <p:nvSpPr>
            <p:cNvPr id="23558" name="Line 6"/>
            <p:cNvSpPr>
              <a:spLocks noChangeShapeType="1"/>
            </p:cNvSpPr>
            <p:nvPr/>
          </p:nvSpPr>
          <p:spPr bwMode="auto">
            <a:xfrm flipH="1">
              <a:off x="720" y="1190"/>
              <a:ext cx="0" cy="21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59" name="Line 7"/>
            <p:cNvSpPr>
              <a:spLocks noChangeShapeType="1"/>
            </p:cNvSpPr>
            <p:nvPr/>
          </p:nvSpPr>
          <p:spPr bwMode="auto">
            <a:xfrm>
              <a:off x="720" y="1190"/>
              <a:ext cx="26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60" name="Line 8"/>
            <p:cNvSpPr>
              <a:spLocks noChangeShapeType="1"/>
            </p:cNvSpPr>
            <p:nvPr/>
          </p:nvSpPr>
          <p:spPr bwMode="auto">
            <a:xfrm flipH="1" flipV="1">
              <a:off x="576" y="1099"/>
              <a:ext cx="144" cy="9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28397" name="Text Box 13"/>
          <p:cNvSpPr txBox="1">
            <a:spLocks noChangeArrowheads="1"/>
          </p:cNvSpPr>
          <p:nvPr/>
        </p:nvSpPr>
        <p:spPr bwMode="auto">
          <a:xfrm>
            <a:off x="381000" y="5638800"/>
            <a:ext cx="8382000" cy="684213"/>
          </a:xfrm>
          <a:prstGeom prst="rect">
            <a:avLst/>
          </a:prstGeom>
          <a:solidFill>
            <a:srgbClr val="CCFFCC"/>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400">
                <a:latin typeface="Times New Roman" pitchFamily="18" charset="0"/>
              </a:rPr>
              <a:t>Consider a file containing the following sequence of byte values.  What appears if this file is opened in NotePad?</a:t>
            </a:r>
          </a:p>
          <a:p>
            <a:pPr algn="ctr">
              <a:spcBef>
                <a:spcPct val="50000"/>
              </a:spcBef>
            </a:pPr>
            <a:r>
              <a:rPr lang="en-US" sz="1600" b="1">
                <a:latin typeface="Courier New" pitchFamily="49" charset="0"/>
              </a:rPr>
              <a:t>74 97 118 97 32 105 115 10 70 117 110 33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8397"/>
                                        </p:tgtEl>
                                        <p:attrNameLst>
                                          <p:attrName>style.visibility</p:attrName>
                                        </p:attrNameLst>
                                      </p:cBhvr>
                                      <p:to>
                                        <p:strVal val="visible"/>
                                      </p:to>
                                    </p:set>
                                    <p:anim calcmode="lin" valueType="num">
                                      <p:cBhvr additive="base">
                                        <p:cTn id="12" dur="500" fill="hold"/>
                                        <p:tgtEl>
                                          <p:spTgt spid="528397"/>
                                        </p:tgtEl>
                                        <p:attrNameLst>
                                          <p:attrName>ppt_x</p:attrName>
                                        </p:attrNameLst>
                                      </p:cBhvr>
                                      <p:tavLst>
                                        <p:tav tm="0">
                                          <p:val>
                                            <p:strVal val="#ppt_x"/>
                                          </p:val>
                                        </p:tav>
                                        <p:tav tm="100000">
                                          <p:val>
                                            <p:strVal val="#ppt_x"/>
                                          </p:val>
                                        </p:tav>
                                      </p:tavLst>
                                    </p:anim>
                                    <p:anim calcmode="lin" valueType="num">
                                      <p:cBhvr additive="base">
                                        <p:cTn id="13" dur="500" fill="hold"/>
                                        <p:tgtEl>
                                          <p:spTgt spid="528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7"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81000" y="1752600"/>
            <a:ext cx="8305800" cy="4419600"/>
          </a:xfrm>
        </p:spPr>
        <p:txBody>
          <a:bodyPr/>
          <a:lstStyle/>
          <a:p>
            <a:pPr marL="274320" fontAlgn="auto">
              <a:lnSpc>
                <a:spcPct val="90000"/>
              </a:lnSpc>
              <a:spcAft>
                <a:spcPts val="0"/>
              </a:spcAft>
              <a:defRPr/>
            </a:pPr>
            <a:r>
              <a:rPr lang="en-US" smtClean="0"/>
              <a:t>To open a file named “numbers.dat” for binary input:</a:t>
            </a:r>
          </a:p>
          <a:p>
            <a:pPr marL="548640" lvl="1" indent="-182880" fontAlgn="auto">
              <a:lnSpc>
                <a:spcPct val="90000"/>
              </a:lnSpc>
              <a:spcAft>
                <a:spcPts val="0"/>
              </a:spcAft>
              <a:buFontTx/>
              <a:buNone/>
              <a:defRPr/>
            </a:pPr>
            <a:r>
              <a:rPr lang="en-US" sz="1600" b="1" smtClean="0">
                <a:latin typeface="Courier New" pitchFamily="49" charset="0"/>
              </a:rPr>
              <a:t>DataInputStream fin = </a:t>
            </a:r>
          </a:p>
          <a:p>
            <a:pPr marL="548640" lvl="1" indent="-182880" fontAlgn="auto">
              <a:lnSpc>
                <a:spcPct val="90000"/>
              </a:lnSpc>
              <a:spcAft>
                <a:spcPts val="0"/>
              </a:spcAft>
              <a:buFontTx/>
              <a:buNone/>
              <a:defRPr/>
            </a:pPr>
            <a:r>
              <a:rPr lang="en-US" sz="1600" b="1" smtClean="0">
                <a:latin typeface="Courier New" pitchFamily="49" charset="0"/>
              </a:rPr>
              <a:t>   new DataInputStream(new FileInputStream(“numbers.dat”));</a:t>
            </a:r>
          </a:p>
          <a:p>
            <a:pPr marL="274320" fontAlgn="auto">
              <a:lnSpc>
                <a:spcPct val="90000"/>
              </a:lnSpc>
              <a:spcAft>
                <a:spcPts val="0"/>
              </a:spcAft>
              <a:defRPr/>
            </a:pPr>
            <a:endParaRPr lang="en-US" smtClean="0"/>
          </a:p>
          <a:p>
            <a:pPr marL="274320" fontAlgn="auto">
              <a:lnSpc>
                <a:spcPct val="90000"/>
              </a:lnSpc>
              <a:spcAft>
                <a:spcPts val="0"/>
              </a:spcAft>
              <a:defRPr/>
            </a:pPr>
            <a:r>
              <a:rPr lang="en-US" smtClean="0"/>
              <a:t>Consider the following sequence of statements:</a:t>
            </a:r>
          </a:p>
          <a:p>
            <a:pPr marL="548640" lvl="1" indent="-182880" fontAlgn="auto">
              <a:lnSpc>
                <a:spcPct val="90000"/>
              </a:lnSpc>
              <a:spcAft>
                <a:spcPts val="0"/>
              </a:spcAft>
              <a:defRPr/>
            </a:pPr>
            <a:r>
              <a:rPr lang="en-US" b="1" smtClean="0">
                <a:latin typeface="Courier New" pitchFamily="49" charset="0"/>
              </a:rPr>
              <a:t>int x= fin.readInt();</a:t>
            </a:r>
          </a:p>
          <a:p>
            <a:pPr marL="548640" lvl="1" indent="-182880" fontAlgn="auto">
              <a:lnSpc>
                <a:spcPct val="90000"/>
              </a:lnSpc>
              <a:spcAft>
                <a:spcPts val="0"/>
              </a:spcAft>
              <a:defRPr/>
            </a:pPr>
            <a:r>
              <a:rPr lang="en-US" b="1" smtClean="0">
                <a:latin typeface="Courier New" pitchFamily="49" charset="0"/>
              </a:rPr>
              <a:t>int y = fin.readInt();</a:t>
            </a:r>
          </a:p>
          <a:p>
            <a:pPr marL="548640" lvl="1" indent="-182880" fontAlgn="auto">
              <a:lnSpc>
                <a:spcPct val="90000"/>
              </a:lnSpc>
              <a:spcAft>
                <a:spcPts val="0"/>
              </a:spcAft>
              <a:defRPr/>
            </a:pPr>
            <a:r>
              <a:rPr lang="en-US" b="1" smtClean="0">
                <a:latin typeface="Courier New" pitchFamily="49" charset="0"/>
              </a:rPr>
              <a:t>boolean b = fin.readBoolean();</a:t>
            </a:r>
          </a:p>
          <a:p>
            <a:pPr marL="548640" lvl="1" indent="-182880" fontAlgn="auto">
              <a:lnSpc>
                <a:spcPct val="90000"/>
              </a:lnSpc>
              <a:spcAft>
                <a:spcPts val="0"/>
              </a:spcAft>
              <a:defRPr/>
            </a:pPr>
            <a:r>
              <a:rPr lang="en-US" b="1" smtClean="0">
                <a:latin typeface="Courier New" pitchFamily="49" charset="0"/>
              </a:rPr>
              <a:t>double z = fin.readDouble();</a:t>
            </a:r>
          </a:p>
          <a:p>
            <a:pPr marL="548640" lvl="1" indent="-182880" fontAlgn="auto">
              <a:lnSpc>
                <a:spcPct val="90000"/>
              </a:lnSpc>
              <a:spcAft>
                <a:spcPts val="0"/>
              </a:spcAft>
              <a:defRPr/>
            </a:pPr>
            <a:r>
              <a:rPr lang="en-US" b="1" smtClean="0">
                <a:latin typeface="Courier New" pitchFamily="49" charset="0"/>
              </a:rPr>
              <a:t>fin.close();</a:t>
            </a:r>
          </a:p>
          <a:p>
            <a:pPr marL="548640" lvl="1" indent="-182880" fontAlgn="auto">
              <a:lnSpc>
                <a:spcPct val="90000"/>
              </a:lnSpc>
              <a:spcAft>
                <a:spcPts val="0"/>
              </a:spcAft>
              <a:defRPr/>
            </a:pPr>
            <a:endParaRPr lang="en-US" b="1" smtClean="0">
              <a:latin typeface="Courier New" pitchFamily="49" charset="0"/>
            </a:endParaRPr>
          </a:p>
          <a:p>
            <a:pPr marL="274320" fontAlgn="auto">
              <a:lnSpc>
                <a:spcPct val="90000"/>
              </a:lnSpc>
              <a:spcAft>
                <a:spcPts val="0"/>
              </a:spcAft>
              <a:defRPr/>
            </a:pPr>
            <a:r>
              <a:rPr lang="en-US" smtClean="0"/>
              <a:t>What occurs if the first two lines are replaced with</a:t>
            </a:r>
          </a:p>
          <a:p>
            <a:pPr marL="548640" lvl="1" indent="-182880" fontAlgn="auto">
              <a:lnSpc>
                <a:spcPct val="90000"/>
              </a:lnSpc>
              <a:spcAft>
                <a:spcPts val="0"/>
              </a:spcAft>
              <a:defRPr/>
            </a:pPr>
            <a:r>
              <a:rPr lang="en-US" b="1" smtClean="0">
                <a:latin typeface="Courier New" pitchFamily="49" charset="0"/>
              </a:rPr>
              <a:t>long z = fin.readLong();</a:t>
            </a:r>
          </a:p>
          <a:p>
            <a:pPr marL="274320" fontAlgn="auto">
              <a:lnSpc>
                <a:spcPct val="90000"/>
              </a:lnSpc>
              <a:spcAft>
                <a:spcPts val="0"/>
              </a:spcAft>
              <a:buFont typeface="Monotype Sorts" pitchFamily="2" charset="2"/>
              <a:buNone/>
              <a:defRPr/>
            </a:pPr>
            <a:endParaRPr lang="en-US" b="1" smtClean="0">
              <a:latin typeface="Courier New" pitchFamily="49" charset="0"/>
            </a:endParaRPr>
          </a:p>
        </p:txBody>
      </p:sp>
      <p:sp>
        <p:nvSpPr>
          <p:cNvPr id="50178" name="Rectangle 2"/>
          <p:cNvSpPr>
            <a:spLocks noGrp="1" noChangeArrowheads="1"/>
          </p:cNvSpPr>
          <p:nvPr>
            <p:ph type="title"/>
          </p:nvPr>
        </p:nvSpPr>
        <p:spPr/>
        <p:txBody>
          <a:bodyPr/>
          <a:lstStyle/>
          <a:p>
            <a:pPr fontAlgn="auto">
              <a:spcAft>
                <a:spcPts val="0"/>
              </a:spcAft>
              <a:defRPr/>
            </a:pPr>
            <a:r>
              <a:rPr lang="en-US" smtClean="0"/>
              <a:t>Opening an output file</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381000" y="1981200"/>
            <a:ext cx="8458200" cy="2362200"/>
          </a:xfrm>
        </p:spPr>
        <p:txBody>
          <a:bodyPr>
            <a:normAutofit lnSpcReduction="10000"/>
          </a:bodyPr>
          <a:lstStyle/>
          <a:p>
            <a:pPr marL="274320" fontAlgn="auto">
              <a:spcAft>
                <a:spcPts val="0"/>
              </a:spcAft>
              <a:defRPr/>
            </a:pPr>
            <a:r>
              <a:rPr lang="en-US" smtClean="0"/>
              <a:t>A </a:t>
            </a:r>
            <a:r>
              <a:rPr lang="en-US" b="1" smtClean="0">
                <a:solidFill>
                  <a:srgbClr val="FF0000"/>
                </a:solidFill>
                <a:latin typeface="Courier New" pitchFamily="49" charset="0"/>
              </a:rPr>
              <a:t>FileNotFoundException</a:t>
            </a:r>
            <a:r>
              <a:rPr lang="en-US" smtClean="0"/>
              <a:t> is thrown if the file is not found when an attempt is made to open a file</a:t>
            </a:r>
          </a:p>
          <a:p>
            <a:pPr marL="274320" fontAlgn="auto">
              <a:spcAft>
                <a:spcPts val="0"/>
              </a:spcAft>
              <a:defRPr/>
            </a:pPr>
            <a:endParaRPr lang="en-US" sz="1800" smtClean="0"/>
          </a:p>
          <a:p>
            <a:pPr marL="274320" fontAlgn="auto">
              <a:spcAft>
                <a:spcPts val="0"/>
              </a:spcAft>
              <a:defRPr/>
            </a:pPr>
            <a:r>
              <a:rPr lang="en-US" smtClean="0"/>
              <a:t>Each </a:t>
            </a:r>
            <a:r>
              <a:rPr lang="en-US" b="1" smtClean="0"/>
              <a:t>read</a:t>
            </a:r>
            <a:r>
              <a:rPr lang="en-US" smtClean="0"/>
              <a:t> method throws </a:t>
            </a:r>
            <a:r>
              <a:rPr lang="en-US" b="1" smtClean="0">
                <a:solidFill>
                  <a:srgbClr val="FF0000"/>
                </a:solidFill>
                <a:latin typeface="Courier New" pitchFamily="49" charset="0"/>
              </a:rPr>
              <a:t>IOException</a:t>
            </a:r>
          </a:p>
          <a:p>
            <a:pPr marL="548640" lvl="1" indent="-182880" fontAlgn="auto">
              <a:spcAft>
                <a:spcPts val="0"/>
              </a:spcAft>
              <a:defRPr/>
            </a:pPr>
            <a:endParaRPr lang="en-US" smtClean="0"/>
          </a:p>
          <a:p>
            <a:pPr marL="274320" fontAlgn="auto">
              <a:spcAft>
                <a:spcPts val="0"/>
              </a:spcAft>
              <a:defRPr/>
            </a:pPr>
            <a:r>
              <a:rPr lang="en-US" smtClean="0"/>
              <a:t>If a read goes beyond the end of the file an </a:t>
            </a:r>
            <a:r>
              <a:rPr lang="en-US" b="1" smtClean="0">
                <a:solidFill>
                  <a:srgbClr val="FF0000"/>
                </a:solidFill>
                <a:latin typeface="Courier New" pitchFamily="49" charset="0"/>
              </a:rPr>
              <a:t>EOFException</a:t>
            </a:r>
            <a:r>
              <a:rPr lang="en-US" smtClean="0"/>
              <a:t> is thrown</a:t>
            </a:r>
          </a:p>
          <a:p>
            <a:pPr marL="274320" fontAlgn="auto">
              <a:spcAft>
                <a:spcPts val="0"/>
              </a:spcAft>
              <a:defRPr/>
            </a:pPr>
            <a:endParaRPr lang="en-US" smtClean="0"/>
          </a:p>
        </p:txBody>
      </p:sp>
      <p:sp>
        <p:nvSpPr>
          <p:cNvPr id="51202" name="Rectangle 2"/>
          <p:cNvSpPr>
            <a:spLocks noGrp="1" noChangeArrowheads="1"/>
          </p:cNvSpPr>
          <p:nvPr>
            <p:ph type="title"/>
          </p:nvPr>
        </p:nvSpPr>
        <p:spPr/>
        <p:txBody>
          <a:bodyPr/>
          <a:lstStyle/>
          <a:p>
            <a:pPr fontAlgn="auto">
              <a:spcAft>
                <a:spcPts val="0"/>
              </a:spcAft>
              <a:defRPr/>
            </a:pPr>
            <a:r>
              <a:rPr lang="en-US" smtClean="0"/>
              <a:t>Input file exceptions</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685800" y="1981200"/>
            <a:ext cx="8077200" cy="4114800"/>
          </a:xfrm>
        </p:spPr>
        <p:txBody>
          <a:bodyPr/>
          <a:lstStyle/>
          <a:p>
            <a:pPr marL="274320" fontAlgn="auto">
              <a:spcAft>
                <a:spcPts val="0"/>
              </a:spcAft>
              <a:defRPr/>
            </a:pPr>
            <a:r>
              <a:rPr lang="en-US" smtClean="0"/>
              <a:t>Input files can contain a mix of data types.  It is up to the programmer to know their order and use the correct read method</a:t>
            </a:r>
          </a:p>
          <a:p>
            <a:pPr marL="274320" fontAlgn="auto">
              <a:spcAft>
                <a:spcPts val="0"/>
              </a:spcAft>
              <a:defRPr/>
            </a:pPr>
            <a:endParaRPr lang="en-US" smtClean="0"/>
          </a:p>
          <a:p>
            <a:pPr marL="274320" algn="ctr" fontAlgn="auto">
              <a:spcAft>
                <a:spcPts val="0"/>
              </a:spcAft>
              <a:buFont typeface="Monotype Sorts" pitchFamily="2" charset="2"/>
              <a:buNone/>
              <a:defRPr/>
            </a:pPr>
            <a:r>
              <a:rPr lang="en-US" b="1" i="1" smtClean="0">
                <a:solidFill>
                  <a:srgbClr val="FF0000"/>
                </a:solidFill>
              </a:rPr>
              <a:t>There is no error message (or exception)</a:t>
            </a:r>
          </a:p>
          <a:p>
            <a:pPr marL="274320" algn="ctr" fontAlgn="auto">
              <a:spcAft>
                <a:spcPts val="0"/>
              </a:spcAft>
              <a:buFont typeface="Monotype Sorts" pitchFamily="2" charset="2"/>
              <a:buNone/>
              <a:defRPr/>
            </a:pPr>
            <a:r>
              <a:rPr lang="en-US" b="1" i="1" smtClean="0">
                <a:solidFill>
                  <a:srgbClr val="FF0000"/>
                </a:solidFill>
              </a:rPr>
              <a:t>if you read the wrong data type!</a:t>
            </a:r>
          </a:p>
          <a:p>
            <a:pPr marL="274320" fontAlgn="auto">
              <a:spcAft>
                <a:spcPts val="0"/>
              </a:spcAft>
              <a:defRPr/>
            </a:pPr>
            <a:endParaRPr lang="en-US" b="1" smtClean="0"/>
          </a:p>
          <a:p>
            <a:pPr marL="274320" fontAlgn="auto">
              <a:spcAft>
                <a:spcPts val="0"/>
              </a:spcAft>
              <a:defRPr/>
            </a:pPr>
            <a:r>
              <a:rPr lang="en-US" smtClean="0">
                <a:latin typeface="Courier New" pitchFamily="49" charset="0"/>
              </a:rPr>
              <a:t>DataInputStream</a:t>
            </a:r>
            <a:r>
              <a:rPr lang="en-US" smtClean="0"/>
              <a:t> works with binary, not text files</a:t>
            </a:r>
          </a:p>
          <a:p>
            <a:pPr marL="274320" fontAlgn="auto">
              <a:spcAft>
                <a:spcPts val="0"/>
              </a:spcAft>
              <a:defRPr/>
            </a:pPr>
            <a:endParaRPr lang="en-US" smtClean="0"/>
          </a:p>
          <a:p>
            <a:pPr marL="274320" fontAlgn="auto">
              <a:spcAft>
                <a:spcPts val="0"/>
              </a:spcAft>
              <a:defRPr/>
            </a:pPr>
            <a:r>
              <a:rPr lang="en-US" smtClean="0"/>
              <a:t>As with an output file, close the input file when you are done with it</a:t>
            </a:r>
          </a:p>
        </p:txBody>
      </p:sp>
      <p:sp>
        <p:nvSpPr>
          <p:cNvPr id="52226" name="Rectangle 1026"/>
          <p:cNvSpPr>
            <a:spLocks noGrp="1" noChangeArrowheads="1"/>
          </p:cNvSpPr>
          <p:nvPr>
            <p:ph type="title"/>
          </p:nvPr>
        </p:nvSpPr>
        <p:spPr/>
        <p:txBody>
          <a:bodyPr/>
          <a:lstStyle/>
          <a:p>
            <a:pPr fontAlgn="auto">
              <a:spcAft>
                <a:spcPts val="0"/>
              </a:spcAft>
              <a:defRPr/>
            </a:pPr>
            <a:r>
              <a:rPr lang="en-US" smtClean="0"/>
              <a:t>Avoiding common </a:t>
            </a:r>
            <a:r>
              <a:rPr lang="en-US" smtClean="0">
                <a:latin typeface="Courier New" pitchFamily="49" charset="0"/>
              </a:rPr>
              <a:t>DataInputStream</a:t>
            </a:r>
            <a:r>
              <a:rPr lang="en-US" smtClean="0"/>
              <a:t> file errors</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57200" y="1981200"/>
            <a:ext cx="8229600" cy="4114800"/>
          </a:xfrm>
        </p:spPr>
        <p:txBody>
          <a:bodyPr/>
          <a:lstStyle/>
          <a:p>
            <a:pPr marL="274320" fontAlgn="auto">
              <a:spcAft>
                <a:spcPts val="0"/>
              </a:spcAft>
              <a:defRPr/>
            </a:pPr>
            <a:r>
              <a:rPr lang="en-US" smtClean="0"/>
              <a:t>Many (but not all) methods that read from a file throw an end-of-file exception (</a:t>
            </a:r>
            <a:r>
              <a:rPr lang="en-US" smtClean="0">
                <a:latin typeface="Courier New" pitchFamily="49" charset="0"/>
              </a:rPr>
              <a:t>EOFException</a:t>
            </a:r>
            <a:r>
              <a:rPr lang="en-US" smtClean="0"/>
              <a:t>) when they try to read beyond the file</a:t>
            </a:r>
          </a:p>
          <a:p>
            <a:pPr marL="548640" lvl="1" indent="-182880" fontAlgn="auto">
              <a:spcAft>
                <a:spcPts val="0"/>
              </a:spcAft>
              <a:defRPr/>
            </a:pPr>
            <a:r>
              <a:rPr lang="en-US" smtClean="0"/>
              <a:t>Most of the </a:t>
            </a:r>
            <a:r>
              <a:rPr lang="en-US" smtClean="0">
                <a:latin typeface="Courier New" pitchFamily="49" charset="0"/>
              </a:rPr>
              <a:t>DataInputStream</a:t>
            </a:r>
            <a:r>
              <a:rPr lang="en-US" smtClean="0"/>
              <a:t> methods throw it</a:t>
            </a:r>
          </a:p>
          <a:p>
            <a:pPr marL="548640" lvl="1" indent="-182880" fontAlgn="auto">
              <a:spcAft>
                <a:spcPts val="0"/>
              </a:spcAft>
              <a:defRPr/>
            </a:pPr>
            <a:endParaRPr lang="en-US" smtClean="0"/>
          </a:p>
          <a:p>
            <a:pPr marL="274320" fontAlgn="auto">
              <a:spcAft>
                <a:spcPts val="0"/>
              </a:spcAft>
              <a:defRPr/>
            </a:pPr>
            <a:r>
              <a:rPr lang="en-US" smtClean="0"/>
              <a:t>The end-of-file exception can be used in an "infinite" (</a:t>
            </a:r>
            <a:r>
              <a:rPr lang="en-US" smtClean="0">
                <a:latin typeface="Courier New" pitchFamily="49" charset="0"/>
              </a:rPr>
              <a:t>while(true)</a:t>
            </a:r>
            <a:r>
              <a:rPr lang="en-US" smtClean="0"/>
              <a:t>) loop that reads and processes data from the file</a:t>
            </a:r>
          </a:p>
          <a:p>
            <a:pPr marL="548640" lvl="1" indent="-182880" fontAlgn="auto">
              <a:spcAft>
                <a:spcPts val="0"/>
              </a:spcAft>
              <a:defRPr/>
            </a:pPr>
            <a:r>
              <a:rPr lang="en-US" smtClean="0"/>
              <a:t>the loop terminates when an </a:t>
            </a:r>
            <a:r>
              <a:rPr lang="en-US" smtClean="0">
                <a:latin typeface="Courier New" pitchFamily="49" charset="0"/>
              </a:rPr>
              <a:t>EOFException</a:t>
            </a:r>
            <a:r>
              <a:rPr lang="en-US" smtClean="0"/>
              <a:t> is thrown</a:t>
            </a:r>
          </a:p>
          <a:p>
            <a:pPr marL="274320" fontAlgn="auto">
              <a:spcAft>
                <a:spcPts val="0"/>
              </a:spcAft>
              <a:defRPr/>
            </a:pPr>
            <a:endParaRPr lang="en-US" smtClean="0"/>
          </a:p>
          <a:p>
            <a:pPr marL="274320" fontAlgn="auto">
              <a:spcAft>
                <a:spcPts val="0"/>
              </a:spcAft>
              <a:defRPr/>
            </a:pPr>
            <a:r>
              <a:rPr lang="en-US" smtClean="0"/>
              <a:t>The program is written to continue normally after the </a:t>
            </a:r>
            <a:r>
              <a:rPr lang="en-US" smtClean="0">
                <a:latin typeface="Courier New" pitchFamily="49" charset="0"/>
              </a:rPr>
              <a:t>EOFException</a:t>
            </a:r>
            <a:r>
              <a:rPr lang="en-US" smtClean="0"/>
              <a:t> has been caught</a:t>
            </a:r>
          </a:p>
          <a:p>
            <a:pPr marL="548640" lvl="1" indent="-182880" fontAlgn="auto">
              <a:spcAft>
                <a:spcPts val="0"/>
              </a:spcAft>
              <a:defRPr/>
            </a:pPr>
            <a:endParaRPr lang="en-US" smtClean="0"/>
          </a:p>
          <a:p>
            <a:pPr marL="274320" fontAlgn="auto">
              <a:spcAft>
                <a:spcPts val="0"/>
              </a:spcAft>
              <a:defRPr/>
            </a:pPr>
            <a:endParaRPr lang="en-US" smtClean="0"/>
          </a:p>
        </p:txBody>
      </p:sp>
      <p:sp>
        <p:nvSpPr>
          <p:cNvPr id="53250" name="Rectangle 2"/>
          <p:cNvSpPr>
            <a:spLocks noGrp="1" noChangeArrowheads="1"/>
          </p:cNvSpPr>
          <p:nvPr>
            <p:ph type="title"/>
          </p:nvPr>
        </p:nvSpPr>
        <p:spPr/>
        <p:txBody>
          <a:bodyPr/>
          <a:lstStyle/>
          <a:p>
            <a:pPr fontAlgn="auto">
              <a:spcAft>
                <a:spcPts val="0"/>
              </a:spcAft>
              <a:defRPr/>
            </a:pPr>
            <a:r>
              <a:rPr lang="en-US" smtClean="0"/>
              <a:t>The </a:t>
            </a:r>
            <a:r>
              <a:rPr lang="en-US" smtClean="0">
                <a:latin typeface="Courier New" pitchFamily="49" charset="0"/>
              </a:rPr>
              <a:t>EOFException</a:t>
            </a:r>
            <a:r>
              <a:rPr lang="en-US" smtClean="0"/>
              <a:t> class</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228600"/>
            <a:ext cx="4038600" cy="685800"/>
          </a:xfrm>
        </p:spPr>
        <p:txBody>
          <a:bodyPr/>
          <a:lstStyle/>
          <a:p>
            <a:pPr fontAlgn="auto">
              <a:spcAft>
                <a:spcPts val="0"/>
              </a:spcAft>
              <a:defRPr/>
            </a:pPr>
            <a:r>
              <a:rPr lang="en-US" smtClean="0"/>
              <a:t>Using </a:t>
            </a:r>
            <a:r>
              <a:rPr lang="en-US" smtClean="0">
                <a:latin typeface="Arial" charset="0"/>
              </a:rPr>
              <a:t>EOFException</a:t>
            </a:r>
            <a:endParaRPr lang="en-US" smtClean="0"/>
          </a:p>
        </p:txBody>
      </p:sp>
      <p:grpSp>
        <p:nvGrpSpPr>
          <p:cNvPr id="2" name="Group 20"/>
          <p:cNvGrpSpPr>
            <a:grpSpLocks/>
          </p:cNvGrpSpPr>
          <p:nvPr/>
        </p:nvGrpSpPr>
        <p:grpSpPr bwMode="auto">
          <a:xfrm>
            <a:off x="152400" y="5029200"/>
            <a:ext cx="3124200" cy="1338263"/>
            <a:chOff x="96" y="3168"/>
            <a:chExt cx="1968" cy="843"/>
          </a:xfrm>
        </p:grpSpPr>
        <p:sp>
          <p:nvSpPr>
            <p:cNvPr id="67593" name="AutoShape 9"/>
            <p:cNvSpPr>
              <a:spLocks/>
            </p:cNvSpPr>
            <p:nvPr/>
          </p:nvSpPr>
          <p:spPr bwMode="auto">
            <a:xfrm>
              <a:off x="96" y="3600"/>
              <a:ext cx="1536" cy="411"/>
            </a:xfrm>
            <a:prstGeom prst="borderCallout1">
              <a:avLst>
                <a:gd name="adj1" fmla="val 17519"/>
                <a:gd name="adj2" fmla="val 103125"/>
                <a:gd name="adj3" fmla="val -50852"/>
                <a:gd name="adj4" fmla="val 123306"/>
              </a:avLst>
            </a:prstGeom>
            <a:solidFill>
              <a:srgbClr val="FFFF00"/>
            </a:solidFill>
            <a:ln w="12700">
              <a:solidFill>
                <a:schemeClr val="tx1"/>
              </a:solidFill>
              <a:miter lim="800000"/>
              <a:headEnd/>
              <a:tailEnd type="triangle" w="med" len="med"/>
            </a:ln>
          </p:spPr>
          <p:txBody>
            <a:bodyPr anchor="ctr">
              <a:spAutoFit/>
            </a:bodyPr>
            <a:lstStyle/>
            <a:p>
              <a:r>
                <a:rPr lang="en-US" sz="1200" b="1"/>
                <a:t>Note order of catch blocks:</a:t>
              </a:r>
            </a:p>
            <a:p>
              <a:r>
                <a:rPr lang="en-US" sz="1200" b="1"/>
                <a:t>the most specific is first</a:t>
              </a:r>
            </a:p>
            <a:p>
              <a:r>
                <a:rPr lang="en-US" sz="1200" b="1"/>
                <a:t>and the most general last</a:t>
              </a:r>
            </a:p>
          </p:txBody>
        </p:sp>
        <p:sp>
          <p:nvSpPr>
            <p:cNvPr id="67594" name="AutoShape 16"/>
            <p:cNvSpPr>
              <a:spLocks/>
            </p:cNvSpPr>
            <p:nvPr/>
          </p:nvSpPr>
          <p:spPr bwMode="auto">
            <a:xfrm>
              <a:off x="2016" y="3168"/>
              <a:ext cx="48" cy="432"/>
            </a:xfrm>
            <a:prstGeom prst="leftBracket">
              <a:avLst>
                <a:gd name="adj" fmla="val 75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515089" name="Text Box 17"/>
          <p:cNvSpPr txBox="1">
            <a:spLocks noChangeArrowheads="1"/>
          </p:cNvSpPr>
          <p:nvPr/>
        </p:nvSpPr>
        <p:spPr bwMode="auto">
          <a:xfrm>
            <a:off x="3352800" y="2514600"/>
            <a:ext cx="5638800" cy="3305175"/>
          </a:xfrm>
          <a:prstGeom prst="rect">
            <a:avLst/>
          </a:prstGeom>
          <a:solidFill>
            <a:srgbClr val="CCFFFF"/>
          </a:solidFill>
          <a:ln w="12700">
            <a:solidFill>
              <a:schemeClr val="tx1"/>
            </a:solidFill>
            <a:miter lim="800000"/>
            <a:headEnd/>
            <a:tailEnd/>
          </a:ln>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US" sz="1000">
                <a:cs typeface="Times New Roman" pitchFamily="18" charset="0"/>
              </a:rPr>
              <a:t> </a:t>
            </a:r>
            <a:r>
              <a:rPr lang="en-US" sz="1000" b="1">
                <a:latin typeface="Courier New" pitchFamily="49" charset="0"/>
                <a:cs typeface="Times New Roman" pitchFamily="18" charset="0"/>
              </a:rPr>
              <a:t>try {</a:t>
            </a:r>
          </a:p>
          <a:p>
            <a:r>
              <a:rPr lang="en-US" sz="1000" b="1">
                <a:latin typeface="Courier New" pitchFamily="49" charset="0"/>
                <a:cs typeface="Times New Roman" pitchFamily="18" charset="0"/>
              </a:rPr>
              <a:t>      DataInputStream inputStream =</a:t>
            </a:r>
          </a:p>
          <a:p>
            <a:r>
              <a:rPr lang="en-US" sz="1000" b="1">
                <a:latin typeface="Courier New" pitchFamily="49" charset="0"/>
                <a:cs typeface="Times New Roman" pitchFamily="18" charset="0"/>
              </a:rPr>
              <a:t>	new DataInputStream(new FileInputStream("numbers.dat"));</a:t>
            </a:r>
          </a:p>
          <a:p>
            <a:r>
              <a:rPr lang="en-US" sz="1000" b="1">
                <a:latin typeface="Courier New" pitchFamily="49" charset="0"/>
                <a:cs typeface="Times New Roman" pitchFamily="18" charset="0"/>
              </a:rPr>
              <a:t>      int n;</a:t>
            </a:r>
          </a:p>
          <a:p>
            <a:r>
              <a:rPr lang="en-US" sz="1000" b="1">
                <a:latin typeface="Courier New" pitchFamily="49" charset="0"/>
                <a:cs typeface="Times New Roman" pitchFamily="18" charset="0"/>
              </a:rPr>
              <a:t>        </a:t>
            </a:r>
          </a:p>
          <a:p>
            <a:r>
              <a:rPr lang="en-US" sz="1000" b="1">
                <a:latin typeface="Courier New" pitchFamily="49" charset="0"/>
                <a:cs typeface="Times New Roman" pitchFamily="18" charset="0"/>
              </a:rPr>
              <a:t>      System.out.println("Reading ALL the integers");</a:t>
            </a:r>
          </a:p>
          <a:p>
            <a:r>
              <a:rPr lang="en-US" sz="1000" b="1">
                <a:latin typeface="Courier New" pitchFamily="49" charset="0"/>
                <a:cs typeface="Times New Roman" pitchFamily="18" charset="0"/>
              </a:rPr>
              <a:t>      System.out.println("in the file numbers.dat.");</a:t>
            </a:r>
          </a:p>
          <a:p>
            <a:r>
              <a:rPr lang="en-US" sz="1000" b="1">
                <a:latin typeface="Courier New" pitchFamily="49" charset="0"/>
                <a:cs typeface="Times New Roman" pitchFamily="18" charset="0"/>
              </a:rPr>
              <a:t>      try {</a:t>
            </a:r>
          </a:p>
          <a:p>
            <a:r>
              <a:rPr lang="en-US" sz="1000" b="1">
                <a:latin typeface="Courier New" pitchFamily="49" charset="0"/>
                <a:cs typeface="Times New Roman" pitchFamily="18" charset="0"/>
              </a:rPr>
              <a:t>	while (true) {</a:t>
            </a:r>
          </a:p>
          <a:p>
            <a:r>
              <a:rPr lang="en-US" sz="1000" b="1">
                <a:latin typeface="Courier New" pitchFamily="49" charset="0"/>
                <a:cs typeface="Times New Roman" pitchFamily="18" charset="0"/>
              </a:rPr>
              <a:t>                    n = inputStream.readInt();</a:t>
            </a:r>
          </a:p>
          <a:p>
            <a:r>
              <a:rPr lang="en-US" sz="1000" b="1">
                <a:latin typeface="Courier New" pitchFamily="49" charset="0"/>
                <a:cs typeface="Times New Roman" pitchFamily="18" charset="0"/>
              </a:rPr>
              <a:t>                    System.out.println(n);</a:t>
            </a:r>
          </a:p>
          <a:p>
            <a:r>
              <a:rPr lang="en-US" sz="1000" b="1">
                <a:latin typeface="Courier New" pitchFamily="49" charset="0"/>
                <a:cs typeface="Times New Roman" pitchFamily="18" charset="0"/>
              </a:rPr>
              <a:t>               }</a:t>
            </a:r>
          </a:p>
          <a:p>
            <a:r>
              <a:rPr lang="en-US" sz="1000" b="1">
                <a:latin typeface="Courier New" pitchFamily="49" charset="0"/>
                <a:cs typeface="Times New Roman" pitchFamily="18" charset="0"/>
              </a:rPr>
              <a:t>       } catch(EOFException e) {</a:t>
            </a:r>
          </a:p>
          <a:p>
            <a:r>
              <a:rPr lang="en-US" sz="1000" b="1">
                <a:latin typeface="Courier New" pitchFamily="49" charset="0"/>
                <a:cs typeface="Times New Roman" pitchFamily="18" charset="0"/>
              </a:rPr>
              <a:t>	System.out.println("End of reading from file.");</a:t>
            </a:r>
          </a:p>
          <a:p>
            <a:r>
              <a:rPr lang="en-US" sz="1000" b="1">
                <a:latin typeface="Courier New" pitchFamily="49" charset="0"/>
                <a:cs typeface="Times New Roman" pitchFamily="18" charset="0"/>
              </a:rPr>
              <a:t>       }</a:t>
            </a:r>
          </a:p>
          <a:p>
            <a:r>
              <a:rPr lang="en-US" sz="1000" b="1">
                <a:latin typeface="Courier New" pitchFamily="49" charset="0"/>
                <a:cs typeface="Times New Roman" pitchFamily="18" charset="0"/>
              </a:rPr>
              <a:t>       inputStream.close();</a:t>
            </a:r>
          </a:p>
          <a:p>
            <a:r>
              <a:rPr lang="en-US" sz="1000" b="1">
                <a:latin typeface="Courier New" pitchFamily="49" charset="0"/>
                <a:cs typeface="Times New Roman" pitchFamily="18" charset="0"/>
              </a:rPr>
              <a:t>} catch(FileNotFoundException e) {</a:t>
            </a:r>
          </a:p>
          <a:p>
            <a:r>
              <a:rPr lang="en-US" sz="1000" b="1">
                <a:latin typeface="Courier New" pitchFamily="49" charset="0"/>
                <a:cs typeface="Times New Roman" pitchFamily="18" charset="0"/>
              </a:rPr>
              <a:t>       System.out.println("Cannot find file numbers.dat.");</a:t>
            </a:r>
          </a:p>
          <a:p>
            <a:r>
              <a:rPr lang="en-US" sz="1000" b="1">
                <a:latin typeface="Courier New" pitchFamily="49" charset="0"/>
                <a:cs typeface="Times New Roman" pitchFamily="18" charset="0"/>
              </a:rPr>
              <a:t>} catch(IOException e2) {</a:t>
            </a:r>
          </a:p>
          <a:p>
            <a:r>
              <a:rPr lang="en-US" sz="1000" b="1">
                <a:latin typeface="Courier New" pitchFamily="49" charset="0"/>
                <a:cs typeface="Times New Roman" pitchFamily="18" charset="0"/>
              </a:rPr>
              <a:t>       System.out.println("Problem with input from file numbers.dat.");</a:t>
            </a:r>
          </a:p>
          <a:p>
            <a:r>
              <a:rPr lang="en-US" sz="1000" b="1">
                <a:latin typeface="Courier New" pitchFamily="49" charset="0"/>
                <a:cs typeface="Times New Roman" pitchFamily="18" charset="0"/>
              </a:rPr>
              <a:t>}</a:t>
            </a:r>
            <a:endParaRPr lang="en-US" sz="1000" b="1">
              <a:latin typeface="Courier New" pitchFamily="49" charset="0"/>
            </a:endParaRPr>
          </a:p>
        </p:txBody>
      </p:sp>
      <p:sp>
        <p:nvSpPr>
          <p:cNvPr id="515080" name="AutoShape 8"/>
          <p:cNvSpPr>
            <a:spLocks/>
          </p:cNvSpPr>
          <p:nvPr/>
        </p:nvSpPr>
        <p:spPr bwMode="auto">
          <a:xfrm>
            <a:off x="152400" y="3306763"/>
            <a:ext cx="2438400" cy="469900"/>
          </a:xfrm>
          <a:prstGeom prst="borderCallout1">
            <a:avLst>
              <a:gd name="adj1" fmla="val 24324"/>
              <a:gd name="adj2" fmla="val 103125"/>
              <a:gd name="adj3" fmla="val 120944"/>
              <a:gd name="adj4" fmla="val 170963"/>
            </a:avLst>
          </a:prstGeom>
          <a:solidFill>
            <a:srgbClr val="FFFF00"/>
          </a:solidFill>
          <a:ln w="12700">
            <a:solidFill>
              <a:schemeClr val="tx1"/>
            </a:solidFill>
            <a:miter lim="800000"/>
            <a:headEnd/>
            <a:tailEnd type="triangle" w="med" len="med"/>
          </a:ln>
        </p:spPr>
        <p:txBody>
          <a:bodyPr anchor="ctr">
            <a:spAutoFit/>
          </a:bodyPr>
          <a:lstStyle/>
          <a:p>
            <a:r>
              <a:rPr lang="en-US" sz="1200" b="1"/>
              <a:t>Intentional "infinite" loop to process data from input file</a:t>
            </a:r>
          </a:p>
        </p:txBody>
      </p:sp>
      <p:sp>
        <p:nvSpPr>
          <p:cNvPr id="515082" name="AutoShape 10"/>
          <p:cNvSpPr>
            <a:spLocks/>
          </p:cNvSpPr>
          <p:nvPr/>
        </p:nvSpPr>
        <p:spPr bwMode="auto">
          <a:xfrm>
            <a:off x="152400" y="4114800"/>
            <a:ext cx="2438400" cy="469900"/>
          </a:xfrm>
          <a:prstGeom prst="borderCallout1">
            <a:avLst>
              <a:gd name="adj1" fmla="val 24324"/>
              <a:gd name="adj2" fmla="val 103125"/>
              <a:gd name="adj3" fmla="val -15542"/>
              <a:gd name="adj4" fmla="val 190431"/>
            </a:avLst>
          </a:prstGeom>
          <a:solidFill>
            <a:srgbClr val="FFFF00"/>
          </a:solidFill>
          <a:ln w="12700">
            <a:solidFill>
              <a:schemeClr val="tx1"/>
            </a:solidFill>
            <a:miter lim="800000"/>
            <a:headEnd/>
            <a:tailEnd type="triangle" w="med" len="med"/>
          </a:ln>
        </p:spPr>
        <p:txBody>
          <a:bodyPr anchor="ctr">
            <a:spAutoFit/>
          </a:bodyPr>
          <a:lstStyle/>
          <a:p>
            <a:r>
              <a:rPr lang="en-US" sz="1200" b="1"/>
              <a:t>Loop exits when end-of-file exception is thrown</a:t>
            </a:r>
          </a:p>
        </p:txBody>
      </p:sp>
      <p:sp>
        <p:nvSpPr>
          <p:cNvPr id="515084" name="AutoShape 12"/>
          <p:cNvSpPr>
            <a:spLocks/>
          </p:cNvSpPr>
          <p:nvPr/>
        </p:nvSpPr>
        <p:spPr bwMode="auto">
          <a:xfrm>
            <a:off x="152400" y="4800600"/>
            <a:ext cx="2438400" cy="652463"/>
          </a:xfrm>
          <a:prstGeom prst="borderCallout1">
            <a:avLst>
              <a:gd name="adj1" fmla="val 17519"/>
              <a:gd name="adj2" fmla="val 103125"/>
              <a:gd name="adj3" fmla="val 20926"/>
              <a:gd name="adj4" fmla="val 154296"/>
            </a:avLst>
          </a:prstGeom>
          <a:solidFill>
            <a:srgbClr val="FFFF00"/>
          </a:solidFill>
          <a:ln w="12700">
            <a:solidFill>
              <a:schemeClr val="tx1"/>
            </a:solidFill>
            <a:miter lim="800000"/>
            <a:headEnd/>
            <a:tailEnd type="triangle" w="med" len="med"/>
          </a:ln>
        </p:spPr>
        <p:txBody>
          <a:bodyPr anchor="ctr">
            <a:spAutoFit/>
          </a:bodyPr>
          <a:lstStyle/>
          <a:p>
            <a:r>
              <a:rPr lang="en-US" sz="1200" b="1"/>
              <a:t>Processing continues after </a:t>
            </a:r>
            <a:r>
              <a:rPr lang="en-US" sz="1200" b="1">
                <a:latin typeface="Courier New" pitchFamily="49" charset="0"/>
              </a:rPr>
              <a:t>EOFException</a:t>
            </a:r>
            <a:r>
              <a:rPr lang="en-US" sz="1200" b="1"/>
              <a:t>: the input file is closed</a:t>
            </a:r>
          </a:p>
        </p:txBody>
      </p:sp>
      <p:sp>
        <p:nvSpPr>
          <p:cNvPr id="515090" name="Text Box 18"/>
          <p:cNvSpPr txBox="1">
            <a:spLocks noChangeArrowheads="1"/>
          </p:cNvSpPr>
          <p:nvPr/>
        </p:nvSpPr>
        <p:spPr bwMode="auto">
          <a:xfrm>
            <a:off x="609600" y="1676400"/>
            <a:ext cx="7924800" cy="654050"/>
          </a:xfrm>
          <a:prstGeom prst="rect">
            <a:avLst/>
          </a:prstGeom>
          <a:solidFill>
            <a:srgbClr val="FFCC00"/>
          </a:solidFill>
          <a:ln w="12700">
            <a:solidFill>
              <a:schemeClr val="tx1"/>
            </a:solidFill>
            <a:miter lim="800000"/>
            <a:headEnd/>
            <a:tailEnd/>
          </a:ln>
          <a:effectLst>
            <a:outerShdw dist="107763" dir="2700000" algn="ctr" rotWithShape="0">
              <a:schemeClr val="folHlink"/>
            </a:outerShdw>
          </a:effectLst>
        </p:spPr>
        <p:txBody>
          <a:bodyPr>
            <a:spAutoFit/>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spcBef>
                <a:spcPct val="50000"/>
              </a:spcBef>
            </a:pPr>
            <a:r>
              <a:rPr lang="en-US" sz="1800" b="1"/>
              <a:t>Problem</a:t>
            </a:r>
            <a:r>
              <a:rPr lang="en-US" sz="1800"/>
              <a:t>: Write code to print the values in a binary file named “numbers.dat” which contains </a:t>
            </a:r>
            <a:r>
              <a:rPr lang="en-US" sz="1800" b="1">
                <a:solidFill>
                  <a:srgbClr val="FF0000"/>
                </a:solidFill>
              </a:rPr>
              <a:t>zero or more</a:t>
            </a:r>
            <a:r>
              <a:rPr lang="en-US" sz="1800"/>
              <a:t> int values.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90"/>
                                        </p:tgtEl>
                                        <p:attrNameLst>
                                          <p:attrName>style.visibility</p:attrName>
                                        </p:attrNameLst>
                                      </p:cBhvr>
                                      <p:to>
                                        <p:strVal val="visible"/>
                                      </p:to>
                                    </p:set>
                                    <p:anim calcmode="lin" valueType="num">
                                      <p:cBhvr additive="base">
                                        <p:cTn id="7" dur="500" fill="hold"/>
                                        <p:tgtEl>
                                          <p:spTgt spid="515090"/>
                                        </p:tgtEl>
                                        <p:attrNameLst>
                                          <p:attrName>ppt_x</p:attrName>
                                        </p:attrNameLst>
                                      </p:cBhvr>
                                      <p:tavLst>
                                        <p:tav tm="0">
                                          <p:val>
                                            <p:strVal val="0-#ppt_w/2"/>
                                          </p:val>
                                        </p:tav>
                                        <p:tav tm="100000">
                                          <p:val>
                                            <p:strVal val="#ppt_x"/>
                                          </p:val>
                                        </p:tav>
                                      </p:tavLst>
                                    </p:anim>
                                    <p:anim calcmode="lin" valueType="num">
                                      <p:cBhvr additive="base">
                                        <p:cTn id="8" dur="500" fill="hold"/>
                                        <p:tgtEl>
                                          <p:spTgt spid="5150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89"/>
                                        </p:tgtEl>
                                        <p:attrNameLst>
                                          <p:attrName>style.visibility</p:attrName>
                                        </p:attrNameLst>
                                      </p:cBhvr>
                                      <p:to>
                                        <p:strVal val="visible"/>
                                      </p:to>
                                    </p:set>
                                    <p:anim calcmode="lin" valueType="num">
                                      <p:cBhvr additive="base">
                                        <p:cTn id="13" dur="500" fill="hold"/>
                                        <p:tgtEl>
                                          <p:spTgt spid="515089"/>
                                        </p:tgtEl>
                                        <p:attrNameLst>
                                          <p:attrName>ppt_x</p:attrName>
                                        </p:attrNameLst>
                                      </p:cBhvr>
                                      <p:tavLst>
                                        <p:tav tm="0">
                                          <p:val>
                                            <p:strVal val="0-#ppt_w/2"/>
                                          </p:val>
                                        </p:tav>
                                        <p:tav tm="100000">
                                          <p:val>
                                            <p:strVal val="#ppt_x"/>
                                          </p:val>
                                        </p:tav>
                                      </p:tavLst>
                                    </p:anim>
                                    <p:anim calcmode="lin" valueType="num">
                                      <p:cBhvr additive="base">
                                        <p:cTn id="14" dur="500" fill="hold"/>
                                        <p:tgtEl>
                                          <p:spTgt spid="5150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80"/>
                                        </p:tgtEl>
                                        <p:attrNameLst>
                                          <p:attrName>style.visibility</p:attrName>
                                        </p:attrNameLst>
                                      </p:cBhvr>
                                      <p:to>
                                        <p:strVal val="visible"/>
                                      </p:to>
                                    </p:set>
                                    <p:anim calcmode="lin" valueType="num">
                                      <p:cBhvr additive="base">
                                        <p:cTn id="19" dur="500" fill="hold"/>
                                        <p:tgtEl>
                                          <p:spTgt spid="515080"/>
                                        </p:tgtEl>
                                        <p:attrNameLst>
                                          <p:attrName>ppt_x</p:attrName>
                                        </p:attrNameLst>
                                      </p:cBhvr>
                                      <p:tavLst>
                                        <p:tav tm="0">
                                          <p:val>
                                            <p:strVal val="0-#ppt_w/2"/>
                                          </p:val>
                                        </p:tav>
                                        <p:tav tm="100000">
                                          <p:val>
                                            <p:strVal val="#ppt_x"/>
                                          </p:val>
                                        </p:tav>
                                      </p:tavLst>
                                    </p:anim>
                                    <p:anim calcmode="lin" valueType="num">
                                      <p:cBhvr additive="base">
                                        <p:cTn id="20" dur="500" fill="hold"/>
                                        <p:tgtEl>
                                          <p:spTgt spid="5150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5082"/>
                                        </p:tgtEl>
                                        <p:attrNameLst>
                                          <p:attrName>style.visibility</p:attrName>
                                        </p:attrNameLst>
                                      </p:cBhvr>
                                      <p:to>
                                        <p:strVal val="visible"/>
                                      </p:to>
                                    </p:set>
                                    <p:anim calcmode="lin" valueType="num">
                                      <p:cBhvr additive="base">
                                        <p:cTn id="25" dur="500" fill="hold"/>
                                        <p:tgtEl>
                                          <p:spTgt spid="515082"/>
                                        </p:tgtEl>
                                        <p:attrNameLst>
                                          <p:attrName>ppt_x</p:attrName>
                                        </p:attrNameLst>
                                      </p:cBhvr>
                                      <p:tavLst>
                                        <p:tav tm="0">
                                          <p:val>
                                            <p:strVal val="0-#ppt_w/2"/>
                                          </p:val>
                                        </p:tav>
                                        <p:tav tm="100000">
                                          <p:val>
                                            <p:strVal val="#ppt_x"/>
                                          </p:val>
                                        </p:tav>
                                      </p:tavLst>
                                    </p:anim>
                                    <p:anim calcmode="lin" valueType="num">
                                      <p:cBhvr additive="base">
                                        <p:cTn id="26" dur="500" fill="hold"/>
                                        <p:tgtEl>
                                          <p:spTgt spid="51508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5084"/>
                                        </p:tgtEl>
                                        <p:attrNameLst>
                                          <p:attrName>style.visibility</p:attrName>
                                        </p:attrNameLst>
                                      </p:cBhvr>
                                      <p:to>
                                        <p:strVal val="visible"/>
                                      </p:to>
                                    </p:set>
                                    <p:anim calcmode="lin" valueType="num">
                                      <p:cBhvr additive="base">
                                        <p:cTn id="31" dur="500" fill="hold"/>
                                        <p:tgtEl>
                                          <p:spTgt spid="515084"/>
                                        </p:tgtEl>
                                        <p:attrNameLst>
                                          <p:attrName>ppt_x</p:attrName>
                                        </p:attrNameLst>
                                      </p:cBhvr>
                                      <p:tavLst>
                                        <p:tav tm="0">
                                          <p:val>
                                            <p:strVal val="0-#ppt_w/2"/>
                                          </p:val>
                                        </p:tav>
                                        <p:tav tm="100000">
                                          <p:val>
                                            <p:strVal val="#ppt_x"/>
                                          </p:val>
                                        </p:tav>
                                      </p:tavLst>
                                    </p:anim>
                                    <p:anim calcmode="lin" valueType="num">
                                      <p:cBhvr additive="base">
                                        <p:cTn id="32" dur="500" fill="hold"/>
                                        <p:tgtEl>
                                          <p:spTgt spid="51508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9" grpId="0" animBg="1" autoUpdateAnimBg="0"/>
      <p:bldP spid="515080" grpId="0" animBg="1" autoUpdateAnimBg="0"/>
      <p:bldP spid="515082" grpId="0" animBg="1" autoUpdateAnimBg="0"/>
      <p:bldP spid="515084" grpId="0" animBg="1" autoUpdateAnimBg="0"/>
      <p:bldP spid="51509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fontAlgn="auto">
              <a:spcAft>
                <a:spcPts val="0"/>
              </a:spcAft>
              <a:defRPr/>
            </a:pPr>
            <a:r>
              <a:rPr lang="en-US" smtClean="0"/>
              <a:t>Decimal Representation</a:t>
            </a:r>
          </a:p>
        </p:txBody>
      </p:sp>
      <p:sp>
        <p:nvSpPr>
          <p:cNvPr id="24579" name="Rectangle 1027"/>
          <p:cNvSpPr>
            <a:spLocks noChangeArrowheads="1"/>
          </p:cNvSpPr>
          <p:nvPr/>
        </p:nvSpPr>
        <p:spPr bwMode="auto">
          <a:xfrm>
            <a:off x="1588" y="141922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a:p>
        </p:txBody>
      </p:sp>
      <p:graphicFrame>
        <p:nvGraphicFramePr>
          <p:cNvPr id="530465" name="Group 1057"/>
          <p:cNvGraphicFramePr>
            <a:graphicFrameLocks noGrp="1"/>
          </p:cNvGraphicFramePr>
          <p:nvPr/>
        </p:nvGraphicFramePr>
        <p:xfrm>
          <a:off x="1524000" y="2895600"/>
          <a:ext cx="6096000" cy="1817688"/>
        </p:xfrm>
        <a:graphic>
          <a:graphicData uri="http://schemas.openxmlformats.org/drawingml/2006/table">
            <a:tbl>
              <a:tblPr/>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decimal digit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604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position 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hundreds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tens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ones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603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positional value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10</a:t>
                      </a:r>
                      <a:r>
                        <a:rPr kumimoji="0" lang="en-US" sz="2000" b="0" i="0" u="none" strike="noStrike" cap="none" normalizeH="0" baseline="30000" smtClean="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10</a:t>
                      </a:r>
                      <a:r>
                        <a:rPr kumimoji="0" lang="en-US" sz="2000" b="0" i="0" u="none" strike="noStrike" cap="none" normalizeH="0" baseline="3000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Times New Roman" pitchFamily="18" charset="0"/>
                        </a:rPr>
                        <a:t>10</a:t>
                      </a:r>
                      <a:r>
                        <a:rPr kumimoji="0" lang="en-US" sz="2000" b="0" i="0" u="none" strike="noStrike" cap="none" normalizeH="0" baseline="30000" smtClean="0">
                          <a:ln>
                            <a:noFill/>
                          </a:ln>
                          <a:solidFill>
                            <a:schemeClr val="tx1"/>
                          </a:solidFill>
                          <a:effectLst/>
                          <a:latin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bl>
          </a:graphicData>
        </a:graphic>
      </p:graphicFrame>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051"/>
          <p:cNvSpPr>
            <a:spLocks noGrp="1" noChangeArrowheads="1"/>
          </p:cNvSpPr>
          <p:nvPr>
            <p:ph idx="1"/>
          </p:nvPr>
        </p:nvSpPr>
        <p:spPr/>
        <p:txBody>
          <a:bodyPr/>
          <a:lstStyle/>
          <a:p>
            <a:pPr marL="274320" fontAlgn="auto">
              <a:spcAft>
                <a:spcPts val="0"/>
              </a:spcAft>
              <a:defRPr/>
            </a:pPr>
            <a:r>
              <a:rPr lang="en-US" sz="2400" smtClean="0"/>
              <a:t>Numbers are represented in an arbitrary base (or radix) using the formula</a:t>
            </a:r>
          </a:p>
          <a:p>
            <a:pPr marL="274320" fontAlgn="auto">
              <a:spcAft>
                <a:spcPts val="0"/>
              </a:spcAft>
              <a:defRPr/>
            </a:pPr>
            <a:endParaRPr lang="en-US" sz="2400" smtClean="0"/>
          </a:p>
          <a:p>
            <a:pPr marL="548640" lvl="1" indent="-182880" algn="ctr" fontAlgn="auto">
              <a:spcAft>
                <a:spcPts val="0"/>
              </a:spcAft>
              <a:buFontTx/>
              <a:buNone/>
              <a:defRPr/>
            </a:pPr>
            <a:r>
              <a:rPr lang="en-US" smtClean="0"/>
              <a:t>	</a:t>
            </a:r>
            <a:r>
              <a:rPr lang="en-US" sz="2400" b="1" smtClean="0">
                <a:latin typeface="Courier New" pitchFamily="49" charset="0"/>
              </a:rPr>
              <a:t>a</a:t>
            </a:r>
            <a:r>
              <a:rPr lang="en-US" sz="2400" b="1" baseline="-25000" smtClean="0">
                <a:latin typeface="Courier New" pitchFamily="49" charset="0"/>
              </a:rPr>
              <a:t>n</a:t>
            </a:r>
            <a:r>
              <a:rPr lang="en-US" sz="2400" b="1" smtClean="0">
                <a:latin typeface="Courier New" pitchFamily="49" charset="0"/>
              </a:rPr>
              <a:t>R</a:t>
            </a:r>
            <a:r>
              <a:rPr lang="en-US" sz="2400" b="1" baseline="30000" smtClean="0">
                <a:latin typeface="Courier New" pitchFamily="49" charset="0"/>
              </a:rPr>
              <a:t>n </a:t>
            </a:r>
            <a:r>
              <a:rPr lang="en-US" sz="2400" b="1" smtClean="0">
                <a:latin typeface="Courier New" pitchFamily="49" charset="0"/>
              </a:rPr>
              <a:t>+</a:t>
            </a:r>
            <a:r>
              <a:rPr lang="en-US" sz="2400" b="1" baseline="30000" smtClean="0">
                <a:latin typeface="Courier New" pitchFamily="49" charset="0"/>
              </a:rPr>
              <a:t> </a:t>
            </a:r>
            <a:r>
              <a:rPr lang="en-US" sz="2400" b="1" smtClean="0">
                <a:latin typeface="Courier New" pitchFamily="49" charset="0"/>
              </a:rPr>
              <a:t>a</a:t>
            </a:r>
            <a:r>
              <a:rPr lang="en-US" sz="2400" b="1" baseline="-25000" smtClean="0">
                <a:latin typeface="Courier New" pitchFamily="49" charset="0"/>
              </a:rPr>
              <a:t>n-1</a:t>
            </a:r>
            <a:r>
              <a:rPr lang="en-US" sz="2400" b="1" smtClean="0">
                <a:latin typeface="Courier New" pitchFamily="49" charset="0"/>
              </a:rPr>
              <a:t>R</a:t>
            </a:r>
            <a:r>
              <a:rPr lang="en-US" sz="2400" b="1" baseline="30000" smtClean="0">
                <a:latin typeface="Courier New" pitchFamily="49" charset="0"/>
              </a:rPr>
              <a:t>n-1 </a:t>
            </a:r>
            <a:r>
              <a:rPr lang="en-US" sz="2400" b="1" smtClean="0">
                <a:latin typeface="Courier New" pitchFamily="49" charset="0"/>
              </a:rPr>
              <a:t>+</a:t>
            </a:r>
            <a:r>
              <a:rPr lang="en-US" sz="2400" b="1" baseline="30000" smtClean="0">
                <a:latin typeface="Courier New" pitchFamily="49" charset="0"/>
              </a:rPr>
              <a:t> </a:t>
            </a:r>
            <a:r>
              <a:rPr lang="en-US" sz="2400" b="1" smtClean="0">
                <a:latin typeface="Courier New" pitchFamily="49" charset="0"/>
              </a:rPr>
              <a:t>a</a:t>
            </a:r>
            <a:r>
              <a:rPr lang="en-US" sz="2400" b="1" baseline="-25000" smtClean="0">
                <a:latin typeface="Courier New" pitchFamily="49" charset="0"/>
              </a:rPr>
              <a:t>n-2</a:t>
            </a:r>
            <a:r>
              <a:rPr lang="en-US" sz="2400" b="1" smtClean="0">
                <a:latin typeface="Courier New" pitchFamily="49" charset="0"/>
              </a:rPr>
              <a:t>R</a:t>
            </a:r>
            <a:r>
              <a:rPr lang="en-US" sz="2400" b="1" baseline="30000" smtClean="0">
                <a:latin typeface="Courier New" pitchFamily="49" charset="0"/>
              </a:rPr>
              <a:t>n-2 </a:t>
            </a:r>
            <a:r>
              <a:rPr lang="en-US" sz="2400" b="1" smtClean="0">
                <a:latin typeface="Courier New" pitchFamily="49" charset="0"/>
              </a:rPr>
              <a:t>+</a:t>
            </a:r>
            <a:r>
              <a:rPr lang="en-US" sz="2400" b="1" baseline="30000" smtClean="0">
                <a:latin typeface="Courier New" pitchFamily="49" charset="0"/>
              </a:rPr>
              <a:t> ... </a:t>
            </a:r>
            <a:r>
              <a:rPr lang="en-US" sz="2400" b="1" smtClean="0">
                <a:latin typeface="Courier New" pitchFamily="49" charset="0"/>
              </a:rPr>
              <a:t>+</a:t>
            </a:r>
            <a:r>
              <a:rPr lang="en-US" sz="2400" b="1" baseline="30000" smtClean="0">
                <a:latin typeface="Courier New" pitchFamily="49" charset="0"/>
              </a:rPr>
              <a:t> </a:t>
            </a:r>
            <a:r>
              <a:rPr lang="en-US" sz="2400" b="1" smtClean="0">
                <a:latin typeface="Courier New" pitchFamily="49" charset="0"/>
              </a:rPr>
              <a:t>a</a:t>
            </a:r>
            <a:r>
              <a:rPr lang="en-US" sz="2400" b="1" baseline="-25000" smtClean="0">
                <a:latin typeface="Courier New" pitchFamily="49" charset="0"/>
              </a:rPr>
              <a:t>1</a:t>
            </a:r>
            <a:r>
              <a:rPr lang="en-US" sz="2400" b="1" smtClean="0">
                <a:latin typeface="Courier New" pitchFamily="49" charset="0"/>
              </a:rPr>
              <a:t>R</a:t>
            </a:r>
            <a:r>
              <a:rPr lang="en-US" sz="2400" b="1" baseline="30000" smtClean="0">
                <a:latin typeface="Courier New" pitchFamily="49" charset="0"/>
              </a:rPr>
              <a:t>1 </a:t>
            </a:r>
            <a:r>
              <a:rPr lang="en-US" sz="2400" b="1" smtClean="0">
                <a:latin typeface="Courier New" pitchFamily="49" charset="0"/>
              </a:rPr>
              <a:t>+</a:t>
            </a:r>
            <a:r>
              <a:rPr lang="en-US" sz="2400" b="1" baseline="30000" smtClean="0">
                <a:latin typeface="Courier New" pitchFamily="49" charset="0"/>
              </a:rPr>
              <a:t> </a:t>
            </a:r>
            <a:r>
              <a:rPr lang="en-US" sz="2400" b="1" smtClean="0">
                <a:latin typeface="Courier New" pitchFamily="49" charset="0"/>
              </a:rPr>
              <a:t>a</a:t>
            </a:r>
            <a:r>
              <a:rPr lang="en-US" sz="2400" b="1" baseline="-25000" smtClean="0">
                <a:latin typeface="Courier New" pitchFamily="49" charset="0"/>
              </a:rPr>
              <a:t>0</a:t>
            </a:r>
            <a:r>
              <a:rPr lang="en-US" sz="2400" b="1" smtClean="0">
                <a:latin typeface="Courier New" pitchFamily="49" charset="0"/>
              </a:rPr>
              <a:t>R</a:t>
            </a:r>
            <a:r>
              <a:rPr lang="en-US" sz="2400" b="1" baseline="30000" smtClean="0">
                <a:latin typeface="Courier New" pitchFamily="49" charset="0"/>
              </a:rPr>
              <a:t>0</a:t>
            </a:r>
          </a:p>
          <a:p>
            <a:pPr marL="548640" lvl="1" indent="-182880" fontAlgn="auto">
              <a:spcAft>
                <a:spcPts val="0"/>
              </a:spcAft>
              <a:buFontTx/>
              <a:buNone/>
              <a:defRPr/>
            </a:pPr>
            <a:endParaRPr lang="en-US" sz="2400" baseline="30000" smtClean="0">
              <a:latin typeface="Courier New" pitchFamily="49" charset="0"/>
            </a:endParaRPr>
          </a:p>
          <a:p>
            <a:pPr marL="548640" lvl="1" indent="-182880" fontAlgn="auto">
              <a:spcAft>
                <a:spcPts val="0"/>
              </a:spcAft>
              <a:buFontTx/>
              <a:buChar char="•"/>
              <a:defRPr/>
            </a:pPr>
            <a:endParaRPr lang="en-US" smtClean="0"/>
          </a:p>
          <a:p>
            <a:pPr marL="548640" lvl="1" indent="-182880" fontAlgn="auto">
              <a:spcAft>
                <a:spcPts val="0"/>
              </a:spcAft>
              <a:buFontTx/>
              <a:buChar char="•"/>
              <a:defRPr/>
            </a:pPr>
            <a:r>
              <a:rPr lang="en-US" smtClean="0"/>
              <a:t>a is a digit in the base numbering scheme</a:t>
            </a:r>
          </a:p>
          <a:p>
            <a:pPr marL="548640" lvl="1" indent="-182880" fontAlgn="auto">
              <a:spcAft>
                <a:spcPts val="0"/>
              </a:spcAft>
              <a:buFontTx/>
              <a:buChar char="•"/>
              <a:defRPr/>
            </a:pPr>
            <a:r>
              <a:rPr lang="en-US" smtClean="0"/>
              <a:t>R is the base (or radix)</a:t>
            </a:r>
          </a:p>
          <a:p>
            <a:pPr marL="548640" lvl="1" indent="-182880" fontAlgn="auto">
              <a:spcAft>
                <a:spcPts val="0"/>
              </a:spcAft>
              <a:buFontTx/>
              <a:buChar char="•"/>
              <a:defRPr/>
            </a:pPr>
            <a:r>
              <a:rPr lang="en-US" smtClean="0"/>
              <a:t>n is an exponent that corresponds to the positional value of the digit</a:t>
            </a:r>
          </a:p>
          <a:p>
            <a:pPr marL="548640" lvl="1" indent="-182880" fontAlgn="auto">
              <a:spcAft>
                <a:spcPts val="0"/>
              </a:spcAft>
              <a:buFontTx/>
              <a:buNone/>
              <a:defRPr/>
            </a:pPr>
            <a:endParaRPr lang="en-US" smtClean="0"/>
          </a:p>
        </p:txBody>
      </p:sp>
      <p:sp>
        <p:nvSpPr>
          <p:cNvPr id="12290" name="Rectangle 2050"/>
          <p:cNvSpPr>
            <a:spLocks noGrp="1" noChangeArrowheads="1"/>
          </p:cNvSpPr>
          <p:nvPr>
            <p:ph type="title"/>
          </p:nvPr>
        </p:nvSpPr>
        <p:spPr/>
        <p:txBody>
          <a:bodyPr/>
          <a:lstStyle/>
          <a:p>
            <a:pPr fontAlgn="auto">
              <a:spcAft>
                <a:spcPts val="0"/>
              </a:spcAft>
              <a:defRPr/>
            </a:pPr>
            <a:r>
              <a:rPr lang="en-US" smtClean="0"/>
              <a:t>General Representation</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smtClean="0"/>
              <a:t>Common CS Numbering Systems</a:t>
            </a:r>
          </a:p>
        </p:txBody>
      </p:sp>
      <p:graphicFrame>
        <p:nvGraphicFramePr>
          <p:cNvPr id="534572" name="Group 44"/>
          <p:cNvGraphicFramePr>
            <a:graphicFrameLocks noGrp="1"/>
          </p:cNvGraphicFramePr>
          <p:nvPr/>
        </p:nvGraphicFramePr>
        <p:xfrm>
          <a:off x="1524000" y="2057400"/>
          <a:ext cx="6096000" cy="2875072"/>
        </p:xfrm>
        <a:graphic>
          <a:graphicData uri="http://schemas.openxmlformats.org/drawingml/2006/table">
            <a:tbl>
              <a:tblPr/>
              <a:tblGrid>
                <a:gridCol w="457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640011">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800" b="1" i="0" u="none" strike="noStrike" cap="none" normalizeH="0" baseline="0" smtClean="0">
                          <a:ln>
                            <a:noFill/>
                          </a:ln>
                          <a:solidFill>
                            <a:schemeClr val="tx1"/>
                          </a:solidFill>
                          <a:effectLst/>
                          <a:latin typeface="Times New Roman" pitchFamily="18" charset="0"/>
                        </a:rPr>
                        <a:t>Base</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800" b="1" i="0" u="none" strike="noStrike" cap="none" normalizeH="0" baseline="0" smtClean="0">
                          <a:ln>
                            <a:noFill/>
                          </a:ln>
                          <a:solidFill>
                            <a:schemeClr val="tx1"/>
                          </a:solidFill>
                          <a:effectLst/>
                          <a:latin typeface="Times New Roman" pitchFamily="18" charset="0"/>
                        </a:rPr>
                        <a:t>Largest Single Digit</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800" b="1" i="0" u="none" strike="noStrike" cap="none" normalizeH="0" baseline="0" smtClean="0">
                          <a:ln>
                            <a:noFill/>
                          </a:ln>
                          <a:solidFill>
                            <a:schemeClr val="tx1"/>
                          </a:solidFill>
                          <a:effectLst/>
                          <a:latin typeface="Times New Roman" pitchFamily="18" charset="0"/>
                        </a:rPr>
                        <a:t>Only Valid Digits</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5549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binary</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1</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0 1</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45390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8</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octal</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7</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0 1 2 3 4 5 6 7</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45390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10</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decimal</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0 1 2 3 4 5 6 7 8 9</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3"/>
                  </a:ext>
                </a:extLst>
              </a:tr>
              <a:tr h="87164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16</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hexadecimal</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F (f)</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0 1 2 3 4 5 6 7 8 9 A B C D E F</a:t>
                      </a:r>
                    </a:p>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Times New Roman" pitchFamily="18" charset="0"/>
                        </a:rPr>
                        <a:t>(a b c d e f)</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4"/>
                  </a:ext>
                </a:extLst>
              </a:tr>
            </a:tbl>
          </a:graphicData>
        </a:graphic>
      </p:graphicFrame>
      <p:sp>
        <p:nvSpPr>
          <p:cNvPr id="534573" name="Text Box 45"/>
          <p:cNvSpPr txBox="1">
            <a:spLocks noChangeArrowheads="1"/>
          </p:cNvSpPr>
          <p:nvPr/>
        </p:nvSpPr>
        <p:spPr bwMode="auto">
          <a:xfrm>
            <a:off x="1524000" y="5105400"/>
            <a:ext cx="6096000" cy="1414463"/>
          </a:xfrm>
          <a:prstGeom prst="rect">
            <a:avLst/>
          </a:prstGeom>
          <a:ln>
            <a:headEnd/>
            <a:tailEn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10000"/>
              </a:spcBef>
              <a:defRPr/>
            </a:pPr>
            <a:r>
              <a:rPr lang="en-US" sz="2000" b="1" dirty="0">
                <a:latin typeface="Times New Roman" pitchFamily="18" charset="0"/>
              </a:rPr>
              <a:t>Problem:</a:t>
            </a:r>
            <a:r>
              <a:rPr lang="en-US" sz="2000" dirty="0">
                <a:latin typeface="Times New Roman" pitchFamily="18" charset="0"/>
              </a:rPr>
              <a:t> </a:t>
            </a:r>
          </a:p>
          <a:p>
            <a:pPr>
              <a:spcBef>
                <a:spcPct val="10000"/>
              </a:spcBef>
              <a:defRPr/>
            </a:pPr>
            <a:r>
              <a:rPr lang="en-US" sz="2000" b="1" dirty="0">
                <a:latin typeface="Times New Roman" pitchFamily="18" charset="0"/>
              </a:rPr>
              <a:t>	convert 11110</a:t>
            </a:r>
            <a:r>
              <a:rPr lang="en-US" sz="2000" b="1" baseline="-25000" dirty="0">
                <a:latin typeface="Times New Roman" pitchFamily="18" charset="0"/>
              </a:rPr>
              <a:t>2</a:t>
            </a:r>
            <a:r>
              <a:rPr lang="en-US" sz="2000" b="1" dirty="0">
                <a:latin typeface="Times New Roman" pitchFamily="18" charset="0"/>
              </a:rPr>
              <a:t> to decimal (base 10)</a:t>
            </a:r>
          </a:p>
          <a:p>
            <a:pPr>
              <a:spcBef>
                <a:spcPct val="10000"/>
              </a:spcBef>
              <a:defRPr/>
            </a:pPr>
            <a:r>
              <a:rPr lang="en-US" sz="2000" b="1" dirty="0">
                <a:latin typeface="Times New Roman" pitchFamily="18" charset="0"/>
              </a:rPr>
              <a:t>	convert 36</a:t>
            </a:r>
            <a:r>
              <a:rPr lang="en-US" sz="2000" b="1" baseline="-25000" dirty="0">
                <a:latin typeface="Times New Roman" pitchFamily="18" charset="0"/>
              </a:rPr>
              <a:t>8</a:t>
            </a:r>
            <a:r>
              <a:rPr lang="en-US" sz="2000" b="1" dirty="0">
                <a:latin typeface="Times New Roman" pitchFamily="18" charset="0"/>
              </a:rPr>
              <a:t> to decimal</a:t>
            </a:r>
          </a:p>
          <a:p>
            <a:pPr>
              <a:spcBef>
                <a:spcPct val="10000"/>
              </a:spcBef>
              <a:defRPr/>
            </a:pPr>
            <a:r>
              <a:rPr lang="en-US" sz="2000" b="1" dirty="0">
                <a:latin typeface="Times New Roman" pitchFamily="18" charset="0"/>
              </a:rPr>
              <a:t>	convert 1E</a:t>
            </a:r>
            <a:r>
              <a:rPr lang="en-US" sz="2000" b="1" baseline="-25000" dirty="0">
                <a:latin typeface="Times New Roman" pitchFamily="18" charset="0"/>
              </a:rPr>
              <a:t>16</a:t>
            </a:r>
            <a:r>
              <a:rPr lang="en-US" sz="2000" b="1" dirty="0">
                <a:latin typeface="Times New Roman" pitchFamily="18" charset="0"/>
              </a:rPr>
              <a:t> to decimal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4573">
                                            <p:bg/>
                                          </p:spTgt>
                                        </p:tgtEl>
                                        <p:attrNameLst>
                                          <p:attrName>style.visibility</p:attrName>
                                        </p:attrNameLst>
                                      </p:cBhvr>
                                      <p:to>
                                        <p:strVal val="visible"/>
                                      </p:to>
                                    </p:set>
                                    <p:anim calcmode="lin" valueType="num">
                                      <p:cBhvr additive="base">
                                        <p:cTn id="7" dur="500" fill="hold"/>
                                        <p:tgtEl>
                                          <p:spTgt spid="53457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3457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4573">
                                            <p:txEl>
                                              <p:pRg st="0" end="0"/>
                                            </p:txEl>
                                          </p:spTgt>
                                        </p:tgtEl>
                                        <p:attrNameLst>
                                          <p:attrName>style.visibility</p:attrName>
                                        </p:attrNameLst>
                                      </p:cBhvr>
                                      <p:to>
                                        <p:strVal val="visible"/>
                                      </p:to>
                                    </p:set>
                                    <p:anim calcmode="lin" valueType="num">
                                      <p:cBhvr additive="base">
                                        <p:cTn id="13" dur="500" fill="hold"/>
                                        <p:tgtEl>
                                          <p:spTgt spid="53457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45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4573">
                                            <p:txEl>
                                              <p:pRg st="1" end="1"/>
                                            </p:txEl>
                                          </p:spTgt>
                                        </p:tgtEl>
                                        <p:attrNameLst>
                                          <p:attrName>style.visibility</p:attrName>
                                        </p:attrNameLst>
                                      </p:cBhvr>
                                      <p:to>
                                        <p:strVal val="visible"/>
                                      </p:to>
                                    </p:set>
                                    <p:anim calcmode="lin" valueType="num">
                                      <p:cBhvr additive="base">
                                        <p:cTn id="19" dur="500" fill="hold"/>
                                        <p:tgtEl>
                                          <p:spTgt spid="53457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45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4573">
                                            <p:txEl>
                                              <p:pRg st="2" end="2"/>
                                            </p:txEl>
                                          </p:spTgt>
                                        </p:tgtEl>
                                        <p:attrNameLst>
                                          <p:attrName>style.visibility</p:attrName>
                                        </p:attrNameLst>
                                      </p:cBhvr>
                                      <p:to>
                                        <p:strVal val="visible"/>
                                      </p:to>
                                    </p:set>
                                    <p:anim calcmode="lin" valueType="num">
                                      <p:cBhvr additive="base">
                                        <p:cTn id="25" dur="500" fill="hold"/>
                                        <p:tgtEl>
                                          <p:spTgt spid="53457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45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4573">
                                            <p:txEl>
                                              <p:pRg st="3" end="3"/>
                                            </p:txEl>
                                          </p:spTgt>
                                        </p:tgtEl>
                                        <p:attrNameLst>
                                          <p:attrName>style.visibility</p:attrName>
                                        </p:attrNameLst>
                                      </p:cBhvr>
                                      <p:to>
                                        <p:strVal val="visible"/>
                                      </p:to>
                                    </p:set>
                                    <p:anim calcmode="lin" valueType="num">
                                      <p:cBhvr additive="base">
                                        <p:cTn id="31" dur="500" fill="hold"/>
                                        <p:tgtEl>
                                          <p:spTgt spid="53457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45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73"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pPr fontAlgn="auto">
              <a:spcAft>
                <a:spcPts val="0"/>
              </a:spcAft>
              <a:defRPr/>
            </a:pPr>
            <a:r>
              <a:rPr lang="en-US" smtClean="0"/>
              <a:t>Conversion Table</a:t>
            </a:r>
          </a:p>
        </p:txBody>
      </p:sp>
      <p:graphicFrame>
        <p:nvGraphicFramePr>
          <p:cNvPr id="538730" name="Group 106"/>
          <p:cNvGraphicFramePr>
            <a:graphicFrameLocks noGrp="1"/>
          </p:cNvGraphicFramePr>
          <p:nvPr/>
        </p:nvGraphicFramePr>
        <p:xfrm>
          <a:off x="2514600" y="1752600"/>
          <a:ext cx="4191000" cy="4711788"/>
        </p:xfrm>
        <a:graphic>
          <a:graphicData uri="http://schemas.openxmlformats.org/drawingml/2006/table">
            <a:tbl>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84133">
                <a:tc gridSpan="4">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1" i="0" u="none" strike="noStrike" cap="none" normalizeH="0" baseline="0" smtClean="0">
                          <a:ln>
                            <a:noFill/>
                          </a:ln>
                          <a:solidFill>
                            <a:schemeClr val="tx1"/>
                          </a:solidFill>
                          <a:effectLst/>
                          <a:latin typeface="Times New Roman" pitchFamily="18" charset="0"/>
                        </a:rPr>
                        <a:t>Conversion Table</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54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1" i="0" u="none" strike="noStrike" cap="none" normalizeH="0" baseline="0" smtClean="0">
                          <a:ln>
                            <a:noFill/>
                          </a:ln>
                          <a:solidFill>
                            <a:schemeClr val="tx1"/>
                          </a:solidFill>
                          <a:effectLst/>
                          <a:latin typeface="Times New Roman" pitchFamily="18" charset="0"/>
                        </a:rPr>
                        <a:t>Binary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1" i="0" u="none" strike="noStrike" cap="none" normalizeH="0" baseline="0" smtClean="0">
                          <a:ln>
                            <a:noFill/>
                          </a:ln>
                          <a:solidFill>
                            <a:schemeClr val="tx1"/>
                          </a:solidFill>
                          <a:effectLst/>
                          <a:latin typeface="Times New Roman" pitchFamily="18" charset="0"/>
                        </a:rPr>
                        <a:t>Octal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1" i="0" u="none" strike="noStrike" cap="none" normalizeH="0" baseline="0" smtClean="0">
                          <a:ln>
                            <a:noFill/>
                          </a:ln>
                          <a:solidFill>
                            <a:schemeClr val="tx1"/>
                          </a:solidFill>
                          <a:effectLst/>
                          <a:latin typeface="Times New Roman" pitchFamily="18" charset="0"/>
                        </a:rPr>
                        <a:t>Decimal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1" i="0" u="none" strike="noStrike" cap="none" normalizeH="0" baseline="0" smtClean="0">
                          <a:ln>
                            <a:noFill/>
                          </a:ln>
                          <a:solidFill>
                            <a:schemeClr val="tx1"/>
                          </a:solidFill>
                          <a:effectLst/>
                          <a:latin typeface="Times New Roman" pitchFamily="18" charset="0"/>
                        </a:rPr>
                        <a:t>Hexadecimal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1001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9</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A</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2"/>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B</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3"/>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C</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4"/>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1101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D</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5"/>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6"/>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1111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F</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7"/>
                  </a:ext>
                </a:extLst>
              </a:tr>
              <a:tr h="2438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10000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pitchFamily="2" charset="2"/>
                        <a:buNone/>
                        <a:tabLst/>
                      </a:pPr>
                      <a:r>
                        <a:rPr kumimoji="0" lang="en-US" sz="1000" b="0" i="0" u="none" strike="noStrike" cap="none" normalizeH="0" baseline="0" smtClean="0">
                          <a:ln>
                            <a:noFill/>
                          </a:ln>
                          <a:solidFill>
                            <a:schemeClr val="tx1"/>
                          </a:solidFill>
                          <a:effectLst/>
                          <a:latin typeface="Times New Roman" pitchFamily="18" charset="0"/>
                        </a:rPr>
                        <a:t>10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8"/>
                  </a:ext>
                </a:extLst>
              </a:tr>
            </a:tbl>
          </a:graphicData>
        </a:graphic>
      </p:graphicFrame>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Grid</Template>
  <TotalTime>46321847</TotalTime>
  <Pages>23</Pages>
  <Words>4403</Words>
  <Application>Microsoft Office PowerPoint</Application>
  <PresentationFormat>Letter Paper (8.5x11 in)</PresentationFormat>
  <Paragraphs>974</Paragraphs>
  <Slides>54</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Unicode MS</vt:lpstr>
      <vt:lpstr>Book Antiqua</vt:lpstr>
      <vt:lpstr>Courier New</vt:lpstr>
      <vt:lpstr>Franklin Gothic Medium</vt:lpstr>
      <vt:lpstr>Monotype Sorts</vt:lpstr>
      <vt:lpstr>Times New Roman</vt:lpstr>
      <vt:lpstr>Wingdings</vt:lpstr>
      <vt:lpstr>Wingdings 2</vt:lpstr>
      <vt:lpstr>Grid</vt:lpstr>
      <vt:lpstr>File IO</vt:lpstr>
      <vt:lpstr>FILE I/O Overview</vt:lpstr>
      <vt:lpstr>Binary versus text files</vt:lpstr>
      <vt:lpstr>Binary File as Text File Example</vt:lpstr>
      <vt:lpstr>PowerPoint Presentation</vt:lpstr>
      <vt:lpstr>Decimal Representation</vt:lpstr>
      <vt:lpstr>General Representation</vt:lpstr>
      <vt:lpstr>Common CS Numbering Systems</vt:lpstr>
      <vt:lpstr>Conversion Table</vt:lpstr>
      <vt:lpstr>Decimal to Binary Conversion</vt:lpstr>
      <vt:lpstr>Primitive Data Types  Memory Storage and Ranges</vt:lpstr>
      <vt:lpstr>Text versus Binary files</vt:lpstr>
      <vt:lpstr>Text Files</vt:lpstr>
      <vt:lpstr>File System</vt:lpstr>
      <vt:lpstr>File Class</vt:lpstr>
      <vt:lpstr>Streams</vt:lpstr>
      <vt:lpstr>Streams</vt:lpstr>
      <vt:lpstr>Reading and Writing</vt:lpstr>
      <vt:lpstr>PrintWriter Overview</vt:lpstr>
      <vt:lpstr>PrintWriter</vt:lpstr>
      <vt:lpstr>PrintWriter</vt:lpstr>
      <vt:lpstr>PrintWriter</vt:lpstr>
      <vt:lpstr>Warning: overwriting a file</vt:lpstr>
      <vt:lpstr>Command-Line Options (A brief description)</vt:lpstr>
      <vt:lpstr>Command-Line Options (A brief description)</vt:lpstr>
      <vt:lpstr>Saving Data To A Text File</vt:lpstr>
      <vt:lpstr>BufferedReader</vt:lpstr>
      <vt:lpstr>Reading Data From A Text File</vt:lpstr>
      <vt:lpstr>Reading Data From A Text File</vt:lpstr>
      <vt:lpstr>Detecting the end of a file</vt:lpstr>
      <vt:lpstr>Testing for end of file in a text file</vt:lpstr>
      <vt:lpstr>Using readLine() for Line-By-Line File Processing</vt:lpstr>
      <vt:lpstr>Using read() for Character-By-Character File Processing</vt:lpstr>
      <vt:lpstr>Reading Data From A Text File</vt:lpstr>
      <vt:lpstr>Reading Data From A Text File</vt:lpstr>
      <vt:lpstr>Reading Data From A Text File</vt:lpstr>
      <vt:lpstr> word-by-word processing</vt:lpstr>
      <vt:lpstr> word-by-word processing</vt:lpstr>
      <vt:lpstr>Scanner API</vt:lpstr>
      <vt:lpstr> word-by-word processing</vt:lpstr>
      <vt:lpstr>Scanner</vt:lpstr>
      <vt:lpstr>Reading Data From A Text File</vt:lpstr>
      <vt:lpstr>Reading Data From A Text File</vt:lpstr>
      <vt:lpstr>Binary Files</vt:lpstr>
      <vt:lpstr>DataOutputStream method summary</vt:lpstr>
      <vt:lpstr>What is UTF??</vt:lpstr>
      <vt:lpstr>Opening an output file</vt:lpstr>
      <vt:lpstr>Saving Data To A Binary File</vt:lpstr>
      <vt:lpstr>DataInputStream methods</vt:lpstr>
      <vt:lpstr>Opening an output file</vt:lpstr>
      <vt:lpstr>Input file exceptions</vt:lpstr>
      <vt:lpstr>Avoiding common DataInputStream file errors</vt:lpstr>
      <vt:lpstr>The EOFException class</vt:lpstr>
      <vt:lpstr>Using EOFException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Java</dc:title>
  <dc:subject>Streams and File I/O</dc:subject>
  <dc:creator>Kenny Hunt</dc:creator>
  <cp:lastModifiedBy>Julia Froegel</cp:lastModifiedBy>
  <cp:revision>397</cp:revision>
  <cp:lastPrinted>1999-01-05T16:41:05Z</cp:lastPrinted>
  <dcterms:created xsi:type="dcterms:W3CDTF">1996-01-10T17:35:46Z</dcterms:created>
  <dcterms:modified xsi:type="dcterms:W3CDTF">2016-05-11T14:51:28Z</dcterms:modified>
</cp:coreProperties>
</file>