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2"/>
  </p:notesMasterIdLst>
  <p:handoutMasterIdLst>
    <p:handoutMasterId r:id="rId33"/>
  </p:handoutMasterIdLst>
  <p:sldIdLst>
    <p:sldId id="443" r:id="rId2"/>
    <p:sldId id="419" r:id="rId3"/>
    <p:sldId id="407" r:id="rId4"/>
    <p:sldId id="421" r:id="rId5"/>
    <p:sldId id="411" r:id="rId6"/>
    <p:sldId id="408" r:id="rId7"/>
    <p:sldId id="444" r:id="rId8"/>
    <p:sldId id="410" r:id="rId9"/>
    <p:sldId id="445" r:id="rId10"/>
    <p:sldId id="422" r:id="rId11"/>
    <p:sldId id="424" r:id="rId12"/>
    <p:sldId id="426" r:id="rId13"/>
    <p:sldId id="425" r:id="rId14"/>
    <p:sldId id="430" r:id="rId15"/>
    <p:sldId id="446" r:id="rId16"/>
    <p:sldId id="447" r:id="rId17"/>
    <p:sldId id="431" r:id="rId18"/>
    <p:sldId id="448" r:id="rId19"/>
    <p:sldId id="449" r:id="rId20"/>
    <p:sldId id="433" r:id="rId21"/>
    <p:sldId id="434" r:id="rId22"/>
    <p:sldId id="435" r:id="rId23"/>
    <p:sldId id="436" r:id="rId24"/>
    <p:sldId id="437" r:id="rId25"/>
    <p:sldId id="438" r:id="rId26"/>
    <p:sldId id="439" r:id="rId27"/>
    <p:sldId id="440" r:id="rId28"/>
    <p:sldId id="441" r:id="rId29"/>
    <p:sldId id="442" r:id="rId30"/>
    <p:sldId id="432" r:id="rId31"/>
  </p:sldIdLst>
  <p:sldSz cx="9144000" cy="6858000" type="letter"/>
  <p:notesSz cx="6858000" cy="91805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99"/>
    <a:srgbClr val="CCCCFF"/>
    <a:srgbClr val="006600"/>
    <a:srgbClr val="CCFFFF"/>
    <a:srgbClr val="FFFFCC"/>
    <a:srgbClr val="CC33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698" y="72"/>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50" y="-72"/>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6.xml"/><Relationship Id="rId7"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4.xml"/><Relationship Id="rId5" Type="http://schemas.openxmlformats.org/officeDocument/2006/relationships/slide" Target="slides/slide10.xml"/><Relationship Id="rId10" Type="http://schemas.openxmlformats.org/officeDocument/2006/relationships/slide" Target="slides/slide27.xml"/><Relationship Id="rId4" Type="http://schemas.openxmlformats.org/officeDocument/2006/relationships/slide" Target="slides/slide8.xml"/><Relationship Id="rId9"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156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60863"/>
            <a:ext cx="5029200" cy="41306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43000" y="695325"/>
            <a:ext cx="4572000" cy="3429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0" y="228600"/>
            <a:ext cx="7352976" cy="243656"/>
          </a:xfrm>
          <a:prstGeom prst="rect">
            <a:avLst/>
          </a:prstGeom>
          <a:noFill/>
          <a:ln w="12700">
            <a:noFill/>
            <a:miter lim="800000"/>
            <a:headEnd/>
            <a:tailEnd/>
          </a:ln>
          <a:effectLst/>
        </p:spPr>
        <p:txBody>
          <a:bodyPr wrap="none" lIns="90488" tIns="44450" rIns="90488" bIns="44450" anchor="ctr">
            <a:spAutoFit/>
          </a:bodyPr>
          <a:lstStyle/>
          <a:p>
            <a:pPr algn="l"/>
            <a:r>
              <a:rPr lang="en-US" sz="1000" i="1" dirty="0"/>
              <a:t>Java: An Introduction to Computer Science and Programming</a:t>
            </a:r>
            <a:r>
              <a:rPr lang="en-US" sz="1000" dirty="0"/>
              <a:t>, Walter </a:t>
            </a:r>
            <a:r>
              <a:rPr lang="en-US" sz="1000" dirty="0" err="1"/>
              <a:t>Savitch</a:t>
            </a:r>
            <a:r>
              <a:rPr lang="en-US" sz="1000" dirty="0"/>
              <a:t>  Ch. 11 Multidimensional Arrays &amp; </a:t>
            </a:r>
            <a:r>
              <a:rPr lang="en-US" sz="1000" dirty="0" smtClean="0"/>
              <a:t>List&lt;Integer&gt;s</a:t>
            </a:r>
            <a:endParaRPr lang="en-US" sz="1000" dirty="0"/>
          </a:p>
        </p:txBody>
      </p:sp>
      <p:sp>
        <p:nvSpPr>
          <p:cNvPr id="2053" name="Rectangle 5"/>
          <p:cNvSpPr>
            <a:spLocks noChangeArrowheads="1"/>
          </p:cNvSpPr>
          <p:nvPr/>
        </p:nvSpPr>
        <p:spPr bwMode="auto">
          <a:xfrm>
            <a:off x="69850" y="8785225"/>
            <a:ext cx="771525" cy="301625"/>
          </a:xfrm>
          <a:prstGeom prst="rect">
            <a:avLst/>
          </a:prstGeom>
          <a:noFill/>
          <a:ln w="12700">
            <a:noFill/>
            <a:miter lim="800000"/>
            <a:headEnd/>
            <a:tailEnd/>
          </a:ln>
          <a:effectLst/>
        </p:spPr>
        <p:txBody>
          <a:bodyPr wrap="none" lIns="90488" tIns="44450" rIns="90488" bIns="44450" anchor="ctr">
            <a:spAutoFit/>
          </a:bodyPr>
          <a:lstStyle/>
          <a:p>
            <a:pPr algn="l"/>
            <a:fld id="{EFB1DD8D-E04C-460C-A0BA-0DD7BE12944D}" type="datetime1">
              <a:rPr lang="en-US" sz="1400"/>
              <a:pPr algn="l"/>
              <a:t>4/11/2016</a:t>
            </a:fld>
            <a:endParaRPr lang="en-US" sz="1400"/>
          </a:p>
        </p:txBody>
      </p:sp>
      <p:sp>
        <p:nvSpPr>
          <p:cNvPr id="2054" name="Rectangle 6"/>
          <p:cNvSpPr>
            <a:spLocks noChangeArrowheads="1"/>
          </p:cNvSpPr>
          <p:nvPr/>
        </p:nvSpPr>
        <p:spPr bwMode="auto">
          <a:xfrm>
            <a:off x="6391275" y="8785225"/>
            <a:ext cx="396875" cy="301625"/>
          </a:xfrm>
          <a:prstGeom prst="rect">
            <a:avLst/>
          </a:prstGeom>
          <a:noFill/>
          <a:ln w="12700">
            <a:noFill/>
            <a:miter lim="800000"/>
            <a:headEnd/>
            <a:tailEnd/>
          </a:ln>
          <a:effectLst/>
        </p:spPr>
        <p:txBody>
          <a:bodyPr wrap="none" lIns="90488" tIns="44450" rIns="90488" bIns="44450" anchor="ctr">
            <a:spAutoFit/>
          </a:bodyPr>
          <a:lstStyle/>
          <a:p>
            <a:pPr algn="r"/>
            <a:fld id="{A000954D-291C-4B51-9A36-C5962EF642D2}" type="slidenum">
              <a:rPr lang="en-US" sz="1400"/>
              <a:pPr algn="r"/>
              <a:t>‹#›</a:t>
            </a:fld>
            <a:endParaRPr lang="en-US" sz="1400"/>
          </a:p>
        </p:txBody>
      </p:sp>
    </p:spTree>
    <p:extLst>
      <p:ext uri="{BB962C8B-B14F-4D97-AF65-F5344CB8AC3E}">
        <p14:creationId xmlns:p14="http://schemas.microsoft.com/office/powerpoint/2010/main" val="3702248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4/11/2016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A271A1-F6D6-438B-A432-4747EE7ECD40}" type="datetimeFigureOut">
              <a:rPr lang="en-US" smtClean="0"/>
              <a:pPr/>
              <a:t>4/11/2016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4/11/2016</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4/11/2016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4/11/2016</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4/11/2016</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4/11/2016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4/11/2016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
        <p:nvSpPr>
          <p:cNvPr id="10" name="Text Box 11"/>
          <p:cNvSpPr txBox="1">
            <a:spLocks noChangeArrowheads="1"/>
          </p:cNvSpPr>
          <p:nvPr userDrawn="1"/>
        </p:nvSpPr>
        <p:spPr bwMode="auto">
          <a:xfrm>
            <a:off x="8229600" y="6400800"/>
            <a:ext cx="762000" cy="304800"/>
          </a:xfrm>
          <a:prstGeom prst="rect">
            <a:avLst/>
          </a:prstGeom>
          <a:noFill/>
          <a:ln w="12700">
            <a:noFill/>
            <a:miter lim="800000"/>
            <a:headEnd/>
            <a:tailEnd/>
          </a:ln>
          <a:effectLst/>
        </p:spPr>
        <p:txBody>
          <a:bodyPr>
            <a:spAutoFit/>
          </a:bodyPr>
          <a:lstStyle/>
          <a:p>
            <a:pPr>
              <a:spcBef>
                <a:spcPct val="50000"/>
              </a:spcBef>
            </a:pPr>
            <a:endParaRPr lang="en-US" sz="1400"/>
          </a:p>
        </p:txBody>
      </p:sp>
      <p:sp>
        <p:nvSpPr>
          <p:cNvPr id="11" name="Text Box 12"/>
          <p:cNvSpPr txBox="1">
            <a:spLocks noChangeArrowheads="1"/>
          </p:cNvSpPr>
          <p:nvPr userDrawn="1"/>
        </p:nvSpPr>
        <p:spPr bwMode="auto">
          <a:xfrm>
            <a:off x="8229600" y="6400800"/>
            <a:ext cx="685800" cy="304800"/>
          </a:xfrm>
          <a:prstGeom prst="rect">
            <a:avLst/>
          </a:prstGeom>
          <a:noFill/>
          <a:ln w="12700">
            <a:noFill/>
            <a:miter lim="800000"/>
            <a:headEnd/>
            <a:tailEnd/>
          </a:ln>
          <a:effectLst/>
        </p:spPr>
        <p:txBody>
          <a:bodyPr>
            <a:spAutoFit/>
          </a:bodyPr>
          <a:lstStyle/>
          <a:p>
            <a:pPr>
              <a:spcBef>
                <a:spcPct val="50000"/>
              </a:spcBef>
            </a:pPr>
            <a:fld id="{9F272AA4-DF67-4BDF-94CC-DCCCA0F55BDA}" type="slidenum">
              <a:rPr lang="en-US" sz="1400"/>
              <a:pPr>
                <a:spcBef>
                  <a:spcPct val="50000"/>
                </a:spcBef>
              </a:pPr>
              <a:t>‹#›</a:t>
            </a:fld>
            <a:endParaRPr lang="en-US" sz="14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 and search</a:t>
            </a:r>
            <a:endParaRPr lang="en-US" dirty="0"/>
          </a:p>
        </p:txBody>
      </p:sp>
      <p:sp>
        <p:nvSpPr>
          <p:cNvPr id="3" name="Subtitle 2"/>
          <p:cNvSpPr>
            <a:spLocks noGrp="1"/>
          </p:cNvSpPr>
          <p:nvPr>
            <p:ph type="subTitle" idx="1"/>
          </p:nvPr>
        </p:nvSpPr>
        <p:spPr/>
        <p:txBody>
          <a:bodyPr/>
          <a:lstStyle/>
          <a:p>
            <a:r>
              <a:rPr lang="en-US" dirty="0" smtClean="0"/>
              <a:t>Where did I leave my keys anyway?</a:t>
            </a:r>
            <a:endParaRPr lang="en-US" dirty="0"/>
          </a:p>
        </p:txBody>
      </p:sp>
      <p:pic>
        <p:nvPicPr>
          <p:cNvPr id="623622" name="Picture 6" descr="http://farm2.static.flickr.com/1053/1428966271_aaac20d553_b.jpg"/>
          <p:cNvPicPr>
            <a:picLocks noChangeAspect="1" noChangeArrowheads="1"/>
          </p:cNvPicPr>
          <p:nvPr/>
        </p:nvPicPr>
        <p:blipFill>
          <a:blip r:embed="rId3"/>
          <a:srcRect/>
          <a:stretch>
            <a:fillRect/>
          </a:stretch>
        </p:blipFill>
        <p:spPr bwMode="auto">
          <a:xfrm>
            <a:off x="762000" y="381000"/>
            <a:ext cx="5283200" cy="3962400"/>
          </a:xfrm>
          <a:prstGeom prst="rect">
            <a:avLst/>
          </a:prstGeom>
          <a:ln>
            <a:solidFill>
              <a:schemeClr val="bg1"/>
            </a:solid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6150" name="Group 182"/>
          <p:cNvGrpSpPr>
            <a:grpSpLocks/>
          </p:cNvGrpSpPr>
          <p:nvPr/>
        </p:nvGrpSpPr>
        <p:grpSpPr bwMode="auto">
          <a:xfrm>
            <a:off x="7696200" y="3692525"/>
            <a:ext cx="1295400" cy="2109788"/>
            <a:chOff x="4848" y="2326"/>
            <a:chExt cx="816" cy="1329"/>
          </a:xfrm>
        </p:grpSpPr>
        <p:sp>
          <p:nvSpPr>
            <p:cNvPr id="596110" name="Rectangle 142"/>
            <p:cNvSpPr>
              <a:spLocks noChangeArrowheads="1"/>
            </p:cNvSpPr>
            <p:nvPr/>
          </p:nvSpPr>
          <p:spPr bwMode="auto">
            <a:xfrm>
              <a:off x="4848" y="3450"/>
              <a:ext cx="816"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27006</a:t>
              </a:r>
            </a:p>
          </p:txBody>
        </p:sp>
        <p:sp>
          <p:nvSpPr>
            <p:cNvPr id="596108" name="Rectangle 140"/>
            <p:cNvSpPr>
              <a:spLocks noChangeArrowheads="1"/>
            </p:cNvSpPr>
            <p:nvPr/>
          </p:nvSpPr>
          <p:spPr bwMode="auto">
            <a:xfrm>
              <a:off x="4848" y="3244"/>
              <a:ext cx="816"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60000</a:t>
              </a:r>
            </a:p>
          </p:txBody>
        </p:sp>
        <p:sp>
          <p:nvSpPr>
            <p:cNvPr id="596106" name="Rectangle 138"/>
            <p:cNvSpPr>
              <a:spLocks noChangeArrowheads="1"/>
            </p:cNvSpPr>
            <p:nvPr/>
          </p:nvSpPr>
          <p:spPr bwMode="auto">
            <a:xfrm>
              <a:off x="4848" y="2938"/>
              <a:ext cx="816"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2425000000</a:t>
              </a:r>
            </a:p>
            <a:p>
              <a:pPr>
                <a:spcBef>
                  <a:spcPct val="20000"/>
                </a:spcBef>
                <a:buClr>
                  <a:schemeClr val="tx1"/>
                </a:buClr>
                <a:buSzPct val="110000"/>
                <a:buFont typeface="Monotype Sorts" pitchFamily="2" charset="2"/>
                <a:buNone/>
              </a:pPr>
              <a:r>
                <a:rPr lang="en-US" sz="1000" b="1" i="1">
                  <a:latin typeface="Times New Roman" pitchFamily="18" charset="0"/>
                </a:rPr>
                <a:t>(28.07 days)</a:t>
              </a:r>
            </a:p>
          </p:txBody>
        </p:sp>
        <p:sp>
          <p:nvSpPr>
            <p:cNvPr id="596104" name="Rectangle 136"/>
            <p:cNvSpPr>
              <a:spLocks noChangeArrowheads="1"/>
            </p:cNvSpPr>
            <p:nvPr/>
          </p:nvSpPr>
          <p:spPr bwMode="auto">
            <a:xfrm>
              <a:off x="4848" y="2632"/>
              <a:ext cx="816"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4280000000</a:t>
              </a:r>
            </a:p>
            <a:p>
              <a:pPr>
                <a:spcBef>
                  <a:spcPct val="20000"/>
                </a:spcBef>
                <a:buClr>
                  <a:schemeClr val="tx1"/>
                </a:buClr>
                <a:buSzPct val="110000"/>
                <a:buFont typeface="Monotype Sorts" pitchFamily="2" charset="2"/>
                <a:buNone/>
              </a:pPr>
              <a:r>
                <a:rPr lang="en-US" sz="1000" b="1" i="1">
                  <a:latin typeface="Times New Roman" pitchFamily="18" charset="0"/>
                </a:rPr>
                <a:t>(49.54 days)</a:t>
              </a:r>
            </a:p>
          </p:txBody>
        </p:sp>
        <p:sp>
          <p:nvSpPr>
            <p:cNvPr id="596102" name="Rectangle 134"/>
            <p:cNvSpPr>
              <a:spLocks noChangeArrowheads="1"/>
            </p:cNvSpPr>
            <p:nvPr/>
          </p:nvSpPr>
          <p:spPr bwMode="auto">
            <a:xfrm>
              <a:off x="4848" y="2326"/>
              <a:ext cx="816"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7600000000</a:t>
              </a:r>
            </a:p>
            <a:p>
              <a:pPr>
                <a:spcBef>
                  <a:spcPct val="20000"/>
                </a:spcBef>
                <a:buClr>
                  <a:schemeClr val="tx1"/>
                </a:buClr>
                <a:buSzPct val="110000"/>
                <a:buFont typeface="Monotype Sorts" pitchFamily="2" charset="2"/>
                <a:buNone/>
              </a:pPr>
              <a:r>
                <a:rPr lang="en-US" sz="1000" b="1" i="1">
                  <a:latin typeface="Times New Roman" pitchFamily="18" charset="0"/>
                </a:rPr>
                <a:t>(87.96 days)</a:t>
              </a:r>
            </a:p>
          </p:txBody>
        </p:sp>
      </p:grpSp>
      <p:grpSp>
        <p:nvGrpSpPr>
          <p:cNvPr id="596149" name="Group 181"/>
          <p:cNvGrpSpPr>
            <a:grpSpLocks/>
          </p:cNvGrpSpPr>
          <p:nvPr/>
        </p:nvGrpSpPr>
        <p:grpSpPr bwMode="auto">
          <a:xfrm>
            <a:off x="6477000" y="3692525"/>
            <a:ext cx="1219200" cy="2109788"/>
            <a:chOff x="4080" y="2326"/>
            <a:chExt cx="768" cy="1329"/>
          </a:xfrm>
        </p:grpSpPr>
        <p:sp>
          <p:nvSpPr>
            <p:cNvPr id="596022" name="Rectangle 54"/>
            <p:cNvSpPr>
              <a:spLocks noChangeArrowheads="1"/>
            </p:cNvSpPr>
            <p:nvPr/>
          </p:nvSpPr>
          <p:spPr bwMode="auto">
            <a:xfrm>
              <a:off x="4080" y="3450"/>
              <a:ext cx="768"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2290</a:t>
              </a:r>
            </a:p>
          </p:txBody>
        </p:sp>
        <p:sp>
          <p:nvSpPr>
            <p:cNvPr id="596014" name="Rectangle 46"/>
            <p:cNvSpPr>
              <a:spLocks noChangeArrowheads="1"/>
            </p:cNvSpPr>
            <p:nvPr/>
          </p:nvSpPr>
          <p:spPr bwMode="auto">
            <a:xfrm>
              <a:off x="4080" y="3244"/>
              <a:ext cx="768"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5580</a:t>
              </a:r>
            </a:p>
          </p:txBody>
        </p:sp>
        <p:sp>
          <p:nvSpPr>
            <p:cNvPr id="596006" name="Rectangle 38"/>
            <p:cNvSpPr>
              <a:spLocks noChangeArrowheads="1"/>
            </p:cNvSpPr>
            <p:nvPr/>
          </p:nvSpPr>
          <p:spPr bwMode="auto">
            <a:xfrm>
              <a:off x="4080" y="2938"/>
              <a:ext cx="76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24250000</a:t>
              </a:r>
            </a:p>
            <a:p>
              <a:pPr>
                <a:spcBef>
                  <a:spcPct val="20000"/>
                </a:spcBef>
                <a:buClr>
                  <a:schemeClr val="tx1"/>
                </a:buClr>
                <a:buSzPct val="110000"/>
                <a:buFont typeface="Monotype Sorts" pitchFamily="2" charset="2"/>
                <a:buNone/>
              </a:pPr>
              <a:r>
                <a:rPr lang="en-US" sz="1000" b="1" i="1">
                  <a:latin typeface="Times New Roman" pitchFamily="18" charset="0"/>
                </a:rPr>
                <a:t>(6.74 hrs)</a:t>
              </a:r>
            </a:p>
          </p:txBody>
        </p:sp>
        <p:sp>
          <p:nvSpPr>
            <p:cNvPr id="595998" name="Rectangle 30"/>
            <p:cNvSpPr>
              <a:spLocks noChangeArrowheads="1"/>
            </p:cNvSpPr>
            <p:nvPr/>
          </p:nvSpPr>
          <p:spPr bwMode="auto">
            <a:xfrm>
              <a:off x="4080" y="2632"/>
              <a:ext cx="76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42800000</a:t>
              </a:r>
            </a:p>
            <a:p>
              <a:pPr>
                <a:spcBef>
                  <a:spcPct val="20000"/>
                </a:spcBef>
                <a:buClr>
                  <a:schemeClr val="tx1"/>
                </a:buClr>
                <a:buSzPct val="110000"/>
                <a:buFont typeface="Monotype Sorts" pitchFamily="2" charset="2"/>
                <a:buNone/>
              </a:pPr>
              <a:r>
                <a:rPr lang="en-US" sz="1000" b="1" i="1">
                  <a:latin typeface="Times New Roman" pitchFamily="18" charset="0"/>
                </a:rPr>
                <a:t>(11.89 hrs)</a:t>
              </a:r>
            </a:p>
          </p:txBody>
        </p:sp>
        <p:sp>
          <p:nvSpPr>
            <p:cNvPr id="595990" name="Rectangle 22"/>
            <p:cNvSpPr>
              <a:spLocks noChangeArrowheads="1"/>
            </p:cNvSpPr>
            <p:nvPr/>
          </p:nvSpPr>
          <p:spPr bwMode="auto">
            <a:xfrm>
              <a:off x="4080" y="2326"/>
              <a:ext cx="76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76000000</a:t>
              </a:r>
            </a:p>
            <a:p>
              <a:pPr>
                <a:spcBef>
                  <a:spcPct val="20000"/>
                </a:spcBef>
                <a:buClr>
                  <a:schemeClr val="tx1"/>
                </a:buClr>
                <a:buSzPct val="110000"/>
                <a:buFont typeface="Monotype Sorts" pitchFamily="2" charset="2"/>
                <a:buNone/>
              </a:pPr>
              <a:r>
                <a:rPr lang="en-US" sz="1000" b="1" i="1">
                  <a:latin typeface="Times New Roman" pitchFamily="18" charset="0"/>
                </a:rPr>
                <a:t>(21.11 hrs)</a:t>
              </a:r>
            </a:p>
          </p:txBody>
        </p:sp>
      </p:grpSp>
      <p:grpSp>
        <p:nvGrpSpPr>
          <p:cNvPr id="596148" name="Group 180"/>
          <p:cNvGrpSpPr>
            <a:grpSpLocks/>
          </p:cNvGrpSpPr>
          <p:nvPr/>
        </p:nvGrpSpPr>
        <p:grpSpPr bwMode="auto">
          <a:xfrm>
            <a:off x="5257800" y="3692525"/>
            <a:ext cx="1219200" cy="2109788"/>
            <a:chOff x="3312" y="2326"/>
            <a:chExt cx="768" cy="1329"/>
          </a:xfrm>
        </p:grpSpPr>
        <p:sp>
          <p:nvSpPr>
            <p:cNvPr id="596021" name="Rectangle 53"/>
            <p:cNvSpPr>
              <a:spLocks noChangeArrowheads="1"/>
            </p:cNvSpPr>
            <p:nvPr/>
          </p:nvSpPr>
          <p:spPr bwMode="auto">
            <a:xfrm>
              <a:off x="3312" y="3450"/>
              <a:ext cx="768"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189</a:t>
              </a:r>
            </a:p>
          </p:txBody>
        </p:sp>
        <p:sp>
          <p:nvSpPr>
            <p:cNvPr id="596013" name="Rectangle 45"/>
            <p:cNvSpPr>
              <a:spLocks noChangeArrowheads="1"/>
            </p:cNvSpPr>
            <p:nvPr/>
          </p:nvSpPr>
          <p:spPr bwMode="auto">
            <a:xfrm>
              <a:off x="3312" y="3244"/>
              <a:ext cx="768"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521</a:t>
              </a:r>
            </a:p>
          </p:txBody>
        </p:sp>
        <p:sp>
          <p:nvSpPr>
            <p:cNvPr id="596005" name="Rectangle 37"/>
            <p:cNvSpPr>
              <a:spLocks noChangeArrowheads="1"/>
            </p:cNvSpPr>
            <p:nvPr/>
          </p:nvSpPr>
          <p:spPr bwMode="auto">
            <a:xfrm>
              <a:off x="3312" y="2938"/>
              <a:ext cx="76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242500</a:t>
              </a:r>
            </a:p>
            <a:p>
              <a:pPr>
                <a:spcBef>
                  <a:spcPct val="20000"/>
                </a:spcBef>
                <a:buClr>
                  <a:schemeClr val="tx1"/>
                </a:buClr>
                <a:buSzPct val="110000"/>
                <a:buFont typeface="Monotype Sorts" pitchFamily="2" charset="2"/>
                <a:buNone/>
              </a:pPr>
              <a:r>
                <a:rPr lang="en-US" sz="1000" b="1" i="1">
                  <a:latin typeface="Times New Roman" pitchFamily="18" charset="0"/>
                </a:rPr>
                <a:t>(4.04 min)</a:t>
              </a:r>
            </a:p>
          </p:txBody>
        </p:sp>
        <p:sp>
          <p:nvSpPr>
            <p:cNvPr id="595997" name="Rectangle 29"/>
            <p:cNvSpPr>
              <a:spLocks noChangeArrowheads="1"/>
            </p:cNvSpPr>
            <p:nvPr/>
          </p:nvSpPr>
          <p:spPr bwMode="auto">
            <a:xfrm>
              <a:off x="3312" y="2632"/>
              <a:ext cx="76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428000</a:t>
              </a:r>
            </a:p>
            <a:p>
              <a:pPr>
                <a:spcBef>
                  <a:spcPct val="20000"/>
                </a:spcBef>
                <a:buClr>
                  <a:schemeClr val="tx1"/>
                </a:buClr>
                <a:buSzPct val="110000"/>
                <a:buFont typeface="Monotype Sorts" pitchFamily="2" charset="2"/>
                <a:buNone/>
              </a:pPr>
              <a:r>
                <a:rPr lang="en-US" sz="1000" b="1" i="1">
                  <a:latin typeface="Times New Roman" pitchFamily="18" charset="0"/>
                </a:rPr>
                <a:t>(7.13 min)</a:t>
              </a:r>
            </a:p>
          </p:txBody>
        </p:sp>
        <p:sp>
          <p:nvSpPr>
            <p:cNvPr id="595989" name="Rectangle 21"/>
            <p:cNvSpPr>
              <a:spLocks noChangeArrowheads="1"/>
            </p:cNvSpPr>
            <p:nvPr/>
          </p:nvSpPr>
          <p:spPr bwMode="auto">
            <a:xfrm>
              <a:off x="3312" y="2326"/>
              <a:ext cx="76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i="1">
                  <a:latin typeface="Times New Roman" pitchFamily="18" charset="0"/>
                </a:rPr>
                <a:t>760000</a:t>
              </a:r>
            </a:p>
            <a:p>
              <a:pPr>
                <a:spcBef>
                  <a:spcPct val="20000"/>
                </a:spcBef>
                <a:buClr>
                  <a:schemeClr val="tx1"/>
                </a:buClr>
                <a:buSzPct val="110000"/>
                <a:buFont typeface="Monotype Sorts" pitchFamily="2" charset="2"/>
                <a:buNone/>
              </a:pPr>
              <a:r>
                <a:rPr lang="en-US" sz="1000" b="1" i="1">
                  <a:latin typeface="Times New Roman" pitchFamily="18" charset="0"/>
                </a:rPr>
                <a:t>(12.67 min)</a:t>
              </a:r>
            </a:p>
          </p:txBody>
        </p:sp>
      </p:grpSp>
      <p:grpSp>
        <p:nvGrpSpPr>
          <p:cNvPr id="596147" name="Group 179"/>
          <p:cNvGrpSpPr>
            <a:grpSpLocks/>
          </p:cNvGrpSpPr>
          <p:nvPr/>
        </p:nvGrpSpPr>
        <p:grpSpPr bwMode="auto">
          <a:xfrm>
            <a:off x="4419600" y="3692525"/>
            <a:ext cx="838200" cy="2109788"/>
            <a:chOff x="2784" y="2326"/>
            <a:chExt cx="528" cy="1329"/>
          </a:xfrm>
        </p:grpSpPr>
        <p:sp>
          <p:nvSpPr>
            <p:cNvPr id="596020" name="Rectangle 52"/>
            <p:cNvSpPr>
              <a:spLocks noChangeArrowheads="1"/>
            </p:cNvSpPr>
            <p:nvPr/>
          </p:nvSpPr>
          <p:spPr bwMode="auto">
            <a:xfrm>
              <a:off x="2784" y="3450"/>
              <a:ext cx="528"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17</a:t>
              </a:r>
            </a:p>
          </p:txBody>
        </p:sp>
        <p:sp>
          <p:nvSpPr>
            <p:cNvPr id="596012" name="Rectangle 44"/>
            <p:cNvSpPr>
              <a:spLocks noChangeArrowheads="1"/>
            </p:cNvSpPr>
            <p:nvPr/>
          </p:nvSpPr>
          <p:spPr bwMode="auto">
            <a:xfrm>
              <a:off x="2784" y="3244"/>
              <a:ext cx="528"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47</a:t>
              </a:r>
            </a:p>
          </p:txBody>
        </p:sp>
        <p:sp>
          <p:nvSpPr>
            <p:cNvPr id="596004" name="Rectangle 36"/>
            <p:cNvSpPr>
              <a:spLocks noChangeArrowheads="1"/>
            </p:cNvSpPr>
            <p:nvPr/>
          </p:nvSpPr>
          <p:spPr bwMode="auto">
            <a:xfrm>
              <a:off x="2784" y="2938"/>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2425</a:t>
              </a:r>
            </a:p>
          </p:txBody>
        </p:sp>
        <p:sp>
          <p:nvSpPr>
            <p:cNvPr id="595996" name="Rectangle 28"/>
            <p:cNvSpPr>
              <a:spLocks noChangeArrowheads="1"/>
            </p:cNvSpPr>
            <p:nvPr/>
          </p:nvSpPr>
          <p:spPr bwMode="auto">
            <a:xfrm>
              <a:off x="2784" y="2632"/>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4280</a:t>
              </a:r>
            </a:p>
          </p:txBody>
        </p:sp>
        <p:sp>
          <p:nvSpPr>
            <p:cNvPr id="595988" name="Rectangle 20"/>
            <p:cNvSpPr>
              <a:spLocks noChangeArrowheads="1"/>
            </p:cNvSpPr>
            <p:nvPr/>
          </p:nvSpPr>
          <p:spPr bwMode="auto">
            <a:xfrm>
              <a:off x="2784" y="2326"/>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7612</a:t>
              </a:r>
            </a:p>
          </p:txBody>
        </p:sp>
      </p:grpSp>
      <p:grpSp>
        <p:nvGrpSpPr>
          <p:cNvPr id="596146" name="Group 178"/>
          <p:cNvGrpSpPr>
            <a:grpSpLocks/>
          </p:cNvGrpSpPr>
          <p:nvPr/>
        </p:nvGrpSpPr>
        <p:grpSpPr bwMode="auto">
          <a:xfrm>
            <a:off x="3581400" y="3692525"/>
            <a:ext cx="838200" cy="2109788"/>
            <a:chOff x="2256" y="2326"/>
            <a:chExt cx="528" cy="1329"/>
          </a:xfrm>
        </p:grpSpPr>
        <p:sp>
          <p:nvSpPr>
            <p:cNvPr id="596019" name="Rectangle 51"/>
            <p:cNvSpPr>
              <a:spLocks noChangeArrowheads="1"/>
            </p:cNvSpPr>
            <p:nvPr/>
          </p:nvSpPr>
          <p:spPr bwMode="auto">
            <a:xfrm>
              <a:off x="2256" y="3450"/>
              <a:ext cx="528"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7</a:t>
              </a:r>
            </a:p>
          </p:txBody>
        </p:sp>
        <p:sp>
          <p:nvSpPr>
            <p:cNvPr id="596011" name="Rectangle 43"/>
            <p:cNvSpPr>
              <a:spLocks noChangeArrowheads="1"/>
            </p:cNvSpPr>
            <p:nvPr/>
          </p:nvSpPr>
          <p:spPr bwMode="auto">
            <a:xfrm>
              <a:off x="2256" y="3244"/>
              <a:ext cx="528"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15</a:t>
              </a:r>
            </a:p>
          </p:txBody>
        </p:sp>
        <p:sp>
          <p:nvSpPr>
            <p:cNvPr id="596003" name="Rectangle 35"/>
            <p:cNvSpPr>
              <a:spLocks noChangeArrowheads="1"/>
            </p:cNvSpPr>
            <p:nvPr/>
          </p:nvSpPr>
          <p:spPr bwMode="auto">
            <a:xfrm>
              <a:off x="2256" y="2938"/>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336</a:t>
              </a:r>
            </a:p>
          </p:txBody>
        </p:sp>
        <p:sp>
          <p:nvSpPr>
            <p:cNvPr id="595995" name="Rectangle 27"/>
            <p:cNvSpPr>
              <a:spLocks noChangeArrowheads="1"/>
            </p:cNvSpPr>
            <p:nvPr/>
          </p:nvSpPr>
          <p:spPr bwMode="auto">
            <a:xfrm>
              <a:off x="2256" y="2632"/>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588</a:t>
              </a:r>
            </a:p>
          </p:txBody>
        </p:sp>
        <p:sp>
          <p:nvSpPr>
            <p:cNvPr id="595987" name="Rectangle 19"/>
            <p:cNvSpPr>
              <a:spLocks noChangeArrowheads="1"/>
            </p:cNvSpPr>
            <p:nvPr/>
          </p:nvSpPr>
          <p:spPr bwMode="auto">
            <a:xfrm>
              <a:off x="2256" y="2326"/>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1954</a:t>
              </a:r>
            </a:p>
          </p:txBody>
        </p:sp>
      </p:grpSp>
      <p:grpSp>
        <p:nvGrpSpPr>
          <p:cNvPr id="596145" name="Group 177"/>
          <p:cNvGrpSpPr>
            <a:grpSpLocks/>
          </p:cNvGrpSpPr>
          <p:nvPr/>
        </p:nvGrpSpPr>
        <p:grpSpPr bwMode="auto">
          <a:xfrm>
            <a:off x="2743200" y="3692525"/>
            <a:ext cx="838200" cy="2109788"/>
            <a:chOff x="1728" y="2326"/>
            <a:chExt cx="528" cy="1329"/>
          </a:xfrm>
        </p:grpSpPr>
        <p:sp>
          <p:nvSpPr>
            <p:cNvPr id="596018" name="Rectangle 50"/>
            <p:cNvSpPr>
              <a:spLocks noChangeArrowheads="1"/>
            </p:cNvSpPr>
            <p:nvPr/>
          </p:nvSpPr>
          <p:spPr bwMode="auto">
            <a:xfrm>
              <a:off x="1728" y="3450"/>
              <a:ext cx="528"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4</a:t>
              </a:r>
            </a:p>
          </p:txBody>
        </p:sp>
        <p:sp>
          <p:nvSpPr>
            <p:cNvPr id="596010" name="Rectangle 42"/>
            <p:cNvSpPr>
              <a:spLocks noChangeArrowheads="1"/>
            </p:cNvSpPr>
            <p:nvPr/>
          </p:nvSpPr>
          <p:spPr bwMode="auto">
            <a:xfrm>
              <a:off x="1728" y="3244"/>
              <a:ext cx="528"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8</a:t>
              </a:r>
            </a:p>
          </p:txBody>
        </p:sp>
        <p:sp>
          <p:nvSpPr>
            <p:cNvPr id="596002" name="Rectangle 34"/>
            <p:cNvSpPr>
              <a:spLocks noChangeArrowheads="1"/>
            </p:cNvSpPr>
            <p:nvPr/>
          </p:nvSpPr>
          <p:spPr bwMode="auto">
            <a:xfrm>
              <a:off x="1728" y="2938"/>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98</a:t>
              </a:r>
            </a:p>
          </p:txBody>
        </p:sp>
        <p:sp>
          <p:nvSpPr>
            <p:cNvPr id="595994" name="Rectangle 26"/>
            <p:cNvSpPr>
              <a:spLocks noChangeArrowheads="1"/>
            </p:cNvSpPr>
            <p:nvPr/>
          </p:nvSpPr>
          <p:spPr bwMode="auto">
            <a:xfrm>
              <a:off x="1728" y="2632"/>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179</a:t>
              </a:r>
            </a:p>
          </p:txBody>
        </p:sp>
        <p:sp>
          <p:nvSpPr>
            <p:cNvPr id="595986" name="Rectangle 18"/>
            <p:cNvSpPr>
              <a:spLocks noChangeArrowheads="1"/>
            </p:cNvSpPr>
            <p:nvPr/>
          </p:nvSpPr>
          <p:spPr bwMode="auto">
            <a:xfrm>
              <a:off x="1728" y="2326"/>
              <a:ext cx="52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439</a:t>
              </a:r>
            </a:p>
          </p:txBody>
        </p:sp>
      </p:grpSp>
      <p:grpSp>
        <p:nvGrpSpPr>
          <p:cNvPr id="596144" name="Group 176"/>
          <p:cNvGrpSpPr>
            <a:grpSpLocks/>
          </p:cNvGrpSpPr>
          <p:nvPr/>
        </p:nvGrpSpPr>
        <p:grpSpPr bwMode="auto">
          <a:xfrm>
            <a:off x="1981200" y="3692525"/>
            <a:ext cx="762000" cy="2109788"/>
            <a:chOff x="1248" y="2326"/>
            <a:chExt cx="480" cy="1329"/>
          </a:xfrm>
        </p:grpSpPr>
        <p:sp>
          <p:nvSpPr>
            <p:cNvPr id="596017" name="Rectangle 49"/>
            <p:cNvSpPr>
              <a:spLocks noChangeArrowheads="1"/>
            </p:cNvSpPr>
            <p:nvPr/>
          </p:nvSpPr>
          <p:spPr bwMode="auto">
            <a:xfrm>
              <a:off x="1248" y="3450"/>
              <a:ext cx="480"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3</a:t>
              </a:r>
            </a:p>
          </p:txBody>
        </p:sp>
        <p:sp>
          <p:nvSpPr>
            <p:cNvPr id="596009" name="Rectangle 41"/>
            <p:cNvSpPr>
              <a:spLocks noChangeArrowheads="1"/>
            </p:cNvSpPr>
            <p:nvPr/>
          </p:nvSpPr>
          <p:spPr bwMode="auto">
            <a:xfrm>
              <a:off x="1248" y="3244"/>
              <a:ext cx="480"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5</a:t>
              </a:r>
            </a:p>
          </p:txBody>
        </p:sp>
        <p:sp>
          <p:nvSpPr>
            <p:cNvPr id="596001" name="Rectangle 33"/>
            <p:cNvSpPr>
              <a:spLocks noChangeArrowheads="1"/>
            </p:cNvSpPr>
            <p:nvPr/>
          </p:nvSpPr>
          <p:spPr bwMode="auto">
            <a:xfrm>
              <a:off x="1248" y="2938"/>
              <a:ext cx="480"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30</a:t>
              </a:r>
            </a:p>
          </p:txBody>
        </p:sp>
        <p:sp>
          <p:nvSpPr>
            <p:cNvPr id="595993" name="Rectangle 25"/>
            <p:cNvSpPr>
              <a:spLocks noChangeArrowheads="1"/>
            </p:cNvSpPr>
            <p:nvPr/>
          </p:nvSpPr>
          <p:spPr bwMode="auto">
            <a:xfrm>
              <a:off x="1248" y="2632"/>
              <a:ext cx="480"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35</a:t>
              </a:r>
            </a:p>
          </p:txBody>
        </p:sp>
        <p:sp>
          <p:nvSpPr>
            <p:cNvPr id="595985" name="Rectangle 17"/>
            <p:cNvSpPr>
              <a:spLocks noChangeArrowheads="1"/>
            </p:cNvSpPr>
            <p:nvPr/>
          </p:nvSpPr>
          <p:spPr bwMode="auto">
            <a:xfrm>
              <a:off x="1248" y="2326"/>
              <a:ext cx="480"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131</a:t>
              </a:r>
            </a:p>
          </p:txBody>
        </p:sp>
      </p:grpSp>
      <p:grpSp>
        <p:nvGrpSpPr>
          <p:cNvPr id="596143" name="Group 175"/>
          <p:cNvGrpSpPr>
            <a:grpSpLocks/>
          </p:cNvGrpSpPr>
          <p:nvPr/>
        </p:nvGrpSpPr>
        <p:grpSpPr bwMode="auto">
          <a:xfrm>
            <a:off x="1270000" y="3692525"/>
            <a:ext cx="711200" cy="2109788"/>
            <a:chOff x="800" y="2326"/>
            <a:chExt cx="448" cy="1329"/>
          </a:xfrm>
        </p:grpSpPr>
        <p:sp>
          <p:nvSpPr>
            <p:cNvPr id="596016" name="Rectangle 48"/>
            <p:cNvSpPr>
              <a:spLocks noChangeArrowheads="1"/>
            </p:cNvSpPr>
            <p:nvPr/>
          </p:nvSpPr>
          <p:spPr bwMode="auto">
            <a:xfrm>
              <a:off x="800" y="3450"/>
              <a:ext cx="448" cy="205"/>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a:t>
              </a:r>
            </a:p>
          </p:txBody>
        </p:sp>
        <p:sp>
          <p:nvSpPr>
            <p:cNvPr id="596008" name="Rectangle 40"/>
            <p:cNvSpPr>
              <a:spLocks noChangeArrowheads="1"/>
            </p:cNvSpPr>
            <p:nvPr/>
          </p:nvSpPr>
          <p:spPr bwMode="auto">
            <a:xfrm>
              <a:off x="800" y="3244"/>
              <a:ext cx="448" cy="2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3</a:t>
              </a:r>
            </a:p>
          </p:txBody>
        </p:sp>
        <p:sp>
          <p:nvSpPr>
            <p:cNvPr id="596000" name="Rectangle 32"/>
            <p:cNvSpPr>
              <a:spLocks noChangeArrowheads="1"/>
            </p:cNvSpPr>
            <p:nvPr/>
          </p:nvSpPr>
          <p:spPr bwMode="auto">
            <a:xfrm>
              <a:off x="800" y="2938"/>
              <a:ext cx="44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a:t>
              </a:r>
            </a:p>
          </p:txBody>
        </p:sp>
        <p:sp>
          <p:nvSpPr>
            <p:cNvPr id="595992" name="Rectangle 24"/>
            <p:cNvSpPr>
              <a:spLocks noChangeArrowheads="1"/>
            </p:cNvSpPr>
            <p:nvPr/>
          </p:nvSpPr>
          <p:spPr bwMode="auto">
            <a:xfrm>
              <a:off x="800" y="2632"/>
              <a:ext cx="44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a:t>
              </a:r>
            </a:p>
          </p:txBody>
        </p:sp>
        <p:sp>
          <p:nvSpPr>
            <p:cNvPr id="595984" name="Rectangle 16"/>
            <p:cNvSpPr>
              <a:spLocks noChangeArrowheads="1"/>
            </p:cNvSpPr>
            <p:nvPr/>
          </p:nvSpPr>
          <p:spPr bwMode="auto">
            <a:xfrm>
              <a:off x="800" y="2326"/>
              <a:ext cx="448" cy="306"/>
            </a:xfrm>
            <a:prstGeom prst="rect">
              <a:avLst/>
            </a:prstGeom>
            <a:solidFill>
              <a:srgbClr val="CCFF99"/>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a:latin typeface="Times New Roman" pitchFamily="18" charset="0"/>
                </a:rPr>
                <a:t>1</a:t>
              </a:r>
            </a:p>
          </p:txBody>
        </p:sp>
      </p:grpSp>
      <p:sp>
        <p:nvSpPr>
          <p:cNvPr id="596025" name="Line 57"/>
          <p:cNvSpPr>
            <a:spLocks noChangeShapeType="1"/>
          </p:cNvSpPr>
          <p:nvPr/>
        </p:nvSpPr>
        <p:spPr bwMode="auto">
          <a:xfrm>
            <a:off x="304800" y="4178300"/>
            <a:ext cx="8686800" cy="0"/>
          </a:xfrm>
          <a:prstGeom prst="line">
            <a:avLst/>
          </a:prstGeom>
          <a:noFill/>
          <a:ln w="12700">
            <a:solidFill>
              <a:schemeClr val="tx1"/>
            </a:solidFill>
            <a:round/>
            <a:headEnd/>
            <a:tailEnd/>
          </a:ln>
          <a:effectLst/>
        </p:spPr>
        <p:txBody>
          <a:bodyPr wrap="none" anchor="ctr"/>
          <a:lstStyle/>
          <a:p>
            <a:endParaRPr lang="en-US"/>
          </a:p>
        </p:txBody>
      </p:sp>
      <p:sp>
        <p:nvSpPr>
          <p:cNvPr id="596026" name="Line 58"/>
          <p:cNvSpPr>
            <a:spLocks noChangeShapeType="1"/>
          </p:cNvSpPr>
          <p:nvPr/>
        </p:nvSpPr>
        <p:spPr bwMode="auto">
          <a:xfrm>
            <a:off x="304800" y="4664075"/>
            <a:ext cx="8686800" cy="0"/>
          </a:xfrm>
          <a:prstGeom prst="line">
            <a:avLst/>
          </a:prstGeom>
          <a:noFill/>
          <a:ln w="12700">
            <a:solidFill>
              <a:schemeClr val="tx1"/>
            </a:solidFill>
            <a:round/>
            <a:headEnd/>
            <a:tailEnd/>
          </a:ln>
          <a:effectLst/>
        </p:spPr>
        <p:txBody>
          <a:bodyPr wrap="none" anchor="ctr"/>
          <a:lstStyle/>
          <a:p>
            <a:endParaRPr lang="en-US"/>
          </a:p>
        </p:txBody>
      </p:sp>
      <p:sp>
        <p:nvSpPr>
          <p:cNvPr id="596027" name="Line 59"/>
          <p:cNvSpPr>
            <a:spLocks noChangeShapeType="1"/>
          </p:cNvSpPr>
          <p:nvPr/>
        </p:nvSpPr>
        <p:spPr bwMode="auto">
          <a:xfrm>
            <a:off x="304800" y="5149850"/>
            <a:ext cx="8686800" cy="0"/>
          </a:xfrm>
          <a:prstGeom prst="line">
            <a:avLst/>
          </a:prstGeom>
          <a:noFill/>
          <a:ln w="12700">
            <a:solidFill>
              <a:schemeClr val="tx1"/>
            </a:solidFill>
            <a:round/>
            <a:headEnd/>
            <a:tailEnd/>
          </a:ln>
          <a:effectLst/>
        </p:spPr>
        <p:txBody>
          <a:bodyPr wrap="none" anchor="ctr"/>
          <a:lstStyle/>
          <a:p>
            <a:endParaRPr lang="en-US"/>
          </a:p>
        </p:txBody>
      </p:sp>
      <p:sp>
        <p:nvSpPr>
          <p:cNvPr id="596028" name="Line 60"/>
          <p:cNvSpPr>
            <a:spLocks noChangeShapeType="1"/>
          </p:cNvSpPr>
          <p:nvPr/>
        </p:nvSpPr>
        <p:spPr bwMode="auto">
          <a:xfrm>
            <a:off x="304800" y="5476875"/>
            <a:ext cx="8686800" cy="0"/>
          </a:xfrm>
          <a:prstGeom prst="line">
            <a:avLst/>
          </a:prstGeom>
          <a:noFill/>
          <a:ln w="12700">
            <a:solidFill>
              <a:schemeClr val="tx1"/>
            </a:solidFill>
            <a:round/>
            <a:headEnd/>
            <a:tailEnd/>
          </a:ln>
          <a:effectLst/>
        </p:spPr>
        <p:txBody>
          <a:bodyPr wrap="none" anchor="ctr"/>
          <a:lstStyle/>
          <a:p>
            <a:endParaRPr lang="en-US"/>
          </a:p>
        </p:txBody>
      </p:sp>
      <p:sp>
        <p:nvSpPr>
          <p:cNvPr id="596029" name="Line 61"/>
          <p:cNvSpPr>
            <a:spLocks noChangeShapeType="1"/>
          </p:cNvSpPr>
          <p:nvPr/>
        </p:nvSpPr>
        <p:spPr bwMode="auto">
          <a:xfrm>
            <a:off x="304800" y="5802313"/>
            <a:ext cx="8686800" cy="0"/>
          </a:xfrm>
          <a:prstGeom prst="line">
            <a:avLst/>
          </a:prstGeom>
          <a:noFill/>
          <a:ln w="28575" cap="sq">
            <a:solidFill>
              <a:schemeClr val="tx1"/>
            </a:solidFill>
            <a:round/>
            <a:headEnd/>
            <a:tailEnd/>
          </a:ln>
          <a:effectLst/>
        </p:spPr>
        <p:txBody>
          <a:bodyPr wrap="none" anchor="ctr"/>
          <a:lstStyle/>
          <a:p>
            <a:endParaRPr lang="en-US"/>
          </a:p>
        </p:txBody>
      </p:sp>
      <p:sp>
        <p:nvSpPr>
          <p:cNvPr id="596030" name="Line 62"/>
          <p:cNvSpPr>
            <a:spLocks noChangeShapeType="1"/>
          </p:cNvSpPr>
          <p:nvPr/>
        </p:nvSpPr>
        <p:spPr bwMode="auto">
          <a:xfrm>
            <a:off x="304800" y="2971800"/>
            <a:ext cx="0" cy="2830513"/>
          </a:xfrm>
          <a:prstGeom prst="line">
            <a:avLst/>
          </a:prstGeom>
          <a:noFill/>
          <a:ln w="28575" cap="sq">
            <a:solidFill>
              <a:schemeClr val="tx1"/>
            </a:solidFill>
            <a:round/>
            <a:headEnd/>
            <a:tailEnd/>
          </a:ln>
          <a:effectLst/>
        </p:spPr>
        <p:txBody>
          <a:bodyPr wrap="none" anchor="ctr"/>
          <a:lstStyle/>
          <a:p>
            <a:endParaRPr lang="en-US"/>
          </a:p>
        </p:txBody>
      </p:sp>
      <p:sp>
        <p:nvSpPr>
          <p:cNvPr id="596038" name="Line 70"/>
          <p:cNvSpPr>
            <a:spLocks noChangeShapeType="1"/>
          </p:cNvSpPr>
          <p:nvPr/>
        </p:nvSpPr>
        <p:spPr bwMode="auto">
          <a:xfrm>
            <a:off x="8991600" y="2971800"/>
            <a:ext cx="0" cy="2830513"/>
          </a:xfrm>
          <a:prstGeom prst="line">
            <a:avLst/>
          </a:prstGeom>
          <a:noFill/>
          <a:ln w="28575" cap="sq">
            <a:solidFill>
              <a:schemeClr val="tx1"/>
            </a:solidFill>
            <a:round/>
            <a:headEnd/>
            <a:tailEnd/>
          </a:ln>
          <a:effectLst/>
        </p:spPr>
        <p:txBody>
          <a:bodyPr wrap="none" anchor="ctr"/>
          <a:lstStyle/>
          <a:p>
            <a:endParaRPr lang="en-US"/>
          </a:p>
        </p:txBody>
      </p:sp>
      <p:grpSp>
        <p:nvGrpSpPr>
          <p:cNvPr id="596142" name="Group 174"/>
          <p:cNvGrpSpPr>
            <a:grpSpLocks/>
          </p:cNvGrpSpPr>
          <p:nvPr/>
        </p:nvGrpSpPr>
        <p:grpSpPr bwMode="auto">
          <a:xfrm>
            <a:off x="304800" y="2971800"/>
            <a:ext cx="8686800" cy="2830513"/>
            <a:chOff x="192" y="1872"/>
            <a:chExt cx="5472" cy="1783"/>
          </a:xfrm>
        </p:grpSpPr>
        <p:sp>
          <p:nvSpPr>
            <p:cNvPr id="596100" name="Rectangle 132"/>
            <p:cNvSpPr>
              <a:spLocks noChangeArrowheads="1"/>
            </p:cNvSpPr>
            <p:nvPr/>
          </p:nvSpPr>
          <p:spPr bwMode="auto">
            <a:xfrm>
              <a:off x="4848" y="2121"/>
              <a:ext cx="816"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10,000,000</a:t>
              </a:r>
            </a:p>
          </p:txBody>
        </p:sp>
        <p:sp>
          <p:nvSpPr>
            <p:cNvPr id="596071" name="Rectangle 103"/>
            <p:cNvSpPr>
              <a:spLocks noChangeArrowheads="1"/>
            </p:cNvSpPr>
            <p:nvPr/>
          </p:nvSpPr>
          <p:spPr bwMode="auto">
            <a:xfrm>
              <a:off x="192" y="1872"/>
              <a:ext cx="5472" cy="249"/>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2000" b="1">
                  <a:latin typeface="Times New Roman" pitchFamily="18" charset="0"/>
                </a:rPr>
                <a:t>Experimental Test Data on 400 Mhz Pentium II RedHat Linux Machine</a:t>
              </a:r>
            </a:p>
          </p:txBody>
        </p:sp>
        <p:sp>
          <p:nvSpPr>
            <p:cNvPr id="596015" name="Rectangle 47"/>
            <p:cNvSpPr>
              <a:spLocks noChangeArrowheads="1"/>
            </p:cNvSpPr>
            <p:nvPr/>
          </p:nvSpPr>
          <p:spPr bwMode="auto">
            <a:xfrm>
              <a:off x="192" y="3450"/>
              <a:ext cx="60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Quick</a:t>
              </a:r>
            </a:p>
          </p:txBody>
        </p:sp>
        <p:sp>
          <p:nvSpPr>
            <p:cNvPr id="596007" name="Rectangle 39"/>
            <p:cNvSpPr>
              <a:spLocks noChangeArrowheads="1"/>
            </p:cNvSpPr>
            <p:nvPr/>
          </p:nvSpPr>
          <p:spPr bwMode="auto">
            <a:xfrm>
              <a:off x="192" y="3244"/>
              <a:ext cx="608" cy="206"/>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Merge</a:t>
              </a:r>
            </a:p>
          </p:txBody>
        </p:sp>
        <p:sp>
          <p:nvSpPr>
            <p:cNvPr id="595999" name="Rectangle 31"/>
            <p:cNvSpPr>
              <a:spLocks noChangeArrowheads="1"/>
            </p:cNvSpPr>
            <p:nvPr/>
          </p:nvSpPr>
          <p:spPr bwMode="auto">
            <a:xfrm>
              <a:off x="192" y="2938"/>
              <a:ext cx="608" cy="306"/>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Insertion</a:t>
              </a:r>
            </a:p>
          </p:txBody>
        </p:sp>
        <p:sp>
          <p:nvSpPr>
            <p:cNvPr id="595991" name="Rectangle 23"/>
            <p:cNvSpPr>
              <a:spLocks noChangeArrowheads="1"/>
            </p:cNvSpPr>
            <p:nvPr/>
          </p:nvSpPr>
          <p:spPr bwMode="auto">
            <a:xfrm>
              <a:off x="192" y="2632"/>
              <a:ext cx="608" cy="306"/>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Selection</a:t>
              </a:r>
            </a:p>
          </p:txBody>
        </p:sp>
        <p:sp>
          <p:nvSpPr>
            <p:cNvPr id="595983" name="Rectangle 15"/>
            <p:cNvSpPr>
              <a:spLocks noChangeArrowheads="1"/>
            </p:cNvSpPr>
            <p:nvPr/>
          </p:nvSpPr>
          <p:spPr bwMode="auto">
            <a:xfrm>
              <a:off x="192" y="2326"/>
              <a:ext cx="608" cy="306"/>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Bubble</a:t>
              </a:r>
            </a:p>
          </p:txBody>
        </p:sp>
        <p:sp>
          <p:nvSpPr>
            <p:cNvPr id="595982" name="Rectangle 14"/>
            <p:cNvSpPr>
              <a:spLocks noChangeArrowheads="1"/>
            </p:cNvSpPr>
            <p:nvPr/>
          </p:nvSpPr>
          <p:spPr bwMode="auto">
            <a:xfrm>
              <a:off x="4080" y="2121"/>
              <a:ext cx="76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1,000,000</a:t>
              </a:r>
            </a:p>
          </p:txBody>
        </p:sp>
        <p:sp>
          <p:nvSpPr>
            <p:cNvPr id="595981" name="Rectangle 13"/>
            <p:cNvSpPr>
              <a:spLocks noChangeArrowheads="1"/>
            </p:cNvSpPr>
            <p:nvPr/>
          </p:nvSpPr>
          <p:spPr bwMode="auto">
            <a:xfrm>
              <a:off x="3312" y="2121"/>
              <a:ext cx="76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100,000</a:t>
              </a:r>
            </a:p>
          </p:txBody>
        </p:sp>
        <p:sp>
          <p:nvSpPr>
            <p:cNvPr id="595980" name="Rectangle 12"/>
            <p:cNvSpPr>
              <a:spLocks noChangeArrowheads="1"/>
            </p:cNvSpPr>
            <p:nvPr/>
          </p:nvSpPr>
          <p:spPr bwMode="auto">
            <a:xfrm>
              <a:off x="2784" y="2121"/>
              <a:ext cx="52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10,000</a:t>
              </a:r>
            </a:p>
          </p:txBody>
        </p:sp>
        <p:sp>
          <p:nvSpPr>
            <p:cNvPr id="595979" name="Rectangle 11"/>
            <p:cNvSpPr>
              <a:spLocks noChangeArrowheads="1"/>
            </p:cNvSpPr>
            <p:nvPr/>
          </p:nvSpPr>
          <p:spPr bwMode="auto">
            <a:xfrm>
              <a:off x="2256" y="2121"/>
              <a:ext cx="52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4000</a:t>
              </a:r>
            </a:p>
          </p:txBody>
        </p:sp>
        <p:sp>
          <p:nvSpPr>
            <p:cNvPr id="595978" name="Rectangle 10"/>
            <p:cNvSpPr>
              <a:spLocks noChangeArrowheads="1"/>
            </p:cNvSpPr>
            <p:nvPr/>
          </p:nvSpPr>
          <p:spPr bwMode="auto">
            <a:xfrm>
              <a:off x="1728" y="2121"/>
              <a:ext cx="52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2000</a:t>
              </a:r>
            </a:p>
          </p:txBody>
        </p:sp>
        <p:sp>
          <p:nvSpPr>
            <p:cNvPr id="595977" name="Rectangle 9"/>
            <p:cNvSpPr>
              <a:spLocks noChangeArrowheads="1"/>
            </p:cNvSpPr>
            <p:nvPr/>
          </p:nvSpPr>
          <p:spPr bwMode="auto">
            <a:xfrm>
              <a:off x="1248" y="2121"/>
              <a:ext cx="480"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1000</a:t>
              </a:r>
            </a:p>
          </p:txBody>
        </p:sp>
        <p:sp>
          <p:nvSpPr>
            <p:cNvPr id="595976" name="Rectangle 8"/>
            <p:cNvSpPr>
              <a:spLocks noChangeArrowheads="1"/>
            </p:cNvSpPr>
            <p:nvPr/>
          </p:nvSpPr>
          <p:spPr bwMode="auto">
            <a:xfrm>
              <a:off x="800" y="2121"/>
              <a:ext cx="44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r>
                <a:rPr lang="en-US" sz="1400" b="1">
                  <a:latin typeface="Times New Roman" pitchFamily="18" charset="0"/>
                </a:rPr>
                <a:t>100</a:t>
              </a:r>
            </a:p>
          </p:txBody>
        </p:sp>
        <p:sp>
          <p:nvSpPr>
            <p:cNvPr id="595975" name="Rectangle 7"/>
            <p:cNvSpPr>
              <a:spLocks noChangeArrowheads="1"/>
            </p:cNvSpPr>
            <p:nvPr/>
          </p:nvSpPr>
          <p:spPr bwMode="auto">
            <a:xfrm>
              <a:off x="192" y="2121"/>
              <a:ext cx="608" cy="205"/>
            </a:xfrm>
            <a:prstGeom prst="rect">
              <a:avLst/>
            </a:prstGeom>
            <a:solidFill>
              <a:srgbClr val="CCCCFF"/>
            </a:solidFill>
            <a:ln w="12700">
              <a:noFill/>
              <a:miter lim="800000"/>
              <a:headEnd/>
              <a:tailEnd/>
            </a:ln>
            <a:effectLst/>
          </p:spPr>
          <p:txBody>
            <a:bodyPr anchor="ctr"/>
            <a:lstStyle/>
            <a:p>
              <a:pPr>
                <a:spcBef>
                  <a:spcPct val="20000"/>
                </a:spcBef>
                <a:buClr>
                  <a:schemeClr val="tx1"/>
                </a:buClr>
                <a:buSzPct val="110000"/>
                <a:buFont typeface="Monotype Sorts" pitchFamily="2" charset="2"/>
                <a:buNone/>
              </a:pPr>
              <a:endParaRPr lang="en-US" sz="1400">
                <a:latin typeface="Times New Roman" pitchFamily="18" charset="0"/>
              </a:endParaRPr>
            </a:p>
          </p:txBody>
        </p:sp>
        <p:sp>
          <p:nvSpPr>
            <p:cNvPr id="596023" name="Line 55"/>
            <p:cNvSpPr>
              <a:spLocks noChangeShapeType="1"/>
            </p:cNvSpPr>
            <p:nvPr/>
          </p:nvSpPr>
          <p:spPr bwMode="auto">
            <a:xfrm>
              <a:off x="192" y="1872"/>
              <a:ext cx="5472" cy="0"/>
            </a:xfrm>
            <a:prstGeom prst="line">
              <a:avLst/>
            </a:prstGeom>
            <a:noFill/>
            <a:ln w="28575" cap="sq">
              <a:solidFill>
                <a:schemeClr val="tx1"/>
              </a:solidFill>
              <a:round/>
              <a:headEnd/>
              <a:tailEnd/>
            </a:ln>
            <a:effectLst/>
          </p:spPr>
          <p:txBody>
            <a:bodyPr wrap="none" anchor="ctr"/>
            <a:lstStyle/>
            <a:p>
              <a:endParaRPr lang="en-US"/>
            </a:p>
          </p:txBody>
        </p:sp>
        <p:sp>
          <p:nvSpPr>
            <p:cNvPr id="596024" name="Line 56"/>
            <p:cNvSpPr>
              <a:spLocks noChangeShapeType="1"/>
            </p:cNvSpPr>
            <p:nvPr/>
          </p:nvSpPr>
          <p:spPr bwMode="auto">
            <a:xfrm>
              <a:off x="192" y="2326"/>
              <a:ext cx="5472" cy="0"/>
            </a:xfrm>
            <a:prstGeom prst="line">
              <a:avLst/>
            </a:prstGeom>
            <a:noFill/>
            <a:ln w="12700">
              <a:solidFill>
                <a:schemeClr val="tx1"/>
              </a:solidFill>
              <a:round/>
              <a:headEnd/>
              <a:tailEnd/>
            </a:ln>
            <a:effectLst/>
          </p:spPr>
          <p:txBody>
            <a:bodyPr wrap="none" anchor="ctr"/>
            <a:lstStyle/>
            <a:p>
              <a:endParaRPr lang="en-US"/>
            </a:p>
          </p:txBody>
        </p:sp>
        <p:sp>
          <p:nvSpPr>
            <p:cNvPr id="596072" name="Line 104"/>
            <p:cNvSpPr>
              <a:spLocks noChangeShapeType="1"/>
            </p:cNvSpPr>
            <p:nvPr/>
          </p:nvSpPr>
          <p:spPr bwMode="auto">
            <a:xfrm>
              <a:off x="192" y="2121"/>
              <a:ext cx="5472" cy="0"/>
            </a:xfrm>
            <a:prstGeom prst="line">
              <a:avLst/>
            </a:prstGeom>
            <a:noFill/>
            <a:ln w="12700">
              <a:solidFill>
                <a:schemeClr val="tx1"/>
              </a:solidFill>
              <a:round/>
              <a:headEnd/>
              <a:tailEnd/>
            </a:ln>
            <a:effectLst/>
          </p:spPr>
          <p:txBody>
            <a:bodyPr wrap="none" anchor="ctr"/>
            <a:lstStyle/>
            <a:p>
              <a:endParaRPr lang="en-US"/>
            </a:p>
          </p:txBody>
        </p:sp>
      </p:grpSp>
      <p:sp>
        <p:nvSpPr>
          <p:cNvPr id="596088" name="Line 120"/>
          <p:cNvSpPr>
            <a:spLocks noChangeShapeType="1"/>
          </p:cNvSpPr>
          <p:nvPr/>
        </p:nvSpPr>
        <p:spPr bwMode="auto">
          <a:xfrm>
            <a:off x="12700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89" name="Line 121"/>
          <p:cNvSpPr>
            <a:spLocks noChangeShapeType="1"/>
          </p:cNvSpPr>
          <p:nvPr/>
        </p:nvSpPr>
        <p:spPr bwMode="auto">
          <a:xfrm>
            <a:off x="19812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90" name="Line 122"/>
          <p:cNvSpPr>
            <a:spLocks noChangeShapeType="1"/>
          </p:cNvSpPr>
          <p:nvPr/>
        </p:nvSpPr>
        <p:spPr bwMode="auto">
          <a:xfrm>
            <a:off x="27432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91" name="Line 123"/>
          <p:cNvSpPr>
            <a:spLocks noChangeShapeType="1"/>
          </p:cNvSpPr>
          <p:nvPr/>
        </p:nvSpPr>
        <p:spPr bwMode="auto">
          <a:xfrm>
            <a:off x="35814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92" name="Line 124"/>
          <p:cNvSpPr>
            <a:spLocks noChangeShapeType="1"/>
          </p:cNvSpPr>
          <p:nvPr/>
        </p:nvSpPr>
        <p:spPr bwMode="auto">
          <a:xfrm>
            <a:off x="44196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93" name="Line 125"/>
          <p:cNvSpPr>
            <a:spLocks noChangeShapeType="1"/>
          </p:cNvSpPr>
          <p:nvPr/>
        </p:nvSpPr>
        <p:spPr bwMode="auto">
          <a:xfrm>
            <a:off x="52578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94" name="Line 126"/>
          <p:cNvSpPr>
            <a:spLocks noChangeShapeType="1"/>
          </p:cNvSpPr>
          <p:nvPr/>
        </p:nvSpPr>
        <p:spPr bwMode="auto">
          <a:xfrm>
            <a:off x="64770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113" name="Line 145"/>
          <p:cNvSpPr>
            <a:spLocks noChangeShapeType="1"/>
          </p:cNvSpPr>
          <p:nvPr/>
        </p:nvSpPr>
        <p:spPr bwMode="auto">
          <a:xfrm>
            <a:off x="7696200" y="3367088"/>
            <a:ext cx="0" cy="2435225"/>
          </a:xfrm>
          <a:prstGeom prst="line">
            <a:avLst/>
          </a:prstGeom>
          <a:noFill/>
          <a:ln w="12700">
            <a:solidFill>
              <a:schemeClr val="tx1"/>
            </a:solidFill>
            <a:round/>
            <a:headEnd/>
            <a:tailEnd/>
          </a:ln>
          <a:effectLst/>
        </p:spPr>
        <p:txBody>
          <a:bodyPr wrap="none" anchor="ctr"/>
          <a:lstStyle/>
          <a:p>
            <a:endParaRPr lang="en-US"/>
          </a:p>
        </p:txBody>
      </p:sp>
      <p:sp>
        <p:nvSpPr>
          <p:cNvPr id="596069" name="Rectangle 101"/>
          <p:cNvSpPr>
            <a:spLocks noChangeArrowheads="1"/>
          </p:cNvSpPr>
          <p:nvPr/>
        </p:nvSpPr>
        <p:spPr bwMode="auto">
          <a:xfrm>
            <a:off x="685800" y="228600"/>
            <a:ext cx="7772400" cy="1143000"/>
          </a:xfrm>
          <a:prstGeom prst="rect">
            <a:avLst/>
          </a:prstGeom>
          <a:noFill/>
          <a:ln w="12700">
            <a:noFill/>
            <a:miter lim="800000"/>
            <a:headEnd/>
            <a:tailEnd/>
          </a:ln>
          <a:effectLst/>
        </p:spPr>
        <p:txBody>
          <a:bodyPr lIns="90488" tIns="44450" rIns="90488" bIns="44450" anchor="b"/>
          <a:lstStyle/>
          <a:p>
            <a:pPr algn="l"/>
            <a:r>
              <a:rPr lang="en-US" sz="3600">
                <a:solidFill>
                  <a:schemeClr val="tx2"/>
                </a:solidFill>
                <a:latin typeface="Times New Roman" pitchFamily="18" charset="0"/>
              </a:rPr>
              <a:t>Example test data </a:t>
            </a:r>
          </a:p>
        </p:txBody>
      </p:sp>
      <p:sp>
        <p:nvSpPr>
          <p:cNvPr id="596070" name="Text Box 102"/>
          <p:cNvSpPr txBox="1">
            <a:spLocks noChangeArrowheads="1"/>
          </p:cNvSpPr>
          <p:nvPr/>
        </p:nvSpPr>
        <p:spPr bwMode="auto">
          <a:xfrm>
            <a:off x="533400" y="1752600"/>
            <a:ext cx="8305800" cy="825500"/>
          </a:xfrm>
          <a:prstGeom prst="rect">
            <a:avLst/>
          </a:prstGeom>
          <a:noFill/>
          <a:ln w="12700">
            <a:noFill/>
            <a:miter lim="800000"/>
            <a:headEnd/>
            <a:tailEnd/>
          </a:ln>
          <a:effectLst/>
        </p:spPr>
        <p:txBody>
          <a:bodyPr>
            <a:spAutoFit/>
          </a:bodyPr>
          <a:lstStyle/>
          <a:p>
            <a:pPr algn="l">
              <a:spcBef>
                <a:spcPct val="50000"/>
              </a:spcBef>
            </a:pPr>
            <a:r>
              <a:rPr lang="en-US" sz="1600">
                <a:latin typeface="Times New Roman" pitchFamily="18" charset="0"/>
              </a:rPr>
              <a:t>The following table lists the </a:t>
            </a:r>
            <a:r>
              <a:rPr lang="en-US" sz="1600" b="1" i="1">
                <a:solidFill>
                  <a:srgbClr val="CC3300"/>
                </a:solidFill>
                <a:latin typeface="Times New Roman" pitchFamily="18" charset="0"/>
              </a:rPr>
              <a:t>time in milliseconds</a:t>
            </a:r>
            <a:r>
              <a:rPr lang="en-US" sz="1600">
                <a:latin typeface="Times New Roman" pitchFamily="18" charset="0"/>
              </a:rPr>
              <a:t> that each of the specified sorting methods took to sort the specified number of randomly generated integers.  Three timings were taken for each entry and the median value actually recorded.  Numbers in </a:t>
            </a:r>
            <a:r>
              <a:rPr lang="en-US" sz="1600" b="1" i="1">
                <a:latin typeface="Times New Roman" pitchFamily="18" charset="0"/>
              </a:rPr>
              <a:t>italics</a:t>
            </a:r>
            <a:r>
              <a:rPr lang="en-US" sz="1600">
                <a:latin typeface="Times New Roman" pitchFamily="18" charset="0"/>
              </a:rPr>
              <a:t> are estimates.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6070"/>
                                        </p:tgtEl>
                                        <p:attrNameLst>
                                          <p:attrName>style.visibility</p:attrName>
                                        </p:attrNameLst>
                                      </p:cBhvr>
                                      <p:to>
                                        <p:strVal val="visible"/>
                                      </p:to>
                                    </p:set>
                                    <p:anim calcmode="lin" valueType="num">
                                      <p:cBhvr additive="base">
                                        <p:cTn id="7" dur="500" fill="hold"/>
                                        <p:tgtEl>
                                          <p:spTgt spid="596070"/>
                                        </p:tgtEl>
                                        <p:attrNameLst>
                                          <p:attrName>ppt_x</p:attrName>
                                        </p:attrNameLst>
                                      </p:cBhvr>
                                      <p:tavLst>
                                        <p:tav tm="0">
                                          <p:val>
                                            <p:strVal val="0-#ppt_w/2"/>
                                          </p:val>
                                        </p:tav>
                                        <p:tav tm="100000">
                                          <p:val>
                                            <p:strVal val="#ppt_x"/>
                                          </p:val>
                                        </p:tav>
                                      </p:tavLst>
                                    </p:anim>
                                    <p:anim calcmode="lin" valueType="num">
                                      <p:cBhvr additive="base">
                                        <p:cTn id="8" dur="500" fill="hold"/>
                                        <p:tgtEl>
                                          <p:spTgt spid="5960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6142"/>
                                        </p:tgtEl>
                                        <p:attrNameLst>
                                          <p:attrName>style.visibility</p:attrName>
                                        </p:attrNameLst>
                                      </p:cBhvr>
                                      <p:to>
                                        <p:strVal val="visible"/>
                                      </p:to>
                                    </p:set>
                                    <p:anim calcmode="lin" valueType="num">
                                      <p:cBhvr additive="base">
                                        <p:cTn id="13" dur="500" fill="hold"/>
                                        <p:tgtEl>
                                          <p:spTgt spid="596142"/>
                                        </p:tgtEl>
                                        <p:attrNameLst>
                                          <p:attrName>ppt_x</p:attrName>
                                        </p:attrNameLst>
                                      </p:cBhvr>
                                      <p:tavLst>
                                        <p:tav tm="0">
                                          <p:val>
                                            <p:strVal val="0-#ppt_w/2"/>
                                          </p:val>
                                        </p:tav>
                                        <p:tav tm="100000">
                                          <p:val>
                                            <p:strVal val="#ppt_x"/>
                                          </p:val>
                                        </p:tav>
                                      </p:tavLst>
                                    </p:anim>
                                    <p:anim calcmode="lin" valueType="num">
                                      <p:cBhvr additive="base">
                                        <p:cTn id="14" dur="500" fill="hold"/>
                                        <p:tgtEl>
                                          <p:spTgt spid="5961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6143"/>
                                        </p:tgtEl>
                                        <p:attrNameLst>
                                          <p:attrName>style.visibility</p:attrName>
                                        </p:attrNameLst>
                                      </p:cBhvr>
                                      <p:to>
                                        <p:strVal val="visible"/>
                                      </p:to>
                                    </p:set>
                                    <p:anim calcmode="lin" valueType="num">
                                      <p:cBhvr additive="base">
                                        <p:cTn id="19" dur="500" fill="hold"/>
                                        <p:tgtEl>
                                          <p:spTgt spid="596143"/>
                                        </p:tgtEl>
                                        <p:attrNameLst>
                                          <p:attrName>ppt_x</p:attrName>
                                        </p:attrNameLst>
                                      </p:cBhvr>
                                      <p:tavLst>
                                        <p:tav tm="0">
                                          <p:val>
                                            <p:strVal val="#ppt_x"/>
                                          </p:val>
                                        </p:tav>
                                        <p:tav tm="100000">
                                          <p:val>
                                            <p:strVal val="#ppt_x"/>
                                          </p:val>
                                        </p:tav>
                                      </p:tavLst>
                                    </p:anim>
                                    <p:anim calcmode="lin" valueType="num">
                                      <p:cBhvr additive="base">
                                        <p:cTn id="20" dur="500" fill="hold"/>
                                        <p:tgtEl>
                                          <p:spTgt spid="5961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6144"/>
                                        </p:tgtEl>
                                        <p:attrNameLst>
                                          <p:attrName>style.visibility</p:attrName>
                                        </p:attrNameLst>
                                      </p:cBhvr>
                                      <p:to>
                                        <p:strVal val="visible"/>
                                      </p:to>
                                    </p:set>
                                    <p:anim calcmode="lin" valueType="num">
                                      <p:cBhvr additive="base">
                                        <p:cTn id="25" dur="500" fill="hold"/>
                                        <p:tgtEl>
                                          <p:spTgt spid="596144"/>
                                        </p:tgtEl>
                                        <p:attrNameLst>
                                          <p:attrName>ppt_x</p:attrName>
                                        </p:attrNameLst>
                                      </p:cBhvr>
                                      <p:tavLst>
                                        <p:tav tm="0">
                                          <p:val>
                                            <p:strVal val="#ppt_x"/>
                                          </p:val>
                                        </p:tav>
                                        <p:tav tm="100000">
                                          <p:val>
                                            <p:strVal val="#ppt_x"/>
                                          </p:val>
                                        </p:tav>
                                      </p:tavLst>
                                    </p:anim>
                                    <p:anim calcmode="lin" valueType="num">
                                      <p:cBhvr additive="base">
                                        <p:cTn id="26" dur="500" fill="hold"/>
                                        <p:tgtEl>
                                          <p:spTgt spid="5961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96145"/>
                                        </p:tgtEl>
                                        <p:attrNameLst>
                                          <p:attrName>style.visibility</p:attrName>
                                        </p:attrNameLst>
                                      </p:cBhvr>
                                      <p:to>
                                        <p:strVal val="visible"/>
                                      </p:to>
                                    </p:set>
                                    <p:anim calcmode="lin" valueType="num">
                                      <p:cBhvr additive="base">
                                        <p:cTn id="31" dur="500" fill="hold"/>
                                        <p:tgtEl>
                                          <p:spTgt spid="596145"/>
                                        </p:tgtEl>
                                        <p:attrNameLst>
                                          <p:attrName>ppt_x</p:attrName>
                                        </p:attrNameLst>
                                      </p:cBhvr>
                                      <p:tavLst>
                                        <p:tav tm="0">
                                          <p:val>
                                            <p:strVal val="#ppt_x"/>
                                          </p:val>
                                        </p:tav>
                                        <p:tav tm="100000">
                                          <p:val>
                                            <p:strVal val="#ppt_x"/>
                                          </p:val>
                                        </p:tav>
                                      </p:tavLst>
                                    </p:anim>
                                    <p:anim calcmode="lin" valueType="num">
                                      <p:cBhvr additive="base">
                                        <p:cTn id="32" dur="500" fill="hold"/>
                                        <p:tgtEl>
                                          <p:spTgt spid="5961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96146"/>
                                        </p:tgtEl>
                                        <p:attrNameLst>
                                          <p:attrName>style.visibility</p:attrName>
                                        </p:attrNameLst>
                                      </p:cBhvr>
                                      <p:to>
                                        <p:strVal val="visible"/>
                                      </p:to>
                                    </p:set>
                                    <p:anim calcmode="lin" valueType="num">
                                      <p:cBhvr additive="base">
                                        <p:cTn id="37" dur="500" fill="hold"/>
                                        <p:tgtEl>
                                          <p:spTgt spid="596146"/>
                                        </p:tgtEl>
                                        <p:attrNameLst>
                                          <p:attrName>ppt_x</p:attrName>
                                        </p:attrNameLst>
                                      </p:cBhvr>
                                      <p:tavLst>
                                        <p:tav tm="0">
                                          <p:val>
                                            <p:strVal val="#ppt_x"/>
                                          </p:val>
                                        </p:tav>
                                        <p:tav tm="100000">
                                          <p:val>
                                            <p:strVal val="#ppt_x"/>
                                          </p:val>
                                        </p:tav>
                                      </p:tavLst>
                                    </p:anim>
                                    <p:anim calcmode="lin" valueType="num">
                                      <p:cBhvr additive="base">
                                        <p:cTn id="38" dur="500" fill="hold"/>
                                        <p:tgtEl>
                                          <p:spTgt spid="5961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96147"/>
                                        </p:tgtEl>
                                        <p:attrNameLst>
                                          <p:attrName>style.visibility</p:attrName>
                                        </p:attrNameLst>
                                      </p:cBhvr>
                                      <p:to>
                                        <p:strVal val="visible"/>
                                      </p:to>
                                    </p:set>
                                    <p:anim calcmode="lin" valueType="num">
                                      <p:cBhvr additive="base">
                                        <p:cTn id="43" dur="500" fill="hold"/>
                                        <p:tgtEl>
                                          <p:spTgt spid="596147"/>
                                        </p:tgtEl>
                                        <p:attrNameLst>
                                          <p:attrName>ppt_x</p:attrName>
                                        </p:attrNameLst>
                                      </p:cBhvr>
                                      <p:tavLst>
                                        <p:tav tm="0">
                                          <p:val>
                                            <p:strVal val="#ppt_x"/>
                                          </p:val>
                                        </p:tav>
                                        <p:tav tm="100000">
                                          <p:val>
                                            <p:strVal val="#ppt_x"/>
                                          </p:val>
                                        </p:tav>
                                      </p:tavLst>
                                    </p:anim>
                                    <p:anim calcmode="lin" valueType="num">
                                      <p:cBhvr additive="base">
                                        <p:cTn id="44" dur="500" fill="hold"/>
                                        <p:tgtEl>
                                          <p:spTgt spid="5961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96148"/>
                                        </p:tgtEl>
                                        <p:attrNameLst>
                                          <p:attrName>style.visibility</p:attrName>
                                        </p:attrNameLst>
                                      </p:cBhvr>
                                      <p:to>
                                        <p:strVal val="visible"/>
                                      </p:to>
                                    </p:set>
                                    <p:anim calcmode="lin" valueType="num">
                                      <p:cBhvr additive="base">
                                        <p:cTn id="49" dur="500" fill="hold"/>
                                        <p:tgtEl>
                                          <p:spTgt spid="596148"/>
                                        </p:tgtEl>
                                        <p:attrNameLst>
                                          <p:attrName>ppt_x</p:attrName>
                                        </p:attrNameLst>
                                      </p:cBhvr>
                                      <p:tavLst>
                                        <p:tav tm="0">
                                          <p:val>
                                            <p:strVal val="#ppt_x"/>
                                          </p:val>
                                        </p:tav>
                                        <p:tav tm="100000">
                                          <p:val>
                                            <p:strVal val="#ppt_x"/>
                                          </p:val>
                                        </p:tav>
                                      </p:tavLst>
                                    </p:anim>
                                    <p:anim calcmode="lin" valueType="num">
                                      <p:cBhvr additive="base">
                                        <p:cTn id="50" dur="500" fill="hold"/>
                                        <p:tgtEl>
                                          <p:spTgt spid="5961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96149"/>
                                        </p:tgtEl>
                                        <p:attrNameLst>
                                          <p:attrName>style.visibility</p:attrName>
                                        </p:attrNameLst>
                                      </p:cBhvr>
                                      <p:to>
                                        <p:strVal val="visible"/>
                                      </p:to>
                                    </p:set>
                                    <p:anim calcmode="lin" valueType="num">
                                      <p:cBhvr additive="base">
                                        <p:cTn id="55" dur="500" fill="hold"/>
                                        <p:tgtEl>
                                          <p:spTgt spid="596149"/>
                                        </p:tgtEl>
                                        <p:attrNameLst>
                                          <p:attrName>ppt_x</p:attrName>
                                        </p:attrNameLst>
                                      </p:cBhvr>
                                      <p:tavLst>
                                        <p:tav tm="0">
                                          <p:val>
                                            <p:strVal val="#ppt_x"/>
                                          </p:val>
                                        </p:tav>
                                        <p:tav tm="100000">
                                          <p:val>
                                            <p:strVal val="#ppt_x"/>
                                          </p:val>
                                        </p:tav>
                                      </p:tavLst>
                                    </p:anim>
                                    <p:anim calcmode="lin" valueType="num">
                                      <p:cBhvr additive="base">
                                        <p:cTn id="56" dur="500" fill="hold"/>
                                        <p:tgtEl>
                                          <p:spTgt spid="59614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96150"/>
                                        </p:tgtEl>
                                        <p:attrNameLst>
                                          <p:attrName>style.visibility</p:attrName>
                                        </p:attrNameLst>
                                      </p:cBhvr>
                                      <p:to>
                                        <p:strVal val="visible"/>
                                      </p:to>
                                    </p:set>
                                    <p:anim calcmode="lin" valueType="num">
                                      <p:cBhvr additive="base">
                                        <p:cTn id="61" dur="500" fill="hold"/>
                                        <p:tgtEl>
                                          <p:spTgt spid="596150"/>
                                        </p:tgtEl>
                                        <p:attrNameLst>
                                          <p:attrName>ppt_x</p:attrName>
                                        </p:attrNameLst>
                                      </p:cBhvr>
                                      <p:tavLst>
                                        <p:tav tm="0">
                                          <p:val>
                                            <p:strVal val="#ppt_x"/>
                                          </p:val>
                                        </p:tav>
                                        <p:tav tm="100000">
                                          <p:val>
                                            <p:strVal val="#ppt_x"/>
                                          </p:val>
                                        </p:tav>
                                      </p:tavLst>
                                    </p:anim>
                                    <p:anim calcmode="lin" valueType="num">
                                      <p:cBhvr additive="base">
                                        <p:cTn id="62" dur="500" fill="hold"/>
                                        <p:tgtEl>
                                          <p:spTgt spid="59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07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Bubble </a:t>
            </a:r>
            <a:r>
              <a:rPr lang="en-US" dirty="0" smtClean="0"/>
              <a:t>sort an array</a:t>
            </a:r>
            <a:endParaRPr lang="en-US" dirty="0"/>
          </a:p>
        </p:txBody>
      </p:sp>
      <p:sp>
        <p:nvSpPr>
          <p:cNvPr id="598019" name="Rectangle 3"/>
          <p:cNvSpPr>
            <a:spLocks noGrp="1" noChangeArrowheads="1"/>
          </p:cNvSpPr>
          <p:nvPr>
            <p:ph sz="quarter" idx="1"/>
          </p:nvPr>
        </p:nvSpPr>
        <p:spPr>
          <a:xfrm>
            <a:off x="609600" y="1676400"/>
            <a:ext cx="8153400" cy="3505200"/>
          </a:xfrm>
          <a:solidFill>
            <a:schemeClr val="accent3">
              <a:lumMod val="20000"/>
              <a:lumOff val="80000"/>
            </a:schemeClr>
          </a:solidFill>
          <a:ln>
            <a:solidFill>
              <a:schemeClr val="tx1"/>
            </a:solidFill>
          </a:ln>
        </p:spPr>
        <p:txBody>
          <a:bodyPr>
            <a:noAutofit/>
          </a:bodyPr>
          <a:lstStyle/>
          <a:p>
            <a:pPr>
              <a:spcBef>
                <a:spcPct val="10000"/>
              </a:spcBef>
              <a:buFont typeface="Monotype Sorts" pitchFamily="2" charset="2"/>
              <a:buNone/>
            </a:pPr>
            <a:r>
              <a:rPr lang="en-US" sz="1800" b="1" dirty="0" smtClean="0">
                <a:latin typeface="Courier New" pitchFamily="49" charset="0"/>
              </a:rPr>
              <a:t>public void </a:t>
            </a:r>
            <a:r>
              <a:rPr lang="en-US" sz="1800" b="1" dirty="0" err="1" smtClean="0">
                <a:latin typeface="Courier New" pitchFamily="49" charset="0"/>
              </a:rPr>
              <a:t>bubbleSort</a:t>
            </a:r>
            <a:r>
              <a:rPr lang="en-US" sz="1800" b="1" dirty="0" smtClean="0">
                <a:latin typeface="Courier New" pitchFamily="49" charset="0"/>
              </a:rPr>
              <a:t>(</a:t>
            </a:r>
            <a:r>
              <a:rPr lang="en-US" sz="1800" b="1" dirty="0" err="1" smtClean="0">
                <a:latin typeface="Courier New" pitchFamily="49" charset="0"/>
              </a:rPr>
              <a:t>int</a:t>
            </a:r>
            <a:r>
              <a:rPr lang="en-US" sz="1800" b="1" dirty="0" smtClean="0">
                <a:latin typeface="Courier New" pitchFamily="49" charset="0"/>
              </a:rPr>
              <a:t>[] data) {</a:t>
            </a:r>
          </a:p>
          <a:p>
            <a:pPr>
              <a:spcBef>
                <a:spcPct val="10000"/>
              </a:spcBef>
              <a:buFont typeface="Monotype Sorts" pitchFamily="2" charset="2"/>
              <a:buNone/>
            </a:pPr>
            <a:r>
              <a:rPr lang="en-US" sz="1800" b="1" dirty="0" smtClean="0">
                <a:latin typeface="Courier New" pitchFamily="49" charset="0"/>
              </a:rPr>
              <a:t>  for(</a:t>
            </a: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=data.length-1; </a:t>
            </a:r>
            <a:r>
              <a:rPr lang="en-US" sz="1800" b="1" dirty="0" err="1" smtClean="0">
                <a:latin typeface="Courier New" pitchFamily="49" charset="0"/>
              </a:rPr>
              <a:t>i</a:t>
            </a:r>
            <a:r>
              <a:rPr lang="en-US" sz="1800" b="1" dirty="0" smtClean="0">
                <a:latin typeface="Courier New" pitchFamily="49" charset="0"/>
              </a:rPr>
              <a:t>&gt;0; </a:t>
            </a:r>
            <a:r>
              <a:rPr lang="en-US" sz="1800" b="1" dirty="0" err="1" smtClean="0">
                <a:latin typeface="Courier New" pitchFamily="49" charset="0"/>
              </a:rPr>
              <a:t>i</a:t>
            </a:r>
            <a:r>
              <a:rPr lang="en-US" sz="1800" b="1" dirty="0" smtClean="0">
                <a:latin typeface="Courier New" pitchFamily="49" charset="0"/>
              </a:rPr>
              <a:t>--) {</a:t>
            </a:r>
          </a:p>
          <a:p>
            <a:pPr>
              <a:spcBef>
                <a:spcPct val="10000"/>
              </a:spcBef>
              <a:buFont typeface="Monotype Sorts" pitchFamily="2" charset="2"/>
              <a:buNone/>
            </a:pPr>
            <a:r>
              <a:rPr lang="en-US" sz="1800" b="1" dirty="0" smtClean="0">
                <a:latin typeface="Courier New" pitchFamily="49" charset="0"/>
              </a:rPr>
              <a:t>    for(</a:t>
            </a:r>
            <a:r>
              <a:rPr lang="en-US" sz="1800" b="1" dirty="0" err="1" smtClean="0">
                <a:latin typeface="Courier New" pitchFamily="49" charset="0"/>
              </a:rPr>
              <a:t>int</a:t>
            </a:r>
            <a:r>
              <a:rPr lang="en-US" sz="1800" b="1" dirty="0" smtClean="0">
                <a:latin typeface="Courier New" pitchFamily="49" charset="0"/>
              </a:rPr>
              <a:t> j=0; j&lt;</a:t>
            </a:r>
            <a:r>
              <a:rPr lang="en-US" sz="1800" b="1" dirty="0" err="1" smtClean="0">
                <a:latin typeface="Courier New" pitchFamily="49" charset="0"/>
              </a:rPr>
              <a:t>i</a:t>
            </a:r>
            <a:r>
              <a:rPr lang="en-US" sz="1800" b="1" dirty="0" smtClean="0">
                <a:latin typeface="Courier New" pitchFamily="49" charset="0"/>
              </a:rPr>
              <a:t>; j++) {</a:t>
            </a:r>
          </a:p>
          <a:p>
            <a:pPr>
              <a:spcBef>
                <a:spcPct val="10000"/>
              </a:spcBef>
              <a:buFont typeface="Monotype Sorts" pitchFamily="2" charset="2"/>
              <a:buNone/>
            </a:pPr>
            <a:r>
              <a:rPr lang="en-US" sz="1800" b="1" dirty="0" smtClean="0">
                <a:latin typeface="Courier New" pitchFamily="49" charset="0"/>
              </a:rPr>
              <a:t>      if(data[j+1] &lt; data[j]) {</a:t>
            </a:r>
          </a:p>
          <a:p>
            <a:pPr>
              <a:spcBef>
                <a:spcPct val="10000"/>
              </a:spcBef>
              <a:buFont typeface="Monotype Sorts" pitchFamily="2" charset="2"/>
              <a:buNone/>
            </a:pPr>
            <a:r>
              <a:rPr lang="en-US" sz="1800" b="1" dirty="0" smtClean="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tmp</a:t>
            </a:r>
            <a:r>
              <a:rPr lang="en-US" sz="1800" b="1" dirty="0" smtClean="0">
                <a:latin typeface="Courier New" pitchFamily="49" charset="0"/>
              </a:rPr>
              <a:t> = data[j+1];</a:t>
            </a:r>
          </a:p>
          <a:p>
            <a:pPr>
              <a:spcBef>
                <a:spcPct val="10000"/>
              </a:spcBef>
              <a:buFont typeface="Monotype Sorts" pitchFamily="2" charset="2"/>
              <a:buNone/>
            </a:pPr>
            <a:r>
              <a:rPr lang="en-US" sz="1800" b="1" dirty="0" smtClean="0">
                <a:latin typeface="Courier New" pitchFamily="49" charset="0"/>
              </a:rPr>
              <a:t>        data[j+1] = data[j];</a:t>
            </a:r>
          </a:p>
          <a:p>
            <a:pPr>
              <a:spcBef>
                <a:spcPct val="10000"/>
              </a:spcBef>
              <a:buFont typeface="Monotype Sorts" pitchFamily="2" charset="2"/>
              <a:buNone/>
            </a:pPr>
            <a:r>
              <a:rPr lang="en-US" sz="1800" b="1" dirty="0" smtClean="0">
                <a:latin typeface="Courier New" pitchFamily="49" charset="0"/>
              </a:rPr>
              <a:t>        data[j] = </a:t>
            </a:r>
            <a:r>
              <a:rPr lang="en-US" sz="1800" b="1" dirty="0" err="1" smtClean="0">
                <a:latin typeface="Courier New" pitchFamily="49" charset="0"/>
              </a:rPr>
              <a:t>tmp</a:t>
            </a:r>
            <a:r>
              <a:rPr lang="en-US" sz="1800" b="1" dirty="0" smtClean="0">
                <a:latin typeface="Courier New" pitchFamily="49" charset="0"/>
              </a:rPr>
              <a:t>;</a:t>
            </a:r>
          </a:p>
          <a:p>
            <a:pPr>
              <a:spcBef>
                <a:spcPct val="10000"/>
              </a:spcBef>
              <a:buFont typeface="Monotype Sorts" pitchFamily="2" charset="2"/>
              <a:buNone/>
            </a:pPr>
            <a:r>
              <a:rPr lang="en-US" sz="1800" b="1" dirty="0" smtClean="0">
                <a:latin typeface="Courier New" pitchFamily="49" charset="0"/>
              </a:rPr>
              <a:t>      }</a:t>
            </a:r>
          </a:p>
          <a:p>
            <a:pPr>
              <a:spcBef>
                <a:spcPct val="10000"/>
              </a:spcBef>
              <a:buFont typeface="Monotype Sorts" pitchFamily="2" charset="2"/>
              <a:buNone/>
            </a:pPr>
            <a:r>
              <a:rPr lang="en-US" sz="1800" b="1" dirty="0" smtClean="0">
                <a:latin typeface="Courier New" pitchFamily="49" charset="0"/>
              </a:rPr>
              <a:t>	 }</a:t>
            </a:r>
          </a:p>
          <a:p>
            <a:pPr>
              <a:spcBef>
                <a:spcPct val="10000"/>
              </a:spcBef>
              <a:buFont typeface="Monotype Sorts" pitchFamily="2" charset="2"/>
              <a:buNone/>
            </a:pPr>
            <a:r>
              <a:rPr lang="en-US" sz="1800" b="1" dirty="0" smtClean="0">
                <a:latin typeface="Courier New" pitchFamily="49" charset="0"/>
              </a:rPr>
              <a:t>  }</a:t>
            </a:r>
          </a:p>
          <a:p>
            <a:pPr>
              <a:spcBef>
                <a:spcPct val="10000"/>
              </a:spcBef>
              <a:buFont typeface="Monotype Sorts" pitchFamily="2" charset="2"/>
              <a:buNone/>
            </a:pPr>
            <a:r>
              <a:rPr lang="en-US" sz="1800" b="1" dirty="0" smtClean="0">
                <a:latin typeface="Courier New" pitchFamily="49" charset="0"/>
              </a:rPr>
              <a:t>}</a:t>
            </a:r>
            <a:endParaRPr lang="en-US" sz="1800" b="1" dirty="0">
              <a:latin typeface="Courier New" pitchFamily="49" charset="0"/>
            </a:endParaRPr>
          </a:p>
        </p:txBody>
      </p:sp>
      <p:pic>
        <p:nvPicPr>
          <p:cNvPr id="606216" name="Picture 1032" descr="IMG_8452 by you."/>
          <p:cNvPicPr>
            <a:picLocks noChangeAspect="1" noChangeArrowheads="1"/>
          </p:cNvPicPr>
          <p:nvPr/>
        </p:nvPicPr>
        <p:blipFill>
          <a:blip r:embed="rId3"/>
          <a:srcRect/>
          <a:stretch>
            <a:fillRect/>
          </a:stretch>
        </p:blipFill>
        <p:spPr bwMode="auto">
          <a:xfrm>
            <a:off x="4419600" y="3962400"/>
            <a:ext cx="3619958" cy="2410892"/>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8019"/>
                                        </p:tgtEl>
                                        <p:attrNameLst>
                                          <p:attrName>style.visibility</p:attrName>
                                        </p:attrNameLst>
                                      </p:cBhvr>
                                      <p:to>
                                        <p:strVal val="visible"/>
                                      </p:to>
                                    </p:set>
                                    <p:anim calcmode="lin" valueType="num">
                                      <p:cBhvr additive="base">
                                        <p:cTn id="7" dur="500" fill="hold"/>
                                        <p:tgtEl>
                                          <p:spTgt spid="598019"/>
                                        </p:tgtEl>
                                        <p:attrNameLst>
                                          <p:attrName>ppt_x</p:attrName>
                                        </p:attrNameLst>
                                      </p:cBhvr>
                                      <p:tavLst>
                                        <p:tav tm="0">
                                          <p:val>
                                            <p:strVal val="0-#ppt_w/2"/>
                                          </p:val>
                                        </p:tav>
                                        <p:tav tm="100000">
                                          <p:val>
                                            <p:strVal val="#ppt_x"/>
                                          </p:val>
                                        </p:tav>
                                      </p:tavLst>
                                    </p:anim>
                                    <p:anim calcmode="lin" valueType="num">
                                      <p:cBhvr additive="base">
                                        <p:cTn id="8" dur="500" fill="hold"/>
                                        <p:tgtEl>
                                          <p:spTgt spid="5980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a:bodyPr>
          <a:lstStyle/>
          <a:p>
            <a:r>
              <a:rPr lang="en-US" sz="4000" dirty="0"/>
              <a:t>Selection </a:t>
            </a:r>
            <a:r>
              <a:rPr lang="en-US" sz="4000" dirty="0" smtClean="0"/>
              <a:t>sort an array</a:t>
            </a:r>
            <a:endParaRPr lang="en-US" sz="4000" dirty="0"/>
          </a:p>
        </p:txBody>
      </p:sp>
      <p:sp>
        <p:nvSpPr>
          <p:cNvPr id="600067" name="Rectangle 3"/>
          <p:cNvSpPr>
            <a:spLocks noGrp="1" noChangeArrowheads="1"/>
          </p:cNvSpPr>
          <p:nvPr>
            <p:ph sz="quarter" idx="1"/>
          </p:nvPr>
        </p:nvSpPr>
        <p:spPr>
          <a:xfrm>
            <a:off x="609600" y="1676400"/>
            <a:ext cx="7848600" cy="4648200"/>
          </a:xfrm>
          <a:solidFill>
            <a:srgbClr val="EDEEE6"/>
          </a:solidFill>
          <a:ln>
            <a:solidFill>
              <a:schemeClr val="tx1"/>
            </a:solidFill>
          </a:ln>
        </p:spPr>
        <p:txBody>
          <a:bodyPr>
            <a:normAutofit/>
          </a:bodyPr>
          <a:lstStyle/>
          <a:p>
            <a:pPr>
              <a:lnSpc>
                <a:spcPct val="90000"/>
              </a:lnSpc>
              <a:spcBef>
                <a:spcPct val="10000"/>
              </a:spcBef>
              <a:buFont typeface="Monotype Sorts" pitchFamily="2" charset="2"/>
              <a:buNone/>
            </a:pPr>
            <a:r>
              <a:rPr lang="en-US" sz="1800" b="1" dirty="0">
                <a:latin typeface="Courier New" pitchFamily="49" charset="0"/>
              </a:rPr>
              <a:t>  </a:t>
            </a:r>
            <a:r>
              <a:rPr lang="en-US" sz="1400" b="1" dirty="0">
                <a:latin typeface="Courier New" pitchFamily="49" charset="0"/>
              </a:rPr>
              <a:t>public void </a:t>
            </a:r>
            <a:r>
              <a:rPr lang="en-US" sz="1400" b="1" dirty="0" err="1">
                <a:latin typeface="Courier New" pitchFamily="49" charset="0"/>
              </a:rPr>
              <a:t>selectionSort</a:t>
            </a:r>
            <a:r>
              <a:rPr lang="en-US" sz="1400" b="1" dirty="0">
                <a:latin typeface="Courier New" pitchFamily="49" charset="0"/>
              </a:rPr>
              <a:t> (</a:t>
            </a:r>
            <a:r>
              <a:rPr lang="en-US" sz="1400" b="1" dirty="0" err="1">
                <a:latin typeface="Courier New" pitchFamily="49" charset="0"/>
              </a:rPr>
              <a:t>int</a:t>
            </a:r>
            <a:r>
              <a:rPr lang="en-US" sz="1400" b="1" dirty="0">
                <a:latin typeface="Courier New" pitchFamily="49" charset="0"/>
              </a:rPr>
              <a:t>[] </a:t>
            </a:r>
            <a:r>
              <a:rPr lang="en-US" sz="1400" b="1" dirty="0" smtClean="0">
                <a:latin typeface="Courier New" pitchFamily="49" charset="0"/>
              </a:rPr>
              <a:t>data) {</a:t>
            </a:r>
            <a:endParaRPr lang="en-US" sz="1400" b="1" dirty="0">
              <a:latin typeface="Courier New" pitchFamily="49" charset="0"/>
            </a:endParaRPr>
          </a:p>
          <a:p>
            <a:pPr>
              <a:lnSpc>
                <a:spcPct val="90000"/>
              </a:lnSpc>
              <a:spcBef>
                <a:spcPct val="10000"/>
              </a:spcBef>
              <a:buFont typeface="Monotype Sorts" pitchFamily="2" charset="2"/>
              <a:buNone/>
            </a:pPr>
            <a:r>
              <a:rPr lang="en-US" sz="1400" b="1" dirty="0">
                <a:latin typeface="Courier New" pitchFamily="49" charset="0"/>
              </a:rPr>
              <a:t>    </a:t>
            </a:r>
            <a:r>
              <a:rPr lang="en-US" sz="1400" b="1" dirty="0" smtClean="0">
                <a:latin typeface="Courier New" pitchFamily="49" charset="0"/>
              </a:rPr>
              <a:t>for(</a:t>
            </a:r>
            <a:r>
              <a:rPr lang="en-US" sz="1400" b="1" dirty="0" err="1" smtClean="0">
                <a:latin typeface="Courier New" pitchFamily="49" charset="0"/>
              </a:rPr>
              <a:t>int</a:t>
            </a:r>
            <a:r>
              <a:rPr lang="en-US" sz="1400" b="1" dirty="0" smtClean="0">
                <a:latin typeface="Courier New" pitchFamily="49" charset="0"/>
              </a:rPr>
              <a:t> </a:t>
            </a:r>
            <a:r>
              <a:rPr lang="en-US" sz="1400" b="1" dirty="0" err="1" smtClean="0">
                <a:latin typeface="Courier New" pitchFamily="49" charset="0"/>
              </a:rPr>
              <a:t>i</a:t>
            </a:r>
            <a:r>
              <a:rPr lang="en-US" sz="1400" b="1" dirty="0" smtClean="0">
                <a:latin typeface="Courier New" pitchFamily="49" charset="0"/>
              </a:rPr>
              <a:t>=0</a:t>
            </a:r>
            <a:r>
              <a:rPr lang="en-US" sz="1400" b="1" dirty="0">
                <a:latin typeface="Courier New" pitchFamily="49" charset="0"/>
              </a:rPr>
              <a:t>; </a:t>
            </a:r>
            <a:r>
              <a:rPr lang="en-US" sz="1400" b="1" dirty="0" err="1" smtClean="0">
                <a:latin typeface="Courier New" pitchFamily="49" charset="0"/>
              </a:rPr>
              <a:t>i</a:t>
            </a:r>
            <a:r>
              <a:rPr lang="en-US" sz="1400" b="1" dirty="0" smtClean="0">
                <a:latin typeface="Courier New" pitchFamily="49" charset="0"/>
              </a:rPr>
              <a:t>&lt;</a:t>
            </a:r>
            <a:r>
              <a:rPr lang="en-US" sz="1400" b="1" dirty="0" err="1" smtClean="0">
                <a:latin typeface="Courier New" pitchFamily="49" charset="0"/>
              </a:rPr>
              <a:t>data.length</a:t>
            </a:r>
            <a:r>
              <a:rPr lang="en-US" sz="1400" b="1" dirty="0">
                <a:latin typeface="Courier New" pitchFamily="49" charset="0"/>
              </a:rPr>
              <a:t>; </a:t>
            </a:r>
            <a:r>
              <a:rPr lang="en-US" sz="1400" b="1" dirty="0" err="1">
                <a:latin typeface="Courier New" pitchFamily="49" charset="0"/>
              </a:rPr>
              <a:t>i</a:t>
            </a:r>
            <a:r>
              <a:rPr lang="en-US" sz="1400" b="1" dirty="0">
                <a:latin typeface="Courier New" pitchFamily="49" charset="0"/>
              </a:rPr>
              <a:t>++) {</a:t>
            </a:r>
          </a:p>
          <a:p>
            <a:pPr>
              <a:lnSpc>
                <a:spcPct val="90000"/>
              </a:lnSpc>
              <a:spcBef>
                <a:spcPct val="10000"/>
              </a:spcBef>
              <a:buFont typeface="Monotype Sorts" pitchFamily="2" charset="2"/>
              <a:buNone/>
            </a:pPr>
            <a:r>
              <a:rPr lang="en-US" sz="1400" b="1" dirty="0">
                <a:latin typeface="Courier New" pitchFamily="49" charset="0"/>
              </a:rPr>
              <a:t>      </a:t>
            </a:r>
            <a:r>
              <a:rPr lang="en-US" sz="1400" b="1" dirty="0" err="1">
                <a:latin typeface="Courier New" pitchFamily="49" charset="0"/>
              </a:rPr>
              <a:t>int</a:t>
            </a:r>
            <a:r>
              <a:rPr lang="en-US" sz="1400" b="1" dirty="0">
                <a:latin typeface="Courier New" pitchFamily="49" charset="0"/>
              </a:rPr>
              <a:t> min = </a:t>
            </a:r>
            <a:r>
              <a:rPr lang="en-US" sz="1400" b="1" dirty="0" err="1" smtClean="0">
                <a:latin typeface="Courier New" pitchFamily="49" charset="0"/>
              </a:rPr>
              <a:t>findIndexOfMinimum</a:t>
            </a:r>
            <a:r>
              <a:rPr lang="en-US" sz="1400" b="1" dirty="0" smtClean="0">
                <a:latin typeface="Courier New" pitchFamily="49" charset="0"/>
              </a:rPr>
              <a:t>(data, </a:t>
            </a:r>
            <a:r>
              <a:rPr lang="en-US" sz="1400" b="1" dirty="0" err="1">
                <a:latin typeface="Courier New" pitchFamily="49" charset="0"/>
              </a:rPr>
              <a:t>i</a:t>
            </a:r>
            <a:r>
              <a:rPr lang="en-US" sz="1400" b="1" dirty="0">
                <a:latin typeface="Courier New" pitchFamily="49" charset="0"/>
              </a:rPr>
              <a:t>);</a:t>
            </a:r>
          </a:p>
          <a:p>
            <a:pPr>
              <a:lnSpc>
                <a:spcPct val="90000"/>
              </a:lnSpc>
              <a:spcBef>
                <a:spcPct val="10000"/>
              </a:spcBef>
              <a:buFont typeface="Monotype Sorts" pitchFamily="2" charset="2"/>
              <a:buNone/>
            </a:pPr>
            <a:r>
              <a:rPr lang="en-US" sz="1400" b="1" dirty="0">
                <a:latin typeface="Courier New" pitchFamily="49" charset="0"/>
              </a:rPr>
              <a:t>      </a:t>
            </a:r>
            <a:r>
              <a:rPr lang="en-US" sz="1400" b="1" dirty="0" err="1" smtClean="0">
                <a:latin typeface="Courier New" pitchFamily="49" charset="0"/>
              </a:rPr>
              <a:t>int</a:t>
            </a:r>
            <a:r>
              <a:rPr lang="en-US" sz="1400" b="1" dirty="0" smtClean="0">
                <a:latin typeface="Courier New" pitchFamily="49" charset="0"/>
              </a:rPr>
              <a:t> </a:t>
            </a:r>
            <a:r>
              <a:rPr lang="en-US" sz="1400" b="1" dirty="0" err="1" smtClean="0">
                <a:latin typeface="Courier New" pitchFamily="49" charset="0"/>
              </a:rPr>
              <a:t>tmp</a:t>
            </a:r>
            <a:r>
              <a:rPr lang="en-US" sz="1400" b="1" dirty="0" smtClean="0">
                <a:latin typeface="Courier New" pitchFamily="49" charset="0"/>
              </a:rPr>
              <a:t> = data[min];</a:t>
            </a:r>
          </a:p>
          <a:p>
            <a:pPr>
              <a:lnSpc>
                <a:spcPct val="90000"/>
              </a:lnSpc>
              <a:spcBef>
                <a:spcPct val="10000"/>
              </a:spcBef>
              <a:buFont typeface="Monotype Sorts" pitchFamily="2" charset="2"/>
              <a:buNone/>
            </a:pPr>
            <a:r>
              <a:rPr lang="en-US" sz="1400" b="1" dirty="0" smtClean="0">
                <a:latin typeface="Courier New" pitchFamily="49" charset="0"/>
              </a:rPr>
              <a:t>      data[min] = data[</a:t>
            </a:r>
            <a:r>
              <a:rPr lang="en-US" sz="1400" b="1" dirty="0" err="1" smtClean="0">
                <a:latin typeface="Courier New" pitchFamily="49" charset="0"/>
              </a:rPr>
              <a:t>i</a:t>
            </a:r>
            <a:r>
              <a:rPr lang="en-US" sz="1400" b="1" dirty="0" smtClean="0">
                <a:latin typeface="Courier New" pitchFamily="49" charset="0"/>
              </a:rPr>
              <a:t>];</a:t>
            </a:r>
          </a:p>
          <a:p>
            <a:pPr>
              <a:lnSpc>
                <a:spcPct val="90000"/>
              </a:lnSpc>
              <a:spcBef>
                <a:spcPct val="10000"/>
              </a:spcBef>
              <a:buFont typeface="Monotype Sorts" pitchFamily="2" charset="2"/>
              <a:buNone/>
            </a:pPr>
            <a:r>
              <a:rPr lang="en-US" sz="1400" b="1" dirty="0" smtClean="0">
                <a:latin typeface="Courier New" pitchFamily="49" charset="0"/>
              </a:rPr>
              <a:t>      data[</a:t>
            </a:r>
            <a:r>
              <a:rPr lang="en-US" sz="1400" b="1" dirty="0" err="1" smtClean="0">
                <a:latin typeface="Courier New" pitchFamily="49" charset="0"/>
              </a:rPr>
              <a:t>i</a:t>
            </a:r>
            <a:r>
              <a:rPr lang="en-US" sz="1400" b="1" dirty="0" smtClean="0">
                <a:latin typeface="Courier New" pitchFamily="49" charset="0"/>
              </a:rPr>
              <a:t>] = </a:t>
            </a:r>
            <a:r>
              <a:rPr lang="en-US" sz="1400" b="1" dirty="0" err="1" smtClean="0">
                <a:latin typeface="Courier New" pitchFamily="49" charset="0"/>
              </a:rPr>
              <a:t>tmp</a:t>
            </a:r>
            <a:r>
              <a:rPr lang="en-US" sz="1400" b="1" dirty="0" smtClean="0">
                <a:latin typeface="Courier New" pitchFamily="49" charset="0"/>
              </a:rPr>
              <a:t>;</a:t>
            </a:r>
            <a:endParaRPr lang="en-US" sz="1400" b="1" dirty="0">
              <a:latin typeface="Courier New" pitchFamily="49" charset="0"/>
            </a:endParaRPr>
          </a:p>
          <a:p>
            <a:pPr>
              <a:lnSpc>
                <a:spcPct val="90000"/>
              </a:lnSpc>
              <a:spcBef>
                <a:spcPct val="10000"/>
              </a:spcBef>
              <a:buFont typeface="Monotype Sorts" pitchFamily="2" charset="2"/>
              <a:buNone/>
            </a:pPr>
            <a:r>
              <a:rPr lang="en-US" sz="1400" b="1" dirty="0">
                <a:latin typeface="Courier New" pitchFamily="49" charset="0"/>
              </a:rPr>
              <a:t>    }</a:t>
            </a:r>
          </a:p>
          <a:p>
            <a:pPr>
              <a:lnSpc>
                <a:spcPct val="90000"/>
              </a:lnSpc>
              <a:spcBef>
                <a:spcPct val="10000"/>
              </a:spcBef>
              <a:buFont typeface="Monotype Sorts" pitchFamily="2" charset="2"/>
              <a:buNone/>
            </a:pPr>
            <a:r>
              <a:rPr lang="en-US" sz="1400" b="1" dirty="0">
                <a:latin typeface="Courier New" pitchFamily="49" charset="0"/>
              </a:rPr>
              <a:t>  }</a:t>
            </a:r>
          </a:p>
          <a:p>
            <a:pPr>
              <a:lnSpc>
                <a:spcPct val="90000"/>
              </a:lnSpc>
              <a:spcBef>
                <a:spcPct val="10000"/>
              </a:spcBef>
              <a:buFont typeface="Monotype Sorts" pitchFamily="2" charset="2"/>
              <a:buNone/>
            </a:pPr>
            <a:endParaRPr lang="en-US" sz="1400" b="1" dirty="0" smtClean="0">
              <a:latin typeface="Courier New" pitchFamily="49" charset="0"/>
            </a:endParaRPr>
          </a:p>
          <a:p>
            <a:pPr>
              <a:lnSpc>
                <a:spcPct val="90000"/>
              </a:lnSpc>
              <a:spcBef>
                <a:spcPct val="10000"/>
              </a:spcBef>
              <a:buFont typeface="Monotype Sorts" pitchFamily="2" charset="2"/>
              <a:buNone/>
            </a:pPr>
            <a:r>
              <a:rPr lang="en-US" sz="1400" b="1" dirty="0" smtClean="0">
                <a:solidFill>
                  <a:schemeClr val="accent4">
                    <a:lumMod val="75000"/>
                  </a:schemeClr>
                </a:solidFill>
                <a:latin typeface="Courier New" pitchFamily="49" charset="0"/>
              </a:rPr>
              <a:t>  // returns the index of the smallest element </a:t>
            </a:r>
          </a:p>
          <a:p>
            <a:pPr>
              <a:lnSpc>
                <a:spcPct val="90000"/>
              </a:lnSpc>
              <a:spcBef>
                <a:spcPct val="10000"/>
              </a:spcBef>
              <a:buFont typeface="Monotype Sorts" pitchFamily="2" charset="2"/>
              <a:buNone/>
            </a:pPr>
            <a:r>
              <a:rPr lang="en-US" sz="1400" b="1" dirty="0" smtClean="0">
                <a:solidFill>
                  <a:schemeClr val="accent4">
                    <a:lumMod val="75000"/>
                  </a:schemeClr>
                </a:solidFill>
                <a:latin typeface="Courier New" pitchFamily="49" charset="0"/>
              </a:rPr>
              <a:t>  // in the range of indices [</a:t>
            </a:r>
            <a:r>
              <a:rPr lang="en-US" sz="1400" b="1" dirty="0" err="1" smtClean="0">
                <a:solidFill>
                  <a:schemeClr val="accent4">
                    <a:lumMod val="75000"/>
                  </a:schemeClr>
                </a:solidFill>
                <a:latin typeface="Courier New" pitchFamily="49" charset="0"/>
              </a:rPr>
              <a:t>i</a:t>
            </a:r>
            <a:r>
              <a:rPr lang="en-US" sz="1400" b="1" dirty="0" smtClean="0">
                <a:solidFill>
                  <a:schemeClr val="accent4">
                    <a:lumMod val="75000"/>
                  </a:schemeClr>
                </a:solidFill>
                <a:latin typeface="Courier New" pitchFamily="49" charset="0"/>
              </a:rPr>
              <a:t>, data.length-1]</a:t>
            </a:r>
            <a:endParaRPr lang="en-US" sz="1400" b="1" dirty="0">
              <a:solidFill>
                <a:schemeClr val="accent4">
                  <a:lumMod val="75000"/>
                </a:schemeClr>
              </a:solidFill>
              <a:latin typeface="Courier New" pitchFamily="49" charset="0"/>
            </a:endParaRPr>
          </a:p>
          <a:p>
            <a:pPr>
              <a:lnSpc>
                <a:spcPct val="90000"/>
              </a:lnSpc>
              <a:spcBef>
                <a:spcPct val="10000"/>
              </a:spcBef>
              <a:buFont typeface="Monotype Sorts" pitchFamily="2" charset="2"/>
              <a:buNone/>
            </a:pPr>
            <a:r>
              <a:rPr lang="en-US" sz="1400" b="1" dirty="0">
                <a:latin typeface="Courier New" pitchFamily="49" charset="0"/>
              </a:rPr>
              <a:t>  </a:t>
            </a:r>
            <a:r>
              <a:rPr lang="en-US" sz="1400" b="1" dirty="0" smtClean="0">
                <a:latin typeface="Courier New" pitchFamily="49" charset="0"/>
              </a:rPr>
              <a:t>private </a:t>
            </a:r>
            <a:r>
              <a:rPr lang="en-US" sz="1400" b="1" dirty="0" err="1" smtClean="0">
                <a:latin typeface="Courier New" pitchFamily="49" charset="0"/>
              </a:rPr>
              <a:t>int</a:t>
            </a:r>
            <a:r>
              <a:rPr lang="en-US" sz="1400" b="1" dirty="0" smtClean="0">
                <a:latin typeface="Courier New" pitchFamily="49" charset="0"/>
              </a:rPr>
              <a:t> </a:t>
            </a:r>
            <a:r>
              <a:rPr lang="en-US" sz="1400" b="1" dirty="0" err="1">
                <a:latin typeface="Courier New" pitchFamily="49" charset="0"/>
              </a:rPr>
              <a:t>findMinimum</a:t>
            </a:r>
            <a:r>
              <a:rPr lang="en-US" sz="1400" b="1" dirty="0">
                <a:latin typeface="Courier New" pitchFamily="49" charset="0"/>
              </a:rPr>
              <a:t> (</a:t>
            </a:r>
            <a:r>
              <a:rPr lang="en-US" sz="1400" b="1" dirty="0" err="1">
                <a:latin typeface="Courier New" pitchFamily="49" charset="0"/>
              </a:rPr>
              <a:t>int</a:t>
            </a:r>
            <a:r>
              <a:rPr lang="en-US" sz="1400" b="1" dirty="0">
                <a:latin typeface="Courier New" pitchFamily="49" charset="0"/>
              </a:rPr>
              <a:t>[] </a:t>
            </a:r>
            <a:r>
              <a:rPr lang="en-US" sz="1400" b="1" dirty="0" smtClean="0">
                <a:latin typeface="Courier New" pitchFamily="49" charset="0"/>
              </a:rPr>
              <a:t>data, </a:t>
            </a:r>
            <a:r>
              <a:rPr lang="en-US" sz="1400" b="1" dirty="0" err="1">
                <a:latin typeface="Courier New" pitchFamily="49" charset="0"/>
              </a:rPr>
              <a:t>int</a:t>
            </a:r>
            <a:r>
              <a:rPr lang="en-US" sz="1400" b="1" dirty="0">
                <a:latin typeface="Courier New" pitchFamily="49" charset="0"/>
              </a:rPr>
              <a:t> </a:t>
            </a:r>
            <a:r>
              <a:rPr lang="en-US" sz="1400" b="1" dirty="0" err="1">
                <a:latin typeface="Courier New" pitchFamily="49" charset="0"/>
              </a:rPr>
              <a:t>i</a:t>
            </a:r>
            <a:r>
              <a:rPr lang="en-US" sz="1400" b="1" dirty="0">
                <a:latin typeface="Courier New" pitchFamily="49" charset="0"/>
              </a:rPr>
              <a:t>) {</a:t>
            </a:r>
          </a:p>
          <a:p>
            <a:pPr>
              <a:lnSpc>
                <a:spcPct val="90000"/>
              </a:lnSpc>
              <a:spcBef>
                <a:spcPct val="10000"/>
              </a:spcBef>
              <a:buFont typeface="Monotype Sorts" pitchFamily="2" charset="2"/>
              <a:buNone/>
            </a:pPr>
            <a:r>
              <a:rPr lang="en-US" sz="1400" b="1" dirty="0">
                <a:latin typeface="Courier New" pitchFamily="49" charset="0"/>
              </a:rPr>
              <a:t>    </a:t>
            </a:r>
            <a:r>
              <a:rPr lang="en-US" sz="1400" b="1" dirty="0" err="1" smtClean="0">
                <a:latin typeface="Courier New" pitchFamily="49" charset="0"/>
              </a:rPr>
              <a:t>int</a:t>
            </a:r>
            <a:r>
              <a:rPr lang="en-US" sz="1400" b="1" dirty="0" smtClean="0">
                <a:latin typeface="Courier New" pitchFamily="49" charset="0"/>
              </a:rPr>
              <a:t> </a:t>
            </a:r>
            <a:r>
              <a:rPr lang="en-US" sz="1400" b="1" dirty="0" err="1" smtClean="0">
                <a:latin typeface="Courier New" pitchFamily="49" charset="0"/>
              </a:rPr>
              <a:t>minIndex</a:t>
            </a:r>
            <a:r>
              <a:rPr lang="en-US" sz="1400" b="1" dirty="0" smtClean="0">
                <a:latin typeface="Courier New" pitchFamily="49" charset="0"/>
              </a:rPr>
              <a:t> = </a:t>
            </a:r>
            <a:r>
              <a:rPr lang="en-US" sz="1400" b="1" dirty="0" err="1" smtClean="0">
                <a:latin typeface="Courier New" pitchFamily="49" charset="0"/>
              </a:rPr>
              <a:t>i</a:t>
            </a:r>
            <a:r>
              <a:rPr lang="en-US" sz="1400" b="1" dirty="0" smtClean="0">
                <a:latin typeface="Courier New" pitchFamily="49" charset="0"/>
              </a:rPr>
              <a:t>;</a:t>
            </a:r>
            <a:endParaRPr lang="en-US" sz="1400" b="1" dirty="0">
              <a:latin typeface="Courier New" pitchFamily="49" charset="0"/>
            </a:endParaRPr>
          </a:p>
          <a:p>
            <a:pPr>
              <a:lnSpc>
                <a:spcPct val="90000"/>
              </a:lnSpc>
              <a:spcBef>
                <a:spcPct val="10000"/>
              </a:spcBef>
              <a:buFont typeface="Monotype Sorts" pitchFamily="2" charset="2"/>
              <a:buNone/>
            </a:pPr>
            <a:r>
              <a:rPr lang="en-US" sz="1400" b="1" dirty="0">
                <a:latin typeface="Courier New" pitchFamily="49" charset="0"/>
              </a:rPr>
              <a:t>    for </a:t>
            </a:r>
            <a:r>
              <a:rPr lang="en-US" sz="1400" b="1" dirty="0" smtClean="0">
                <a:latin typeface="Courier New" pitchFamily="49" charset="0"/>
              </a:rPr>
              <a:t>(</a:t>
            </a:r>
            <a:r>
              <a:rPr lang="en-US" sz="1400" b="1" dirty="0" err="1" smtClean="0">
                <a:latin typeface="Courier New" pitchFamily="49" charset="0"/>
              </a:rPr>
              <a:t>int</a:t>
            </a:r>
            <a:r>
              <a:rPr lang="en-US" sz="1400" b="1" dirty="0" smtClean="0">
                <a:latin typeface="Courier New" pitchFamily="49" charset="0"/>
              </a:rPr>
              <a:t> j=i+1</a:t>
            </a:r>
            <a:r>
              <a:rPr lang="en-US" sz="1400" b="1" dirty="0">
                <a:latin typeface="Courier New" pitchFamily="49" charset="0"/>
              </a:rPr>
              <a:t>; </a:t>
            </a:r>
            <a:r>
              <a:rPr lang="en-US" sz="1400" b="1" dirty="0" smtClean="0">
                <a:latin typeface="Courier New" pitchFamily="49" charset="0"/>
              </a:rPr>
              <a:t>j&lt;</a:t>
            </a:r>
            <a:r>
              <a:rPr lang="en-US" sz="1400" b="1" dirty="0" err="1" smtClean="0">
                <a:latin typeface="Courier New" pitchFamily="49" charset="0"/>
              </a:rPr>
              <a:t>data.length</a:t>
            </a:r>
            <a:r>
              <a:rPr lang="en-US" sz="1400" b="1" dirty="0">
                <a:latin typeface="Courier New" pitchFamily="49" charset="0"/>
              </a:rPr>
              <a:t>; j++) {</a:t>
            </a:r>
          </a:p>
          <a:p>
            <a:pPr>
              <a:lnSpc>
                <a:spcPct val="90000"/>
              </a:lnSpc>
              <a:spcBef>
                <a:spcPct val="10000"/>
              </a:spcBef>
              <a:buFont typeface="Monotype Sorts" pitchFamily="2" charset="2"/>
              <a:buNone/>
            </a:pPr>
            <a:r>
              <a:rPr lang="en-US" sz="1400" b="1" dirty="0">
                <a:latin typeface="Courier New" pitchFamily="49" charset="0"/>
              </a:rPr>
              <a:t>      if </a:t>
            </a:r>
            <a:r>
              <a:rPr lang="en-US" sz="1400" b="1" dirty="0" smtClean="0">
                <a:latin typeface="Courier New" pitchFamily="49" charset="0"/>
              </a:rPr>
              <a:t>(data[j</a:t>
            </a:r>
            <a:r>
              <a:rPr lang="en-US" sz="1400" b="1" dirty="0">
                <a:latin typeface="Courier New" pitchFamily="49" charset="0"/>
              </a:rPr>
              <a:t>] &lt; </a:t>
            </a:r>
            <a:r>
              <a:rPr lang="en-US" sz="1400" b="1" dirty="0" smtClean="0">
                <a:latin typeface="Courier New" pitchFamily="49" charset="0"/>
              </a:rPr>
              <a:t>data[min</a:t>
            </a:r>
            <a:r>
              <a:rPr lang="en-US" sz="1400" b="1" dirty="0">
                <a:latin typeface="Courier New" pitchFamily="49" charset="0"/>
              </a:rPr>
              <a:t>]) min = j;</a:t>
            </a:r>
          </a:p>
          <a:p>
            <a:pPr>
              <a:lnSpc>
                <a:spcPct val="90000"/>
              </a:lnSpc>
              <a:spcBef>
                <a:spcPct val="10000"/>
              </a:spcBef>
              <a:buFont typeface="Monotype Sorts" pitchFamily="2" charset="2"/>
              <a:buNone/>
            </a:pPr>
            <a:r>
              <a:rPr lang="en-US" sz="1400" b="1" dirty="0">
                <a:latin typeface="Courier New" pitchFamily="49" charset="0"/>
              </a:rPr>
              <a:t>    }</a:t>
            </a:r>
          </a:p>
          <a:p>
            <a:pPr>
              <a:lnSpc>
                <a:spcPct val="90000"/>
              </a:lnSpc>
              <a:spcBef>
                <a:spcPct val="10000"/>
              </a:spcBef>
              <a:buFont typeface="Monotype Sorts" pitchFamily="2" charset="2"/>
              <a:buNone/>
            </a:pPr>
            <a:r>
              <a:rPr lang="en-US" sz="1400" b="1" dirty="0">
                <a:latin typeface="Courier New" pitchFamily="49" charset="0"/>
              </a:rPr>
              <a:t>    return min;</a:t>
            </a:r>
          </a:p>
          <a:p>
            <a:pPr>
              <a:lnSpc>
                <a:spcPct val="90000"/>
              </a:lnSpc>
              <a:spcBef>
                <a:spcPct val="10000"/>
              </a:spcBef>
              <a:buFont typeface="Monotype Sorts" pitchFamily="2" charset="2"/>
              <a:buNone/>
            </a:pPr>
            <a:r>
              <a:rPr lang="en-US" sz="1400" b="1" dirty="0">
                <a:latin typeface="Courier New" pitchFamily="49" charset="0"/>
              </a:rPr>
              <a:t>  </a:t>
            </a:r>
            <a:r>
              <a:rPr lang="en-US" sz="1400" b="1" dirty="0" smtClean="0">
                <a:latin typeface="Courier New" pitchFamily="49" charset="0"/>
              </a:rPr>
              <a:t>}</a:t>
            </a:r>
            <a:endParaRPr lang="en-US" sz="1400" b="1" dirty="0">
              <a:latin typeface="Courier New" pitchFamily="49" charset="0"/>
            </a:endParaRPr>
          </a:p>
        </p:txBody>
      </p:sp>
      <p:pic>
        <p:nvPicPr>
          <p:cNvPr id="605189" name="Picture 2053" descr="Shoe sorting step two by SewPixie."/>
          <p:cNvPicPr>
            <a:picLocks noChangeAspect="1" noChangeArrowheads="1"/>
          </p:cNvPicPr>
          <p:nvPr/>
        </p:nvPicPr>
        <p:blipFill>
          <a:blip r:embed="rId3"/>
          <a:srcRect t="19200" r="2400" b="16800"/>
          <a:stretch>
            <a:fillRect/>
          </a:stretch>
        </p:blipFill>
        <p:spPr bwMode="auto">
          <a:xfrm>
            <a:off x="5638800" y="228600"/>
            <a:ext cx="3200400" cy="1573967"/>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Insertion </a:t>
            </a:r>
            <a:r>
              <a:rPr lang="en-US" dirty="0" smtClean="0"/>
              <a:t>sort an array</a:t>
            </a:r>
            <a:endParaRPr lang="en-US" dirty="0"/>
          </a:p>
        </p:txBody>
      </p:sp>
      <p:sp>
        <p:nvSpPr>
          <p:cNvPr id="599043" name="Rectangle 3"/>
          <p:cNvSpPr>
            <a:spLocks noGrp="1" noChangeArrowheads="1"/>
          </p:cNvSpPr>
          <p:nvPr>
            <p:ph sz="quarter" idx="1"/>
          </p:nvPr>
        </p:nvSpPr>
        <p:spPr>
          <a:xfrm>
            <a:off x="609600" y="1752600"/>
            <a:ext cx="7467600" cy="3581400"/>
          </a:xfrm>
          <a:solidFill>
            <a:srgbClr val="EDEEE6"/>
          </a:solidFill>
          <a:ln>
            <a:solidFill>
              <a:schemeClr val="tx1"/>
            </a:solidFill>
          </a:ln>
        </p:spPr>
        <p:txBody>
          <a:bodyPr>
            <a:normAutofit/>
          </a:bodyPr>
          <a:lstStyle/>
          <a:p>
            <a:pPr>
              <a:spcBef>
                <a:spcPct val="10000"/>
              </a:spcBef>
              <a:buFont typeface="Monotype Sorts" pitchFamily="2" charset="2"/>
              <a:buNone/>
            </a:pPr>
            <a:r>
              <a:rPr lang="en-US" sz="1800" b="1" dirty="0">
                <a:latin typeface="Courier New" pitchFamily="49" charset="0"/>
              </a:rPr>
              <a:t> public void </a:t>
            </a:r>
            <a:r>
              <a:rPr lang="en-US" sz="1800" b="1" dirty="0" err="1">
                <a:latin typeface="Courier New" pitchFamily="49" charset="0"/>
              </a:rPr>
              <a:t>insertionSort</a:t>
            </a: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a:t>
            </a:r>
            <a:r>
              <a:rPr lang="en-US" sz="1800" b="1" dirty="0" smtClean="0">
                <a:latin typeface="Courier New" pitchFamily="49" charset="0"/>
              </a:rPr>
              <a:t>data) {</a:t>
            </a:r>
            <a:endParaRPr lang="en-US" sz="1800" b="1" dirty="0">
              <a:latin typeface="Courier New" pitchFamily="49" charset="0"/>
            </a:endParaRPr>
          </a:p>
          <a:p>
            <a:pPr>
              <a:spcBef>
                <a:spcPct val="10000"/>
              </a:spcBef>
              <a:buFont typeface="Monotype Sorts" pitchFamily="2" charset="2"/>
              <a:buNone/>
            </a:pPr>
            <a:r>
              <a:rPr lang="en-US" sz="1800" b="1" dirty="0">
                <a:latin typeface="Courier New" pitchFamily="49" charset="0"/>
              </a:rPr>
              <a:t>    for </a:t>
            </a:r>
            <a:r>
              <a:rPr lang="en-US" sz="1800" b="1" dirty="0" smtClean="0">
                <a:latin typeface="Courier New" pitchFamily="49" charset="0"/>
              </a:rPr>
              <a:t>(</a:t>
            </a: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=1</a:t>
            </a:r>
            <a:r>
              <a:rPr lang="en-US" sz="1800" b="1" dirty="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&lt;</a:t>
            </a:r>
            <a:r>
              <a:rPr lang="en-US" sz="1800" b="1" dirty="0" err="1" smtClean="0">
                <a:latin typeface="Courier New" pitchFamily="49" charset="0"/>
              </a:rPr>
              <a:t>data.length</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a:t>
            </a:r>
          </a:p>
          <a:p>
            <a:pPr>
              <a:spcBef>
                <a:spcPct val="10000"/>
              </a:spcBef>
              <a:buFont typeface="Monotype Sorts" pitchFamily="2" charset="2"/>
              <a:buNone/>
            </a:pPr>
            <a:r>
              <a:rPr lang="en-US" sz="1800" b="1" dirty="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currentValue</a:t>
            </a:r>
            <a:r>
              <a:rPr lang="en-US" sz="1800" b="1" dirty="0" smtClean="0">
                <a:latin typeface="Courier New" pitchFamily="49" charset="0"/>
              </a:rPr>
              <a:t> </a:t>
            </a:r>
            <a:r>
              <a:rPr lang="en-US" sz="1800" b="1" dirty="0">
                <a:latin typeface="Courier New" pitchFamily="49" charset="0"/>
              </a:rPr>
              <a:t>= </a:t>
            </a:r>
            <a:r>
              <a:rPr lang="en-US" sz="1800" b="1" dirty="0" smtClean="0">
                <a:latin typeface="Courier New" pitchFamily="49" charset="0"/>
              </a:rPr>
              <a:t>data[</a:t>
            </a:r>
            <a:r>
              <a:rPr lang="en-US" sz="1800" b="1" dirty="0" err="1" smtClean="0">
                <a:latin typeface="Courier New" pitchFamily="49" charset="0"/>
              </a:rPr>
              <a:t>i</a:t>
            </a:r>
            <a:r>
              <a:rPr lang="en-US" sz="1800" b="1" dirty="0">
                <a:latin typeface="Courier New" pitchFamily="49" charset="0"/>
              </a:rPr>
              <a:t>];</a:t>
            </a:r>
          </a:p>
          <a:p>
            <a:pPr>
              <a:spcBef>
                <a:spcPct val="10000"/>
              </a:spcBef>
              <a:buFont typeface="Monotype Sorts" pitchFamily="2" charset="2"/>
              <a:buNone/>
            </a:pPr>
            <a:r>
              <a:rPr lang="en-US" sz="1800" b="1" dirty="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j </a:t>
            </a:r>
            <a:r>
              <a:rPr lang="en-US" sz="1800" b="1" dirty="0">
                <a:latin typeface="Courier New" pitchFamily="49" charset="0"/>
              </a:rPr>
              <a:t>= i-1;</a:t>
            </a:r>
          </a:p>
          <a:p>
            <a:pPr>
              <a:spcBef>
                <a:spcPct val="10000"/>
              </a:spcBef>
              <a:buFont typeface="Monotype Sorts" pitchFamily="2" charset="2"/>
              <a:buNone/>
            </a:pPr>
            <a:r>
              <a:rPr lang="en-US" sz="1800" b="1" dirty="0">
                <a:latin typeface="Courier New" pitchFamily="49" charset="0"/>
              </a:rPr>
              <a:t>      while (</a:t>
            </a:r>
            <a:r>
              <a:rPr lang="en-US" sz="1800" b="1" dirty="0" smtClean="0">
                <a:latin typeface="Courier New" pitchFamily="49" charset="0"/>
              </a:rPr>
              <a:t>j &gt;= 0 </a:t>
            </a:r>
            <a:r>
              <a:rPr lang="en-US" sz="1800" b="1" dirty="0">
                <a:latin typeface="Courier New" pitchFamily="49" charset="0"/>
              </a:rPr>
              <a:t>&amp;&amp; </a:t>
            </a:r>
            <a:r>
              <a:rPr lang="en-US" sz="1800" b="1" dirty="0" smtClean="0">
                <a:latin typeface="Courier New" pitchFamily="49" charset="0"/>
              </a:rPr>
              <a:t>data[j] &gt; </a:t>
            </a:r>
            <a:r>
              <a:rPr lang="en-US" sz="1800" b="1" dirty="0" err="1" smtClean="0">
                <a:latin typeface="Courier New" pitchFamily="49" charset="0"/>
              </a:rPr>
              <a:t>currentValue</a:t>
            </a:r>
            <a:r>
              <a:rPr lang="en-US" sz="1800" b="1" dirty="0">
                <a:latin typeface="Courier New" pitchFamily="49" charset="0"/>
              </a:rPr>
              <a:t>) {</a:t>
            </a:r>
          </a:p>
          <a:p>
            <a:pPr>
              <a:spcBef>
                <a:spcPct val="10000"/>
              </a:spcBef>
              <a:buFont typeface="Monotype Sorts" pitchFamily="2" charset="2"/>
              <a:buNone/>
            </a:pPr>
            <a:r>
              <a:rPr lang="en-US" sz="1800" b="1" dirty="0">
                <a:latin typeface="Courier New" pitchFamily="49" charset="0"/>
              </a:rPr>
              <a:t>        </a:t>
            </a:r>
            <a:r>
              <a:rPr lang="en-US" sz="1800" b="1" dirty="0" smtClean="0">
                <a:latin typeface="Courier New" pitchFamily="49" charset="0"/>
              </a:rPr>
              <a:t>data[j+1</a:t>
            </a:r>
            <a:r>
              <a:rPr lang="en-US" sz="1800" b="1" dirty="0">
                <a:latin typeface="Courier New" pitchFamily="49" charset="0"/>
              </a:rPr>
              <a:t>] = </a:t>
            </a:r>
            <a:r>
              <a:rPr lang="en-US" sz="1800" b="1" dirty="0" smtClean="0">
                <a:latin typeface="Courier New" pitchFamily="49" charset="0"/>
              </a:rPr>
              <a:t>data[j</a:t>
            </a:r>
            <a:r>
              <a:rPr lang="en-US" sz="1800" b="1" dirty="0">
                <a:latin typeface="Courier New" pitchFamily="49" charset="0"/>
              </a:rPr>
              <a:t>];</a:t>
            </a:r>
          </a:p>
          <a:p>
            <a:pPr>
              <a:spcBef>
                <a:spcPct val="10000"/>
              </a:spcBef>
              <a:buFont typeface="Monotype Sorts" pitchFamily="2" charset="2"/>
              <a:buNone/>
            </a:pPr>
            <a:r>
              <a:rPr lang="en-US" sz="1800" b="1" dirty="0">
                <a:latin typeface="Courier New" pitchFamily="49" charset="0"/>
              </a:rPr>
              <a:t>        j--;</a:t>
            </a:r>
          </a:p>
          <a:p>
            <a:pPr>
              <a:spcBef>
                <a:spcPct val="10000"/>
              </a:spcBef>
              <a:buFont typeface="Monotype Sorts" pitchFamily="2" charset="2"/>
              <a:buNone/>
            </a:pPr>
            <a:r>
              <a:rPr lang="en-US" sz="1800" b="1" dirty="0">
                <a:latin typeface="Courier New" pitchFamily="49" charset="0"/>
              </a:rPr>
              <a:t>      }</a:t>
            </a:r>
          </a:p>
          <a:p>
            <a:pPr>
              <a:spcBef>
                <a:spcPct val="10000"/>
              </a:spcBef>
              <a:buFont typeface="Monotype Sorts" pitchFamily="2" charset="2"/>
              <a:buNone/>
            </a:pPr>
            <a:r>
              <a:rPr lang="en-US" sz="1800" b="1" dirty="0">
                <a:latin typeface="Courier New" pitchFamily="49" charset="0"/>
              </a:rPr>
              <a:t>      </a:t>
            </a:r>
            <a:r>
              <a:rPr lang="en-US" sz="1800" b="1" dirty="0" smtClean="0">
                <a:latin typeface="Courier New" pitchFamily="49" charset="0"/>
              </a:rPr>
              <a:t>data[j+1</a:t>
            </a:r>
            <a:r>
              <a:rPr lang="en-US" sz="1800" b="1" dirty="0">
                <a:latin typeface="Courier New" pitchFamily="49" charset="0"/>
              </a:rPr>
              <a:t>] = </a:t>
            </a:r>
            <a:r>
              <a:rPr lang="en-US" sz="1800" b="1" dirty="0" err="1">
                <a:latin typeface="Courier New" pitchFamily="49" charset="0"/>
              </a:rPr>
              <a:t>currentValue</a:t>
            </a:r>
            <a:r>
              <a:rPr lang="en-US" sz="1800" b="1" dirty="0">
                <a:latin typeface="Courier New" pitchFamily="49" charset="0"/>
              </a:rPr>
              <a:t>;</a:t>
            </a:r>
          </a:p>
          <a:p>
            <a:pPr>
              <a:spcBef>
                <a:spcPct val="10000"/>
              </a:spcBef>
              <a:buFont typeface="Monotype Sorts" pitchFamily="2" charset="2"/>
              <a:buNone/>
            </a:pPr>
            <a:r>
              <a:rPr lang="en-US" sz="1800" b="1" dirty="0">
                <a:latin typeface="Courier New" pitchFamily="49" charset="0"/>
              </a:rPr>
              <a:t>    }</a:t>
            </a:r>
          </a:p>
          <a:p>
            <a:pPr>
              <a:spcBef>
                <a:spcPct val="10000"/>
              </a:spcBef>
              <a:buFont typeface="Monotype Sorts" pitchFamily="2" charset="2"/>
              <a:buNone/>
            </a:pPr>
            <a:r>
              <a:rPr lang="en-US" sz="1800" b="1" dirty="0">
                <a:latin typeface="Courier New" pitchFamily="49" charset="0"/>
              </a:rPr>
              <a:t>  }</a:t>
            </a:r>
          </a:p>
        </p:txBody>
      </p:sp>
      <p:pic>
        <p:nvPicPr>
          <p:cNvPr id="599045" name="Picture 5" descr="Sorting Shells by ClayGiraffe."/>
          <p:cNvPicPr>
            <a:picLocks noChangeAspect="1" noChangeArrowheads="1"/>
          </p:cNvPicPr>
          <p:nvPr/>
        </p:nvPicPr>
        <p:blipFill>
          <a:blip r:embed="rId3"/>
          <a:srcRect/>
          <a:stretch>
            <a:fillRect/>
          </a:stretch>
        </p:blipFill>
        <p:spPr bwMode="auto">
          <a:xfrm>
            <a:off x="5410200" y="3733800"/>
            <a:ext cx="3048000" cy="2029968"/>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Quick </a:t>
            </a:r>
            <a:r>
              <a:rPr lang="en-US" dirty="0" smtClean="0"/>
              <a:t>sort an array</a:t>
            </a:r>
            <a:endParaRPr lang="en-US" dirty="0"/>
          </a:p>
        </p:txBody>
      </p:sp>
      <p:sp>
        <p:nvSpPr>
          <p:cNvPr id="606211" name="Rectangle 3"/>
          <p:cNvSpPr>
            <a:spLocks noGrp="1" noChangeArrowheads="1"/>
          </p:cNvSpPr>
          <p:nvPr>
            <p:ph sz="quarter" idx="1"/>
          </p:nvPr>
        </p:nvSpPr>
        <p:spPr>
          <a:xfrm>
            <a:off x="685800" y="1752600"/>
            <a:ext cx="7772400" cy="609600"/>
          </a:xfrm>
        </p:spPr>
        <p:txBody>
          <a:bodyPr>
            <a:normAutofit fontScale="92500"/>
          </a:bodyPr>
          <a:lstStyle/>
          <a:p>
            <a:r>
              <a:rPr lang="en-US" dirty="0"/>
              <a:t>A recursive algorithm with </a:t>
            </a:r>
            <a:r>
              <a:rPr lang="en-US" b="1" i="1" dirty="0">
                <a:solidFill>
                  <a:srgbClr val="006600"/>
                </a:solidFill>
              </a:rPr>
              <a:t>O(N log N)</a:t>
            </a:r>
            <a:r>
              <a:rPr lang="en-US" dirty="0"/>
              <a:t> performance!</a:t>
            </a:r>
          </a:p>
        </p:txBody>
      </p:sp>
      <p:sp>
        <p:nvSpPr>
          <p:cNvPr id="606212" name="Rectangle 4"/>
          <p:cNvSpPr>
            <a:spLocks noChangeArrowheads="1"/>
          </p:cNvSpPr>
          <p:nvPr/>
        </p:nvSpPr>
        <p:spPr bwMode="auto">
          <a:xfrm>
            <a:off x="647700" y="2438400"/>
            <a:ext cx="7848600" cy="3886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488" tIns="44450" rIns="90488" bIns="44450"/>
          <a:lstStyle/>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algorithm </a:t>
            </a:r>
            <a:r>
              <a:rPr lang="en-US" sz="1200" b="1" dirty="0" err="1">
                <a:latin typeface="Courier New" pitchFamily="49" charset="0"/>
              </a:rPr>
              <a:t>quickSort</a:t>
            </a:r>
            <a:r>
              <a:rPr lang="en-US" sz="1200" b="1" dirty="0">
                <a:latin typeface="Courier New" pitchFamily="49" charset="0"/>
              </a:rPr>
              <a:t>(A)</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INPUT: List A of integers</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OUTPUT: None.  A is sorted</a:t>
            </a:r>
          </a:p>
          <a:p>
            <a:pPr marL="342900" indent="-342900" algn="l">
              <a:lnSpc>
                <a:spcPct val="90000"/>
              </a:lnSpc>
              <a:spcBef>
                <a:spcPct val="10000"/>
              </a:spcBef>
              <a:buClr>
                <a:schemeClr val="tx1"/>
              </a:buClr>
              <a:buSzPct val="110000"/>
              <a:buFont typeface="Monotype Sorts" pitchFamily="2" charset="2"/>
              <a:buNone/>
            </a:pPr>
            <a:endParaRPr lang="en-US" sz="1200" b="1" dirty="0">
              <a:latin typeface="Courier New" pitchFamily="49" charset="0"/>
            </a:endParaRP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i="1" dirty="0">
                <a:solidFill>
                  <a:srgbClr val="CC3300"/>
                </a:solidFill>
                <a:latin typeface="Courier New" pitchFamily="49" charset="0"/>
              </a:rPr>
              <a:t>// Base Case</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If A contains 0 or 1 items then return</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Let PIVOT be a randomly selected element of A</a:t>
            </a:r>
          </a:p>
          <a:p>
            <a:pPr marL="342900" indent="-342900" algn="l">
              <a:lnSpc>
                <a:spcPct val="90000"/>
              </a:lnSpc>
              <a:spcBef>
                <a:spcPct val="10000"/>
              </a:spcBef>
              <a:buClr>
                <a:schemeClr val="tx1"/>
              </a:buClr>
              <a:buSzPct val="110000"/>
              <a:buFont typeface="Monotype Sorts" pitchFamily="2" charset="2"/>
              <a:buNone/>
            </a:pPr>
            <a:endParaRPr lang="en-US" sz="1200" b="1" dirty="0">
              <a:latin typeface="Courier New" pitchFamily="49" charset="0"/>
            </a:endParaRP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a:solidFill>
                  <a:srgbClr val="CC3300"/>
                </a:solidFill>
                <a:latin typeface="Courier New" pitchFamily="49" charset="0"/>
              </a:rPr>
              <a:t>// Divide</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Let B be an array that contains all the elements of A &lt;= PIVOT</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(not including the PIVOT)</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Let C be an array that contains all the elements of A &gt;= PIVOT</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(not including the PIVOT)</a:t>
            </a:r>
          </a:p>
          <a:p>
            <a:pPr marL="342900" indent="-342900" algn="l">
              <a:lnSpc>
                <a:spcPct val="90000"/>
              </a:lnSpc>
              <a:spcBef>
                <a:spcPct val="10000"/>
              </a:spcBef>
              <a:buClr>
                <a:schemeClr val="tx1"/>
              </a:buClr>
              <a:buSzPct val="110000"/>
              <a:buFont typeface="Monotype Sorts" pitchFamily="2" charset="2"/>
              <a:buNone/>
            </a:pPr>
            <a:endParaRPr lang="en-US" sz="1200" b="1" dirty="0">
              <a:latin typeface="Courier New" pitchFamily="49" charset="0"/>
            </a:endParaRP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err="1">
                <a:latin typeface="Courier New" pitchFamily="49" charset="0"/>
              </a:rPr>
              <a:t>quickSort</a:t>
            </a:r>
            <a:r>
              <a:rPr lang="en-US" sz="1200" b="1" dirty="0">
                <a:latin typeface="Courier New" pitchFamily="49" charset="0"/>
              </a:rPr>
              <a:t>(B)</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err="1">
                <a:latin typeface="Courier New" pitchFamily="49" charset="0"/>
              </a:rPr>
              <a:t>quickSort</a:t>
            </a:r>
            <a:r>
              <a:rPr lang="en-US" sz="1200" b="1" dirty="0">
                <a:latin typeface="Courier New" pitchFamily="49" charset="0"/>
              </a:rPr>
              <a:t>(C)</a:t>
            </a:r>
          </a:p>
          <a:p>
            <a:pPr marL="342900" indent="-342900" algn="l">
              <a:lnSpc>
                <a:spcPct val="90000"/>
              </a:lnSpc>
              <a:spcBef>
                <a:spcPct val="10000"/>
              </a:spcBef>
              <a:buClr>
                <a:schemeClr val="tx1"/>
              </a:buClr>
              <a:buSzPct val="110000"/>
              <a:buFont typeface="Monotype Sorts" pitchFamily="2" charset="2"/>
              <a:buNone/>
            </a:pPr>
            <a:endParaRPr lang="en-US" sz="1200" b="1" dirty="0">
              <a:latin typeface="Courier New" pitchFamily="49" charset="0"/>
            </a:endParaRP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a:solidFill>
                  <a:srgbClr val="CC3300"/>
                </a:solidFill>
                <a:latin typeface="Courier New" pitchFamily="49" charset="0"/>
              </a:rPr>
              <a:t>// Conquer</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Let A = [B, PIVOT, C]</a:t>
            </a:r>
          </a:p>
          <a:p>
            <a:pPr marL="342900" indent="-342900" algn="l">
              <a:lnSpc>
                <a:spcPct val="90000"/>
              </a:lnSpc>
              <a:spcBef>
                <a:spcPct val="10000"/>
              </a:spcBef>
              <a:buClr>
                <a:schemeClr val="tx1"/>
              </a:buClr>
              <a:buSzPct val="110000"/>
              <a:buFont typeface="Monotype Sorts" pitchFamily="2" charset="2"/>
              <a:buNone/>
            </a:pPr>
            <a:endParaRPr lang="en-US" sz="1200"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6211">
                                            <p:txEl>
                                              <p:pRg st="0" end="0"/>
                                            </p:txEl>
                                          </p:spTgt>
                                        </p:tgtEl>
                                        <p:attrNameLst>
                                          <p:attrName>style.visibility</p:attrName>
                                        </p:attrNameLst>
                                      </p:cBhvr>
                                      <p:to>
                                        <p:strVal val="visible"/>
                                      </p:to>
                                    </p:set>
                                    <p:anim calcmode="lin" valueType="num">
                                      <p:cBhvr additive="base">
                                        <p:cTn id="7" dur="500" fill="hold"/>
                                        <p:tgtEl>
                                          <p:spTgt spid="606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6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6212">
                                            <p:bg/>
                                          </p:spTgt>
                                        </p:tgtEl>
                                        <p:attrNameLst>
                                          <p:attrName>style.visibility</p:attrName>
                                        </p:attrNameLst>
                                      </p:cBhvr>
                                      <p:to>
                                        <p:strVal val="visible"/>
                                      </p:to>
                                    </p:set>
                                    <p:anim calcmode="lin" valueType="num">
                                      <p:cBhvr additive="base">
                                        <p:cTn id="13" dur="500" fill="hold"/>
                                        <p:tgtEl>
                                          <p:spTgt spid="606212">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6212">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6212">
                                            <p:txEl>
                                              <p:pRg st="0" end="0"/>
                                            </p:txEl>
                                          </p:spTgt>
                                        </p:tgtEl>
                                        <p:attrNameLst>
                                          <p:attrName>style.visibility</p:attrName>
                                        </p:attrNameLst>
                                      </p:cBhvr>
                                      <p:to>
                                        <p:strVal val="visible"/>
                                      </p:to>
                                    </p:set>
                                    <p:anim calcmode="lin" valueType="num">
                                      <p:cBhvr additive="base">
                                        <p:cTn id="19" dur="500" fill="hold"/>
                                        <p:tgtEl>
                                          <p:spTgt spid="6062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62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6212">
                                            <p:txEl>
                                              <p:pRg st="1" end="1"/>
                                            </p:txEl>
                                          </p:spTgt>
                                        </p:tgtEl>
                                        <p:attrNameLst>
                                          <p:attrName>style.visibility</p:attrName>
                                        </p:attrNameLst>
                                      </p:cBhvr>
                                      <p:to>
                                        <p:strVal val="visible"/>
                                      </p:to>
                                    </p:set>
                                    <p:anim calcmode="lin" valueType="num">
                                      <p:cBhvr additive="base">
                                        <p:cTn id="25" dur="500" fill="hold"/>
                                        <p:tgtEl>
                                          <p:spTgt spid="60621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62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6212">
                                            <p:txEl>
                                              <p:pRg st="2" end="2"/>
                                            </p:txEl>
                                          </p:spTgt>
                                        </p:tgtEl>
                                        <p:attrNameLst>
                                          <p:attrName>style.visibility</p:attrName>
                                        </p:attrNameLst>
                                      </p:cBhvr>
                                      <p:to>
                                        <p:strVal val="visible"/>
                                      </p:to>
                                    </p:set>
                                    <p:anim calcmode="lin" valueType="num">
                                      <p:cBhvr additive="base">
                                        <p:cTn id="31" dur="500" fill="hold"/>
                                        <p:tgtEl>
                                          <p:spTgt spid="60621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62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06212">
                                            <p:txEl>
                                              <p:pRg st="4" end="4"/>
                                            </p:txEl>
                                          </p:spTgt>
                                        </p:tgtEl>
                                        <p:attrNameLst>
                                          <p:attrName>style.visibility</p:attrName>
                                        </p:attrNameLst>
                                      </p:cBhvr>
                                      <p:to>
                                        <p:strVal val="visible"/>
                                      </p:to>
                                    </p:set>
                                    <p:anim calcmode="lin" valueType="num">
                                      <p:cBhvr additive="base">
                                        <p:cTn id="37" dur="500" fill="hold"/>
                                        <p:tgtEl>
                                          <p:spTgt spid="60621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62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6212">
                                            <p:txEl>
                                              <p:pRg st="5" end="5"/>
                                            </p:txEl>
                                          </p:spTgt>
                                        </p:tgtEl>
                                        <p:attrNameLst>
                                          <p:attrName>style.visibility</p:attrName>
                                        </p:attrNameLst>
                                      </p:cBhvr>
                                      <p:to>
                                        <p:strVal val="visible"/>
                                      </p:to>
                                    </p:set>
                                    <p:anim calcmode="lin" valueType="num">
                                      <p:cBhvr additive="base">
                                        <p:cTn id="43" dur="500" fill="hold"/>
                                        <p:tgtEl>
                                          <p:spTgt spid="606212">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62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06212">
                                            <p:txEl>
                                              <p:pRg st="6" end="6"/>
                                            </p:txEl>
                                          </p:spTgt>
                                        </p:tgtEl>
                                        <p:attrNameLst>
                                          <p:attrName>style.visibility</p:attrName>
                                        </p:attrNameLst>
                                      </p:cBhvr>
                                      <p:to>
                                        <p:strVal val="visible"/>
                                      </p:to>
                                    </p:set>
                                    <p:anim calcmode="lin" valueType="num">
                                      <p:cBhvr additive="base">
                                        <p:cTn id="49" dur="500" fill="hold"/>
                                        <p:tgtEl>
                                          <p:spTgt spid="606212">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062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06212">
                                            <p:txEl>
                                              <p:pRg st="8" end="8"/>
                                            </p:txEl>
                                          </p:spTgt>
                                        </p:tgtEl>
                                        <p:attrNameLst>
                                          <p:attrName>style.visibility</p:attrName>
                                        </p:attrNameLst>
                                      </p:cBhvr>
                                      <p:to>
                                        <p:strVal val="visible"/>
                                      </p:to>
                                    </p:set>
                                    <p:anim calcmode="lin" valueType="num">
                                      <p:cBhvr additive="base">
                                        <p:cTn id="55" dur="500" fill="hold"/>
                                        <p:tgtEl>
                                          <p:spTgt spid="60621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062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06212">
                                            <p:txEl>
                                              <p:pRg st="9" end="9"/>
                                            </p:txEl>
                                          </p:spTgt>
                                        </p:tgtEl>
                                        <p:attrNameLst>
                                          <p:attrName>style.visibility</p:attrName>
                                        </p:attrNameLst>
                                      </p:cBhvr>
                                      <p:to>
                                        <p:strVal val="visible"/>
                                      </p:to>
                                    </p:set>
                                    <p:anim calcmode="lin" valueType="num">
                                      <p:cBhvr additive="base">
                                        <p:cTn id="61" dur="500" fill="hold"/>
                                        <p:tgtEl>
                                          <p:spTgt spid="60621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062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06212">
                                            <p:txEl>
                                              <p:pRg st="10" end="10"/>
                                            </p:txEl>
                                          </p:spTgt>
                                        </p:tgtEl>
                                        <p:attrNameLst>
                                          <p:attrName>style.visibility</p:attrName>
                                        </p:attrNameLst>
                                      </p:cBhvr>
                                      <p:to>
                                        <p:strVal val="visible"/>
                                      </p:to>
                                    </p:set>
                                    <p:anim calcmode="lin" valueType="num">
                                      <p:cBhvr additive="base">
                                        <p:cTn id="67" dur="500" fill="hold"/>
                                        <p:tgtEl>
                                          <p:spTgt spid="606212">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0621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06212">
                                            <p:txEl>
                                              <p:pRg st="11" end="11"/>
                                            </p:txEl>
                                          </p:spTgt>
                                        </p:tgtEl>
                                        <p:attrNameLst>
                                          <p:attrName>style.visibility</p:attrName>
                                        </p:attrNameLst>
                                      </p:cBhvr>
                                      <p:to>
                                        <p:strVal val="visible"/>
                                      </p:to>
                                    </p:set>
                                    <p:anim calcmode="lin" valueType="num">
                                      <p:cBhvr additive="base">
                                        <p:cTn id="73" dur="500" fill="hold"/>
                                        <p:tgtEl>
                                          <p:spTgt spid="606212">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0621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06212">
                                            <p:txEl>
                                              <p:pRg st="12" end="12"/>
                                            </p:txEl>
                                          </p:spTgt>
                                        </p:tgtEl>
                                        <p:attrNameLst>
                                          <p:attrName>style.visibility</p:attrName>
                                        </p:attrNameLst>
                                      </p:cBhvr>
                                      <p:to>
                                        <p:strVal val="visible"/>
                                      </p:to>
                                    </p:set>
                                    <p:anim calcmode="lin" valueType="num">
                                      <p:cBhvr additive="base">
                                        <p:cTn id="79" dur="500" fill="hold"/>
                                        <p:tgtEl>
                                          <p:spTgt spid="606212">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0621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06212">
                                            <p:txEl>
                                              <p:pRg st="14" end="14"/>
                                            </p:txEl>
                                          </p:spTgt>
                                        </p:tgtEl>
                                        <p:attrNameLst>
                                          <p:attrName>style.visibility</p:attrName>
                                        </p:attrNameLst>
                                      </p:cBhvr>
                                      <p:to>
                                        <p:strVal val="visible"/>
                                      </p:to>
                                    </p:set>
                                    <p:anim calcmode="lin" valueType="num">
                                      <p:cBhvr additive="base">
                                        <p:cTn id="85" dur="500" fill="hold"/>
                                        <p:tgtEl>
                                          <p:spTgt spid="606212">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0621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06212">
                                            <p:txEl>
                                              <p:pRg st="15" end="15"/>
                                            </p:txEl>
                                          </p:spTgt>
                                        </p:tgtEl>
                                        <p:attrNameLst>
                                          <p:attrName>style.visibility</p:attrName>
                                        </p:attrNameLst>
                                      </p:cBhvr>
                                      <p:to>
                                        <p:strVal val="visible"/>
                                      </p:to>
                                    </p:set>
                                    <p:anim calcmode="lin" valueType="num">
                                      <p:cBhvr additive="base">
                                        <p:cTn id="91" dur="500" fill="hold"/>
                                        <p:tgtEl>
                                          <p:spTgt spid="606212">
                                            <p:txEl>
                                              <p:pRg st="15" end="1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06212">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06212">
                                            <p:txEl>
                                              <p:pRg st="17" end="17"/>
                                            </p:txEl>
                                          </p:spTgt>
                                        </p:tgtEl>
                                        <p:attrNameLst>
                                          <p:attrName>style.visibility</p:attrName>
                                        </p:attrNameLst>
                                      </p:cBhvr>
                                      <p:to>
                                        <p:strVal val="visible"/>
                                      </p:to>
                                    </p:set>
                                    <p:anim calcmode="lin" valueType="num">
                                      <p:cBhvr additive="base">
                                        <p:cTn id="97" dur="500" fill="hold"/>
                                        <p:tgtEl>
                                          <p:spTgt spid="606212">
                                            <p:txEl>
                                              <p:pRg st="17" end="17"/>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06212">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06212">
                                            <p:txEl>
                                              <p:pRg st="18" end="18"/>
                                            </p:txEl>
                                          </p:spTgt>
                                        </p:tgtEl>
                                        <p:attrNameLst>
                                          <p:attrName>style.visibility</p:attrName>
                                        </p:attrNameLst>
                                      </p:cBhvr>
                                      <p:to>
                                        <p:strVal val="visible"/>
                                      </p:to>
                                    </p:set>
                                    <p:anim calcmode="lin" valueType="num">
                                      <p:cBhvr additive="base">
                                        <p:cTn id="103" dur="500" fill="hold"/>
                                        <p:tgtEl>
                                          <p:spTgt spid="606212">
                                            <p:txEl>
                                              <p:pRg st="18" end="18"/>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606212">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autoUpdateAnimBg="0"/>
      <p:bldP spid="606212" grpId="0"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Quick </a:t>
            </a:r>
            <a:r>
              <a:rPr lang="en-US" dirty="0" smtClean="0"/>
              <a:t>sort an array</a:t>
            </a:r>
            <a:endParaRPr lang="en-US" dirty="0"/>
          </a:p>
        </p:txBody>
      </p:sp>
      <p:sp>
        <p:nvSpPr>
          <p:cNvPr id="606212" name="Rectangle 4"/>
          <p:cNvSpPr>
            <a:spLocks noChangeArrowheads="1"/>
          </p:cNvSpPr>
          <p:nvPr/>
        </p:nvSpPr>
        <p:spPr bwMode="auto">
          <a:xfrm>
            <a:off x="609600" y="1752600"/>
            <a:ext cx="7924800" cy="4495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488" tIns="44450" rIns="90488" bIns="44450"/>
          <a:lstStyle/>
          <a:p>
            <a:pPr algn="l">
              <a:lnSpc>
                <a:spcPct val="90000"/>
              </a:lnSpc>
              <a:spcBef>
                <a:spcPct val="10000"/>
              </a:spcBef>
              <a:buFont typeface="Monotype Sorts" pitchFamily="2" charset="2"/>
              <a:buNone/>
            </a:pPr>
            <a:r>
              <a:rPr lang="en-US" sz="1400" b="1" dirty="0" smtClean="0">
                <a:latin typeface="Courier New" pitchFamily="49" charset="0"/>
              </a:rPr>
              <a:t>public static </a:t>
            </a:r>
            <a:r>
              <a:rPr lang="en-US" sz="1400" b="1" dirty="0" err="1" smtClean="0">
                <a:latin typeface="Courier New" pitchFamily="49" charset="0"/>
              </a:rPr>
              <a:t>int</a:t>
            </a:r>
            <a:r>
              <a:rPr lang="en-US" sz="1400" b="1" dirty="0" smtClean="0">
                <a:latin typeface="Courier New" pitchFamily="49" charset="0"/>
              </a:rPr>
              <a:t> partition(</a:t>
            </a:r>
            <a:r>
              <a:rPr lang="en-US" sz="1400" b="1" dirty="0" err="1" smtClean="0">
                <a:latin typeface="Courier New" pitchFamily="49" charset="0"/>
              </a:rPr>
              <a:t>int</a:t>
            </a:r>
            <a:r>
              <a:rPr lang="en-US" sz="1400" b="1" dirty="0" smtClean="0">
                <a:latin typeface="Courier New" pitchFamily="49" charset="0"/>
              </a:rPr>
              <a:t> data[], </a:t>
            </a:r>
            <a:r>
              <a:rPr lang="en-US" sz="1400" b="1" dirty="0" err="1" smtClean="0">
                <a:latin typeface="Courier New" pitchFamily="49" charset="0"/>
              </a:rPr>
              <a:t>int</a:t>
            </a:r>
            <a:r>
              <a:rPr lang="en-US" sz="1400" b="1" dirty="0" smtClean="0">
                <a:latin typeface="Courier New" pitchFamily="49" charset="0"/>
              </a:rPr>
              <a:t> left, </a:t>
            </a:r>
            <a:r>
              <a:rPr lang="en-US" sz="1400" b="1" dirty="0" err="1" smtClean="0">
                <a:latin typeface="Courier New" pitchFamily="49" charset="0"/>
              </a:rPr>
              <a:t>int</a:t>
            </a:r>
            <a:r>
              <a:rPr lang="en-US" sz="1400" b="1" dirty="0" smtClean="0">
                <a:latin typeface="Courier New" pitchFamily="49" charset="0"/>
              </a:rPr>
              <a:t> right) {</a:t>
            </a:r>
          </a:p>
          <a:p>
            <a:pPr algn="l">
              <a:lnSpc>
                <a:spcPct val="90000"/>
              </a:lnSpc>
              <a:spcBef>
                <a:spcPct val="10000"/>
              </a:spcBef>
              <a:buFont typeface="Monotype Sorts" pitchFamily="2" charset="2"/>
              <a:buNone/>
            </a:pPr>
            <a:r>
              <a:rPr lang="en-US" sz="1400" b="1" dirty="0" smtClean="0">
                <a:latin typeface="Courier New" pitchFamily="49" charset="0"/>
              </a:rPr>
              <a:t>  while(true) {</a:t>
            </a:r>
          </a:p>
          <a:p>
            <a:pPr algn="l">
              <a:lnSpc>
                <a:spcPct val="90000"/>
              </a:lnSpc>
              <a:spcBef>
                <a:spcPct val="10000"/>
              </a:spcBef>
              <a:buFont typeface="Monotype Sorts" pitchFamily="2" charset="2"/>
              <a:buNone/>
            </a:pPr>
            <a:r>
              <a:rPr lang="en-US" sz="1400" b="1" dirty="0" smtClean="0">
                <a:latin typeface="Courier New" pitchFamily="49" charset="0"/>
              </a:rPr>
              <a:t>    while(left &lt; right &amp;&amp; data[left] &lt; data[right]) right--;</a:t>
            </a:r>
          </a:p>
          <a:p>
            <a:pPr algn="l">
              <a:lnSpc>
                <a:spcPct val="90000"/>
              </a:lnSpc>
              <a:spcBef>
                <a:spcPct val="10000"/>
              </a:spcBef>
              <a:buFont typeface="Monotype Sorts" pitchFamily="2" charset="2"/>
              <a:buNone/>
            </a:pPr>
            <a:r>
              <a:rPr lang="en-US" sz="1400" b="1" dirty="0" smtClean="0">
                <a:latin typeface="Courier New" pitchFamily="49" charset="0"/>
              </a:rPr>
              <a:t>    if(left &lt; right) swap(data, left++, right);</a:t>
            </a:r>
          </a:p>
          <a:p>
            <a:pPr algn="l">
              <a:lnSpc>
                <a:spcPct val="90000"/>
              </a:lnSpc>
              <a:spcBef>
                <a:spcPct val="10000"/>
              </a:spcBef>
              <a:buFont typeface="Monotype Sorts" pitchFamily="2" charset="2"/>
              <a:buNone/>
            </a:pPr>
            <a:r>
              <a:rPr lang="en-US" sz="1400" b="1" dirty="0" smtClean="0">
                <a:latin typeface="Courier New" pitchFamily="49" charset="0"/>
              </a:rPr>
              <a:t>    else return left;</a:t>
            </a:r>
          </a:p>
          <a:p>
            <a:pPr algn="l">
              <a:lnSpc>
                <a:spcPct val="90000"/>
              </a:lnSpc>
              <a:spcBef>
                <a:spcPct val="10000"/>
              </a:spcBef>
              <a:buFont typeface="Monotype Sorts" pitchFamily="2" charset="2"/>
              <a:buNone/>
            </a:pPr>
            <a:endParaRPr lang="en-US" sz="1400" b="1" dirty="0" smtClean="0">
              <a:latin typeface="Courier New" pitchFamily="49" charset="0"/>
            </a:endParaRPr>
          </a:p>
          <a:p>
            <a:pPr algn="l">
              <a:lnSpc>
                <a:spcPct val="90000"/>
              </a:lnSpc>
              <a:spcBef>
                <a:spcPct val="10000"/>
              </a:spcBef>
              <a:buFont typeface="Monotype Sorts" pitchFamily="2" charset="2"/>
              <a:buNone/>
            </a:pPr>
            <a:r>
              <a:rPr lang="en-US" sz="1400" b="1" dirty="0" smtClean="0">
                <a:latin typeface="Courier New" pitchFamily="49" charset="0"/>
              </a:rPr>
              <a:t>    while(left &lt; right &amp;&amp; data[left] &lt; data[right]) left++;</a:t>
            </a:r>
          </a:p>
          <a:p>
            <a:pPr algn="l">
              <a:lnSpc>
                <a:spcPct val="90000"/>
              </a:lnSpc>
              <a:spcBef>
                <a:spcPct val="10000"/>
              </a:spcBef>
              <a:buFont typeface="Monotype Sorts" pitchFamily="2" charset="2"/>
              <a:buNone/>
            </a:pPr>
            <a:r>
              <a:rPr lang="en-US" sz="1400" b="1" dirty="0" smtClean="0">
                <a:latin typeface="Courier New" pitchFamily="49" charset="0"/>
              </a:rPr>
              <a:t>    if(left &lt; right) swap(data, left, right--);</a:t>
            </a:r>
          </a:p>
          <a:p>
            <a:pPr algn="l">
              <a:lnSpc>
                <a:spcPct val="90000"/>
              </a:lnSpc>
              <a:spcBef>
                <a:spcPct val="10000"/>
              </a:spcBef>
              <a:buFont typeface="Monotype Sorts" pitchFamily="2" charset="2"/>
              <a:buNone/>
            </a:pPr>
            <a:r>
              <a:rPr lang="en-US" sz="1400" b="1" dirty="0" smtClean="0">
                <a:latin typeface="Courier New" pitchFamily="49" charset="0"/>
              </a:rPr>
              <a:t>    else return right;</a:t>
            </a:r>
          </a:p>
          <a:p>
            <a:pPr algn="l">
              <a:lnSpc>
                <a:spcPct val="90000"/>
              </a:lnSpc>
              <a:spcBef>
                <a:spcPct val="10000"/>
              </a:spcBef>
              <a:buFont typeface="Monotype Sorts" pitchFamily="2" charset="2"/>
              <a:buNone/>
            </a:pPr>
            <a:r>
              <a:rPr lang="en-US" sz="1400" b="1" dirty="0" smtClean="0">
                <a:latin typeface="Courier New" pitchFamily="49" charset="0"/>
              </a:rPr>
              <a:t>  }</a:t>
            </a:r>
          </a:p>
          <a:p>
            <a:pPr algn="l">
              <a:lnSpc>
                <a:spcPct val="90000"/>
              </a:lnSpc>
              <a:spcBef>
                <a:spcPct val="10000"/>
              </a:spcBef>
              <a:buFont typeface="Monotype Sorts" pitchFamily="2" charset="2"/>
              <a:buNone/>
            </a:pPr>
            <a:r>
              <a:rPr lang="en-US" sz="1400" b="1" dirty="0" smtClean="0">
                <a:latin typeface="Courier New" pitchFamily="49" charset="0"/>
              </a:rPr>
              <a:t>}</a:t>
            </a:r>
          </a:p>
          <a:p>
            <a:pPr algn="l">
              <a:lnSpc>
                <a:spcPct val="90000"/>
              </a:lnSpc>
              <a:spcBef>
                <a:spcPct val="10000"/>
              </a:spcBef>
              <a:buFont typeface="Monotype Sorts" pitchFamily="2" charset="2"/>
              <a:buNone/>
            </a:pPr>
            <a:endParaRPr lang="en-US" sz="1400" b="1" dirty="0" smtClean="0">
              <a:latin typeface="Courier New" pitchFamily="49" charset="0"/>
            </a:endParaRPr>
          </a:p>
          <a:p>
            <a:pPr algn="l">
              <a:lnSpc>
                <a:spcPct val="90000"/>
              </a:lnSpc>
              <a:spcBef>
                <a:spcPct val="10000"/>
              </a:spcBef>
              <a:buFont typeface="Monotype Sorts" pitchFamily="2" charset="2"/>
              <a:buNone/>
            </a:pPr>
            <a:r>
              <a:rPr lang="en-US" sz="1400" b="1" dirty="0" smtClean="0">
                <a:latin typeface="Courier New" pitchFamily="49" charset="0"/>
              </a:rPr>
              <a:t>public static void </a:t>
            </a:r>
            <a:r>
              <a:rPr lang="en-US" sz="1400" b="1" dirty="0" err="1" smtClean="0">
                <a:latin typeface="Courier New" pitchFamily="49" charset="0"/>
              </a:rPr>
              <a:t>quickSort</a:t>
            </a:r>
            <a:r>
              <a:rPr lang="en-US" sz="1400" b="1" dirty="0" smtClean="0">
                <a:latin typeface="Courier New" pitchFamily="49" charset="0"/>
              </a:rPr>
              <a:t>(</a:t>
            </a:r>
            <a:r>
              <a:rPr lang="en-US" sz="1400" b="1" dirty="0" err="1" smtClean="0">
                <a:latin typeface="Courier New" pitchFamily="49" charset="0"/>
              </a:rPr>
              <a:t>int</a:t>
            </a:r>
            <a:r>
              <a:rPr lang="en-US" sz="1400" b="1" dirty="0" smtClean="0">
                <a:latin typeface="Courier New" pitchFamily="49" charset="0"/>
              </a:rPr>
              <a:t> data[], </a:t>
            </a:r>
            <a:r>
              <a:rPr lang="en-US" sz="1400" b="1" dirty="0" err="1" smtClean="0">
                <a:latin typeface="Courier New" pitchFamily="49" charset="0"/>
              </a:rPr>
              <a:t>int</a:t>
            </a:r>
            <a:r>
              <a:rPr lang="en-US" sz="1400" b="1" dirty="0" smtClean="0">
                <a:latin typeface="Courier New" pitchFamily="49" charset="0"/>
              </a:rPr>
              <a:t> left, </a:t>
            </a:r>
            <a:r>
              <a:rPr lang="en-US" sz="1400" b="1" dirty="0" err="1" smtClean="0">
                <a:latin typeface="Courier New" pitchFamily="49" charset="0"/>
              </a:rPr>
              <a:t>int</a:t>
            </a:r>
            <a:r>
              <a:rPr lang="en-US" sz="1400" b="1" dirty="0" smtClean="0">
                <a:latin typeface="Courier New" pitchFamily="49" charset="0"/>
              </a:rPr>
              <a:t> right) {</a:t>
            </a:r>
          </a:p>
          <a:p>
            <a:pPr algn="l">
              <a:lnSpc>
                <a:spcPct val="90000"/>
              </a:lnSpc>
              <a:spcBef>
                <a:spcPct val="10000"/>
              </a:spcBef>
              <a:buFont typeface="Monotype Sorts" pitchFamily="2" charset="2"/>
              <a:buNone/>
            </a:pPr>
            <a:r>
              <a:rPr lang="en-US" sz="1400" b="1" dirty="0" smtClean="0">
                <a:latin typeface="Courier New" pitchFamily="49" charset="0"/>
              </a:rPr>
              <a:t>  if(left &gt;= right) return;</a:t>
            </a:r>
          </a:p>
          <a:p>
            <a:pPr algn="l">
              <a:lnSpc>
                <a:spcPct val="90000"/>
              </a:lnSpc>
              <a:spcBef>
                <a:spcPct val="10000"/>
              </a:spcBef>
              <a:buFont typeface="Monotype Sorts" pitchFamily="2" charset="2"/>
              <a:buNone/>
            </a:pPr>
            <a:r>
              <a:rPr lang="en-US" sz="1400" b="1" dirty="0" smtClean="0">
                <a:latin typeface="Courier New" pitchFamily="49" charset="0"/>
              </a:rPr>
              <a:t>  </a:t>
            </a:r>
            <a:r>
              <a:rPr lang="en-US" sz="1400" b="1" dirty="0" err="1" smtClean="0">
                <a:latin typeface="Courier New" pitchFamily="49" charset="0"/>
              </a:rPr>
              <a:t>int</a:t>
            </a:r>
            <a:r>
              <a:rPr lang="en-US" sz="1400" b="1" dirty="0" smtClean="0">
                <a:latin typeface="Courier New" pitchFamily="49" charset="0"/>
              </a:rPr>
              <a:t> </a:t>
            </a:r>
            <a:r>
              <a:rPr lang="en-US" sz="1400" b="1" dirty="0" err="1" smtClean="0">
                <a:latin typeface="Courier New" pitchFamily="49" charset="0"/>
              </a:rPr>
              <a:t>pivotLocation</a:t>
            </a:r>
            <a:r>
              <a:rPr lang="en-US" sz="1400" b="1" dirty="0" smtClean="0">
                <a:latin typeface="Courier New" pitchFamily="49" charset="0"/>
              </a:rPr>
              <a:t> = partition(data, left, right);</a:t>
            </a:r>
          </a:p>
          <a:p>
            <a:pPr algn="l">
              <a:lnSpc>
                <a:spcPct val="90000"/>
              </a:lnSpc>
              <a:spcBef>
                <a:spcPct val="10000"/>
              </a:spcBef>
              <a:buFont typeface="Monotype Sorts" pitchFamily="2" charset="2"/>
              <a:buNone/>
            </a:pPr>
            <a:r>
              <a:rPr lang="en-US" sz="1400" b="1" dirty="0" smtClean="0">
                <a:latin typeface="Courier New" pitchFamily="49" charset="0"/>
              </a:rPr>
              <a:t>  </a:t>
            </a:r>
            <a:r>
              <a:rPr lang="en-US" sz="1400" b="1" dirty="0" err="1" smtClean="0">
                <a:latin typeface="Courier New" pitchFamily="49" charset="0"/>
              </a:rPr>
              <a:t>quickSort</a:t>
            </a:r>
            <a:r>
              <a:rPr lang="en-US" sz="1400" b="1" dirty="0" smtClean="0">
                <a:latin typeface="Courier New" pitchFamily="49" charset="0"/>
              </a:rPr>
              <a:t>(data, left, pivotLocation-1);</a:t>
            </a:r>
          </a:p>
          <a:p>
            <a:pPr algn="l">
              <a:lnSpc>
                <a:spcPct val="90000"/>
              </a:lnSpc>
              <a:spcBef>
                <a:spcPct val="10000"/>
              </a:spcBef>
              <a:buFont typeface="Monotype Sorts" pitchFamily="2" charset="2"/>
              <a:buNone/>
            </a:pPr>
            <a:r>
              <a:rPr lang="en-US" sz="1400" b="1" dirty="0" smtClean="0">
                <a:latin typeface="Courier New" pitchFamily="49" charset="0"/>
              </a:rPr>
              <a:t>  </a:t>
            </a:r>
            <a:r>
              <a:rPr lang="en-US" sz="1400" b="1" dirty="0" err="1" smtClean="0">
                <a:latin typeface="Courier New" pitchFamily="49" charset="0"/>
              </a:rPr>
              <a:t>quickSort</a:t>
            </a:r>
            <a:r>
              <a:rPr lang="en-US" sz="1400" b="1" dirty="0" smtClean="0">
                <a:latin typeface="Courier New" pitchFamily="49" charset="0"/>
              </a:rPr>
              <a:t>(data, pivotLocation+1, right);</a:t>
            </a:r>
          </a:p>
          <a:p>
            <a:pPr algn="l">
              <a:lnSpc>
                <a:spcPct val="90000"/>
              </a:lnSpc>
              <a:spcBef>
                <a:spcPct val="10000"/>
              </a:spcBef>
              <a:buFont typeface="Monotype Sorts" pitchFamily="2" charset="2"/>
              <a:buNone/>
            </a:pPr>
            <a:r>
              <a:rPr lang="en-US" sz="1400" b="1" dirty="0" smtClean="0">
                <a:latin typeface="Courier New" pitchFamily="49" charset="0"/>
              </a:rPr>
              <a:t>}</a:t>
            </a:r>
          </a:p>
          <a:p>
            <a:pPr algn="l">
              <a:lnSpc>
                <a:spcPct val="90000"/>
              </a:lnSpc>
              <a:spcBef>
                <a:spcPct val="10000"/>
              </a:spcBef>
              <a:buFont typeface="Monotype Sorts" pitchFamily="2" charset="2"/>
              <a:buNone/>
            </a:pPr>
            <a:endParaRPr lang="en-US" sz="1400" b="1" dirty="0" smtClean="0">
              <a:latin typeface="Courier New" pitchFamily="49" charset="0"/>
            </a:endParaRPr>
          </a:p>
          <a:p>
            <a:pPr algn="l">
              <a:lnSpc>
                <a:spcPct val="90000"/>
              </a:lnSpc>
              <a:spcBef>
                <a:spcPct val="10000"/>
              </a:spcBef>
              <a:buFont typeface="Monotype Sorts" pitchFamily="2" charset="2"/>
              <a:buNone/>
            </a:pPr>
            <a:r>
              <a:rPr lang="en-US" sz="1400" b="1" dirty="0" smtClean="0">
                <a:solidFill>
                  <a:srgbClr val="CC3300"/>
                </a:solidFill>
                <a:latin typeface="Courier New" pitchFamily="49" charset="0"/>
              </a:rPr>
              <a:t>// Swap function swaps the values at the specified indices of the array</a:t>
            </a:r>
            <a:endParaRPr lang="en-US" sz="1400" b="1" dirty="0">
              <a:solidFill>
                <a:srgbClr val="CC3300"/>
              </a:solidFill>
              <a:latin typeface="Courier New" pitchFamily="49" charset="0"/>
            </a:endParaRPr>
          </a:p>
        </p:txBody>
      </p:sp>
      <p:pic>
        <p:nvPicPr>
          <p:cNvPr id="687106" name="Picture 2" descr="Sorted van! by net_efekt."/>
          <p:cNvPicPr>
            <a:picLocks noChangeAspect="1" noChangeArrowheads="1"/>
          </p:cNvPicPr>
          <p:nvPr/>
        </p:nvPicPr>
        <p:blipFill>
          <a:blip r:embed="rId3" cstate="print">
            <a:lum contrast="10000"/>
          </a:blip>
          <a:srcRect/>
          <a:stretch>
            <a:fillRect/>
          </a:stretch>
        </p:blipFill>
        <p:spPr bwMode="auto">
          <a:xfrm>
            <a:off x="6553200" y="228600"/>
            <a:ext cx="1905000" cy="1428750"/>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6212">
                                            <p:bg/>
                                          </p:spTgt>
                                        </p:tgtEl>
                                        <p:attrNameLst>
                                          <p:attrName>style.visibility</p:attrName>
                                        </p:attrNameLst>
                                      </p:cBhvr>
                                      <p:to>
                                        <p:strVal val="visible"/>
                                      </p:to>
                                    </p:set>
                                    <p:anim calcmode="lin" valueType="num">
                                      <p:cBhvr additive="base">
                                        <p:cTn id="7" dur="500" fill="hold"/>
                                        <p:tgtEl>
                                          <p:spTgt spid="606212">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0621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6212">
                                            <p:txEl>
                                              <p:pRg st="0" end="0"/>
                                            </p:txEl>
                                          </p:spTgt>
                                        </p:tgtEl>
                                        <p:attrNameLst>
                                          <p:attrName>style.visibility</p:attrName>
                                        </p:attrNameLst>
                                      </p:cBhvr>
                                      <p:to>
                                        <p:strVal val="visible"/>
                                      </p:to>
                                    </p:set>
                                    <p:anim calcmode="lin" valueType="num">
                                      <p:cBhvr additive="base">
                                        <p:cTn id="13" dur="500" fill="hold"/>
                                        <p:tgtEl>
                                          <p:spTgt spid="60621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62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6212">
                                            <p:txEl>
                                              <p:pRg st="1" end="1"/>
                                            </p:txEl>
                                          </p:spTgt>
                                        </p:tgtEl>
                                        <p:attrNameLst>
                                          <p:attrName>style.visibility</p:attrName>
                                        </p:attrNameLst>
                                      </p:cBhvr>
                                      <p:to>
                                        <p:strVal val="visible"/>
                                      </p:to>
                                    </p:set>
                                    <p:anim calcmode="lin" valueType="num">
                                      <p:cBhvr additive="base">
                                        <p:cTn id="19" dur="500" fill="hold"/>
                                        <p:tgtEl>
                                          <p:spTgt spid="60621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62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6212">
                                            <p:txEl>
                                              <p:pRg st="2" end="2"/>
                                            </p:txEl>
                                          </p:spTgt>
                                        </p:tgtEl>
                                        <p:attrNameLst>
                                          <p:attrName>style.visibility</p:attrName>
                                        </p:attrNameLst>
                                      </p:cBhvr>
                                      <p:to>
                                        <p:strVal val="visible"/>
                                      </p:to>
                                    </p:set>
                                    <p:anim calcmode="lin" valueType="num">
                                      <p:cBhvr additive="base">
                                        <p:cTn id="25" dur="500" fill="hold"/>
                                        <p:tgtEl>
                                          <p:spTgt spid="60621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62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6212">
                                            <p:txEl>
                                              <p:pRg st="3" end="3"/>
                                            </p:txEl>
                                          </p:spTgt>
                                        </p:tgtEl>
                                        <p:attrNameLst>
                                          <p:attrName>style.visibility</p:attrName>
                                        </p:attrNameLst>
                                      </p:cBhvr>
                                      <p:to>
                                        <p:strVal val="visible"/>
                                      </p:to>
                                    </p:set>
                                    <p:anim calcmode="lin" valueType="num">
                                      <p:cBhvr additive="base">
                                        <p:cTn id="31" dur="500" fill="hold"/>
                                        <p:tgtEl>
                                          <p:spTgt spid="60621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62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06212">
                                            <p:txEl>
                                              <p:pRg st="4" end="4"/>
                                            </p:txEl>
                                          </p:spTgt>
                                        </p:tgtEl>
                                        <p:attrNameLst>
                                          <p:attrName>style.visibility</p:attrName>
                                        </p:attrNameLst>
                                      </p:cBhvr>
                                      <p:to>
                                        <p:strVal val="visible"/>
                                      </p:to>
                                    </p:set>
                                    <p:anim calcmode="lin" valueType="num">
                                      <p:cBhvr additive="base">
                                        <p:cTn id="37" dur="500" fill="hold"/>
                                        <p:tgtEl>
                                          <p:spTgt spid="60621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62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6212">
                                            <p:txEl>
                                              <p:pRg st="6" end="6"/>
                                            </p:txEl>
                                          </p:spTgt>
                                        </p:tgtEl>
                                        <p:attrNameLst>
                                          <p:attrName>style.visibility</p:attrName>
                                        </p:attrNameLst>
                                      </p:cBhvr>
                                      <p:to>
                                        <p:strVal val="visible"/>
                                      </p:to>
                                    </p:set>
                                    <p:anim calcmode="lin" valueType="num">
                                      <p:cBhvr additive="base">
                                        <p:cTn id="43" dur="500" fill="hold"/>
                                        <p:tgtEl>
                                          <p:spTgt spid="60621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62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06212">
                                            <p:txEl>
                                              <p:pRg st="7" end="7"/>
                                            </p:txEl>
                                          </p:spTgt>
                                        </p:tgtEl>
                                        <p:attrNameLst>
                                          <p:attrName>style.visibility</p:attrName>
                                        </p:attrNameLst>
                                      </p:cBhvr>
                                      <p:to>
                                        <p:strVal val="visible"/>
                                      </p:to>
                                    </p:set>
                                    <p:anim calcmode="lin" valueType="num">
                                      <p:cBhvr additive="base">
                                        <p:cTn id="49" dur="500" fill="hold"/>
                                        <p:tgtEl>
                                          <p:spTgt spid="60621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062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06212">
                                            <p:txEl>
                                              <p:pRg st="8" end="8"/>
                                            </p:txEl>
                                          </p:spTgt>
                                        </p:tgtEl>
                                        <p:attrNameLst>
                                          <p:attrName>style.visibility</p:attrName>
                                        </p:attrNameLst>
                                      </p:cBhvr>
                                      <p:to>
                                        <p:strVal val="visible"/>
                                      </p:to>
                                    </p:set>
                                    <p:anim calcmode="lin" valueType="num">
                                      <p:cBhvr additive="base">
                                        <p:cTn id="55" dur="500" fill="hold"/>
                                        <p:tgtEl>
                                          <p:spTgt spid="60621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062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06212">
                                            <p:txEl>
                                              <p:pRg st="9" end="9"/>
                                            </p:txEl>
                                          </p:spTgt>
                                        </p:tgtEl>
                                        <p:attrNameLst>
                                          <p:attrName>style.visibility</p:attrName>
                                        </p:attrNameLst>
                                      </p:cBhvr>
                                      <p:to>
                                        <p:strVal val="visible"/>
                                      </p:to>
                                    </p:set>
                                    <p:anim calcmode="lin" valueType="num">
                                      <p:cBhvr additive="base">
                                        <p:cTn id="61" dur="500" fill="hold"/>
                                        <p:tgtEl>
                                          <p:spTgt spid="60621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062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06212">
                                            <p:txEl>
                                              <p:pRg st="10" end="10"/>
                                            </p:txEl>
                                          </p:spTgt>
                                        </p:tgtEl>
                                        <p:attrNameLst>
                                          <p:attrName>style.visibility</p:attrName>
                                        </p:attrNameLst>
                                      </p:cBhvr>
                                      <p:to>
                                        <p:strVal val="visible"/>
                                      </p:to>
                                    </p:set>
                                    <p:anim calcmode="lin" valueType="num">
                                      <p:cBhvr additive="base">
                                        <p:cTn id="67" dur="500" fill="hold"/>
                                        <p:tgtEl>
                                          <p:spTgt spid="606212">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0621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06212">
                                            <p:txEl>
                                              <p:pRg st="12" end="12"/>
                                            </p:txEl>
                                          </p:spTgt>
                                        </p:tgtEl>
                                        <p:attrNameLst>
                                          <p:attrName>style.visibility</p:attrName>
                                        </p:attrNameLst>
                                      </p:cBhvr>
                                      <p:to>
                                        <p:strVal val="visible"/>
                                      </p:to>
                                    </p:set>
                                    <p:anim calcmode="lin" valueType="num">
                                      <p:cBhvr additive="base">
                                        <p:cTn id="73" dur="500" fill="hold"/>
                                        <p:tgtEl>
                                          <p:spTgt spid="606212">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0621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06212">
                                            <p:txEl>
                                              <p:pRg st="13" end="13"/>
                                            </p:txEl>
                                          </p:spTgt>
                                        </p:tgtEl>
                                        <p:attrNameLst>
                                          <p:attrName>style.visibility</p:attrName>
                                        </p:attrNameLst>
                                      </p:cBhvr>
                                      <p:to>
                                        <p:strVal val="visible"/>
                                      </p:to>
                                    </p:set>
                                    <p:anim calcmode="lin" valueType="num">
                                      <p:cBhvr additive="base">
                                        <p:cTn id="79" dur="500" fill="hold"/>
                                        <p:tgtEl>
                                          <p:spTgt spid="606212">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0621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06212">
                                            <p:txEl>
                                              <p:pRg st="14" end="14"/>
                                            </p:txEl>
                                          </p:spTgt>
                                        </p:tgtEl>
                                        <p:attrNameLst>
                                          <p:attrName>style.visibility</p:attrName>
                                        </p:attrNameLst>
                                      </p:cBhvr>
                                      <p:to>
                                        <p:strVal val="visible"/>
                                      </p:to>
                                    </p:set>
                                    <p:anim calcmode="lin" valueType="num">
                                      <p:cBhvr additive="base">
                                        <p:cTn id="85" dur="500" fill="hold"/>
                                        <p:tgtEl>
                                          <p:spTgt spid="606212">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0621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06212">
                                            <p:txEl>
                                              <p:pRg st="15" end="15"/>
                                            </p:txEl>
                                          </p:spTgt>
                                        </p:tgtEl>
                                        <p:attrNameLst>
                                          <p:attrName>style.visibility</p:attrName>
                                        </p:attrNameLst>
                                      </p:cBhvr>
                                      <p:to>
                                        <p:strVal val="visible"/>
                                      </p:to>
                                    </p:set>
                                    <p:anim calcmode="lin" valueType="num">
                                      <p:cBhvr additive="base">
                                        <p:cTn id="91" dur="500" fill="hold"/>
                                        <p:tgtEl>
                                          <p:spTgt spid="606212">
                                            <p:txEl>
                                              <p:pRg st="15" end="1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06212">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06212">
                                            <p:txEl>
                                              <p:pRg st="16" end="16"/>
                                            </p:txEl>
                                          </p:spTgt>
                                        </p:tgtEl>
                                        <p:attrNameLst>
                                          <p:attrName>style.visibility</p:attrName>
                                        </p:attrNameLst>
                                      </p:cBhvr>
                                      <p:to>
                                        <p:strVal val="visible"/>
                                      </p:to>
                                    </p:set>
                                    <p:anim calcmode="lin" valueType="num">
                                      <p:cBhvr additive="base">
                                        <p:cTn id="97" dur="500" fill="hold"/>
                                        <p:tgtEl>
                                          <p:spTgt spid="606212">
                                            <p:txEl>
                                              <p:pRg st="16" end="1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06212">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06212">
                                            <p:txEl>
                                              <p:pRg st="17" end="17"/>
                                            </p:txEl>
                                          </p:spTgt>
                                        </p:tgtEl>
                                        <p:attrNameLst>
                                          <p:attrName>style.visibility</p:attrName>
                                        </p:attrNameLst>
                                      </p:cBhvr>
                                      <p:to>
                                        <p:strVal val="visible"/>
                                      </p:to>
                                    </p:set>
                                    <p:anim calcmode="lin" valueType="num">
                                      <p:cBhvr additive="base">
                                        <p:cTn id="103" dur="500" fill="hold"/>
                                        <p:tgtEl>
                                          <p:spTgt spid="606212">
                                            <p:txEl>
                                              <p:pRg st="17" end="1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606212">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06212">
                                            <p:txEl>
                                              <p:pRg st="19" end="19"/>
                                            </p:txEl>
                                          </p:spTgt>
                                        </p:tgtEl>
                                        <p:attrNameLst>
                                          <p:attrName>style.visibility</p:attrName>
                                        </p:attrNameLst>
                                      </p:cBhvr>
                                      <p:to>
                                        <p:strVal val="visible"/>
                                      </p:to>
                                    </p:set>
                                    <p:anim calcmode="lin" valueType="num">
                                      <p:cBhvr additive="base">
                                        <p:cTn id="109" dur="500" fill="hold"/>
                                        <p:tgtEl>
                                          <p:spTgt spid="606212">
                                            <p:txEl>
                                              <p:pRg st="19" end="19"/>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606212">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2" grpId="0"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a:bodyPr>
          <a:lstStyle/>
          <a:p>
            <a:r>
              <a:rPr lang="en-US" sz="4000" dirty="0"/>
              <a:t>Selection </a:t>
            </a:r>
            <a:r>
              <a:rPr lang="en-US" sz="4000" dirty="0" smtClean="0"/>
              <a:t>sort a list</a:t>
            </a:r>
            <a:endParaRPr lang="en-US" sz="4000" dirty="0"/>
          </a:p>
        </p:txBody>
      </p:sp>
      <p:sp>
        <p:nvSpPr>
          <p:cNvPr id="5" name="Rectangle 4"/>
          <p:cNvSpPr/>
          <p:nvPr/>
        </p:nvSpPr>
        <p:spPr>
          <a:xfrm>
            <a:off x="381000" y="1676400"/>
            <a:ext cx="4572000" cy="303313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90000"/>
              </a:lnSpc>
              <a:spcBef>
                <a:spcPct val="10000"/>
              </a:spcBef>
              <a:buFont typeface="Monotype Sorts" pitchFamily="2" charset="2"/>
              <a:buNone/>
            </a:pPr>
            <a:r>
              <a:rPr lang="en-US" sz="1200" b="1" dirty="0" smtClean="0">
                <a:latin typeface="Courier New" pitchFamily="49" charset="0"/>
              </a:rPr>
              <a:t>public void </a:t>
            </a:r>
            <a:r>
              <a:rPr lang="en-US" sz="1200" b="1" dirty="0" err="1" smtClean="0">
                <a:latin typeface="Courier New" pitchFamily="49" charset="0"/>
              </a:rPr>
              <a:t>selectionSort</a:t>
            </a: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data) {</a:t>
            </a:r>
          </a:p>
          <a:p>
            <a:pPr algn="l">
              <a:lnSpc>
                <a:spcPct val="90000"/>
              </a:lnSpc>
              <a:spcBef>
                <a:spcPct val="10000"/>
              </a:spcBef>
              <a:buFont typeface="Monotype Sorts" pitchFamily="2" charset="2"/>
              <a:buNone/>
            </a:pPr>
            <a:r>
              <a:rPr lang="en-US" sz="1200" b="1" dirty="0" smtClean="0">
                <a:latin typeface="Courier New" pitchFamily="49" charset="0"/>
              </a:rPr>
              <a:t>  for(</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=0; </a:t>
            </a:r>
            <a:r>
              <a:rPr lang="en-US" sz="1200" b="1" dirty="0" err="1" smtClean="0">
                <a:latin typeface="Courier New" pitchFamily="49" charset="0"/>
              </a:rPr>
              <a:t>i</a:t>
            </a:r>
            <a:r>
              <a:rPr lang="en-US" sz="1200" b="1" dirty="0" smtClean="0">
                <a:latin typeface="Courier New" pitchFamily="49" charset="0"/>
              </a:rPr>
              <a:t>&lt;</a:t>
            </a:r>
            <a:r>
              <a:rPr lang="en-US" sz="1200" b="1" dirty="0" err="1" smtClean="0">
                <a:latin typeface="Courier New" pitchFamily="49" charset="0"/>
              </a:rPr>
              <a:t>data.length</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min = </a:t>
            </a:r>
            <a:r>
              <a:rPr lang="en-US" sz="1200" b="1" dirty="0" err="1" smtClean="0">
                <a:latin typeface="Courier New" pitchFamily="49" charset="0"/>
              </a:rPr>
              <a:t>findIndexOfMinimum</a:t>
            </a:r>
            <a:r>
              <a:rPr lang="en-US" sz="1200" b="1" dirty="0" smtClean="0">
                <a:latin typeface="Courier New" pitchFamily="49" charset="0"/>
              </a:rPr>
              <a:t>(data, </a:t>
            </a:r>
            <a:r>
              <a:rPr lang="en-US" sz="1200" b="1" dirty="0" err="1" smtClean="0">
                <a:latin typeface="Courier New" pitchFamily="49" charset="0"/>
              </a:rPr>
              <a:t>i</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tmp</a:t>
            </a:r>
            <a:r>
              <a:rPr lang="en-US" sz="1200" b="1" dirty="0" smtClean="0">
                <a:latin typeface="Courier New" pitchFamily="49" charset="0"/>
              </a:rPr>
              <a:t> = data[min];</a:t>
            </a:r>
          </a:p>
          <a:p>
            <a:pPr algn="l">
              <a:lnSpc>
                <a:spcPct val="90000"/>
              </a:lnSpc>
              <a:spcBef>
                <a:spcPct val="10000"/>
              </a:spcBef>
              <a:buFont typeface="Monotype Sorts" pitchFamily="2" charset="2"/>
              <a:buNone/>
            </a:pPr>
            <a:r>
              <a:rPr lang="en-US" sz="1200" b="1" dirty="0" smtClean="0">
                <a:latin typeface="Courier New" pitchFamily="49" charset="0"/>
              </a:rPr>
              <a:t>    data[min] = data[</a:t>
            </a:r>
            <a:r>
              <a:rPr lang="en-US" sz="1200" b="1" dirty="0" err="1" smtClean="0">
                <a:latin typeface="Courier New" pitchFamily="49" charset="0"/>
              </a:rPr>
              <a:t>i</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data[</a:t>
            </a:r>
            <a:r>
              <a:rPr lang="en-US" sz="1200" b="1" dirty="0" err="1" smtClean="0">
                <a:latin typeface="Courier New" pitchFamily="49" charset="0"/>
              </a:rPr>
              <a:t>i</a:t>
            </a:r>
            <a:r>
              <a:rPr lang="en-US" sz="1200" b="1" dirty="0" smtClean="0">
                <a:latin typeface="Courier New" pitchFamily="49" charset="0"/>
              </a:rPr>
              <a:t>] = </a:t>
            </a:r>
            <a:r>
              <a:rPr lang="en-US" sz="1200" b="1" dirty="0" err="1" smtClean="0">
                <a:latin typeface="Courier New" pitchFamily="49" charset="0"/>
              </a:rPr>
              <a:t>tmp</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a:t>
            </a:r>
          </a:p>
          <a:p>
            <a:pPr algn="l">
              <a:lnSpc>
                <a:spcPct val="90000"/>
              </a:lnSpc>
              <a:spcBef>
                <a:spcPct val="10000"/>
              </a:spcBef>
              <a:buFont typeface="Monotype Sorts" pitchFamily="2" charset="2"/>
              <a:buNone/>
            </a:pPr>
            <a:endParaRPr lang="en-US" sz="1200" b="1" dirty="0" smtClean="0">
              <a:latin typeface="Courier New" pitchFamily="49" charset="0"/>
            </a:endParaRPr>
          </a:p>
          <a:p>
            <a:pPr algn="l">
              <a:lnSpc>
                <a:spcPct val="90000"/>
              </a:lnSpc>
              <a:spcBef>
                <a:spcPct val="10000"/>
              </a:spcBef>
              <a:buFont typeface="Monotype Sorts" pitchFamily="2" charset="2"/>
              <a:buNone/>
            </a:pPr>
            <a:r>
              <a:rPr lang="en-US" sz="1200" b="1" dirty="0" smtClean="0">
                <a:latin typeface="Courier New" pitchFamily="49" charset="0"/>
              </a:rPr>
              <a:t>private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findMinimum</a:t>
            </a: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data,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minIndex</a:t>
            </a:r>
            <a:r>
              <a:rPr lang="en-US" sz="1200" b="1" dirty="0" smtClean="0">
                <a:latin typeface="Courier New" pitchFamily="49" charset="0"/>
              </a:rPr>
              <a:t> = </a:t>
            </a:r>
            <a:r>
              <a:rPr lang="en-US" sz="1200" b="1" dirty="0" err="1" smtClean="0">
                <a:latin typeface="Courier New" pitchFamily="49" charset="0"/>
              </a:rPr>
              <a:t>i</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for (</a:t>
            </a:r>
            <a:r>
              <a:rPr lang="en-US" sz="1200" b="1" dirty="0" err="1" smtClean="0">
                <a:latin typeface="Courier New" pitchFamily="49" charset="0"/>
              </a:rPr>
              <a:t>int</a:t>
            </a:r>
            <a:r>
              <a:rPr lang="en-US" sz="1200" b="1" dirty="0" smtClean="0">
                <a:latin typeface="Courier New" pitchFamily="49" charset="0"/>
              </a:rPr>
              <a:t> j=i+1; j&lt;</a:t>
            </a:r>
            <a:r>
              <a:rPr lang="en-US" sz="1200" b="1" dirty="0" err="1" smtClean="0">
                <a:latin typeface="Courier New" pitchFamily="49" charset="0"/>
              </a:rPr>
              <a:t>data.length</a:t>
            </a:r>
            <a:r>
              <a:rPr lang="en-US" sz="1200" b="1" dirty="0" smtClean="0">
                <a:latin typeface="Courier New" pitchFamily="49" charset="0"/>
              </a:rPr>
              <a:t>; j++) {</a:t>
            </a:r>
          </a:p>
          <a:p>
            <a:pPr algn="l">
              <a:lnSpc>
                <a:spcPct val="90000"/>
              </a:lnSpc>
              <a:spcBef>
                <a:spcPct val="10000"/>
              </a:spcBef>
              <a:buFont typeface="Monotype Sorts" pitchFamily="2" charset="2"/>
              <a:buNone/>
            </a:pPr>
            <a:r>
              <a:rPr lang="en-US" sz="1200" b="1" dirty="0" smtClean="0">
                <a:latin typeface="Courier New" pitchFamily="49" charset="0"/>
              </a:rPr>
              <a:t>    if (data[j] &lt; data[min]) min = j;</a:t>
            </a:r>
          </a:p>
          <a:p>
            <a:pPr algn="l">
              <a:lnSpc>
                <a:spcPct val="90000"/>
              </a:lnSpc>
              <a:spcBef>
                <a:spcPct val="10000"/>
              </a:spcBef>
              <a:buFont typeface="Monotype Sorts" pitchFamily="2" charset="2"/>
              <a:buNone/>
            </a:pP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  return min;</a:t>
            </a:r>
          </a:p>
          <a:p>
            <a:pPr algn="l">
              <a:lnSpc>
                <a:spcPct val="90000"/>
              </a:lnSpc>
              <a:spcBef>
                <a:spcPct val="10000"/>
              </a:spcBef>
              <a:buFont typeface="Monotype Sorts" pitchFamily="2" charset="2"/>
              <a:buNone/>
            </a:pPr>
            <a:r>
              <a:rPr lang="en-US" sz="1200" b="1" dirty="0" smtClean="0">
                <a:latin typeface="Courier New" pitchFamily="49" charset="0"/>
              </a:rPr>
              <a:t>}</a:t>
            </a:r>
            <a:endParaRPr lang="en-US" sz="1200" b="1" dirty="0">
              <a:latin typeface="Courier New" pitchFamily="49" charset="0"/>
            </a:endParaRPr>
          </a:p>
        </p:txBody>
      </p:sp>
      <p:sp>
        <p:nvSpPr>
          <p:cNvPr id="7" name="Rectangle 6"/>
          <p:cNvSpPr/>
          <p:nvPr/>
        </p:nvSpPr>
        <p:spPr>
          <a:xfrm>
            <a:off x="3581400" y="2895600"/>
            <a:ext cx="5257800" cy="30285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lnSpc>
                <a:spcPct val="90000"/>
              </a:lnSpc>
              <a:spcBef>
                <a:spcPct val="10000"/>
              </a:spcBef>
              <a:buFont typeface="Monotype Sorts" pitchFamily="2" charset="2"/>
              <a:buNone/>
            </a:pPr>
            <a:r>
              <a:rPr lang="en-US" sz="1200" b="1" dirty="0" smtClean="0">
                <a:latin typeface="Courier New" pitchFamily="49" charset="0"/>
              </a:rPr>
              <a:t>public void </a:t>
            </a:r>
            <a:r>
              <a:rPr lang="en-US" sz="1200" b="1" dirty="0" err="1" smtClean="0">
                <a:latin typeface="Courier New" pitchFamily="49" charset="0"/>
              </a:rPr>
              <a:t>selectionSort</a:t>
            </a:r>
            <a:r>
              <a:rPr lang="en-US" sz="1200" b="1" dirty="0" smtClean="0">
                <a:latin typeface="Courier New" pitchFamily="49" charset="0"/>
              </a:rPr>
              <a:t> (List&lt;Integer&gt; data) {</a:t>
            </a:r>
          </a:p>
          <a:p>
            <a:pPr algn="l">
              <a:lnSpc>
                <a:spcPct val="90000"/>
              </a:lnSpc>
              <a:spcBef>
                <a:spcPct val="10000"/>
              </a:spcBef>
              <a:buFont typeface="Monotype Sorts" pitchFamily="2" charset="2"/>
              <a:buNone/>
            </a:pPr>
            <a:r>
              <a:rPr lang="en-US" sz="1200" b="1" dirty="0" smtClean="0">
                <a:latin typeface="Courier New" pitchFamily="49" charset="0"/>
              </a:rPr>
              <a:t>  for(</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=0; </a:t>
            </a:r>
            <a:r>
              <a:rPr lang="en-US" sz="1200" b="1" dirty="0" err="1" smtClean="0">
                <a:latin typeface="Courier New" pitchFamily="49" charset="0"/>
              </a:rPr>
              <a:t>i</a:t>
            </a:r>
            <a:r>
              <a:rPr lang="en-US" sz="1200" b="1" dirty="0" smtClean="0">
                <a:latin typeface="Courier New" pitchFamily="49" charset="0"/>
              </a:rPr>
              <a:t>&lt;</a:t>
            </a:r>
            <a:r>
              <a:rPr lang="en-US" sz="1200" b="1" dirty="0" err="1" smtClean="0">
                <a:latin typeface="Courier New" pitchFamily="49" charset="0"/>
              </a:rPr>
              <a:t>data.size</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min = </a:t>
            </a:r>
            <a:r>
              <a:rPr lang="en-US" sz="1200" b="1" dirty="0" err="1" smtClean="0">
                <a:latin typeface="Courier New" pitchFamily="49" charset="0"/>
              </a:rPr>
              <a:t>findIndexOfMinimum</a:t>
            </a:r>
            <a:r>
              <a:rPr lang="en-US" sz="1200" b="1" dirty="0" smtClean="0">
                <a:latin typeface="Courier New" pitchFamily="49" charset="0"/>
              </a:rPr>
              <a:t>(data, </a:t>
            </a:r>
            <a:r>
              <a:rPr lang="en-US" sz="1200" b="1" dirty="0" err="1" smtClean="0">
                <a:latin typeface="Courier New" pitchFamily="49" charset="0"/>
              </a:rPr>
              <a:t>i</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tmp</a:t>
            </a:r>
            <a:r>
              <a:rPr lang="en-US" sz="1200" b="1" dirty="0" smtClean="0">
                <a:latin typeface="Courier New" pitchFamily="49" charset="0"/>
              </a:rPr>
              <a:t> = </a:t>
            </a:r>
            <a:r>
              <a:rPr lang="en-US" sz="1200" b="1" dirty="0" err="1" smtClean="0">
                <a:latin typeface="Courier New" pitchFamily="49" charset="0"/>
              </a:rPr>
              <a:t>data.get</a:t>
            </a:r>
            <a:r>
              <a:rPr lang="en-US" sz="1200" b="1" dirty="0" smtClean="0">
                <a:latin typeface="Courier New" pitchFamily="49" charset="0"/>
              </a:rPr>
              <a:t>(min);</a:t>
            </a:r>
          </a:p>
          <a:p>
            <a:pPr algn="l">
              <a:lnSpc>
                <a:spcPct val="90000"/>
              </a:lnSpc>
              <a:spcBef>
                <a:spcPct val="10000"/>
              </a:spcBef>
              <a:buFont typeface="Monotype Sorts" pitchFamily="2" charset="2"/>
              <a:buNone/>
            </a:pPr>
            <a:r>
              <a:rPr lang="en-US" sz="1200" b="1" dirty="0">
                <a:latin typeface="Courier New" pitchFamily="49" charset="0"/>
              </a:rPr>
              <a:t> </a:t>
            </a:r>
            <a:r>
              <a:rPr lang="en-US" sz="1200" b="1" dirty="0" smtClean="0">
                <a:latin typeface="Courier New" pitchFamily="49" charset="0"/>
              </a:rPr>
              <a:t>   </a:t>
            </a:r>
            <a:r>
              <a:rPr lang="en-US" sz="1200" b="1" dirty="0" err="1" smtClean="0">
                <a:latin typeface="Courier New" pitchFamily="49" charset="0"/>
              </a:rPr>
              <a:t>data.set</a:t>
            </a:r>
            <a:r>
              <a:rPr lang="en-US" sz="1200" b="1" dirty="0" smtClean="0">
                <a:latin typeface="Courier New" pitchFamily="49" charset="0"/>
              </a:rPr>
              <a:t>(min, </a:t>
            </a:r>
            <a:r>
              <a:rPr lang="en-US" sz="1200" b="1" dirty="0" err="1" smtClean="0">
                <a:latin typeface="Courier New" pitchFamily="49" charset="0"/>
              </a:rPr>
              <a:t>data.get</a:t>
            </a:r>
            <a:r>
              <a:rPr lang="en-US" sz="1200" b="1" dirty="0" smtClean="0">
                <a:latin typeface="Courier New" pitchFamily="49" charset="0"/>
              </a:rPr>
              <a:t>(</a:t>
            </a:r>
            <a:r>
              <a:rPr lang="en-US" sz="1200" b="1" dirty="0" err="1" smtClean="0">
                <a:latin typeface="Courier New" pitchFamily="49" charset="0"/>
              </a:rPr>
              <a:t>i</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data.set</a:t>
            </a:r>
            <a:r>
              <a:rPr lang="en-US" sz="1200" b="1" dirty="0" smtClean="0">
                <a:latin typeface="Courier New" pitchFamily="49" charset="0"/>
              </a:rPr>
              <a:t>(</a:t>
            </a:r>
            <a:r>
              <a:rPr lang="en-US" sz="1200" b="1" dirty="0" err="1" smtClean="0">
                <a:latin typeface="Courier New" pitchFamily="49" charset="0"/>
              </a:rPr>
              <a:t>i</a:t>
            </a:r>
            <a:r>
              <a:rPr lang="en-US" sz="1200" b="1" dirty="0" smtClean="0">
                <a:latin typeface="Courier New" pitchFamily="49" charset="0"/>
              </a:rPr>
              <a:t>, </a:t>
            </a:r>
            <a:r>
              <a:rPr lang="en-US" sz="1200" b="1" dirty="0" err="1" smtClean="0">
                <a:latin typeface="Courier New" pitchFamily="49" charset="0"/>
              </a:rPr>
              <a:t>tmp</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a:t>
            </a:r>
          </a:p>
          <a:p>
            <a:pPr algn="l">
              <a:lnSpc>
                <a:spcPct val="90000"/>
              </a:lnSpc>
              <a:spcBef>
                <a:spcPct val="10000"/>
              </a:spcBef>
              <a:buFont typeface="Monotype Sorts" pitchFamily="2" charset="2"/>
              <a:buNone/>
            </a:pPr>
            <a:endParaRPr lang="en-US" sz="1200" b="1" dirty="0" smtClean="0">
              <a:latin typeface="Courier New" pitchFamily="49" charset="0"/>
            </a:endParaRPr>
          </a:p>
          <a:p>
            <a:pPr algn="l">
              <a:lnSpc>
                <a:spcPct val="90000"/>
              </a:lnSpc>
              <a:spcBef>
                <a:spcPct val="10000"/>
              </a:spcBef>
              <a:buFont typeface="Monotype Sorts" pitchFamily="2" charset="2"/>
              <a:buNone/>
            </a:pPr>
            <a:r>
              <a:rPr lang="en-US" sz="1200" b="1" dirty="0" smtClean="0">
                <a:latin typeface="Courier New" pitchFamily="49" charset="0"/>
              </a:rPr>
              <a:t>private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findMinimum</a:t>
            </a:r>
            <a:r>
              <a:rPr lang="en-US" sz="1200" b="1" dirty="0" smtClean="0">
                <a:latin typeface="Courier New" pitchFamily="49" charset="0"/>
              </a:rPr>
              <a:t> (List&lt;Integer&gt; data,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minIndex</a:t>
            </a:r>
            <a:r>
              <a:rPr lang="en-US" sz="1200" b="1" dirty="0" smtClean="0">
                <a:latin typeface="Courier New" pitchFamily="49" charset="0"/>
              </a:rPr>
              <a:t> = </a:t>
            </a:r>
            <a:r>
              <a:rPr lang="en-US" sz="1200" b="1" dirty="0" err="1" smtClean="0">
                <a:latin typeface="Courier New" pitchFamily="49" charset="0"/>
              </a:rPr>
              <a:t>i</a:t>
            </a:r>
            <a:r>
              <a:rPr lang="en-US" sz="1200" b="1" dirty="0" smtClean="0">
                <a:latin typeface="Courier New" pitchFamily="49" charset="0"/>
              </a:rPr>
              <a:t>;</a:t>
            </a:r>
          </a:p>
          <a:p>
            <a:pPr algn="l">
              <a:lnSpc>
                <a:spcPct val="90000"/>
              </a:lnSpc>
              <a:spcBef>
                <a:spcPct val="10000"/>
              </a:spcBef>
              <a:buFont typeface="Monotype Sorts" pitchFamily="2" charset="2"/>
              <a:buNone/>
            </a:pPr>
            <a:r>
              <a:rPr lang="en-US" sz="1200" b="1" dirty="0" smtClean="0">
                <a:latin typeface="Courier New" pitchFamily="49" charset="0"/>
              </a:rPr>
              <a:t>  for (</a:t>
            </a:r>
            <a:r>
              <a:rPr lang="en-US" sz="1200" b="1" dirty="0" err="1" smtClean="0">
                <a:latin typeface="Courier New" pitchFamily="49" charset="0"/>
              </a:rPr>
              <a:t>int</a:t>
            </a:r>
            <a:r>
              <a:rPr lang="en-US" sz="1200" b="1" dirty="0" smtClean="0">
                <a:latin typeface="Courier New" pitchFamily="49" charset="0"/>
              </a:rPr>
              <a:t> j=i+1; j&lt;</a:t>
            </a:r>
            <a:r>
              <a:rPr lang="en-US" sz="1200" b="1" dirty="0" err="1" smtClean="0">
                <a:latin typeface="Courier New" pitchFamily="49" charset="0"/>
              </a:rPr>
              <a:t>data.size</a:t>
            </a:r>
            <a:r>
              <a:rPr lang="en-US" sz="1200" b="1" dirty="0" smtClean="0">
                <a:latin typeface="Courier New" pitchFamily="49" charset="0"/>
              </a:rPr>
              <a:t>(); j++) {</a:t>
            </a:r>
          </a:p>
          <a:p>
            <a:pPr algn="l">
              <a:lnSpc>
                <a:spcPct val="90000"/>
              </a:lnSpc>
              <a:spcBef>
                <a:spcPct val="10000"/>
              </a:spcBef>
              <a:buFont typeface="Monotype Sorts" pitchFamily="2" charset="2"/>
              <a:buNone/>
            </a:pPr>
            <a:r>
              <a:rPr lang="en-US" sz="1200" b="1" dirty="0" smtClean="0">
                <a:latin typeface="Courier New" pitchFamily="49" charset="0"/>
              </a:rPr>
              <a:t>    if (</a:t>
            </a:r>
            <a:r>
              <a:rPr lang="en-US" sz="1200" b="1" dirty="0" err="1" smtClean="0">
                <a:latin typeface="Courier New" pitchFamily="49" charset="0"/>
              </a:rPr>
              <a:t>data.get</a:t>
            </a:r>
            <a:r>
              <a:rPr lang="en-US" sz="1200" b="1" dirty="0" smtClean="0">
                <a:latin typeface="Courier New" pitchFamily="49" charset="0"/>
              </a:rPr>
              <a:t>(j) &lt; </a:t>
            </a:r>
            <a:r>
              <a:rPr lang="en-US" sz="1200" b="1" dirty="0" err="1" smtClean="0">
                <a:latin typeface="Courier New" pitchFamily="49" charset="0"/>
              </a:rPr>
              <a:t>data.get</a:t>
            </a:r>
            <a:r>
              <a:rPr lang="en-US" sz="1200" b="1" dirty="0" smtClean="0">
                <a:latin typeface="Courier New" pitchFamily="49" charset="0"/>
              </a:rPr>
              <a:t>(min)) min = j;</a:t>
            </a:r>
          </a:p>
          <a:p>
            <a:pPr algn="l">
              <a:lnSpc>
                <a:spcPct val="90000"/>
              </a:lnSpc>
              <a:spcBef>
                <a:spcPct val="10000"/>
              </a:spcBef>
              <a:buFont typeface="Monotype Sorts" pitchFamily="2" charset="2"/>
              <a:buNone/>
            </a:pPr>
            <a:r>
              <a:rPr lang="en-US" sz="1200" b="1" dirty="0" smtClean="0">
                <a:latin typeface="Courier New" pitchFamily="49" charset="0"/>
              </a:rPr>
              <a:t>  }</a:t>
            </a:r>
          </a:p>
          <a:p>
            <a:pPr algn="l">
              <a:lnSpc>
                <a:spcPct val="90000"/>
              </a:lnSpc>
              <a:spcBef>
                <a:spcPct val="10000"/>
              </a:spcBef>
              <a:buFont typeface="Monotype Sorts" pitchFamily="2" charset="2"/>
              <a:buNone/>
            </a:pPr>
            <a:r>
              <a:rPr lang="en-US" sz="1200" b="1" dirty="0" smtClean="0">
                <a:latin typeface="Courier New" pitchFamily="49" charset="0"/>
              </a:rPr>
              <a:t>  return min;</a:t>
            </a:r>
          </a:p>
          <a:p>
            <a:pPr algn="l">
              <a:lnSpc>
                <a:spcPct val="90000"/>
              </a:lnSpc>
              <a:spcBef>
                <a:spcPct val="10000"/>
              </a:spcBef>
              <a:buFont typeface="Monotype Sorts" pitchFamily="2" charset="2"/>
              <a:buNone/>
            </a:pPr>
            <a:r>
              <a:rPr lang="en-US" sz="1200" b="1" dirty="0" smtClean="0">
                <a:latin typeface="Courier New" pitchFamily="49" charset="0"/>
              </a:rPr>
              <a:t>}</a:t>
            </a:r>
            <a:endParaRPr lang="en-US" sz="1200" b="1" dirty="0">
              <a:latin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Merge </a:t>
            </a:r>
            <a:r>
              <a:rPr lang="en-US" dirty="0" smtClean="0"/>
              <a:t>sort a list</a:t>
            </a:r>
            <a:endParaRPr lang="en-US" dirty="0"/>
          </a:p>
        </p:txBody>
      </p:sp>
      <p:sp>
        <p:nvSpPr>
          <p:cNvPr id="607236" name="Rectangle 4"/>
          <p:cNvSpPr>
            <a:spLocks noChangeArrowheads="1"/>
          </p:cNvSpPr>
          <p:nvPr/>
        </p:nvSpPr>
        <p:spPr bwMode="auto">
          <a:xfrm>
            <a:off x="3810000" y="1752600"/>
            <a:ext cx="5181600" cy="4114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lstStyle/>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void </a:t>
            </a:r>
            <a:r>
              <a:rPr lang="en-US" sz="1200" b="1" dirty="0" smtClean="0">
                <a:latin typeface="Courier New" pitchFamily="49" charset="0"/>
              </a:rPr>
              <a:t>merge(List&lt;Integer&gt; </a:t>
            </a:r>
            <a:r>
              <a:rPr lang="en-US" sz="1200" b="1" dirty="0">
                <a:latin typeface="Courier New" pitchFamily="49" charset="0"/>
              </a:rPr>
              <a:t>left, </a:t>
            </a:r>
            <a:endParaRPr lang="en-US" sz="1200" b="1" dirty="0" smtClean="0">
              <a:latin typeface="Courier New" pitchFamily="49" charset="0"/>
            </a:endParaRP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smtClean="0">
                <a:latin typeface="Courier New" pitchFamily="49" charset="0"/>
              </a:rPr>
              <a:t>          List&lt;Integer&gt; </a:t>
            </a:r>
            <a:r>
              <a:rPr lang="en-US" sz="1200" b="1" dirty="0">
                <a:latin typeface="Courier New" pitchFamily="49" charset="0"/>
              </a:rPr>
              <a:t>right, </a:t>
            </a:r>
            <a:endParaRPr lang="en-US" sz="1200" b="1" dirty="0" smtClean="0">
              <a:latin typeface="Courier New" pitchFamily="49" charset="0"/>
            </a:endParaRP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smtClean="0">
                <a:latin typeface="Courier New" pitchFamily="49" charset="0"/>
              </a:rPr>
              <a:t>          List&lt;Integer&gt; </a:t>
            </a:r>
            <a:r>
              <a:rPr lang="en-US" sz="1200" b="1" dirty="0">
                <a:latin typeface="Courier New" pitchFamily="49" charset="0"/>
              </a:rPr>
              <a:t>result)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while(!</a:t>
            </a:r>
            <a:r>
              <a:rPr lang="en-US" sz="1200" b="1" dirty="0" err="1">
                <a:latin typeface="Courier New" pitchFamily="49" charset="0"/>
              </a:rPr>
              <a:t>left.isEmpty</a:t>
            </a:r>
            <a:r>
              <a:rPr lang="en-US" sz="1200" b="1" dirty="0">
                <a:latin typeface="Courier New" pitchFamily="49" charset="0"/>
              </a:rPr>
              <a:t>() &amp;&amp; !</a:t>
            </a:r>
            <a:r>
              <a:rPr lang="en-US" sz="1200" b="1" dirty="0" err="1">
                <a:latin typeface="Courier New" pitchFamily="49" charset="0"/>
              </a:rPr>
              <a:t>right.isEmpty</a:t>
            </a: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Integer n1 = (Integer)</a:t>
            </a:r>
            <a:r>
              <a:rPr lang="en-US" sz="1200" b="1" dirty="0" err="1">
                <a:latin typeface="Courier New" pitchFamily="49" charset="0"/>
              </a:rPr>
              <a:t>left.elementAt</a:t>
            </a:r>
            <a:r>
              <a:rPr lang="en-US" sz="1200" b="1" dirty="0">
                <a:latin typeface="Courier New" pitchFamily="49" charset="0"/>
              </a:rPr>
              <a:t>(0);</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Integer n2 = (Integer)</a:t>
            </a:r>
            <a:r>
              <a:rPr lang="en-US" sz="1200" b="1" dirty="0" err="1">
                <a:latin typeface="Courier New" pitchFamily="49" charset="0"/>
              </a:rPr>
              <a:t>right.elementAt</a:t>
            </a:r>
            <a:r>
              <a:rPr lang="en-US" sz="1200" b="1" dirty="0">
                <a:latin typeface="Courier New" pitchFamily="49" charset="0"/>
              </a:rPr>
              <a:t>(0);</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if(n1.intValue() &lt; n2.intValue())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err="1">
                <a:latin typeface="Courier New" pitchFamily="49" charset="0"/>
              </a:rPr>
              <a:t>result.add</a:t>
            </a:r>
            <a:r>
              <a:rPr lang="en-US" sz="1200" b="1" dirty="0">
                <a:latin typeface="Courier New" pitchFamily="49" charset="0"/>
              </a:rPr>
              <a:t>(</a:t>
            </a:r>
            <a:r>
              <a:rPr lang="en-US" sz="1200" b="1" dirty="0" err="1">
                <a:latin typeface="Courier New" pitchFamily="49" charset="0"/>
              </a:rPr>
              <a:t>left.remove</a:t>
            </a:r>
            <a:r>
              <a:rPr lang="en-US" sz="1200" b="1" dirty="0">
                <a:latin typeface="Courier New" pitchFamily="49" charset="0"/>
              </a:rPr>
              <a:t>(0));</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 else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err="1">
                <a:latin typeface="Courier New" pitchFamily="49" charset="0"/>
              </a:rPr>
              <a:t>result.add</a:t>
            </a:r>
            <a:r>
              <a:rPr lang="en-US" sz="1200" b="1" dirty="0">
                <a:latin typeface="Courier New" pitchFamily="49" charset="0"/>
              </a:rPr>
              <a:t>(</a:t>
            </a:r>
            <a:r>
              <a:rPr lang="en-US" sz="1200" b="1" dirty="0" err="1">
                <a:latin typeface="Courier New" pitchFamily="49" charset="0"/>
              </a:rPr>
              <a:t>right.remove</a:t>
            </a:r>
            <a:r>
              <a:rPr lang="en-US" sz="1200" b="1" dirty="0">
                <a:latin typeface="Courier New" pitchFamily="49" charset="0"/>
              </a:rPr>
              <a:t>(0));</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while(!</a:t>
            </a:r>
            <a:r>
              <a:rPr lang="en-US" sz="1200" b="1" dirty="0" err="1">
                <a:latin typeface="Courier New" pitchFamily="49" charset="0"/>
              </a:rPr>
              <a:t>left.isEmpty</a:t>
            </a: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err="1">
                <a:latin typeface="Courier New" pitchFamily="49" charset="0"/>
              </a:rPr>
              <a:t>result.add</a:t>
            </a:r>
            <a:r>
              <a:rPr lang="en-US" sz="1200" b="1" dirty="0">
                <a:latin typeface="Courier New" pitchFamily="49" charset="0"/>
              </a:rPr>
              <a:t>(</a:t>
            </a:r>
            <a:r>
              <a:rPr lang="en-US" sz="1200" b="1" dirty="0" err="1">
                <a:latin typeface="Courier New" pitchFamily="49" charset="0"/>
              </a:rPr>
              <a:t>left.remove</a:t>
            </a:r>
            <a:r>
              <a:rPr lang="en-US" sz="1200" b="1" dirty="0">
                <a:latin typeface="Courier New" pitchFamily="49" charset="0"/>
              </a:rPr>
              <a:t>(0));</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while(!</a:t>
            </a:r>
            <a:r>
              <a:rPr lang="en-US" sz="1200" b="1" dirty="0" err="1">
                <a:latin typeface="Courier New" pitchFamily="49" charset="0"/>
              </a:rPr>
              <a:t>right.isEmpty</a:t>
            </a: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r>
              <a:rPr lang="en-US" sz="1200" b="1" dirty="0" err="1">
                <a:latin typeface="Courier New" pitchFamily="49" charset="0"/>
              </a:rPr>
              <a:t>result.add</a:t>
            </a:r>
            <a:r>
              <a:rPr lang="en-US" sz="1200" b="1" dirty="0">
                <a:latin typeface="Courier New" pitchFamily="49" charset="0"/>
              </a:rPr>
              <a:t>(</a:t>
            </a:r>
            <a:r>
              <a:rPr lang="en-US" sz="1200" b="1" dirty="0" err="1">
                <a:latin typeface="Courier New" pitchFamily="49" charset="0"/>
              </a:rPr>
              <a:t>right.remove</a:t>
            </a:r>
            <a:r>
              <a:rPr lang="en-US" sz="1200" b="1" dirty="0">
                <a:latin typeface="Courier New" pitchFamily="49" charset="0"/>
              </a:rPr>
              <a:t>(0));</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  }</a:t>
            </a:r>
          </a:p>
          <a:p>
            <a:pPr marL="342900" indent="-342900" algn="l">
              <a:lnSpc>
                <a:spcPct val="90000"/>
              </a:lnSpc>
              <a:spcBef>
                <a:spcPct val="10000"/>
              </a:spcBef>
              <a:buClr>
                <a:schemeClr val="tx1"/>
              </a:buClr>
              <a:buSzPct val="110000"/>
              <a:buFont typeface="Monotype Sorts" pitchFamily="2" charset="2"/>
              <a:buNone/>
            </a:pPr>
            <a:r>
              <a:rPr lang="en-US" sz="1200" b="1" dirty="0">
                <a:latin typeface="Courier New" pitchFamily="49" charset="0"/>
              </a:rPr>
              <a:t>}</a:t>
            </a:r>
          </a:p>
        </p:txBody>
      </p:sp>
      <p:sp>
        <p:nvSpPr>
          <p:cNvPr id="5" name="Rectangle 4"/>
          <p:cNvSpPr>
            <a:spLocks noChangeArrowheads="1"/>
          </p:cNvSpPr>
          <p:nvPr/>
        </p:nvSpPr>
        <p:spPr bwMode="auto">
          <a:xfrm>
            <a:off x="304800" y="1752600"/>
            <a:ext cx="3276600" cy="449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lstStyle/>
          <a:p>
            <a:pPr algn="l">
              <a:spcBef>
                <a:spcPct val="10000"/>
              </a:spcBef>
              <a:buFont typeface="Monotype Sorts" pitchFamily="2" charset="2"/>
              <a:buNone/>
            </a:pPr>
            <a:r>
              <a:rPr lang="en-US" sz="1200" b="1" dirty="0" smtClean="0">
                <a:latin typeface="Courier New" pitchFamily="49" charset="0"/>
              </a:rPr>
              <a:t>void </a:t>
            </a:r>
            <a:r>
              <a:rPr lang="en-US" sz="1200" b="1" dirty="0" err="1" smtClean="0">
                <a:latin typeface="Courier New" pitchFamily="49" charset="0"/>
              </a:rPr>
              <a:t>mergeSort</a:t>
            </a:r>
            <a:r>
              <a:rPr lang="en-US" sz="1200" b="1" dirty="0" smtClean="0">
                <a:latin typeface="Courier New" pitchFamily="49" charset="0"/>
              </a:rPr>
              <a:t>(List&lt;Integer&gt; v) {</a:t>
            </a:r>
          </a:p>
          <a:p>
            <a:pPr algn="l">
              <a:spcBef>
                <a:spcPct val="10000"/>
              </a:spcBef>
              <a:buFont typeface="Monotype Sorts" pitchFamily="2" charset="2"/>
              <a:buNone/>
            </a:pPr>
            <a:r>
              <a:rPr lang="en-US" sz="1200" b="1" dirty="0" smtClean="0">
                <a:latin typeface="Courier New" pitchFamily="49" charset="0"/>
              </a:rPr>
              <a:t>    if(</a:t>
            </a:r>
            <a:r>
              <a:rPr lang="en-US" sz="1200" b="1" dirty="0" err="1" smtClean="0">
                <a:latin typeface="Courier New" pitchFamily="49" charset="0"/>
              </a:rPr>
              <a:t>v.size</a:t>
            </a:r>
            <a:r>
              <a:rPr lang="en-US" sz="1200" b="1" dirty="0" smtClean="0">
                <a:latin typeface="Courier New" pitchFamily="49" charset="0"/>
              </a:rPr>
              <a:t>() &lt; 2) return;</a:t>
            </a:r>
          </a:p>
          <a:p>
            <a:pPr algn="l">
              <a:spcBef>
                <a:spcPct val="10000"/>
              </a:spcBef>
              <a:buFont typeface="Monotype Sorts" pitchFamily="2" charset="2"/>
              <a:buNone/>
            </a:pPr>
            <a:endParaRPr lang="en-US" sz="1200" b="1" dirty="0" smtClean="0">
              <a:latin typeface="Courier New" pitchFamily="49" charset="0"/>
            </a:endParaRPr>
          </a:p>
          <a:p>
            <a:pPr algn="l">
              <a:spcBef>
                <a:spcPct val="10000"/>
              </a:spcBef>
              <a:buFont typeface="Monotype Sorts" pitchFamily="2" charset="2"/>
              <a:buNone/>
            </a:pPr>
            <a:r>
              <a:rPr lang="en-US" sz="1200" b="1" dirty="0" smtClean="0">
                <a:latin typeface="Courier New" pitchFamily="49" charset="0"/>
              </a:rPr>
              <a:t>    List&lt;Integer&gt; left = </a:t>
            </a:r>
          </a:p>
          <a:p>
            <a:pPr algn="l">
              <a:spcBef>
                <a:spcPct val="10000"/>
              </a:spcBef>
              <a:buFont typeface="Monotype Sorts" pitchFamily="2" charset="2"/>
              <a:buNone/>
            </a:pPr>
            <a:r>
              <a:rPr lang="en-US" sz="1200" b="1" dirty="0">
                <a:latin typeface="Courier New" pitchFamily="49" charset="0"/>
              </a:rPr>
              <a:t> </a:t>
            </a:r>
            <a:r>
              <a:rPr lang="en-US" sz="1200" b="1" dirty="0" smtClean="0">
                <a:latin typeface="Courier New" pitchFamily="49" charset="0"/>
              </a:rPr>
              <a:t>     new List&lt;Integer&gt;();</a:t>
            </a:r>
          </a:p>
          <a:p>
            <a:pPr algn="l">
              <a:spcBef>
                <a:spcPct val="10000"/>
              </a:spcBef>
              <a:buFont typeface="Monotype Sorts" pitchFamily="2" charset="2"/>
              <a:buNone/>
            </a:pPr>
            <a:r>
              <a:rPr lang="en-US" sz="1200" b="1" dirty="0" smtClean="0">
                <a:latin typeface="Courier New" pitchFamily="49" charset="0"/>
              </a:rPr>
              <a:t>    List&lt;Integer&gt; right = </a:t>
            </a:r>
          </a:p>
          <a:p>
            <a:pPr algn="l">
              <a:spcBef>
                <a:spcPct val="10000"/>
              </a:spcBef>
              <a:buFont typeface="Monotype Sorts" pitchFamily="2" charset="2"/>
              <a:buNone/>
            </a:pPr>
            <a:r>
              <a:rPr lang="en-US" sz="1200" b="1" dirty="0">
                <a:latin typeface="Courier New" pitchFamily="49" charset="0"/>
              </a:rPr>
              <a:t> </a:t>
            </a:r>
            <a:r>
              <a:rPr lang="en-US" sz="1200" b="1" dirty="0" smtClean="0">
                <a:latin typeface="Courier New" pitchFamily="49" charset="0"/>
              </a:rPr>
              <a:t>     new List&lt;Integer&gt;();</a:t>
            </a:r>
          </a:p>
          <a:p>
            <a:pPr algn="l">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int</a:t>
            </a:r>
            <a:r>
              <a:rPr lang="en-US" sz="1200" b="1" dirty="0" smtClean="0">
                <a:latin typeface="Courier New" pitchFamily="49" charset="0"/>
              </a:rPr>
              <a:t> half = </a:t>
            </a:r>
            <a:r>
              <a:rPr lang="en-US" sz="1200" b="1" dirty="0" err="1" smtClean="0">
                <a:latin typeface="Courier New" pitchFamily="49" charset="0"/>
              </a:rPr>
              <a:t>v.size</a:t>
            </a:r>
            <a:r>
              <a:rPr lang="en-US" sz="1200" b="1" dirty="0" smtClean="0">
                <a:latin typeface="Courier New" pitchFamily="49" charset="0"/>
              </a:rPr>
              <a:t>()/2;</a:t>
            </a:r>
          </a:p>
          <a:p>
            <a:pPr algn="l">
              <a:spcBef>
                <a:spcPct val="10000"/>
              </a:spcBef>
              <a:buFont typeface="Monotype Sorts" pitchFamily="2" charset="2"/>
              <a:buNone/>
            </a:pPr>
            <a:endParaRPr lang="en-US" sz="1200" b="1" dirty="0" smtClean="0">
              <a:latin typeface="Courier New" pitchFamily="49" charset="0"/>
            </a:endParaRPr>
          </a:p>
          <a:p>
            <a:pPr algn="l">
              <a:spcBef>
                <a:spcPct val="10000"/>
              </a:spcBef>
              <a:buFont typeface="Monotype Sorts" pitchFamily="2" charset="2"/>
              <a:buNone/>
            </a:pPr>
            <a:r>
              <a:rPr lang="en-US" sz="1200" b="1" dirty="0" smtClean="0">
                <a:latin typeface="Courier New" pitchFamily="49" charset="0"/>
              </a:rPr>
              <a:t>    for(</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i</a:t>
            </a:r>
            <a:r>
              <a:rPr lang="en-US" sz="1200" b="1" dirty="0" smtClean="0">
                <a:latin typeface="Courier New" pitchFamily="49" charset="0"/>
              </a:rPr>
              <a:t>=0; </a:t>
            </a:r>
            <a:r>
              <a:rPr lang="en-US" sz="1200" b="1" dirty="0" err="1" smtClean="0">
                <a:latin typeface="Courier New" pitchFamily="49" charset="0"/>
              </a:rPr>
              <a:t>i</a:t>
            </a:r>
            <a:r>
              <a:rPr lang="en-US" sz="1200" b="1" dirty="0" smtClean="0">
                <a:latin typeface="Courier New" pitchFamily="49" charset="0"/>
              </a:rPr>
              <a:t>&lt;half; </a:t>
            </a:r>
            <a:r>
              <a:rPr lang="en-US" sz="1200" b="1" dirty="0" err="1" smtClean="0">
                <a:latin typeface="Courier New" pitchFamily="49" charset="0"/>
              </a:rPr>
              <a:t>i</a:t>
            </a:r>
            <a:r>
              <a:rPr lang="en-US" sz="1200" b="1" dirty="0" smtClean="0">
                <a:latin typeface="Courier New" pitchFamily="49" charset="0"/>
              </a:rPr>
              <a:t>++) {</a:t>
            </a:r>
          </a:p>
          <a:p>
            <a:pPr algn="l">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left.add</a:t>
            </a:r>
            <a:r>
              <a:rPr lang="en-US" sz="1200" b="1" dirty="0" smtClean="0">
                <a:latin typeface="Courier New" pitchFamily="49" charset="0"/>
              </a:rPr>
              <a:t>(</a:t>
            </a:r>
            <a:r>
              <a:rPr lang="en-US" sz="1200" b="1" dirty="0" err="1" smtClean="0">
                <a:latin typeface="Courier New" pitchFamily="49" charset="0"/>
              </a:rPr>
              <a:t>v.remove</a:t>
            </a:r>
            <a:r>
              <a:rPr lang="en-US" sz="1200" b="1" dirty="0" smtClean="0">
                <a:latin typeface="Courier New" pitchFamily="49" charset="0"/>
              </a:rPr>
              <a:t>(0));</a:t>
            </a:r>
          </a:p>
          <a:p>
            <a:pPr algn="l">
              <a:spcBef>
                <a:spcPct val="10000"/>
              </a:spcBef>
              <a:buFont typeface="Monotype Sorts" pitchFamily="2" charset="2"/>
              <a:buNone/>
            </a:pPr>
            <a:r>
              <a:rPr lang="en-US" sz="1200" b="1" dirty="0" smtClean="0">
                <a:latin typeface="Courier New" pitchFamily="49" charset="0"/>
              </a:rPr>
              <a:t>    }</a:t>
            </a:r>
          </a:p>
          <a:p>
            <a:pPr algn="l">
              <a:spcBef>
                <a:spcPct val="10000"/>
              </a:spcBef>
              <a:buFont typeface="Monotype Sorts" pitchFamily="2" charset="2"/>
              <a:buNone/>
            </a:pPr>
            <a:endParaRPr lang="en-US" sz="1200" b="1" dirty="0" smtClean="0">
              <a:latin typeface="Courier New" pitchFamily="49" charset="0"/>
            </a:endParaRPr>
          </a:p>
          <a:p>
            <a:pPr algn="l">
              <a:spcBef>
                <a:spcPct val="10000"/>
              </a:spcBef>
              <a:buFont typeface="Monotype Sorts" pitchFamily="2" charset="2"/>
              <a:buNone/>
            </a:pPr>
            <a:r>
              <a:rPr lang="en-US" sz="1200" b="1" dirty="0" smtClean="0">
                <a:latin typeface="Courier New" pitchFamily="49" charset="0"/>
              </a:rPr>
              <a:t>    while(!</a:t>
            </a:r>
            <a:r>
              <a:rPr lang="en-US" sz="1200" b="1" dirty="0" err="1" smtClean="0">
                <a:latin typeface="Courier New" pitchFamily="49" charset="0"/>
              </a:rPr>
              <a:t>v.isEmpty</a:t>
            </a:r>
            <a:r>
              <a:rPr lang="en-US" sz="1200" b="1" dirty="0" smtClean="0">
                <a:latin typeface="Courier New" pitchFamily="49" charset="0"/>
              </a:rPr>
              <a:t>()) {</a:t>
            </a:r>
          </a:p>
          <a:p>
            <a:pPr algn="l">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right.add</a:t>
            </a:r>
            <a:r>
              <a:rPr lang="en-US" sz="1200" b="1" dirty="0" smtClean="0">
                <a:latin typeface="Courier New" pitchFamily="49" charset="0"/>
              </a:rPr>
              <a:t>(</a:t>
            </a:r>
            <a:r>
              <a:rPr lang="en-US" sz="1200" b="1" dirty="0" err="1" smtClean="0">
                <a:latin typeface="Courier New" pitchFamily="49" charset="0"/>
              </a:rPr>
              <a:t>v.remove</a:t>
            </a:r>
            <a:r>
              <a:rPr lang="en-US" sz="1200" b="1" dirty="0" smtClean="0">
                <a:latin typeface="Courier New" pitchFamily="49" charset="0"/>
              </a:rPr>
              <a:t>(0));</a:t>
            </a:r>
          </a:p>
          <a:p>
            <a:pPr algn="l">
              <a:spcBef>
                <a:spcPct val="10000"/>
              </a:spcBef>
              <a:buFont typeface="Monotype Sorts" pitchFamily="2" charset="2"/>
              <a:buNone/>
            </a:pPr>
            <a:r>
              <a:rPr lang="en-US" sz="1200" b="1" dirty="0" smtClean="0">
                <a:latin typeface="Courier New" pitchFamily="49" charset="0"/>
              </a:rPr>
              <a:t>    }</a:t>
            </a:r>
          </a:p>
          <a:p>
            <a:pPr algn="l">
              <a:spcBef>
                <a:spcPct val="10000"/>
              </a:spcBef>
              <a:buFont typeface="Monotype Sorts" pitchFamily="2" charset="2"/>
              <a:buNone/>
            </a:pPr>
            <a:endParaRPr lang="en-US" sz="1200" b="1" dirty="0" smtClean="0">
              <a:latin typeface="Courier New" pitchFamily="49" charset="0"/>
            </a:endParaRPr>
          </a:p>
          <a:p>
            <a:pPr algn="l">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mergeSort</a:t>
            </a:r>
            <a:r>
              <a:rPr lang="en-US" sz="1200" b="1" dirty="0" smtClean="0">
                <a:latin typeface="Courier New" pitchFamily="49" charset="0"/>
              </a:rPr>
              <a:t>(left);</a:t>
            </a:r>
          </a:p>
          <a:p>
            <a:pPr algn="l">
              <a:spcBef>
                <a:spcPct val="10000"/>
              </a:spcBef>
              <a:buFont typeface="Monotype Sorts" pitchFamily="2" charset="2"/>
              <a:buNone/>
            </a:pPr>
            <a:r>
              <a:rPr lang="en-US" sz="1200" b="1" dirty="0" smtClean="0">
                <a:latin typeface="Courier New" pitchFamily="49" charset="0"/>
              </a:rPr>
              <a:t>    </a:t>
            </a:r>
            <a:r>
              <a:rPr lang="en-US" sz="1200" b="1" dirty="0" err="1" smtClean="0">
                <a:latin typeface="Courier New" pitchFamily="49" charset="0"/>
              </a:rPr>
              <a:t>mergeSort</a:t>
            </a:r>
            <a:r>
              <a:rPr lang="en-US" sz="1200" b="1" dirty="0" smtClean="0">
                <a:latin typeface="Courier New" pitchFamily="49" charset="0"/>
              </a:rPr>
              <a:t>(right);</a:t>
            </a:r>
          </a:p>
          <a:p>
            <a:pPr algn="l">
              <a:spcBef>
                <a:spcPct val="10000"/>
              </a:spcBef>
              <a:buFont typeface="Monotype Sorts" pitchFamily="2" charset="2"/>
              <a:buNone/>
            </a:pPr>
            <a:endParaRPr lang="en-US" sz="1200" b="1" dirty="0" smtClean="0">
              <a:latin typeface="Courier New" pitchFamily="49" charset="0"/>
            </a:endParaRPr>
          </a:p>
          <a:p>
            <a:pPr algn="l">
              <a:spcBef>
                <a:spcPct val="10000"/>
              </a:spcBef>
              <a:buFont typeface="Monotype Sorts" pitchFamily="2" charset="2"/>
              <a:buNone/>
            </a:pPr>
            <a:r>
              <a:rPr lang="en-US" sz="1200" b="1" dirty="0" smtClean="0">
                <a:latin typeface="Courier New" pitchFamily="49" charset="0"/>
              </a:rPr>
              <a:t>    merge(left, right, v);</a:t>
            </a:r>
          </a:p>
          <a:p>
            <a:pPr algn="l">
              <a:spcBef>
                <a:spcPct val="10000"/>
              </a:spcBef>
              <a:buFont typeface="Monotype Sorts" pitchFamily="2" charset="2"/>
              <a:buNone/>
            </a:pPr>
            <a:r>
              <a:rPr lang="en-US" sz="1200" b="1" dirty="0" smtClean="0">
                <a:latin typeface="Courier New" pitchFamily="49" charset="0"/>
              </a:rPr>
              <a:t>}</a:t>
            </a:r>
            <a:endParaRPr lang="en-US" sz="1200" b="1" dirty="0">
              <a:latin typeface="Courier New" pitchFamily="49" charset="0"/>
            </a:endParaRPr>
          </a:p>
        </p:txBody>
      </p:sp>
      <p:pic>
        <p:nvPicPr>
          <p:cNvPr id="615431" name="Picture 1031" descr="Weaving texture by ViaMoi."/>
          <p:cNvPicPr>
            <a:picLocks noChangeAspect="1" noChangeArrowheads="1"/>
          </p:cNvPicPr>
          <p:nvPr/>
        </p:nvPicPr>
        <p:blipFill>
          <a:blip r:embed="rId3">
            <a:lum contrast="10000"/>
          </a:blip>
          <a:srcRect/>
          <a:stretch>
            <a:fillRect/>
          </a:stretch>
        </p:blipFill>
        <p:spPr bwMode="auto">
          <a:xfrm>
            <a:off x="7010400" y="3962400"/>
            <a:ext cx="1828800" cy="2286000"/>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7236">
                                            <p:txEl>
                                              <p:pRg st="0" end="0"/>
                                            </p:txEl>
                                          </p:spTgt>
                                        </p:tgtEl>
                                        <p:attrNameLst>
                                          <p:attrName>style.visibility</p:attrName>
                                        </p:attrNameLst>
                                      </p:cBhvr>
                                      <p:to>
                                        <p:strVal val="visible"/>
                                      </p:to>
                                    </p:set>
                                    <p:animEffect transition="in" filter="box(in)">
                                      <p:cBhvr>
                                        <p:cTn id="7" dur="500"/>
                                        <p:tgtEl>
                                          <p:spTgt spid="607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7236">
                                            <p:txEl>
                                              <p:pRg st="1" end="1"/>
                                            </p:txEl>
                                          </p:spTgt>
                                        </p:tgtEl>
                                        <p:attrNameLst>
                                          <p:attrName>style.visibility</p:attrName>
                                        </p:attrNameLst>
                                      </p:cBhvr>
                                      <p:to>
                                        <p:strVal val="visible"/>
                                      </p:to>
                                    </p:set>
                                    <p:animEffect transition="in" filter="box(in)">
                                      <p:cBhvr>
                                        <p:cTn id="12" dur="500"/>
                                        <p:tgtEl>
                                          <p:spTgt spid="607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7236">
                                            <p:txEl>
                                              <p:pRg st="2" end="2"/>
                                            </p:txEl>
                                          </p:spTgt>
                                        </p:tgtEl>
                                        <p:attrNameLst>
                                          <p:attrName>style.visibility</p:attrName>
                                        </p:attrNameLst>
                                      </p:cBhvr>
                                      <p:to>
                                        <p:strVal val="visible"/>
                                      </p:to>
                                    </p:set>
                                    <p:animEffect transition="in" filter="box(in)">
                                      <p:cBhvr>
                                        <p:cTn id="17" dur="500"/>
                                        <p:tgtEl>
                                          <p:spTgt spid="6072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7236">
                                            <p:txEl>
                                              <p:pRg st="3" end="3"/>
                                            </p:txEl>
                                          </p:spTgt>
                                        </p:tgtEl>
                                        <p:attrNameLst>
                                          <p:attrName>style.visibility</p:attrName>
                                        </p:attrNameLst>
                                      </p:cBhvr>
                                      <p:to>
                                        <p:strVal val="visible"/>
                                      </p:to>
                                    </p:set>
                                    <p:animEffect transition="in" filter="box(in)">
                                      <p:cBhvr>
                                        <p:cTn id="22" dur="500"/>
                                        <p:tgtEl>
                                          <p:spTgt spid="6072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07236">
                                            <p:txEl>
                                              <p:pRg st="4" end="4"/>
                                            </p:txEl>
                                          </p:spTgt>
                                        </p:tgtEl>
                                        <p:attrNameLst>
                                          <p:attrName>style.visibility</p:attrName>
                                        </p:attrNameLst>
                                      </p:cBhvr>
                                      <p:to>
                                        <p:strVal val="visible"/>
                                      </p:to>
                                    </p:set>
                                    <p:animEffect transition="in" filter="box(in)">
                                      <p:cBhvr>
                                        <p:cTn id="27" dur="500"/>
                                        <p:tgtEl>
                                          <p:spTgt spid="6072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7236">
                                            <p:txEl>
                                              <p:pRg st="5" end="5"/>
                                            </p:txEl>
                                          </p:spTgt>
                                        </p:tgtEl>
                                        <p:attrNameLst>
                                          <p:attrName>style.visibility</p:attrName>
                                        </p:attrNameLst>
                                      </p:cBhvr>
                                      <p:to>
                                        <p:strVal val="visible"/>
                                      </p:to>
                                    </p:set>
                                    <p:animEffect transition="in" filter="box(in)">
                                      <p:cBhvr>
                                        <p:cTn id="32" dur="500"/>
                                        <p:tgtEl>
                                          <p:spTgt spid="6072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07236">
                                            <p:txEl>
                                              <p:pRg st="6" end="6"/>
                                            </p:txEl>
                                          </p:spTgt>
                                        </p:tgtEl>
                                        <p:attrNameLst>
                                          <p:attrName>style.visibility</p:attrName>
                                        </p:attrNameLst>
                                      </p:cBhvr>
                                      <p:to>
                                        <p:strVal val="visible"/>
                                      </p:to>
                                    </p:set>
                                    <p:animEffect transition="in" filter="box(in)">
                                      <p:cBhvr>
                                        <p:cTn id="37" dur="500"/>
                                        <p:tgtEl>
                                          <p:spTgt spid="6072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07236">
                                            <p:txEl>
                                              <p:pRg st="7" end="7"/>
                                            </p:txEl>
                                          </p:spTgt>
                                        </p:tgtEl>
                                        <p:attrNameLst>
                                          <p:attrName>style.visibility</p:attrName>
                                        </p:attrNameLst>
                                      </p:cBhvr>
                                      <p:to>
                                        <p:strVal val="visible"/>
                                      </p:to>
                                    </p:set>
                                    <p:animEffect transition="in" filter="box(in)">
                                      <p:cBhvr>
                                        <p:cTn id="42" dur="500"/>
                                        <p:tgtEl>
                                          <p:spTgt spid="60723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07236">
                                            <p:txEl>
                                              <p:pRg st="8" end="8"/>
                                            </p:txEl>
                                          </p:spTgt>
                                        </p:tgtEl>
                                        <p:attrNameLst>
                                          <p:attrName>style.visibility</p:attrName>
                                        </p:attrNameLst>
                                      </p:cBhvr>
                                      <p:to>
                                        <p:strVal val="visible"/>
                                      </p:to>
                                    </p:set>
                                    <p:animEffect transition="in" filter="box(in)">
                                      <p:cBhvr>
                                        <p:cTn id="47" dur="500"/>
                                        <p:tgtEl>
                                          <p:spTgt spid="60723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07236">
                                            <p:txEl>
                                              <p:pRg st="9" end="9"/>
                                            </p:txEl>
                                          </p:spTgt>
                                        </p:tgtEl>
                                        <p:attrNameLst>
                                          <p:attrName>style.visibility</p:attrName>
                                        </p:attrNameLst>
                                      </p:cBhvr>
                                      <p:to>
                                        <p:strVal val="visible"/>
                                      </p:to>
                                    </p:set>
                                    <p:animEffect transition="in" filter="box(in)">
                                      <p:cBhvr>
                                        <p:cTn id="52" dur="500"/>
                                        <p:tgtEl>
                                          <p:spTgt spid="60723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607236">
                                            <p:txEl>
                                              <p:pRg st="10" end="10"/>
                                            </p:txEl>
                                          </p:spTgt>
                                        </p:tgtEl>
                                        <p:attrNameLst>
                                          <p:attrName>style.visibility</p:attrName>
                                        </p:attrNameLst>
                                      </p:cBhvr>
                                      <p:to>
                                        <p:strVal val="visible"/>
                                      </p:to>
                                    </p:set>
                                    <p:animEffect transition="in" filter="box(in)">
                                      <p:cBhvr>
                                        <p:cTn id="57" dur="500"/>
                                        <p:tgtEl>
                                          <p:spTgt spid="60723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07236">
                                            <p:txEl>
                                              <p:pRg st="11" end="11"/>
                                            </p:txEl>
                                          </p:spTgt>
                                        </p:tgtEl>
                                        <p:attrNameLst>
                                          <p:attrName>style.visibility</p:attrName>
                                        </p:attrNameLst>
                                      </p:cBhvr>
                                      <p:to>
                                        <p:strVal val="visible"/>
                                      </p:to>
                                    </p:set>
                                    <p:animEffect transition="in" filter="box(in)">
                                      <p:cBhvr>
                                        <p:cTn id="62" dur="500"/>
                                        <p:tgtEl>
                                          <p:spTgt spid="60723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07236">
                                            <p:txEl>
                                              <p:pRg st="12" end="12"/>
                                            </p:txEl>
                                          </p:spTgt>
                                        </p:tgtEl>
                                        <p:attrNameLst>
                                          <p:attrName>style.visibility</p:attrName>
                                        </p:attrNameLst>
                                      </p:cBhvr>
                                      <p:to>
                                        <p:strVal val="visible"/>
                                      </p:to>
                                    </p:set>
                                    <p:animEffect transition="in" filter="box(in)">
                                      <p:cBhvr>
                                        <p:cTn id="67" dur="500"/>
                                        <p:tgtEl>
                                          <p:spTgt spid="60723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07236">
                                            <p:txEl>
                                              <p:pRg st="13" end="13"/>
                                            </p:txEl>
                                          </p:spTgt>
                                        </p:tgtEl>
                                        <p:attrNameLst>
                                          <p:attrName>style.visibility</p:attrName>
                                        </p:attrNameLst>
                                      </p:cBhvr>
                                      <p:to>
                                        <p:strVal val="visible"/>
                                      </p:to>
                                    </p:set>
                                    <p:animEffect transition="in" filter="box(in)">
                                      <p:cBhvr>
                                        <p:cTn id="72" dur="500"/>
                                        <p:tgtEl>
                                          <p:spTgt spid="60723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07236">
                                            <p:txEl>
                                              <p:pRg st="14" end="14"/>
                                            </p:txEl>
                                          </p:spTgt>
                                        </p:tgtEl>
                                        <p:attrNameLst>
                                          <p:attrName>style.visibility</p:attrName>
                                        </p:attrNameLst>
                                      </p:cBhvr>
                                      <p:to>
                                        <p:strVal val="visible"/>
                                      </p:to>
                                    </p:set>
                                    <p:animEffect transition="in" filter="box(in)">
                                      <p:cBhvr>
                                        <p:cTn id="77" dur="500"/>
                                        <p:tgtEl>
                                          <p:spTgt spid="60723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607236">
                                            <p:txEl>
                                              <p:pRg st="15" end="15"/>
                                            </p:txEl>
                                          </p:spTgt>
                                        </p:tgtEl>
                                        <p:attrNameLst>
                                          <p:attrName>style.visibility</p:attrName>
                                        </p:attrNameLst>
                                      </p:cBhvr>
                                      <p:to>
                                        <p:strVal val="visible"/>
                                      </p:to>
                                    </p:set>
                                    <p:animEffect transition="in" filter="box(in)">
                                      <p:cBhvr>
                                        <p:cTn id="82" dur="500"/>
                                        <p:tgtEl>
                                          <p:spTgt spid="60723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607236">
                                            <p:txEl>
                                              <p:pRg st="16" end="16"/>
                                            </p:txEl>
                                          </p:spTgt>
                                        </p:tgtEl>
                                        <p:attrNameLst>
                                          <p:attrName>style.visibility</p:attrName>
                                        </p:attrNameLst>
                                      </p:cBhvr>
                                      <p:to>
                                        <p:strVal val="visible"/>
                                      </p:to>
                                    </p:set>
                                    <p:animEffect transition="in" filter="box(in)">
                                      <p:cBhvr>
                                        <p:cTn id="87" dur="500"/>
                                        <p:tgtEl>
                                          <p:spTgt spid="607236">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607236">
                                            <p:txEl>
                                              <p:pRg st="17" end="17"/>
                                            </p:txEl>
                                          </p:spTgt>
                                        </p:tgtEl>
                                        <p:attrNameLst>
                                          <p:attrName>style.visibility</p:attrName>
                                        </p:attrNameLst>
                                      </p:cBhvr>
                                      <p:to>
                                        <p:strVal val="visible"/>
                                      </p:to>
                                    </p:set>
                                    <p:animEffect transition="in" filter="box(in)">
                                      <p:cBhvr>
                                        <p:cTn id="92" dur="500"/>
                                        <p:tgtEl>
                                          <p:spTgt spid="607236">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607236">
                                            <p:txEl>
                                              <p:pRg st="18" end="18"/>
                                            </p:txEl>
                                          </p:spTgt>
                                        </p:tgtEl>
                                        <p:attrNameLst>
                                          <p:attrName>style.visibility</p:attrName>
                                        </p:attrNameLst>
                                      </p:cBhvr>
                                      <p:to>
                                        <p:strVal val="visible"/>
                                      </p:to>
                                    </p:set>
                                    <p:animEffect transition="in" filter="box(in)">
                                      <p:cBhvr>
                                        <p:cTn id="97" dur="500"/>
                                        <p:tgtEl>
                                          <p:spTgt spid="607236">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607236">
                                            <p:txEl>
                                              <p:pRg st="19" end="19"/>
                                            </p:txEl>
                                          </p:spTgt>
                                        </p:tgtEl>
                                        <p:attrNameLst>
                                          <p:attrName>style.visibility</p:attrName>
                                        </p:attrNameLst>
                                      </p:cBhvr>
                                      <p:to>
                                        <p:strVal val="visible"/>
                                      </p:to>
                                    </p:set>
                                    <p:animEffect transition="in" filter="box(in)">
                                      <p:cBhvr>
                                        <p:cTn id="102" dur="500"/>
                                        <p:tgtEl>
                                          <p:spTgt spid="607236">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607236">
                                            <p:txEl>
                                              <p:pRg st="20" end="20"/>
                                            </p:txEl>
                                          </p:spTgt>
                                        </p:tgtEl>
                                        <p:attrNameLst>
                                          <p:attrName>style.visibility</p:attrName>
                                        </p:attrNameLst>
                                      </p:cBhvr>
                                      <p:to>
                                        <p:strVal val="visible"/>
                                      </p:to>
                                    </p:set>
                                    <p:animEffect transition="in" filter="box(in)">
                                      <p:cBhvr>
                                        <p:cTn id="107" dur="500"/>
                                        <p:tgtEl>
                                          <p:spTgt spid="607236">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607236">
                                            <p:txEl>
                                              <p:pRg st="21" end="21"/>
                                            </p:txEl>
                                          </p:spTgt>
                                        </p:tgtEl>
                                        <p:attrNameLst>
                                          <p:attrName>style.visibility</p:attrName>
                                        </p:attrNameLst>
                                      </p:cBhvr>
                                      <p:to>
                                        <p:strVal val="visible"/>
                                      </p:to>
                                    </p:set>
                                    <p:animEffect transition="in" filter="box(in)">
                                      <p:cBhvr>
                                        <p:cTn id="112" dur="500"/>
                                        <p:tgtEl>
                                          <p:spTgt spid="607236">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5">
                                            <p:txEl>
                                              <p:pRg st="0" end="0"/>
                                            </p:txEl>
                                          </p:spTgt>
                                        </p:tgtEl>
                                        <p:attrNameLst>
                                          <p:attrName>style.visibility</p:attrName>
                                        </p:attrNameLst>
                                      </p:cBhvr>
                                      <p:to>
                                        <p:strVal val="visible"/>
                                      </p:to>
                                    </p:set>
                                    <p:animEffect transition="in" filter="box(in)">
                                      <p:cBhvr>
                                        <p:cTn id="117" dur="500"/>
                                        <p:tgtEl>
                                          <p:spTgt spid="5">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5">
                                            <p:txEl>
                                              <p:pRg st="1" end="1"/>
                                            </p:txEl>
                                          </p:spTgt>
                                        </p:tgtEl>
                                        <p:attrNameLst>
                                          <p:attrName>style.visibility</p:attrName>
                                        </p:attrNameLst>
                                      </p:cBhvr>
                                      <p:to>
                                        <p:strVal val="visible"/>
                                      </p:to>
                                    </p:set>
                                    <p:animEffect transition="in" filter="box(in)">
                                      <p:cBhvr>
                                        <p:cTn id="122" dur="500"/>
                                        <p:tgtEl>
                                          <p:spTgt spid="5">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5">
                                            <p:txEl>
                                              <p:pRg st="3" end="3"/>
                                            </p:txEl>
                                          </p:spTgt>
                                        </p:tgtEl>
                                        <p:attrNameLst>
                                          <p:attrName>style.visibility</p:attrName>
                                        </p:attrNameLst>
                                      </p:cBhvr>
                                      <p:to>
                                        <p:strVal val="visible"/>
                                      </p:to>
                                    </p:set>
                                    <p:animEffect transition="in" filter="box(in)">
                                      <p:cBhvr>
                                        <p:cTn id="127" dur="500"/>
                                        <p:tgtEl>
                                          <p:spTgt spid="5">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16" fill="hold" grpId="0" nodeType="clickEffect">
                                  <p:stCondLst>
                                    <p:cond delay="0"/>
                                  </p:stCondLst>
                                  <p:childTnLst>
                                    <p:set>
                                      <p:cBhvr>
                                        <p:cTn id="131" dur="1" fill="hold">
                                          <p:stCondLst>
                                            <p:cond delay="0"/>
                                          </p:stCondLst>
                                        </p:cTn>
                                        <p:tgtEl>
                                          <p:spTgt spid="5">
                                            <p:txEl>
                                              <p:pRg st="4" end="4"/>
                                            </p:txEl>
                                          </p:spTgt>
                                        </p:tgtEl>
                                        <p:attrNameLst>
                                          <p:attrName>style.visibility</p:attrName>
                                        </p:attrNameLst>
                                      </p:cBhvr>
                                      <p:to>
                                        <p:strVal val="visible"/>
                                      </p:to>
                                    </p:set>
                                    <p:animEffect transition="in" filter="box(in)">
                                      <p:cBhvr>
                                        <p:cTn id="132" dur="500"/>
                                        <p:tgtEl>
                                          <p:spTgt spid="5">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5">
                                            <p:txEl>
                                              <p:pRg st="5" end="5"/>
                                            </p:txEl>
                                          </p:spTgt>
                                        </p:tgtEl>
                                        <p:attrNameLst>
                                          <p:attrName>style.visibility</p:attrName>
                                        </p:attrNameLst>
                                      </p:cBhvr>
                                      <p:to>
                                        <p:strVal val="visible"/>
                                      </p:to>
                                    </p:set>
                                    <p:animEffect transition="in" filter="box(in)">
                                      <p:cBhvr>
                                        <p:cTn id="137" dur="500"/>
                                        <p:tgtEl>
                                          <p:spTgt spid="5">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16" fill="hold" grpId="0" nodeType="clickEffect">
                                  <p:stCondLst>
                                    <p:cond delay="0"/>
                                  </p:stCondLst>
                                  <p:childTnLst>
                                    <p:set>
                                      <p:cBhvr>
                                        <p:cTn id="141" dur="1" fill="hold">
                                          <p:stCondLst>
                                            <p:cond delay="0"/>
                                          </p:stCondLst>
                                        </p:cTn>
                                        <p:tgtEl>
                                          <p:spTgt spid="5">
                                            <p:txEl>
                                              <p:pRg st="6" end="6"/>
                                            </p:txEl>
                                          </p:spTgt>
                                        </p:tgtEl>
                                        <p:attrNameLst>
                                          <p:attrName>style.visibility</p:attrName>
                                        </p:attrNameLst>
                                      </p:cBhvr>
                                      <p:to>
                                        <p:strVal val="visible"/>
                                      </p:to>
                                    </p:set>
                                    <p:animEffect transition="in" filter="box(in)">
                                      <p:cBhvr>
                                        <p:cTn id="142" dur="500"/>
                                        <p:tgtEl>
                                          <p:spTgt spid="5">
                                            <p:txEl>
                                              <p:pRg st="6" end="6"/>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16" fill="hold" grpId="0" nodeType="clickEffect">
                                  <p:stCondLst>
                                    <p:cond delay="0"/>
                                  </p:stCondLst>
                                  <p:childTnLst>
                                    <p:set>
                                      <p:cBhvr>
                                        <p:cTn id="146" dur="1" fill="hold">
                                          <p:stCondLst>
                                            <p:cond delay="0"/>
                                          </p:stCondLst>
                                        </p:cTn>
                                        <p:tgtEl>
                                          <p:spTgt spid="5">
                                            <p:txEl>
                                              <p:pRg st="7" end="7"/>
                                            </p:txEl>
                                          </p:spTgt>
                                        </p:tgtEl>
                                        <p:attrNameLst>
                                          <p:attrName>style.visibility</p:attrName>
                                        </p:attrNameLst>
                                      </p:cBhvr>
                                      <p:to>
                                        <p:strVal val="visible"/>
                                      </p:to>
                                    </p:set>
                                    <p:animEffect transition="in" filter="box(in)">
                                      <p:cBhvr>
                                        <p:cTn id="147" dur="500"/>
                                        <p:tgtEl>
                                          <p:spTgt spid="5">
                                            <p:txEl>
                                              <p:pRg st="7" end="7"/>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16" fill="hold" grpId="0" nodeType="clickEffect">
                                  <p:stCondLst>
                                    <p:cond delay="0"/>
                                  </p:stCondLst>
                                  <p:childTnLst>
                                    <p:set>
                                      <p:cBhvr>
                                        <p:cTn id="151" dur="1" fill="hold">
                                          <p:stCondLst>
                                            <p:cond delay="0"/>
                                          </p:stCondLst>
                                        </p:cTn>
                                        <p:tgtEl>
                                          <p:spTgt spid="5">
                                            <p:txEl>
                                              <p:pRg st="9" end="9"/>
                                            </p:txEl>
                                          </p:spTgt>
                                        </p:tgtEl>
                                        <p:attrNameLst>
                                          <p:attrName>style.visibility</p:attrName>
                                        </p:attrNameLst>
                                      </p:cBhvr>
                                      <p:to>
                                        <p:strVal val="visible"/>
                                      </p:to>
                                    </p:set>
                                    <p:animEffect transition="in" filter="box(in)">
                                      <p:cBhvr>
                                        <p:cTn id="152" dur="500"/>
                                        <p:tgtEl>
                                          <p:spTgt spid="5">
                                            <p:txEl>
                                              <p:pRg st="9" end="9"/>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5">
                                            <p:txEl>
                                              <p:pRg st="10" end="10"/>
                                            </p:txEl>
                                          </p:spTgt>
                                        </p:tgtEl>
                                        <p:attrNameLst>
                                          <p:attrName>style.visibility</p:attrName>
                                        </p:attrNameLst>
                                      </p:cBhvr>
                                      <p:to>
                                        <p:strVal val="visible"/>
                                      </p:to>
                                    </p:set>
                                    <p:animEffect transition="in" filter="box(in)">
                                      <p:cBhvr>
                                        <p:cTn id="157" dur="500"/>
                                        <p:tgtEl>
                                          <p:spTgt spid="5">
                                            <p:txEl>
                                              <p:pRg st="10" end="1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grpId="0" nodeType="clickEffect">
                                  <p:stCondLst>
                                    <p:cond delay="0"/>
                                  </p:stCondLst>
                                  <p:childTnLst>
                                    <p:set>
                                      <p:cBhvr>
                                        <p:cTn id="161" dur="1" fill="hold">
                                          <p:stCondLst>
                                            <p:cond delay="0"/>
                                          </p:stCondLst>
                                        </p:cTn>
                                        <p:tgtEl>
                                          <p:spTgt spid="5">
                                            <p:txEl>
                                              <p:pRg st="11" end="11"/>
                                            </p:txEl>
                                          </p:spTgt>
                                        </p:tgtEl>
                                        <p:attrNameLst>
                                          <p:attrName>style.visibility</p:attrName>
                                        </p:attrNameLst>
                                      </p:cBhvr>
                                      <p:to>
                                        <p:strVal val="visible"/>
                                      </p:to>
                                    </p:set>
                                    <p:animEffect transition="in" filter="box(in)">
                                      <p:cBhvr>
                                        <p:cTn id="162" dur="500"/>
                                        <p:tgtEl>
                                          <p:spTgt spid="5">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grpId="0" nodeType="clickEffect">
                                  <p:stCondLst>
                                    <p:cond delay="0"/>
                                  </p:stCondLst>
                                  <p:childTnLst>
                                    <p:set>
                                      <p:cBhvr>
                                        <p:cTn id="166" dur="1" fill="hold">
                                          <p:stCondLst>
                                            <p:cond delay="0"/>
                                          </p:stCondLst>
                                        </p:cTn>
                                        <p:tgtEl>
                                          <p:spTgt spid="5">
                                            <p:txEl>
                                              <p:pRg st="13" end="13"/>
                                            </p:txEl>
                                          </p:spTgt>
                                        </p:tgtEl>
                                        <p:attrNameLst>
                                          <p:attrName>style.visibility</p:attrName>
                                        </p:attrNameLst>
                                      </p:cBhvr>
                                      <p:to>
                                        <p:strVal val="visible"/>
                                      </p:to>
                                    </p:set>
                                    <p:animEffect transition="in" filter="box(in)">
                                      <p:cBhvr>
                                        <p:cTn id="167" dur="500"/>
                                        <p:tgtEl>
                                          <p:spTgt spid="5">
                                            <p:txEl>
                                              <p:pRg st="13" end="13"/>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16" fill="hold" grpId="0" nodeType="clickEffect">
                                  <p:stCondLst>
                                    <p:cond delay="0"/>
                                  </p:stCondLst>
                                  <p:childTnLst>
                                    <p:set>
                                      <p:cBhvr>
                                        <p:cTn id="171" dur="1" fill="hold">
                                          <p:stCondLst>
                                            <p:cond delay="0"/>
                                          </p:stCondLst>
                                        </p:cTn>
                                        <p:tgtEl>
                                          <p:spTgt spid="5">
                                            <p:txEl>
                                              <p:pRg st="14" end="14"/>
                                            </p:txEl>
                                          </p:spTgt>
                                        </p:tgtEl>
                                        <p:attrNameLst>
                                          <p:attrName>style.visibility</p:attrName>
                                        </p:attrNameLst>
                                      </p:cBhvr>
                                      <p:to>
                                        <p:strVal val="visible"/>
                                      </p:to>
                                    </p:set>
                                    <p:animEffect transition="in" filter="box(in)">
                                      <p:cBhvr>
                                        <p:cTn id="172" dur="500"/>
                                        <p:tgtEl>
                                          <p:spTgt spid="5">
                                            <p:txEl>
                                              <p:pRg st="14" end="14"/>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grpId="0" nodeType="clickEffect">
                                  <p:stCondLst>
                                    <p:cond delay="0"/>
                                  </p:stCondLst>
                                  <p:childTnLst>
                                    <p:set>
                                      <p:cBhvr>
                                        <p:cTn id="176" dur="1" fill="hold">
                                          <p:stCondLst>
                                            <p:cond delay="0"/>
                                          </p:stCondLst>
                                        </p:cTn>
                                        <p:tgtEl>
                                          <p:spTgt spid="5">
                                            <p:txEl>
                                              <p:pRg st="15" end="15"/>
                                            </p:txEl>
                                          </p:spTgt>
                                        </p:tgtEl>
                                        <p:attrNameLst>
                                          <p:attrName>style.visibility</p:attrName>
                                        </p:attrNameLst>
                                      </p:cBhvr>
                                      <p:to>
                                        <p:strVal val="visible"/>
                                      </p:to>
                                    </p:set>
                                    <p:animEffect transition="in" filter="box(in)">
                                      <p:cBhvr>
                                        <p:cTn id="177" dur="500"/>
                                        <p:tgtEl>
                                          <p:spTgt spid="5">
                                            <p:txEl>
                                              <p:pRg st="15" end="15"/>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5">
                                            <p:txEl>
                                              <p:pRg st="17" end="17"/>
                                            </p:txEl>
                                          </p:spTgt>
                                        </p:tgtEl>
                                        <p:attrNameLst>
                                          <p:attrName>style.visibility</p:attrName>
                                        </p:attrNameLst>
                                      </p:cBhvr>
                                      <p:to>
                                        <p:strVal val="visible"/>
                                      </p:to>
                                    </p:set>
                                    <p:animEffect transition="in" filter="box(in)">
                                      <p:cBhvr>
                                        <p:cTn id="182" dur="500"/>
                                        <p:tgtEl>
                                          <p:spTgt spid="5">
                                            <p:txEl>
                                              <p:pRg st="17" end="17"/>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4" presetClass="entr" presetSubtype="16" fill="hold" grpId="0" nodeType="clickEffect">
                                  <p:stCondLst>
                                    <p:cond delay="0"/>
                                  </p:stCondLst>
                                  <p:childTnLst>
                                    <p:set>
                                      <p:cBhvr>
                                        <p:cTn id="186" dur="1" fill="hold">
                                          <p:stCondLst>
                                            <p:cond delay="0"/>
                                          </p:stCondLst>
                                        </p:cTn>
                                        <p:tgtEl>
                                          <p:spTgt spid="5">
                                            <p:txEl>
                                              <p:pRg st="18" end="18"/>
                                            </p:txEl>
                                          </p:spTgt>
                                        </p:tgtEl>
                                        <p:attrNameLst>
                                          <p:attrName>style.visibility</p:attrName>
                                        </p:attrNameLst>
                                      </p:cBhvr>
                                      <p:to>
                                        <p:strVal val="visible"/>
                                      </p:to>
                                    </p:set>
                                    <p:animEffect transition="in" filter="box(in)">
                                      <p:cBhvr>
                                        <p:cTn id="187" dur="500"/>
                                        <p:tgtEl>
                                          <p:spTgt spid="5">
                                            <p:txEl>
                                              <p:pRg st="18" end="18"/>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4" presetClass="entr" presetSubtype="16" fill="hold" grpId="0" nodeType="clickEffect">
                                  <p:stCondLst>
                                    <p:cond delay="0"/>
                                  </p:stCondLst>
                                  <p:childTnLst>
                                    <p:set>
                                      <p:cBhvr>
                                        <p:cTn id="191" dur="1" fill="hold">
                                          <p:stCondLst>
                                            <p:cond delay="0"/>
                                          </p:stCondLst>
                                        </p:cTn>
                                        <p:tgtEl>
                                          <p:spTgt spid="5">
                                            <p:txEl>
                                              <p:pRg st="20" end="20"/>
                                            </p:txEl>
                                          </p:spTgt>
                                        </p:tgtEl>
                                        <p:attrNameLst>
                                          <p:attrName>style.visibility</p:attrName>
                                        </p:attrNameLst>
                                      </p:cBhvr>
                                      <p:to>
                                        <p:strVal val="visible"/>
                                      </p:to>
                                    </p:set>
                                    <p:animEffect transition="in" filter="box(in)">
                                      <p:cBhvr>
                                        <p:cTn id="192" dur="500"/>
                                        <p:tgtEl>
                                          <p:spTgt spid="5">
                                            <p:txEl>
                                              <p:pRg st="20" end="2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4" presetClass="entr" presetSubtype="16" fill="hold" grpId="0" nodeType="clickEffect">
                                  <p:stCondLst>
                                    <p:cond delay="0"/>
                                  </p:stCondLst>
                                  <p:childTnLst>
                                    <p:set>
                                      <p:cBhvr>
                                        <p:cTn id="196" dur="1" fill="hold">
                                          <p:stCondLst>
                                            <p:cond delay="0"/>
                                          </p:stCondLst>
                                        </p:cTn>
                                        <p:tgtEl>
                                          <p:spTgt spid="5">
                                            <p:txEl>
                                              <p:pRg st="21" end="21"/>
                                            </p:txEl>
                                          </p:spTgt>
                                        </p:tgtEl>
                                        <p:attrNameLst>
                                          <p:attrName>style.visibility</p:attrName>
                                        </p:attrNameLst>
                                      </p:cBhvr>
                                      <p:to>
                                        <p:strVal val="visible"/>
                                      </p:to>
                                    </p:set>
                                    <p:animEffect transition="in" filter="box(in)">
                                      <p:cBhvr>
                                        <p:cTn id="197" dur="500"/>
                                        <p:tgtEl>
                                          <p:spTgt spid="5">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6" grpId="0" build="p" autoUpdateAnimBg="0"/>
      <p:bldP spid="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sz="quarter" idx="1"/>
          </p:nvPr>
        </p:nvSpPr>
        <p:spPr>
          <a:xfrm>
            <a:off x="612648" y="1600200"/>
            <a:ext cx="8153400" cy="1676400"/>
          </a:xfrm>
        </p:spPr>
        <p:txBody>
          <a:bodyPr>
            <a:normAutofit/>
          </a:bodyPr>
          <a:lstStyle/>
          <a:p>
            <a:r>
              <a:rPr lang="en-US" dirty="0" smtClean="0"/>
              <a:t>Given an array A and an element E that ‘may’ be in the area: find the smallest K such that A[K] == E.  Return -1 if there is no such K.</a:t>
            </a:r>
            <a:endParaRPr lang="en-US" dirty="0"/>
          </a:p>
        </p:txBody>
      </p:sp>
      <p:sp>
        <p:nvSpPr>
          <p:cNvPr id="4" name="Rectangle 1027"/>
          <p:cNvSpPr>
            <a:spLocks noChangeArrowheads="1"/>
          </p:cNvSpPr>
          <p:nvPr/>
        </p:nvSpPr>
        <p:spPr bwMode="auto">
          <a:xfrm>
            <a:off x="609600" y="3276600"/>
            <a:ext cx="6515100" cy="2057400"/>
          </a:xfrm>
          <a:prstGeom prst="rect">
            <a:avLst/>
          </a:prstGeom>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800" b="1" dirty="0" smtClean="0">
                <a:latin typeface="Courier New" pitchFamily="49" charset="0"/>
              </a:rPr>
              <a:t>public </a:t>
            </a:r>
            <a:r>
              <a:rPr lang="en-US" sz="1800" b="1" dirty="0" err="1" smtClean="0">
                <a:latin typeface="Courier New" pitchFamily="49" charset="0"/>
              </a:rPr>
              <a:t>int</a:t>
            </a:r>
            <a:r>
              <a:rPr lang="en-US" sz="1800" b="1" dirty="0" smtClean="0">
                <a:latin typeface="Courier New" pitchFamily="49" charset="0"/>
              </a:rPr>
              <a:t> search(</a:t>
            </a:r>
            <a:r>
              <a:rPr lang="en-US" sz="1800" b="1" dirty="0" err="1" smtClean="0">
                <a:latin typeface="Courier New" pitchFamily="49" charset="0"/>
              </a:rPr>
              <a:t>int</a:t>
            </a:r>
            <a:r>
              <a:rPr lang="en-US" sz="1800" b="1" dirty="0" smtClean="0">
                <a:latin typeface="Courier New" pitchFamily="49" charset="0"/>
              </a:rPr>
              <a:t>[] data, </a:t>
            </a:r>
            <a:r>
              <a:rPr lang="en-US" sz="1800" b="1" dirty="0" err="1" smtClean="0">
                <a:latin typeface="Courier New" pitchFamily="49" charset="0"/>
              </a:rPr>
              <a:t>int</a:t>
            </a:r>
            <a:r>
              <a:rPr lang="en-US" sz="1800" b="1" dirty="0" smtClean="0">
                <a:latin typeface="Courier New" pitchFamily="49" charset="0"/>
              </a:rPr>
              <a:t> value) {</a:t>
            </a:r>
          </a:p>
          <a:p>
            <a:pPr marL="342900" indent="-342900" algn="l" eaLnBrk="1" hangingPunct="1">
              <a:spcBef>
                <a:spcPct val="20000"/>
              </a:spcBef>
            </a:pPr>
            <a:r>
              <a:rPr lang="en-US" sz="1800" b="1" dirty="0" smtClean="0">
                <a:latin typeface="Courier New" pitchFamily="49" charset="0"/>
              </a:rPr>
              <a:t>  for(</a:t>
            </a: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=0; </a:t>
            </a:r>
            <a:r>
              <a:rPr lang="en-US" sz="1800" b="1" dirty="0" err="1" smtClean="0">
                <a:latin typeface="Courier New" pitchFamily="49" charset="0"/>
              </a:rPr>
              <a:t>i</a:t>
            </a:r>
            <a:r>
              <a:rPr lang="en-US" sz="1800" b="1" dirty="0" smtClean="0">
                <a:latin typeface="Courier New" pitchFamily="49" charset="0"/>
              </a:rPr>
              <a:t>&lt;</a:t>
            </a:r>
            <a:r>
              <a:rPr lang="en-US" sz="1800" b="1" dirty="0" err="1" smtClean="0">
                <a:latin typeface="Courier New" pitchFamily="49" charset="0"/>
              </a:rPr>
              <a:t>data.length</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 </a:t>
            </a:r>
          </a:p>
          <a:p>
            <a:pPr marL="342900" indent="-342900" algn="l" eaLnBrk="1" hangingPunct="1">
              <a:spcBef>
                <a:spcPct val="20000"/>
              </a:spcBef>
            </a:pPr>
            <a:r>
              <a:rPr lang="en-US" sz="1800" b="1" dirty="0" smtClean="0">
                <a:latin typeface="Courier New" pitchFamily="49" charset="0"/>
              </a:rPr>
              <a:t>    if(data[</a:t>
            </a:r>
            <a:r>
              <a:rPr lang="en-US" sz="1800" b="1" dirty="0" err="1" smtClean="0">
                <a:latin typeface="Courier New" pitchFamily="49" charset="0"/>
              </a:rPr>
              <a:t>i</a:t>
            </a:r>
            <a:r>
              <a:rPr lang="en-US" sz="1800" b="1" dirty="0" smtClean="0">
                <a:latin typeface="Courier New" pitchFamily="49" charset="0"/>
              </a:rPr>
              <a:t>] == value) return </a:t>
            </a:r>
            <a:r>
              <a:rPr lang="en-US" sz="1800" b="1" dirty="0" err="1" smtClean="0">
                <a:latin typeface="Courier New" pitchFamily="49" charset="0"/>
              </a:rPr>
              <a:t>i</a:t>
            </a:r>
            <a:r>
              <a:rPr lang="en-US" sz="1800" b="1" dirty="0" smtClean="0">
                <a:latin typeface="Courier New" pitchFamily="49" charset="0"/>
              </a:rPr>
              <a:t>;</a:t>
            </a:r>
          </a:p>
          <a:p>
            <a:pPr marL="342900" indent="-342900" algn="l" eaLnBrk="1" hangingPunct="1">
              <a:spcBef>
                <a:spcPct val="20000"/>
              </a:spcBef>
            </a:pPr>
            <a:r>
              <a:rPr lang="en-US" sz="1800" b="1" dirty="0" smtClean="0">
                <a:latin typeface="Courier New" pitchFamily="49" charset="0"/>
              </a:rPr>
              <a:t>  }</a:t>
            </a:r>
          </a:p>
          <a:p>
            <a:pPr marL="342900" indent="-342900" algn="l" eaLnBrk="1" hangingPunct="1">
              <a:spcBef>
                <a:spcPct val="20000"/>
              </a:spcBef>
            </a:pPr>
            <a:r>
              <a:rPr lang="en-US" sz="1800" b="1" dirty="0" smtClean="0">
                <a:latin typeface="Courier New" pitchFamily="49" charset="0"/>
              </a:rPr>
              <a:t>  return -1;</a:t>
            </a:r>
          </a:p>
          <a:p>
            <a:pPr marL="342900" indent="-342900" algn="l" eaLnBrk="1" hangingPunct="1">
              <a:spcBef>
                <a:spcPct val="20000"/>
              </a:spcBef>
            </a:pPr>
            <a:r>
              <a:rPr lang="en-US" sz="1800" b="1" dirty="0" smtClean="0">
                <a:latin typeface="Courier New" pitchFamily="49" charset="0"/>
              </a:rPr>
              <a:t>}</a:t>
            </a:r>
          </a:p>
        </p:txBody>
      </p:sp>
      <p:pic>
        <p:nvPicPr>
          <p:cNvPr id="649218" name="Picture 2" descr="look 03.04.09 [63] by timlewisnm."/>
          <p:cNvPicPr>
            <a:picLocks noChangeAspect="1" noChangeArrowheads="1"/>
          </p:cNvPicPr>
          <p:nvPr/>
        </p:nvPicPr>
        <p:blipFill>
          <a:blip r:embed="rId3"/>
          <a:srcRect/>
          <a:stretch>
            <a:fillRect/>
          </a:stretch>
        </p:blipFill>
        <p:spPr bwMode="auto">
          <a:xfrm>
            <a:off x="4495800" y="4572000"/>
            <a:ext cx="3254093" cy="1828800"/>
          </a:xfrm>
          <a:prstGeom prst="rect">
            <a:avLst/>
          </a:prstGeom>
          <a:ln>
            <a:solidFill>
              <a:schemeClr val="tx1"/>
            </a:solidFill>
          </a:ln>
          <a:effectLst>
            <a:outerShdw blurRad="292100" dist="139700" dir="2700000" algn="tl" rotWithShape="0">
              <a:srgbClr val="333333">
                <a:alpha val="65000"/>
              </a:srgbClr>
            </a:outerShdw>
          </a:effectLst>
        </p:spPr>
      </p:pic>
      <p:sp>
        <p:nvSpPr>
          <p:cNvPr id="6" name="Rectangle 5"/>
          <p:cNvSpPr/>
          <p:nvPr/>
        </p:nvSpPr>
        <p:spPr>
          <a:xfrm>
            <a:off x="304800" y="6248400"/>
            <a:ext cx="3886200" cy="276999"/>
          </a:xfrm>
          <a:prstGeom prst="rect">
            <a:avLst/>
          </a:prstGeom>
        </p:spPr>
        <p:txBody>
          <a:bodyPr wrap="square">
            <a:spAutoFit/>
          </a:bodyPr>
          <a:lstStyle/>
          <a:p>
            <a:r>
              <a:rPr lang="en-US" sz="1200" dirty="0" smtClean="0">
                <a:solidFill>
                  <a:schemeClr val="bg1">
                    <a:lumMod val="75000"/>
                  </a:schemeClr>
                </a:solidFill>
              </a:rPr>
              <a:t>http://www.flickr.com/photos/gozalewis/3329507901/ </a:t>
            </a:r>
            <a:endParaRPr lang="en-US" sz="1200" dirty="0">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sz="quarter" idx="1"/>
          </p:nvPr>
        </p:nvSpPr>
        <p:spPr>
          <a:xfrm>
            <a:off x="612648" y="1600200"/>
            <a:ext cx="8153400" cy="1676400"/>
          </a:xfrm>
        </p:spPr>
        <p:txBody>
          <a:bodyPr>
            <a:normAutofit/>
          </a:bodyPr>
          <a:lstStyle/>
          <a:p>
            <a:r>
              <a:rPr lang="en-US" dirty="0" smtClean="0"/>
              <a:t>Given a </a:t>
            </a:r>
            <a:r>
              <a:rPr lang="en-US" b="1" i="1" dirty="0" smtClean="0"/>
              <a:t>sorted</a:t>
            </a:r>
            <a:r>
              <a:rPr lang="en-US" dirty="0" smtClean="0"/>
              <a:t> array A and an element E: find a K such that A[K] == E.  Return -1 if there is no such K.</a:t>
            </a:r>
            <a:endParaRPr lang="en-US" dirty="0"/>
          </a:p>
        </p:txBody>
      </p:sp>
      <p:sp>
        <p:nvSpPr>
          <p:cNvPr id="4" name="Rectangle 1027"/>
          <p:cNvSpPr>
            <a:spLocks noChangeArrowheads="1"/>
          </p:cNvSpPr>
          <p:nvPr/>
        </p:nvSpPr>
        <p:spPr bwMode="auto">
          <a:xfrm>
            <a:off x="838200" y="2971800"/>
            <a:ext cx="7696200" cy="2895600"/>
          </a:xfrm>
          <a:prstGeom prst="rect">
            <a:avLst/>
          </a:prstGeom>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600" b="1" dirty="0" smtClean="0">
                <a:latin typeface="Courier New" pitchFamily="49" charset="0"/>
              </a:rPr>
              <a:t>public </a:t>
            </a:r>
            <a:r>
              <a:rPr lang="en-US" sz="1600" b="1" dirty="0" err="1" smtClean="0">
                <a:latin typeface="Courier New" pitchFamily="49" charset="0"/>
              </a:rPr>
              <a:t>int</a:t>
            </a:r>
            <a:r>
              <a:rPr lang="en-US" sz="1600" b="1" dirty="0" smtClean="0">
                <a:latin typeface="Courier New" pitchFamily="49" charset="0"/>
              </a:rPr>
              <a:t> </a:t>
            </a:r>
            <a:r>
              <a:rPr lang="en-US" sz="1600" b="1" dirty="0" err="1" smtClean="0">
                <a:latin typeface="Courier New" pitchFamily="49" charset="0"/>
              </a:rPr>
              <a:t>binarySearch</a:t>
            </a:r>
            <a:r>
              <a:rPr lang="en-US" sz="1600" b="1" dirty="0" smtClean="0">
                <a:latin typeface="Courier New" pitchFamily="49" charset="0"/>
              </a:rPr>
              <a:t>(</a:t>
            </a:r>
            <a:r>
              <a:rPr lang="en-US" sz="1600" b="1" dirty="0" err="1" smtClean="0">
                <a:latin typeface="Courier New" pitchFamily="49" charset="0"/>
              </a:rPr>
              <a:t>int</a:t>
            </a:r>
            <a:r>
              <a:rPr lang="en-US" sz="1600" b="1" dirty="0" smtClean="0">
                <a:latin typeface="Courier New" pitchFamily="49" charset="0"/>
              </a:rPr>
              <a:t>[] data, </a:t>
            </a:r>
            <a:r>
              <a:rPr lang="en-US" sz="1600" b="1" dirty="0" err="1" smtClean="0">
                <a:latin typeface="Courier New" pitchFamily="49" charset="0"/>
              </a:rPr>
              <a:t>int</a:t>
            </a:r>
            <a:r>
              <a:rPr lang="en-US" sz="1600" b="1" dirty="0" smtClean="0">
                <a:latin typeface="Courier New" pitchFamily="49" charset="0"/>
              </a:rPr>
              <a:t> value) {</a:t>
            </a:r>
          </a:p>
          <a:p>
            <a:pPr marL="342900" indent="-342900" algn="l" eaLnBrk="1" hangingPunct="1">
              <a:spcBef>
                <a:spcPct val="20000"/>
              </a:spcBef>
            </a:pPr>
            <a:r>
              <a:rPr lang="en-US" sz="1600" b="1" dirty="0" smtClean="0">
                <a:latin typeface="Courier New" pitchFamily="49" charset="0"/>
              </a:rPr>
              <a:t>  </a:t>
            </a:r>
            <a:r>
              <a:rPr lang="en-US" sz="1600" b="1" dirty="0" err="1" smtClean="0">
                <a:latin typeface="Courier New" pitchFamily="49" charset="0"/>
              </a:rPr>
              <a:t>int</a:t>
            </a:r>
            <a:r>
              <a:rPr lang="en-US" sz="1600" b="1" dirty="0" smtClean="0">
                <a:latin typeface="Courier New" pitchFamily="49" charset="0"/>
              </a:rPr>
              <a:t> </a:t>
            </a:r>
            <a:r>
              <a:rPr lang="en-US" sz="1600" b="1" dirty="0" err="1" smtClean="0">
                <a:latin typeface="Courier New" pitchFamily="49" charset="0"/>
              </a:rPr>
              <a:t>intervalMin</a:t>
            </a:r>
            <a:r>
              <a:rPr lang="en-US" sz="1600" b="1" dirty="0" smtClean="0">
                <a:latin typeface="Courier New" pitchFamily="49" charset="0"/>
              </a:rPr>
              <a:t> = 0, </a:t>
            </a:r>
            <a:r>
              <a:rPr lang="en-US" sz="1600" b="1" dirty="0" err="1" smtClean="0">
                <a:latin typeface="Courier New" pitchFamily="49" charset="0"/>
              </a:rPr>
              <a:t>intervalMax</a:t>
            </a:r>
            <a:r>
              <a:rPr lang="en-US" sz="1600" b="1" dirty="0" smtClean="0">
                <a:latin typeface="Courier New" pitchFamily="49" charset="0"/>
              </a:rPr>
              <a:t> = data.length-1;</a:t>
            </a:r>
          </a:p>
          <a:p>
            <a:pPr marL="342900" indent="-342900" algn="l" eaLnBrk="1" hangingPunct="1">
              <a:spcBef>
                <a:spcPct val="20000"/>
              </a:spcBef>
            </a:pPr>
            <a:r>
              <a:rPr lang="en-US" sz="1600" b="1" dirty="0" smtClean="0">
                <a:latin typeface="Courier New" pitchFamily="49" charset="0"/>
              </a:rPr>
              <a:t>  while(</a:t>
            </a:r>
            <a:r>
              <a:rPr lang="en-US" sz="1600" b="1" dirty="0" err="1" smtClean="0">
                <a:latin typeface="Courier New" pitchFamily="49" charset="0"/>
              </a:rPr>
              <a:t>intervalMin</a:t>
            </a:r>
            <a:r>
              <a:rPr lang="en-US" sz="1600" b="1" dirty="0" smtClean="0">
                <a:latin typeface="Courier New" pitchFamily="49" charset="0"/>
              </a:rPr>
              <a:t> &lt;= </a:t>
            </a:r>
            <a:r>
              <a:rPr lang="en-US" sz="1600" b="1" dirty="0" err="1" smtClean="0">
                <a:latin typeface="Courier New" pitchFamily="49" charset="0"/>
              </a:rPr>
              <a:t>intervalMax</a:t>
            </a:r>
            <a:r>
              <a:rPr lang="en-US" sz="1600" b="1" dirty="0" smtClean="0">
                <a:latin typeface="Courier New" pitchFamily="49" charset="0"/>
              </a:rPr>
              <a:t>) {</a:t>
            </a:r>
          </a:p>
          <a:p>
            <a:pPr marL="342900" indent="-342900" algn="l" eaLnBrk="1" hangingPunct="1">
              <a:spcBef>
                <a:spcPct val="20000"/>
              </a:spcBef>
            </a:pPr>
            <a:r>
              <a:rPr lang="en-US" sz="1600" b="1" dirty="0" smtClean="0">
                <a:latin typeface="Courier New" pitchFamily="49" charset="0"/>
              </a:rPr>
              <a:t>    </a:t>
            </a:r>
            <a:r>
              <a:rPr lang="en-US" sz="1600" b="1" dirty="0" err="1" smtClean="0">
                <a:latin typeface="Courier New" pitchFamily="49" charset="0"/>
              </a:rPr>
              <a:t>int</a:t>
            </a:r>
            <a:r>
              <a:rPr lang="en-US" sz="1600" b="1" dirty="0" smtClean="0">
                <a:latin typeface="Courier New" pitchFamily="49" charset="0"/>
              </a:rPr>
              <a:t> middle = (</a:t>
            </a:r>
            <a:r>
              <a:rPr lang="en-US" sz="1600" b="1" dirty="0" err="1" smtClean="0">
                <a:latin typeface="Courier New" pitchFamily="49" charset="0"/>
              </a:rPr>
              <a:t>intervalMin</a:t>
            </a:r>
            <a:r>
              <a:rPr lang="en-US" sz="1600" b="1" dirty="0" smtClean="0">
                <a:latin typeface="Courier New" pitchFamily="49" charset="0"/>
              </a:rPr>
              <a:t> + </a:t>
            </a:r>
            <a:r>
              <a:rPr lang="en-US" sz="1600" b="1" dirty="0" err="1" smtClean="0">
                <a:latin typeface="Courier New" pitchFamily="49" charset="0"/>
              </a:rPr>
              <a:t>intervalMax</a:t>
            </a:r>
            <a:r>
              <a:rPr lang="en-US" sz="1600" b="1" dirty="0" smtClean="0">
                <a:latin typeface="Courier New" pitchFamily="49" charset="0"/>
              </a:rPr>
              <a:t>)/2;</a:t>
            </a:r>
          </a:p>
          <a:p>
            <a:pPr marL="342900" indent="-342900" algn="l" eaLnBrk="1" hangingPunct="1">
              <a:spcBef>
                <a:spcPct val="20000"/>
              </a:spcBef>
            </a:pPr>
            <a:r>
              <a:rPr lang="en-US" sz="1600" b="1" dirty="0" smtClean="0">
                <a:latin typeface="Courier New" pitchFamily="49" charset="0"/>
              </a:rPr>
              <a:t>    if(data[middle] == value) return middle;</a:t>
            </a:r>
          </a:p>
          <a:p>
            <a:pPr marL="342900" indent="-342900" algn="l" eaLnBrk="1" hangingPunct="1">
              <a:spcBef>
                <a:spcPct val="20000"/>
              </a:spcBef>
            </a:pPr>
            <a:r>
              <a:rPr lang="en-US" sz="1600" b="1" dirty="0" smtClean="0">
                <a:latin typeface="Courier New" pitchFamily="49" charset="0"/>
              </a:rPr>
              <a:t>    else if(data[middle] &lt; value) </a:t>
            </a:r>
            <a:r>
              <a:rPr lang="en-US" sz="1600" b="1" dirty="0" err="1" smtClean="0">
                <a:latin typeface="Courier New" pitchFamily="49" charset="0"/>
              </a:rPr>
              <a:t>intervalMin</a:t>
            </a:r>
            <a:r>
              <a:rPr lang="en-US" sz="1600" b="1" dirty="0" smtClean="0">
                <a:latin typeface="Courier New" pitchFamily="49" charset="0"/>
              </a:rPr>
              <a:t> = middle+1;</a:t>
            </a:r>
          </a:p>
          <a:p>
            <a:pPr marL="342900" indent="-342900" algn="l" eaLnBrk="1" hangingPunct="1">
              <a:spcBef>
                <a:spcPct val="20000"/>
              </a:spcBef>
            </a:pPr>
            <a:r>
              <a:rPr lang="en-US" sz="1600" b="1" dirty="0" smtClean="0">
                <a:latin typeface="Courier New" pitchFamily="49" charset="0"/>
              </a:rPr>
              <a:t>    else </a:t>
            </a:r>
            <a:r>
              <a:rPr lang="en-US" sz="1600" b="1" dirty="0" err="1" smtClean="0">
                <a:latin typeface="Courier New" pitchFamily="49" charset="0"/>
              </a:rPr>
              <a:t>intervalMax</a:t>
            </a:r>
            <a:r>
              <a:rPr lang="en-US" sz="1600" b="1" dirty="0" smtClean="0">
                <a:latin typeface="Courier New" pitchFamily="49" charset="0"/>
              </a:rPr>
              <a:t> = middle-1;</a:t>
            </a:r>
          </a:p>
          <a:p>
            <a:pPr marL="342900" indent="-342900" algn="l" eaLnBrk="1" hangingPunct="1">
              <a:spcBef>
                <a:spcPct val="20000"/>
              </a:spcBef>
            </a:pPr>
            <a:r>
              <a:rPr lang="en-US" sz="1600" b="1" dirty="0" smtClean="0">
                <a:latin typeface="Courier New" pitchFamily="49" charset="0"/>
              </a:rPr>
              <a:t>  }</a:t>
            </a:r>
          </a:p>
          <a:p>
            <a:pPr marL="342900" indent="-342900" algn="l" eaLnBrk="1" hangingPunct="1">
              <a:spcBef>
                <a:spcPct val="20000"/>
              </a:spcBef>
            </a:pPr>
            <a:r>
              <a:rPr lang="en-US" sz="1600" b="1" dirty="0" smtClean="0">
                <a:latin typeface="Courier New" pitchFamily="49" charset="0"/>
              </a:rPr>
              <a:t>  return -1;</a:t>
            </a:r>
          </a:p>
          <a:p>
            <a:pPr marL="342900" indent="-342900" algn="l" eaLnBrk="1" hangingPunct="1">
              <a:spcBef>
                <a:spcPct val="20000"/>
              </a:spcBef>
            </a:pPr>
            <a:r>
              <a:rPr lang="en-US" sz="1600" b="1" dirty="0" smtClean="0">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 calcmode="lin" valueType="num">
                                      <p:cBhvr additive="base">
                                        <p:cTn id="5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 calcmode="lin" valueType="num">
                                      <p:cBhvr additive="base">
                                        <p:cTn id="61"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 calcmode="lin" valueType="num">
                                      <p:cBhvr additive="base">
                                        <p:cTn id="67"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t>Sorting</a:t>
            </a:r>
          </a:p>
        </p:txBody>
      </p:sp>
      <p:sp>
        <p:nvSpPr>
          <p:cNvPr id="590851" name="Rectangle 3"/>
          <p:cNvSpPr>
            <a:spLocks noGrp="1" noChangeArrowheads="1"/>
          </p:cNvSpPr>
          <p:nvPr>
            <p:ph sz="quarter" idx="1"/>
          </p:nvPr>
        </p:nvSpPr>
        <p:spPr/>
        <p:txBody>
          <a:bodyPr>
            <a:normAutofit fontScale="92500"/>
          </a:bodyPr>
          <a:lstStyle/>
          <a:p>
            <a:pPr>
              <a:lnSpc>
                <a:spcPct val="90000"/>
              </a:lnSpc>
            </a:pPr>
            <a:r>
              <a:rPr lang="en-US" b="1" dirty="0">
                <a:solidFill>
                  <a:srgbClr val="000000"/>
                </a:solidFill>
              </a:rPr>
              <a:t>Searching</a:t>
            </a:r>
            <a:r>
              <a:rPr lang="en-US" dirty="0">
                <a:solidFill>
                  <a:srgbClr val="000000"/>
                </a:solidFill>
              </a:rPr>
              <a:t> </a:t>
            </a:r>
            <a:r>
              <a:rPr lang="en-US" dirty="0"/>
              <a:t>and </a:t>
            </a:r>
            <a:r>
              <a:rPr lang="en-US" b="1" dirty="0">
                <a:solidFill>
                  <a:srgbClr val="000000"/>
                </a:solidFill>
              </a:rPr>
              <a:t>sorting</a:t>
            </a:r>
            <a:r>
              <a:rPr lang="en-US" dirty="0">
                <a:solidFill>
                  <a:srgbClr val="000000"/>
                </a:solidFill>
              </a:rPr>
              <a:t> </a:t>
            </a:r>
            <a:r>
              <a:rPr lang="en-US" dirty="0"/>
              <a:t>are two of the most used and most studied types of algorithms in </a:t>
            </a:r>
            <a:r>
              <a:rPr lang="en-US" dirty="0" smtClean="0"/>
              <a:t>computing</a:t>
            </a:r>
            <a:endParaRPr lang="en-US" dirty="0"/>
          </a:p>
          <a:p>
            <a:pPr>
              <a:lnSpc>
                <a:spcPct val="90000"/>
              </a:lnSpc>
            </a:pPr>
            <a:r>
              <a:rPr lang="en-US" dirty="0"/>
              <a:t>In the early 70’s approximately 80% of computer usage was spent either sorting data or searching </a:t>
            </a:r>
            <a:r>
              <a:rPr lang="en-US" dirty="0" smtClean="0"/>
              <a:t>data</a:t>
            </a:r>
            <a:endParaRPr lang="en-US" dirty="0"/>
          </a:p>
          <a:p>
            <a:pPr>
              <a:lnSpc>
                <a:spcPct val="90000"/>
              </a:lnSpc>
            </a:pPr>
            <a:r>
              <a:rPr lang="en-US" b="1" dirty="0">
                <a:solidFill>
                  <a:srgbClr val="000000"/>
                </a:solidFill>
              </a:rPr>
              <a:t>Examples</a:t>
            </a:r>
            <a:r>
              <a:rPr lang="en-US" dirty="0"/>
              <a:t>:</a:t>
            </a:r>
          </a:p>
          <a:p>
            <a:pPr lvl="1">
              <a:lnSpc>
                <a:spcPct val="90000"/>
              </a:lnSpc>
            </a:pPr>
            <a:r>
              <a:rPr lang="en-US" dirty="0"/>
              <a:t>Searching for a login name or PIN from a database of IDs</a:t>
            </a:r>
          </a:p>
          <a:p>
            <a:pPr lvl="1">
              <a:lnSpc>
                <a:spcPct val="90000"/>
              </a:lnSpc>
            </a:pPr>
            <a:r>
              <a:rPr lang="en-US" dirty="0"/>
              <a:t>Searching for a web site on the internet</a:t>
            </a:r>
          </a:p>
          <a:p>
            <a:pPr lvl="1">
              <a:lnSpc>
                <a:spcPct val="90000"/>
              </a:lnSpc>
            </a:pPr>
            <a:r>
              <a:rPr lang="en-US" dirty="0"/>
              <a:t>Sorting a list of potential stock purchases based on some performance criterion</a:t>
            </a:r>
          </a:p>
          <a:p>
            <a:pPr lvl="1">
              <a:lnSpc>
                <a:spcPct val="90000"/>
              </a:lnSpc>
            </a:pPr>
            <a:r>
              <a:rPr lang="en-US" dirty="0"/>
              <a:t>Bank statement with transactions sorted by 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 calcmode="lin" valueType="num">
                                      <p:cBhvr additive="base">
                                        <p:cTn id="7" dur="500" fill="hold"/>
                                        <p:tgtEl>
                                          <p:spTgt spid="590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0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0851">
                                            <p:txEl>
                                              <p:pRg st="1" end="1"/>
                                            </p:txEl>
                                          </p:spTgt>
                                        </p:tgtEl>
                                        <p:attrNameLst>
                                          <p:attrName>style.visibility</p:attrName>
                                        </p:attrNameLst>
                                      </p:cBhvr>
                                      <p:to>
                                        <p:strVal val="visible"/>
                                      </p:to>
                                    </p:set>
                                    <p:anim calcmode="lin" valueType="num">
                                      <p:cBhvr additive="base">
                                        <p:cTn id="13" dur="500" fill="hold"/>
                                        <p:tgtEl>
                                          <p:spTgt spid="590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0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0851">
                                            <p:txEl>
                                              <p:pRg st="2" end="2"/>
                                            </p:txEl>
                                          </p:spTgt>
                                        </p:tgtEl>
                                        <p:attrNameLst>
                                          <p:attrName>style.visibility</p:attrName>
                                        </p:attrNameLst>
                                      </p:cBhvr>
                                      <p:to>
                                        <p:strVal val="visible"/>
                                      </p:to>
                                    </p:set>
                                    <p:anim calcmode="lin" valueType="num">
                                      <p:cBhvr additive="base">
                                        <p:cTn id="19" dur="500" fill="hold"/>
                                        <p:tgtEl>
                                          <p:spTgt spid="590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0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0851">
                                            <p:txEl>
                                              <p:pRg st="3" end="3"/>
                                            </p:txEl>
                                          </p:spTgt>
                                        </p:tgtEl>
                                        <p:attrNameLst>
                                          <p:attrName>style.visibility</p:attrName>
                                        </p:attrNameLst>
                                      </p:cBhvr>
                                      <p:to>
                                        <p:strVal val="visible"/>
                                      </p:to>
                                    </p:set>
                                    <p:anim calcmode="lin" valueType="num">
                                      <p:cBhvr additive="base">
                                        <p:cTn id="25" dur="500" fill="hold"/>
                                        <p:tgtEl>
                                          <p:spTgt spid="5908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0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0851">
                                            <p:txEl>
                                              <p:pRg st="4" end="4"/>
                                            </p:txEl>
                                          </p:spTgt>
                                        </p:tgtEl>
                                        <p:attrNameLst>
                                          <p:attrName>style.visibility</p:attrName>
                                        </p:attrNameLst>
                                      </p:cBhvr>
                                      <p:to>
                                        <p:strVal val="visible"/>
                                      </p:to>
                                    </p:set>
                                    <p:anim calcmode="lin" valueType="num">
                                      <p:cBhvr additive="base">
                                        <p:cTn id="31" dur="500" fill="hold"/>
                                        <p:tgtEl>
                                          <p:spTgt spid="5908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08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0851">
                                            <p:txEl>
                                              <p:pRg st="5" end="5"/>
                                            </p:txEl>
                                          </p:spTgt>
                                        </p:tgtEl>
                                        <p:attrNameLst>
                                          <p:attrName>style.visibility</p:attrName>
                                        </p:attrNameLst>
                                      </p:cBhvr>
                                      <p:to>
                                        <p:strVal val="visible"/>
                                      </p:to>
                                    </p:set>
                                    <p:anim calcmode="lin" valueType="num">
                                      <p:cBhvr additive="base">
                                        <p:cTn id="37" dur="500" fill="hold"/>
                                        <p:tgtEl>
                                          <p:spTgt spid="5908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08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0851">
                                            <p:txEl>
                                              <p:pRg st="6" end="6"/>
                                            </p:txEl>
                                          </p:spTgt>
                                        </p:tgtEl>
                                        <p:attrNameLst>
                                          <p:attrName>style.visibility</p:attrName>
                                        </p:attrNameLst>
                                      </p:cBhvr>
                                      <p:to>
                                        <p:strVal val="visible"/>
                                      </p:to>
                                    </p:set>
                                    <p:anim calcmode="lin" valueType="num">
                                      <p:cBhvr additive="base">
                                        <p:cTn id="43" dur="500" fill="hold"/>
                                        <p:tgtEl>
                                          <p:spTgt spid="5908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08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US" dirty="0" smtClean="0"/>
              <a:t>One method </a:t>
            </a:r>
            <a:endParaRPr lang="en-US" dirty="0"/>
          </a:p>
        </p:txBody>
      </p:sp>
      <p:sp>
        <p:nvSpPr>
          <p:cNvPr id="609283" name="Rectangle 3"/>
          <p:cNvSpPr>
            <a:spLocks noGrp="1" noChangeArrowheads="1"/>
          </p:cNvSpPr>
          <p:nvPr>
            <p:ph sz="quarter" idx="1"/>
          </p:nvPr>
        </p:nvSpPr>
        <p:spPr>
          <a:xfrm>
            <a:off x="609600" y="2971800"/>
            <a:ext cx="4876800" cy="3276600"/>
          </a:xfrm>
          <a:ln/>
        </p:spPr>
        <p:style>
          <a:lnRef idx="1">
            <a:schemeClr val="accent3"/>
          </a:lnRef>
          <a:fillRef idx="2">
            <a:schemeClr val="accent3"/>
          </a:fillRef>
          <a:effectRef idx="1">
            <a:schemeClr val="accent3"/>
          </a:effectRef>
          <a:fontRef idx="minor">
            <a:schemeClr val="dk1"/>
          </a:fontRef>
        </p:style>
        <p:txBody>
          <a:bodyPr/>
          <a:lstStyle/>
          <a:p>
            <a:pPr>
              <a:spcBef>
                <a:spcPct val="10000"/>
              </a:spcBef>
              <a:buFont typeface="Monotype Sorts" pitchFamily="2" charset="2"/>
              <a:buNone/>
            </a:pPr>
            <a:r>
              <a:rPr lang="en-US" sz="1800" b="1">
                <a:latin typeface="Courier New" pitchFamily="49" charset="0"/>
              </a:rPr>
              <a:t> </a:t>
            </a:r>
            <a:r>
              <a:rPr lang="en-US" sz="1400" b="1">
                <a:latin typeface="Courier New" pitchFamily="49" charset="0"/>
              </a:rPr>
              <a:t>public void insertionSort (int[] x) {</a:t>
            </a:r>
          </a:p>
          <a:p>
            <a:pPr>
              <a:spcBef>
                <a:spcPct val="10000"/>
              </a:spcBef>
              <a:buFont typeface="Monotype Sorts" pitchFamily="2" charset="2"/>
              <a:buNone/>
            </a:pPr>
            <a:r>
              <a:rPr lang="en-US" sz="1400" b="1">
                <a:latin typeface="Courier New" pitchFamily="49" charset="0"/>
              </a:rPr>
              <a:t>    int i, j, currentValue;</a:t>
            </a:r>
          </a:p>
          <a:p>
            <a:pPr>
              <a:spcBef>
                <a:spcPct val="10000"/>
              </a:spcBef>
              <a:buFont typeface="Monotype Sorts" pitchFamily="2" charset="2"/>
              <a:buNone/>
            </a:pPr>
            <a:r>
              <a:rPr lang="en-US" sz="1400" b="1">
                <a:latin typeface="Courier New" pitchFamily="49" charset="0"/>
              </a:rPr>
              <a:t> </a:t>
            </a:r>
          </a:p>
          <a:p>
            <a:pPr>
              <a:spcBef>
                <a:spcPct val="10000"/>
              </a:spcBef>
              <a:buFont typeface="Monotype Sorts" pitchFamily="2" charset="2"/>
              <a:buNone/>
            </a:pPr>
            <a:r>
              <a:rPr lang="en-US" sz="1400" b="1">
                <a:latin typeface="Courier New" pitchFamily="49" charset="0"/>
              </a:rPr>
              <a:t>    for (i=1; i&lt;x.length; i++) {</a:t>
            </a:r>
          </a:p>
          <a:p>
            <a:pPr>
              <a:spcBef>
                <a:spcPct val="10000"/>
              </a:spcBef>
              <a:buFont typeface="Monotype Sorts" pitchFamily="2" charset="2"/>
              <a:buNone/>
            </a:pPr>
            <a:r>
              <a:rPr lang="en-US" sz="1400" b="1">
                <a:latin typeface="Courier New" pitchFamily="49" charset="0"/>
              </a:rPr>
              <a:t>      currentValue = x[i];</a:t>
            </a:r>
          </a:p>
          <a:p>
            <a:pPr>
              <a:spcBef>
                <a:spcPct val="10000"/>
              </a:spcBef>
              <a:buFont typeface="Monotype Sorts" pitchFamily="2" charset="2"/>
              <a:buNone/>
            </a:pPr>
            <a:r>
              <a:rPr lang="en-US" sz="1400" b="1">
                <a:latin typeface="Courier New" pitchFamily="49" charset="0"/>
              </a:rPr>
              <a:t>      j = i-1;</a:t>
            </a:r>
          </a:p>
          <a:p>
            <a:pPr>
              <a:spcBef>
                <a:spcPct val="10000"/>
              </a:spcBef>
              <a:buFont typeface="Monotype Sorts" pitchFamily="2" charset="2"/>
              <a:buNone/>
            </a:pPr>
            <a:r>
              <a:rPr lang="en-US" sz="1400" b="1">
                <a:latin typeface="Courier New" pitchFamily="49" charset="0"/>
              </a:rPr>
              <a:t>      while (j&gt;=0 &amp;&amp; x[j]&gt;currentValue) {</a:t>
            </a:r>
          </a:p>
          <a:p>
            <a:pPr>
              <a:spcBef>
                <a:spcPct val="10000"/>
              </a:spcBef>
              <a:buFont typeface="Monotype Sorts" pitchFamily="2" charset="2"/>
              <a:buNone/>
            </a:pPr>
            <a:r>
              <a:rPr lang="en-US" sz="1400" b="1">
                <a:latin typeface="Courier New" pitchFamily="49" charset="0"/>
              </a:rPr>
              <a:t>        x[j+1] = x[j];</a:t>
            </a:r>
          </a:p>
          <a:p>
            <a:pPr>
              <a:spcBef>
                <a:spcPct val="10000"/>
              </a:spcBef>
              <a:buFont typeface="Monotype Sorts" pitchFamily="2" charset="2"/>
              <a:buNone/>
            </a:pPr>
            <a:r>
              <a:rPr lang="en-US" sz="1400" b="1">
                <a:latin typeface="Courier New" pitchFamily="49" charset="0"/>
              </a:rPr>
              <a:t>        j--;</a:t>
            </a:r>
          </a:p>
          <a:p>
            <a:pPr>
              <a:spcBef>
                <a:spcPct val="10000"/>
              </a:spcBef>
              <a:buFont typeface="Monotype Sorts" pitchFamily="2" charset="2"/>
              <a:buNone/>
            </a:pPr>
            <a:r>
              <a:rPr lang="en-US" sz="1400" b="1">
                <a:latin typeface="Courier New" pitchFamily="49" charset="0"/>
              </a:rPr>
              <a:t>      }</a:t>
            </a:r>
          </a:p>
          <a:p>
            <a:pPr>
              <a:spcBef>
                <a:spcPct val="10000"/>
              </a:spcBef>
              <a:buFont typeface="Monotype Sorts" pitchFamily="2" charset="2"/>
              <a:buNone/>
            </a:pPr>
            <a:r>
              <a:rPr lang="en-US" sz="1400" b="1">
                <a:latin typeface="Courier New" pitchFamily="49" charset="0"/>
              </a:rPr>
              <a:t>      x[j+1] = currentValue;</a:t>
            </a:r>
          </a:p>
          <a:p>
            <a:pPr>
              <a:spcBef>
                <a:spcPct val="10000"/>
              </a:spcBef>
              <a:buFont typeface="Monotype Sorts" pitchFamily="2" charset="2"/>
              <a:buNone/>
            </a:pPr>
            <a:r>
              <a:rPr lang="en-US" sz="1400" b="1">
                <a:latin typeface="Courier New" pitchFamily="49" charset="0"/>
              </a:rPr>
              <a:t>    }</a:t>
            </a:r>
          </a:p>
          <a:p>
            <a:pPr>
              <a:spcBef>
                <a:spcPct val="10000"/>
              </a:spcBef>
              <a:buFont typeface="Monotype Sorts" pitchFamily="2" charset="2"/>
              <a:buNone/>
            </a:pPr>
            <a:r>
              <a:rPr lang="en-US" sz="1400" b="1">
                <a:latin typeface="Courier New" pitchFamily="49" charset="0"/>
              </a:rPr>
              <a:t>  }</a:t>
            </a:r>
          </a:p>
        </p:txBody>
      </p:sp>
      <p:sp>
        <p:nvSpPr>
          <p:cNvPr id="609284" name="Text Box 4"/>
          <p:cNvSpPr txBox="1">
            <a:spLocks noChangeArrowheads="1"/>
          </p:cNvSpPr>
          <p:nvPr/>
        </p:nvSpPr>
        <p:spPr bwMode="auto">
          <a:xfrm>
            <a:off x="304800" y="1905000"/>
            <a:ext cx="8534400" cy="641350"/>
          </a:xfrm>
          <a:prstGeom prst="rect">
            <a:avLst/>
          </a:prstGeom>
          <a:noFill/>
          <a:ln w="12700">
            <a:noFill/>
            <a:miter lim="800000"/>
            <a:headEnd/>
            <a:tailEnd/>
          </a:ln>
          <a:effectLst/>
        </p:spPr>
        <p:txBody>
          <a:bodyPr>
            <a:spAutoFit/>
          </a:bodyPr>
          <a:lstStyle/>
          <a:p>
            <a:pPr algn="l">
              <a:spcBef>
                <a:spcPct val="50000"/>
              </a:spcBef>
            </a:pPr>
            <a:r>
              <a:rPr lang="en-US" sz="1800">
                <a:latin typeface="Times New Roman" pitchFamily="18" charset="0"/>
              </a:rPr>
              <a:t>Consider the code below.  What would have to change in order to sort an array of Strings or Stocks or BaseballPlayers or Transactions?</a:t>
            </a:r>
          </a:p>
        </p:txBody>
      </p:sp>
      <p:grpSp>
        <p:nvGrpSpPr>
          <p:cNvPr id="609289" name="Group 9"/>
          <p:cNvGrpSpPr>
            <a:grpSpLocks/>
          </p:cNvGrpSpPr>
          <p:nvPr/>
        </p:nvGrpSpPr>
        <p:grpSpPr bwMode="auto">
          <a:xfrm>
            <a:off x="3505200" y="3352800"/>
            <a:ext cx="5334000" cy="2012950"/>
            <a:chOff x="2208" y="2112"/>
            <a:chExt cx="3360" cy="1268"/>
          </a:xfrm>
        </p:grpSpPr>
        <p:grpSp>
          <p:nvGrpSpPr>
            <p:cNvPr id="609287" name="Group 7"/>
            <p:cNvGrpSpPr>
              <a:grpSpLocks/>
            </p:cNvGrpSpPr>
            <p:nvPr/>
          </p:nvGrpSpPr>
          <p:grpSpPr bwMode="auto">
            <a:xfrm>
              <a:off x="2592" y="2112"/>
              <a:ext cx="2976" cy="1268"/>
              <a:chOff x="2592" y="2112"/>
              <a:chExt cx="2976" cy="1268"/>
            </a:xfrm>
          </p:grpSpPr>
          <p:sp>
            <p:nvSpPr>
              <p:cNvPr id="609285" name="Text Box 5"/>
              <p:cNvSpPr txBox="1">
                <a:spLocks noChangeArrowheads="1"/>
              </p:cNvSpPr>
              <p:nvPr/>
            </p:nvSpPr>
            <p:spPr bwMode="auto">
              <a:xfrm>
                <a:off x="3792" y="2544"/>
                <a:ext cx="1776" cy="83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l">
                  <a:spcBef>
                    <a:spcPct val="50000"/>
                  </a:spcBef>
                </a:pPr>
                <a:r>
                  <a:rPr lang="en-US" sz="1600">
                    <a:latin typeface="Times New Roman" pitchFamily="18" charset="0"/>
                  </a:rPr>
                  <a:t>The </a:t>
                </a:r>
                <a:r>
                  <a:rPr lang="en-US" sz="1600" b="1" i="1">
                    <a:solidFill>
                      <a:srgbClr val="CC3300"/>
                    </a:solidFill>
                    <a:latin typeface="Times New Roman" pitchFamily="18" charset="0"/>
                  </a:rPr>
                  <a:t>only property</a:t>
                </a:r>
                <a:r>
                  <a:rPr lang="en-US" sz="1600">
                    <a:latin typeface="Times New Roman" pitchFamily="18" charset="0"/>
                  </a:rPr>
                  <a:t> about the array elements we need in order to sort them is that the array elements can be </a:t>
                </a:r>
                <a:r>
                  <a:rPr lang="en-US" sz="1600" b="1" i="1">
                    <a:solidFill>
                      <a:srgbClr val="CC3300"/>
                    </a:solidFill>
                    <a:latin typeface="Times New Roman" pitchFamily="18" charset="0"/>
                  </a:rPr>
                  <a:t>compared to each other</a:t>
                </a:r>
                <a:r>
                  <a:rPr lang="en-US" sz="1600">
                    <a:latin typeface="Times New Roman" pitchFamily="18" charset="0"/>
                  </a:rPr>
                  <a:t>!</a:t>
                </a:r>
              </a:p>
            </p:txBody>
          </p:sp>
          <p:sp>
            <p:nvSpPr>
              <p:cNvPr id="609286" name="Line 6"/>
              <p:cNvSpPr>
                <a:spLocks noChangeShapeType="1"/>
              </p:cNvSpPr>
              <p:nvPr/>
            </p:nvSpPr>
            <p:spPr bwMode="auto">
              <a:xfrm flipH="1" flipV="1">
                <a:off x="2592" y="2112"/>
                <a:ext cx="1200" cy="432"/>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sp>
          <p:nvSpPr>
            <p:cNvPr id="609288" name="Line 8"/>
            <p:cNvSpPr>
              <a:spLocks noChangeShapeType="1"/>
            </p:cNvSpPr>
            <p:nvPr/>
          </p:nvSpPr>
          <p:spPr bwMode="auto">
            <a:xfrm flipH="1">
              <a:off x="2208" y="2544"/>
              <a:ext cx="1584" cy="288"/>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9284"/>
                                        </p:tgtEl>
                                        <p:attrNameLst>
                                          <p:attrName>style.visibility</p:attrName>
                                        </p:attrNameLst>
                                      </p:cBhvr>
                                      <p:to>
                                        <p:strVal val="visible"/>
                                      </p:to>
                                    </p:set>
                                    <p:animEffect transition="in" filter="box(in)">
                                      <p:cBhvr>
                                        <p:cTn id="7" dur="500"/>
                                        <p:tgtEl>
                                          <p:spTgt spid="6092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09283"/>
                                        </p:tgtEl>
                                        <p:attrNameLst>
                                          <p:attrName>style.visibility</p:attrName>
                                        </p:attrNameLst>
                                      </p:cBhvr>
                                      <p:to>
                                        <p:strVal val="visible"/>
                                      </p:to>
                                    </p:set>
                                    <p:anim calcmode="lin" valueType="num">
                                      <p:cBhvr additive="base">
                                        <p:cTn id="12" dur="500" fill="hold"/>
                                        <p:tgtEl>
                                          <p:spTgt spid="609283"/>
                                        </p:tgtEl>
                                        <p:attrNameLst>
                                          <p:attrName>ppt_x</p:attrName>
                                        </p:attrNameLst>
                                      </p:cBhvr>
                                      <p:tavLst>
                                        <p:tav tm="0">
                                          <p:val>
                                            <p:strVal val="#ppt_x"/>
                                          </p:val>
                                        </p:tav>
                                        <p:tav tm="100000">
                                          <p:val>
                                            <p:strVal val="#ppt_x"/>
                                          </p:val>
                                        </p:tav>
                                      </p:tavLst>
                                    </p:anim>
                                    <p:anim calcmode="lin" valueType="num">
                                      <p:cBhvr additive="base">
                                        <p:cTn id="13" dur="500" fill="hold"/>
                                        <p:tgtEl>
                                          <p:spTgt spid="60928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609289"/>
                                        </p:tgtEl>
                                        <p:attrNameLst>
                                          <p:attrName>style.visibility</p:attrName>
                                        </p:attrNameLst>
                                      </p:cBhvr>
                                      <p:to>
                                        <p:strVal val="visible"/>
                                      </p:to>
                                    </p:set>
                                    <p:anim calcmode="lin" valueType="num">
                                      <p:cBhvr additive="base">
                                        <p:cTn id="18" dur="500" fill="hold"/>
                                        <p:tgtEl>
                                          <p:spTgt spid="609289"/>
                                        </p:tgtEl>
                                        <p:attrNameLst>
                                          <p:attrName>ppt_x</p:attrName>
                                        </p:attrNameLst>
                                      </p:cBhvr>
                                      <p:tavLst>
                                        <p:tav tm="0">
                                          <p:val>
                                            <p:strVal val="1+#ppt_w/2"/>
                                          </p:val>
                                        </p:tav>
                                        <p:tav tm="100000">
                                          <p:val>
                                            <p:strVal val="#ppt_x"/>
                                          </p:val>
                                        </p:tav>
                                      </p:tavLst>
                                    </p:anim>
                                    <p:anim calcmode="lin" valueType="num">
                                      <p:cBhvr additive="base">
                                        <p:cTn id="19" dur="500" fill="hold"/>
                                        <p:tgtEl>
                                          <p:spTgt spid="6092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animBg="1" autoUpdateAnimBg="0"/>
      <p:bldP spid="60928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1026"/>
          <p:cNvSpPr>
            <a:spLocks noGrp="1" noChangeArrowheads="1"/>
          </p:cNvSpPr>
          <p:nvPr>
            <p:ph type="title"/>
          </p:nvPr>
        </p:nvSpPr>
        <p:spPr>
          <a:xfrm>
            <a:off x="762000" y="152400"/>
            <a:ext cx="7772400" cy="1143000"/>
          </a:xfrm>
        </p:spPr>
        <p:txBody>
          <a:bodyPr>
            <a:normAutofit/>
          </a:bodyPr>
          <a:lstStyle/>
          <a:p>
            <a:r>
              <a:rPr lang="en-US" dirty="0" smtClean="0"/>
              <a:t>One Method</a:t>
            </a:r>
            <a:endParaRPr lang="en-US" dirty="0"/>
          </a:p>
        </p:txBody>
      </p:sp>
      <p:sp>
        <p:nvSpPr>
          <p:cNvPr id="610307" name="Rectangle 1027"/>
          <p:cNvSpPr>
            <a:spLocks noChangeArrowheads="1"/>
          </p:cNvSpPr>
          <p:nvPr/>
        </p:nvSpPr>
        <p:spPr bwMode="auto">
          <a:xfrm>
            <a:off x="228600" y="1981200"/>
            <a:ext cx="8686800" cy="3962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400" b="1">
                <a:latin typeface="Courier New" pitchFamily="49" charset="0"/>
              </a:rPr>
              <a:t>class Sorter {</a:t>
            </a:r>
          </a:p>
          <a:p>
            <a:pPr marL="342900" indent="-342900" algn="l" eaLnBrk="1" hangingPunct="1">
              <a:spcBef>
                <a:spcPct val="20000"/>
              </a:spcBef>
            </a:pPr>
            <a:r>
              <a:rPr lang="en-US" sz="1400" b="1">
                <a:latin typeface="Courier New" pitchFamily="49" charset="0"/>
              </a:rPr>
              <a:t>  public static void insertionSort(</a:t>
            </a:r>
            <a:r>
              <a:rPr lang="en-US" sz="1400" b="1">
                <a:solidFill>
                  <a:srgbClr val="CC3300"/>
                </a:solidFill>
                <a:latin typeface="Courier New" pitchFamily="49" charset="0"/>
              </a:rPr>
              <a:t>Comparable[] data</a:t>
            </a:r>
            <a:r>
              <a:rPr lang="en-US" sz="1400" b="1">
                <a:latin typeface="Courier New" pitchFamily="49" charset="0"/>
              </a:rPr>
              <a:t>) {</a:t>
            </a:r>
          </a:p>
          <a:p>
            <a:pPr marL="342900" indent="-342900" algn="l" eaLnBrk="1" hangingPunct="1">
              <a:spcBef>
                <a:spcPct val="20000"/>
              </a:spcBef>
            </a:pPr>
            <a:r>
              <a:rPr lang="en-US" sz="1400" b="1">
                <a:latin typeface="Courier New" pitchFamily="49" charset="0"/>
              </a:rPr>
              <a:t>    </a:t>
            </a:r>
            <a:r>
              <a:rPr lang="en-US" sz="1400" b="1">
                <a:solidFill>
                  <a:srgbClr val="CC3300"/>
                </a:solidFill>
                <a:latin typeface="Courier New" pitchFamily="49" charset="0"/>
              </a:rPr>
              <a:t>Comparable currentValue</a:t>
            </a:r>
            <a:r>
              <a:rPr lang="en-US" sz="1400" b="1">
                <a:latin typeface="Courier New" pitchFamily="49" charset="0"/>
              </a:rPr>
              <a:t>;</a:t>
            </a:r>
          </a:p>
          <a:p>
            <a:pPr marL="342900" indent="-342900" algn="l" eaLnBrk="1" hangingPunct="1">
              <a:spcBef>
                <a:spcPct val="20000"/>
              </a:spcBef>
            </a:pPr>
            <a:endParaRPr lang="en-US" sz="1400" b="1">
              <a:latin typeface="Courier New" pitchFamily="49" charset="0"/>
            </a:endParaRPr>
          </a:p>
          <a:p>
            <a:pPr marL="342900" indent="-342900" algn="l" eaLnBrk="1" hangingPunct="1">
              <a:spcBef>
                <a:spcPct val="20000"/>
              </a:spcBef>
            </a:pPr>
            <a:r>
              <a:rPr lang="en-US" sz="1400" b="1">
                <a:latin typeface="Courier New" pitchFamily="49" charset="0"/>
              </a:rPr>
              <a:t>    for(int i=1; i &lt; data.length; i++) {</a:t>
            </a:r>
          </a:p>
          <a:p>
            <a:pPr marL="342900" indent="-342900" algn="l" eaLnBrk="1" hangingPunct="1">
              <a:spcBef>
                <a:spcPct val="20000"/>
              </a:spcBef>
            </a:pPr>
            <a:r>
              <a:rPr lang="en-US" sz="1400" b="1">
                <a:latin typeface="Courier New" pitchFamily="49" charset="0"/>
              </a:rPr>
              <a:t>       currentValue = data[i];</a:t>
            </a:r>
          </a:p>
          <a:p>
            <a:pPr marL="342900" indent="-342900" algn="l" eaLnBrk="1" hangingPunct="1">
              <a:spcBef>
                <a:spcPct val="20000"/>
              </a:spcBef>
            </a:pPr>
            <a:r>
              <a:rPr lang="en-US" sz="1400" b="1">
                <a:latin typeface="Courier New" pitchFamily="49" charset="0"/>
              </a:rPr>
              <a:t>       j = i – 1;</a:t>
            </a:r>
          </a:p>
          <a:p>
            <a:pPr marL="342900" indent="-342900" algn="l" eaLnBrk="1" hangingPunct="1">
              <a:spcBef>
                <a:spcPct val="20000"/>
              </a:spcBef>
            </a:pPr>
            <a:r>
              <a:rPr lang="en-US" sz="1400" b="1">
                <a:latin typeface="Courier New" pitchFamily="49" charset="0"/>
              </a:rPr>
              <a:t>       while(j &gt;= 0 &amp;&amp; </a:t>
            </a:r>
            <a:r>
              <a:rPr lang="en-US" sz="1400" b="1">
                <a:solidFill>
                  <a:srgbClr val="CC3300"/>
                </a:solidFill>
                <a:latin typeface="Courier New" pitchFamily="49" charset="0"/>
              </a:rPr>
              <a:t>x[j].compareTo(currentValue)</a:t>
            </a:r>
            <a:r>
              <a:rPr lang="en-US" sz="1400" b="1">
                <a:latin typeface="Courier New" pitchFamily="49" charset="0"/>
              </a:rPr>
              <a:t> &gt; 0) {</a:t>
            </a:r>
          </a:p>
          <a:p>
            <a:pPr marL="342900" indent="-342900" algn="l" eaLnBrk="1" hangingPunct="1">
              <a:spcBef>
                <a:spcPct val="20000"/>
              </a:spcBef>
            </a:pPr>
            <a:r>
              <a:rPr lang="en-US" sz="1400" b="1">
                <a:latin typeface="Courier New" pitchFamily="49" charset="0"/>
              </a:rPr>
              <a:t>         x[j+1] = x[j];</a:t>
            </a:r>
          </a:p>
          <a:p>
            <a:pPr marL="342900" indent="-342900" algn="l" eaLnBrk="1" hangingPunct="1">
              <a:spcBef>
                <a:spcPct val="20000"/>
              </a:spcBef>
            </a:pPr>
            <a:r>
              <a:rPr lang="en-US" sz="1400" b="1">
                <a:latin typeface="Courier New" pitchFamily="49" charset="0"/>
              </a:rPr>
              <a:t>         j--;</a:t>
            </a:r>
          </a:p>
          <a:p>
            <a:pPr marL="342900" indent="-342900" algn="l" eaLnBrk="1" hangingPunct="1">
              <a:spcBef>
                <a:spcPct val="20000"/>
              </a:spcBef>
            </a:pPr>
            <a:r>
              <a:rPr lang="en-US" sz="1400" b="1">
                <a:latin typeface="Courier New" pitchFamily="49" charset="0"/>
              </a:rPr>
              <a:t>       }</a:t>
            </a:r>
          </a:p>
          <a:p>
            <a:pPr marL="342900" indent="-342900" algn="l" eaLnBrk="1" hangingPunct="1">
              <a:spcBef>
                <a:spcPct val="20000"/>
              </a:spcBef>
            </a:pPr>
            <a:r>
              <a:rPr lang="en-US" sz="1400" b="1">
                <a:latin typeface="Courier New" pitchFamily="49" charset="0"/>
              </a:rPr>
              <a:t>       x[j+1] = currentValue;</a:t>
            </a:r>
          </a:p>
          <a:p>
            <a:pPr marL="342900" indent="-342900" algn="l" eaLnBrk="1" hangingPunct="1">
              <a:spcBef>
                <a:spcPct val="20000"/>
              </a:spcBef>
            </a:pPr>
            <a:r>
              <a:rPr lang="en-US" sz="1400" b="1">
                <a:latin typeface="Courier New" pitchFamily="49" charset="0"/>
              </a:rPr>
              <a:t>     }</a:t>
            </a:r>
          </a:p>
          <a:p>
            <a:pPr marL="342900" indent="-342900" algn="l" eaLnBrk="1" hangingPunct="1">
              <a:spcBef>
                <a:spcPct val="20000"/>
              </a:spcBef>
            </a:pPr>
            <a:r>
              <a:rPr lang="en-US" sz="1400" b="1">
                <a:latin typeface="Courier New" pitchFamily="49" charset="0"/>
              </a:rPr>
              <a:t>  }</a:t>
            </a:r>
          </a:p>
          <a:p>
            <a:pPr marL="342900" indent="-342900" algn="l" eaLnBrk="1" hangingPunct="1">
              <a:spcBef>
                <a:spcPct val="20000"/>
              </a:spcBef>
            </a:pPr>
            <a:r>
              <a:rPr lang="en-US" sz="14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0307">
                                            <p:bg/>
                                          </p:spTgt>
                                        </p:tgtEl>
                                        <p:attrNameLst>
                                          <p:attrName>style.visibility</p:attrName>
                                        </p:attrNameLst>
                                      </p:cBhvr>
                                      <p:to>
                                        <p:strVal val="visible"/>
                                      </p:to>
                                    </p:set>
                                    <p:anim calcmode="lin" valueType="num">
                                      <p:cBhvr additive="base">
                                        <p:cTn id="7" dur="500" fill="hold"/>
                                        <p:tgtEl>
                                          <p:spTgt spid="61030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10307">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07">
                                            <p:txEl>
                                              <p:pRg st="0" end="0"/>
                                            </p:txEl>
                                          </p:spTgt>
                                        </p:tgtEl>
                                        <p:attrNameLst>
                                          <p:attrName>style.visibility</p:attrName>
                                        </p:attrNameLst>
                                      </p:cBhvr>
                                      <p:to>
                                        <p:strVal val="visible"/>
                                      </p:to>
                                    </p:set>
                                    <p:anim calcmode="lin" valueType="num">
                                      <p:cBhvr additive="base">
                                        <p:cTn id="13" dur="500" fill="hold"/>
                                        <p:tgtEl>
                                          <p:spTgt spid="6103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0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0307">
                                            <p:txEl>
                                              <p:pRg st="1" end="1"/>
                                            </p:txEl>
                                          </p:spTgt>
                                        </p:tgtEl>
                                        <p:attrNameLst>
                                          <p:attrName>style.visibility</p:attrName>
                                        </p:attrNameLst>
                                      </p:cBhvr>
                                      <p:to>
                                        <p:strVal val="visible"/>
                                      </p:to>
                                    </p:set>
                                    <p:anim calcmode="lin" valueType="num">
                                      <p:cBhvr additive="base">
                                        <p:cTn id="19" dur="500" fill="hold"/>
                                        <p:tgtEl>
                                          <p:spTgt spid="6103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0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0307">
                                            <p:txEl>
                                              <p:pRg st="2" end="2"/>
                                            </p:txEl>
                                          </p:spTgt>
                                        </p:tgtEl>
                                        <p:attrNameLst>
                                          <p:attrName>style.visibility</p:attrName>
                                        </p:attrNameLst>
                                      </p:cBhvr>
                                      <p:to>
                                        <p:strVal val="visible"/>
                                      </p:to>
                                    </p:set>
                                    <p:anim calcmode="lin" valueType="num">
                                      <p:cBhvr additive="base">
                                        <p:cTn id="25" dur="500" fill="hold"/>
                                        <p:tgtEl>
                                          <p:spTgt spid="61030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0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0307">
                                            <p:txEl>
                                              <p:pRg st="4" end="4"/>
                                            </p:txEl>
                                          </p:spTgt>
                                        </p:tgtEl>
                                        <p:attrNameLst>
                                          <p:attrName>style.visibility</p:attrName>
                                        </p:attrNameLst>
                                      </p:cBhvr>
                                      <p:to>
                                        <p:strVal val="visible"/>
                                      </p:to>
                                    </p:set>
                                    <p:anim calcmode="lin" valueType="num">
                                      <p:cBhvr additive="base">
                                        <p:cTn id="31" dur="500" fill="hold"/>
                                        <p:tgtEl>
                                          <p:spTgt spid="6103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0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0307">
                                            <p:txEl>
                                              <p:pRg st="5" end="5"/>
                                            </p:txEl>
                                          </p:spTgt>
                                        </p:tgtEl>
                                        <p:attrNameLst>
                                          <p:attrName>style.visibility</p:attrName>
                                        </p:attrNameLst>
                                      </p:cBhvr>
                                      <p:to>
                                        <p:strVal val="visible"/>
                                      </p:to>
                                    </p:set>
                                    <p:anim calcmode="lin" valueType="num">
                                      <p:cBhvr additive="base">
                                        <p:cTn id="37" dur="500" fill="hold"/>
                                        <p:tgtEl>
                                          <p:spTgt spid="6103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0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0307">
                                            <p:txEl>
                                              <p:pRg st="6" end="6"/>
                                            </p:txEl>
                                          </p:spTgt>
                                        </p:tgtEl>
                                        <p:attrNameLst>
                                          <p:attrName>style.visibility</p:attrName>
                                        </p:attrNameLst>
                                      </p:cBhvr>
                                      <p:to>
                                        <p:strVal val="visible"/>
                                      </p:to>
                                    </p:set>
                                    <p:anim calcmode="lin" valueType="num">
                                      <p:cBhvr additive="base">
                                        <p:cTn id="43" dur="500" fill="hold"/>
                                        <p:tgtEl>
                                          <p:spTgt spid="6103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0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0307">
                                            <p:txEl>
                                              <p:pRg st="7" end="7"/>
                                            </p:txEl>
                                          </p:spTgt>
                                        </p:tgtEl>
                                        <p:attrNameLst>
                                          <p:attrName>style.visibility</p:attrName>
                                        </p:attrNameLst>
                                      </p:cBhvr>
                                      <p:to>
                                        <p:strVal val="visible"/>
                                      </p:to>
                                    </p:set>
                                    <p:anim calcmode="lin" valueType="num">
                                      <p:cBhvr additive="base">
                                        <p:cTn id="49" dur="500" fill="hold"/>
                                        <p:tgtEl>
                                          <p:spTgt spid="6103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103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0307">
                                            <p:txEl>
                                              <p:pRg st="8" end="8"/>
                                            </p:txEl>
                                          </p:spTgt>
                                        </p:tgtEl>
                                        <p:attrNameLst>
                                          <p:attrName>style.visibility</p:attrName>
                                        </p:attrNameLst>
                                      </p:cBhvr>
                                      <p:to>
                                        <p:strVal val="visible"/>
                                      </p:to>
                                    </p:set>
                                    <p:anim calcmode="lin" valueType="num">
                                      <p:cBhvr additive="base">
                                        <p:cTn id="55" dur="500" fill="hold"/>
                                        <p:tgtEl>
                                          <p:spTgt spid="6103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103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10307">
                                            <p:txEl>
                                              <p:pRg st="9" end="9"/>
                                            </p:txEl>
                                          </p:spTgt>
                                        </p:tgtEl>
                                        <p:attrNameLst>
                                          <p:attrName>style.visibility</p:attrName>
                                        </p:attrNameLst>
                                      </p:cBhvr>
                                      <p:to>
                                        <p:strVal val="visible"/>
                                      </p:to>
                                    </p:set>
                                    <p:anim calcmode="lin" valueType="num">
                                      <p:cBhvr additive="base">
                                        <p:cTn id="61" dur="500" fill="hold"/>
                                        <p:tgtEl>
                                          <p:spTgt spid="61030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1030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10307">
                                            <p:txEl>
                                              <p:pRg st="10" end="10"/>
                                            </p:txEl>
                                          </p:spTgt>
                                        </p:tgtEl>
                                        <p:attrNameLst>
                                          <p:attrName>style.visibility</p:attrName>
                                        </p:attrNameLst>
                                      </p:cBhvr>
                                      <p:to>
                                        <p:strVal val="visible"/>
                                      </p:to>
                                    </p:set>
                                    <p:anim calcmode="lin" valueType="num">
                                      <p:cBhvr additive="base">
                                        <p:cTn id="67" dur="500" fill="hold"/>
                                        <p:tgtEl>
                                          <p:spTgt spid="61030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1030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10307">
                                            <p:txEl>
                                              <p:pRg st="11" end="11"/>
                                            </p:txEl>
                                          </p:spTgt>
                                        </p:tgtEl>
                                        <p:attrNameLst>
                                          <p:attrName>style.visibility</p:attrName>
                                        </p:attrNameLst>
                                      </p:cBhvr>
                                      <p:to>
                                        <p:strVal val="visible"/>
                                      </p:to>
                                    </p:set>
                                    <p:anim calcmode="lin" valueType="num">
                                      <p:cBhvr additive="base">
                                        <p:cTn id="73" dur="500" fill="hold"/>
                                        <p:tgtEl>
                                          <p:spTgt spid="61030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1030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10307">
                                            <p:txEl>
                                              <p:pRg st="12" end="12"/>
                                            </p:txEl>
                                          </p:spTgt>
                                        </p:tgtEl>
                                        <p:attrNameLst>
                                          <p:attrName>style.visibility</p:attrName>
                                        </p:attrNameLst>
                                      </p:cBhvr>
                                      <p:to>
                                        <p:strVal val="visible"/>
                                      </p:to>
                                    </p:set>
                                    <p:anim calcmode="lin" valueType="num">
                                      <p:cBhvr additive="base">
                                        <p:cTn id="79" dur="500" fill="hold"/>
                                        <p:tgtEl>
                                          <p:spTgt spid="61030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1030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10307">
                                            <p:txEl>
                                              <p:pRg st="13" end="13"/>
                                            </p:txEl>
                                          </p:spTgt>
                                        </p:tgtEl>
                                        <p:attrNameLst>
                                          <p:attrName>style.visibility</p:attrName>
                                        </p:attrNameLst>
                                      </p:cBhvr>
                                      <p:to>
                                        <p:strVal val="visible"/>
                                      </p:to>
                                    </p:set>
                                    <p:anim calcmode="lin" valueType="num">
                                      <p:cBhvr additive="base">
                                        <p:cTn id="85" dur="500" fill="hold"/>
                                        <p:tgtEl>
                                          <p:spTgt spid="61030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1030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10307">
                                            <p:txEl>
                                              <p:pRg st="14" end="14"/>
                                            </p:txEl>
                                          </p:spTgt>
                                        </p:tgtEl>
                                        <p:attrNameLst>
                                          <p:attrName>style.visibility</p:attrName>
                                        </p:attrNameLst>
                                      </p:cBhvr>
                                      <p:to>
                                        <p:strVal val="visible"/>
                                      </p:to>
                                    </p:set>
                                    <p:anim calcmode="lin" valueType="num">
                                      <p:cBhvr additive="base">
                                        <p:cTn id="91" dur="500" fill="hold"/>
                                        <p:tgtEl>
                                          <p:spTgt spid="61030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10307">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t>Arrays Class</a:t>
            </a:r>
          </a:p>
        </p:txBody>
      </p:sp>
      <p:sp>
        <p:nvSpPr>
          <p:cNvPr id="611331" name="Rectangle 3"/>
          <p:cNvSpPr>
            <a:spLocks noGrp="1" noChangeArrowheads="1"/>
          </p:cNvSpPr>
          <p:nvPr>
            <p:ph sz="quarter" idx="1"/>
          </p:nvPr>
        </p:nvSpPr>
        <p:spPr>
          <a:xfrm>
            <a:off x="228600" y="1752600"/>
            <a:ext cx="8763000" cy="1295400"/>
          </a:xfrm>
        </p:spPr>
        <p:txBody>
          <a:bodyPr>
            <a:normAutofit/>
          </a:bodyPr>
          <a:lstStyle/>
          <a:p>
            <a:pPr>
              <a:lnSpc>
                <a:spcPct val="90000"/>
              </a:lnSpc>
            </a:pPr>
            <a:r>
              <a:rPr lang="en-US" sz="1800"/>
              <a:t>The </a:t>
            </a:r>
            <a:r>
              <a:rPr lang="en-US" sz="1800" b="1"/>
              <a:t>Arrays</a:t>
            </a:r>
            <a:r>
              <a:rPr lang="en-US" sz="1800"/>
              <a:t> class is used (oddly enough) to manipulate arrays!</a:t>
            </a:r>
            <a:endParaRPr lang="en-US" sz="1800" b="1" i="1"/>
          </a:p>
          <a:p>
            <a:pPr lvl="1">
              <a:lnSpc>
                <a:spcPct val="90000"/>
              </a:lnSpc>
            </a:pPr>
            <a:r>
              <a:rPr lang="en-US" sz="1800"/>
              <a:t>Defined in the “java.util” package</a:t>
            </a:r>
          </a:p>
          <a:p>
            <a:pPr lvl="1">
              <a:lnSpc>
                <a:spcPct val="90000"/>
              </a:lnSpc>
            </a:pPr>
            <a:r>
              <a:rPr lang="en-US" sz="1800"/>
              <a:t>Contains a generic sorting method similar to ours (except it uses merge sort)!</a:t>
            </a:r>
          </a:p>
          <a:p>
            <a:pPr lvl="1">
              <a:lnSpc>
                <a:spcPct val="90000"/>
              </a:lnSpc>
            </a:pPr>
            <a:r>
              <a:rPr lang="en-US" sz="1800"/>
              <a:t>Methods to sort, fill, and search an array</a:t>
            </a:r>
          </a:p>
          <a:p>
            <a:pPr lvl="1">
              <a:lnSpc>
                <a:spcPct val="90000"/>
              </a:lnSpc>
              <a:buFontTx/>
              <a:buNone/>
            </a:pPr>
            <a:endParaRPr lang="en-US" sz="1800"/>
          </a:p>
        </p:txBody>
      </p:sp>
      <p:sp>
        <p:nvSpPr>
          <p:cNvPr id="611332" name="Rectangle 4"/>
          <p:cNvSpPr>
            <a:spLocks noChangeArrowheads="1"/>
          </p:cNvSpPr>
          <p:nvPr/>
        </p:nvSpPr>
        <p:spPr bwMode="auto">
          <a:xfrm>
            <a:off x="609600" y="3429000"/>
            <a:ext cx="7848600" cy="2743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l" defTabSz="911225" eaLnBrk="1" hangingPunct="1">
              <a:spcBef>
                <a:spcPct val="20000"/>
              </a:spcBef>
            </a:pPr>
            <a:r>
              <a:rPr lang="en-US" sz="1400" b="1">
                <a:latin typeface="Times New Roman" pitchFamily="18" charset="0"/>
              </a:rPr>
              <a:t>public static void sort(Object[] a) </a:t>
            </a:r>
          </a:p>
          <a:p>
            <a:pPr algn="l" defTabSz="911225" eaLnBrk="1" hangingPunct="1">
              <a:spcBef>
                <a:spcPct val="20000"/>
              </a:spcBef>
            </a:pPr>
            <a:endParaRPr lang="en-US" sz="1400" b="1">
              <a:latin typeface="Times New Roman" pitchFamily="18" charset="0"/>
            </a:endParaRPr>
          </a:p>
          <a:p>
            <a:pPr marL="114300" lvl="1" algn="l" defTabSz="911225" eaLnBrk="1" hangingPunct="1">
              <a:spcBef>
                <a:spcPct val="20000"/>
              </a:spcBef>
            </a:pPr>
            <a:r>
              <a:rPr lang="en-US" sz="1400">
                <a:latin typeface="Times New Roman" pitchFamily="18" charset="0"/>
              </a:rPr>
              <a:t>Sorts the specified array of objects into ascending order, according to the </a:t>
            </a:r>
            <a:r>
              <a:rPr lang="en-US" sz="1400" i="1">
                <a:latin typeface="Times New Roman" pitchFamily="18" charset="0"/>
              </a:rPr>
              <a:t>natural ordering</a:t>
            </a:r>
            <a:r>
              <a:rPr lang="en-US" sz="1400">
                <a:latin typeface="Times New Roman" pitchFamily="18" charset="0"/>
              </a:rPr>
              <a:t> of its elements. </a:t>
            </a:r>
            <a:r>
              <a:rPr lang="en-US" sz="1400" b="1">
                <a:latin typeface="Times New Roman" pitchFamily="18" charset="0"/>
              </a:rPr>
              <a:t>All elements in the array must implement the Comparable interface</a:t>
            </a:r>
            <a:r>
              <a:rPr lang="en-US" sz="1400">
                <a:latin typeface="Times New Roman" pitchFamily="18" charset="0"/>
              </a:rPr>
              <a:t>. Furthermore, all elements in the array must be </a:t>
            </a:r>
            <a:r>
              <a:rPr lang="en-US" sz="1400" i="1">
                <a:latin typeface="Times New Roman" pitchFamily="18" charset="0"/>
              </a:rPr>
              <a:t>mutually comparable</a:t>
            </a:r>
            <a:r>
              <a:rPr lang="en-US" sz="1400">
                <a:latin typeface="Times New Roman" pitchFamily="18" charset="0"/>
              </a:rPr>
              <a:t> (that is, e1.compareTo(e2) must not throw a ClassCastException for any elements e1 and e2 in the array). This sort is guaranteed to be </a:t>
            </a:r>
            <a:r>
              <a:rPr lang="en-US" sz="1400" i="1">
                <a:latin typeface="Times New Roman" pitchFamily="18" charset="0"/>
              </a:rPr>
              <a:t>stable</a:t>
            </a:r>
            <a:r>
              <a:rPr lang="en-US" sz="1400">
                <a:latin typeface="Times New Roman" pitchFamily="18" charset="0"/>
              </a:rPr>
              <a:t>: equal elements will not be reordered as a result of the sort. </a:t>
            </a:r>
          </a:p>
          <a:p>
            <a:pPr marL="114300" lvl="1" algn="l" defTabSz="911225" eaLnBrk="1" hangingPunct="1">
              <a:spcBef>
                <a:spcPct val="20000"/>
              </a:spcBef>
            </a:pPr>
            <a:endParaRPr lang="en-US" sz="1400">
              <a:latin typeface="Times New Roman" pitchFamily="18" charset="0"/>
            </a:endParaRPr>
          </a:p>
          <a:p>
            <a:pPr marL="114300" lvl="1" algn="l" defTabSz="911225" eaLnBrk="1" hangingPunct="1">
              <a:spcBef>
                <a:spcPct val="20000"/>
              </a:spcBef>
            </a:pPr>
            <a:r>
              <a:rPr lang="en-US" sz="1400">
                <a:latin typeface="Times New Roman" pitchFamily="18" charset="0"/>
              </a:rPr>
              <a:t>The sorting algorithm is a modified </a:t>
            </a:r>
            <a:r>
              <a:rPr lang="en-US" sz="1400" b="1">
                <a:latin typeface="Times New Roman" pitchFamily="18" charset="0"/>
              </a:rPr>
              <a:t>mergesort</a:t>
            </a:r>
            <a:r>
              <a:rPr lang="en-US" sz="1400">
                <a:latin typeface="Times New Roman" pitchFamily="18" charset="0"/>
              </a:rPr>
              <a:t> (in which the merge is omitted if the highest element in the low sublist is less than the lowest element in the high sublist). This algorithm offers guaranteed </a:t>
            </a:r>
            <a:r>
              <a:rPr lang="en-US" sz="1400" b="1">
                <a:latin typeface="Times New Roman" pitchFamily="18" charset="0"/>
              </a:rPr>
              <a:t>n*log(n)</a:t>
            </a:r>
            <a:r>
              <a:rPr lang="en-US" sz="1400">
                <a:latin typeface="Times New Roman" pitchFamily="18" charset="0"/>
              </a:rPr>
              <a:t> performance, and can approach linear performance on nearly sorted lists.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anim calcmode="lin" valueType="num">
                                      <p:cBhvr additive="base">
                                        <p:cTn id="7" dur="500" fill="hold"/>
                                        <p:tgtEl>
                                          <p:spTgt spid="611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1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1331">
                                            <p:txEl>
                                              <p:pRg st="1" end="1"/>
                                            </p:txEl>
                                          </p:spTgt>
                                        </p:tgtEl>
                                        <p:attrNameLst>
                                          <p:attrName>style.visibility</p:attrName>
                                        </p:attrNameLst>
                                      </p:cBhvr>
                                      <p:to>
                                        <p:strVal val="visible"/>
                                      </p:to>
                                    </p:set>
                                    <p:anim calcmode="lin" valueType="num">
                                      <p:cBhvr additive="base">
                                        <p:cTn id="13" dur="500" fill="hold"/>
                                        <p:tgtEl>
                                          <p:spTgt spid="611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1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1331">
                                            <p:txEl>
                                              <p:pRg st="2" end="2"/>
                                            </p:txEl>
                                          </p:spTgt>
                                        </p:tgtEl>
                                        <p:attrNameLst>
                                          <p:attrName>style.visibility</p:attrName>
                                        </p:attrNameLst>
                                      </p:cBhvr>
                                      <p:to>
                                        <p:strVal val="visible"/>
                                      </p:to>
                                    </p:set>
                                    <p:anim calcmode="lin" valueType="num">
                                      <p:cBhvr additive="base">
                                        <p:cTn id="19" dur="500" fill="hold"/>
                                        <p:tgtEl>
                                          <p:spTgt spid="6113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1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1331">
                                            <p:txEl>
                                              <p:pRg st="3" end="3"/>
                                            </p:txEl>
                                          </p:spTgt>
                                        </p:tgtEl>
                                        <p:attrNameLst>
                                          <p:attrName>style.visibility</p:attrName>
                                        </p:attrNameLst>
                                      </p:cBhvr>
                                      <p:to>
                                        <p:strVal val="visible"/>
                                      </p:to>
                                    </p:set>
                                    <p:anim calcmode="lin" valueType="num">
                                      <p:cBhvr additive="base">
                                        <p:cTn id="25" dur="500" fill="hold"/>
                                        <p:tgtEl>
                                          <p:spTgt spid="6113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1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1332"/>
                                        </p:tgtEl>
                                        <p:attrNameLst>
                                          <p:attrName>style.visibility</p:attrName>
                                        </p:attrNameLst>
                                      </p:cBhvr>
                                      <p:to>
                                        <p:strVal val="visible"/>
                                      </p:to>
                                    </p:set>
                                    <p:anim calcmode="lin" valueType="num">
                                      <p:cBhvr additive="base">
                                        <p:cTn id="31" dur="500" fill="hold"/>
                                        <p:tgtEl>
                                          <p:spTgt spid="611332"/>
                                        </p:tgtEl>
                                        <p:attrNameLst>
                                          <p:attrName>ppt_x</p:attrName>
                                        </p:attrNameLst>
                                      </p:cBhvr>
                                      <p:tavLst>
                                        <p:tav tm="0">
                                          <p:val>
                                            <p:strVal val="#ppt_x"/>
                                          </p:val>
                                        </p:tav>
                                        <p:tav tm="100000">
                                          <p:val>
                                            <p:strVal val="#ppt_x"/>
                                          </p:val>
                                        </p:tav>
                                      </p:tavLst>
                                    </p:anim>
                                    <p:anim calcmode="lin" valueType="num">
                                      <p:cBhvr additive="base">
                                        <p:cTn id="32" dur="500" fill="hold"/>
                                        <p:tgtEl>
                                          <p:spTgt spid="611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bldLvl="5" autoUpdateAnimBg="0"/>
      <p:bldP spid="61133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t>Design Problem With Sorting</a:t>
            </a:r>
          </a:p>
        </p:txBody>
      </p:sp>
      <p:sp>
        <p:nvSpPr>
          <p:cNvPr id="612355" name="Rectangle 3"/>
          <p:cNvSpPr>
            <a:spLocks noGrp="1" noChangeArrowheads="1"/>
          </p:cNvSpPr>
          <p:nvPr>
            <p:ph sz="quarter" idx="1"/>
          </p:nvPr>
        </p:nvSpPr>
        <p:spPr>
          <a:xfrm>
            <a:off x="685800" y="1676400"/>
            <a:ext cx="7772400" cy="1219200"/>
          </a:xfrm>
        </p:spPr>
        <p:txBody>
          <a:bodyPr>
            <a:normAutofit lnSpcReduction="10000"/>
          </a:bodyPr>
          <a:lstStyle/>
          <a:p>
            <a:r>
              <a:rPr lang="en-US" sz="1600"/>
              <a:t>Imagine a class for keeping records at little-league baseball games</a:t>
            </a:r>
          </a:p>
          <a:p>
            <a:pPr lvl="1"/>
            <a:r>
              <a:rPr lang="en-US" sz="1600"/>
              <a:t>Sometimes like to sort players by batting average </a:t>
            </a:r>
          </a:p>
          <a:p>
            <a:pPr lvl="1"/>
            <a:r>
              <a:rPr lang="en-US" sz="1600"/>
              <a:t>Sometimes like to sort players by runs scored</a:t>
            </a:r>
          </a:p>
          <a:p>
            <a:pPr lvl="1"/>
            <a:r>
              <a:rPr lang="en-US" sz="1600"/>
              <a:t>Sometimes like to sort players by number of home runs</a:t>
            </a:r>
          </a:p>
          <a:p>
            <a:pPr lvl="1"/>
            <a:endParaRPr lang="en-US" sz="1400"/>
          </a:p>
        </p:txBody>
      </p:sp>
      <p:sp>
        <p:nvSpPr>
          <p:cNvPr id="612356" name="Rectangle 4"/>
          <p:cNvSpPr>
            <a:spLocks noChangeArrowheads="1"/>
          </p:cNvSpPr>
          <p:nvPr/>
        </p:nvSpPr>
        <p:spPr bwMode="auto">
          <a:xfrm>
            <a:off x="228600" y="3124200"/>
            <a:ext cx="8686800" cy="1600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200" b="1">
                <a:solidFill>
                  <a:srgbClr val="CC3300"/>
                </a:solidFill>
                <a:latin typeface="Courier New" pitchFamily="49" charset="0"/>
              </a:rPr>
              <a:t>// Create an array of players</a:t>
            </a:r>
          </a:p>
          <a:p>
            <a:pPr marL="342900" indent="-342900" algn="l" eaLnBrk="1" hangingPunct="1">
              <a:spcBef>
                <a:spcPct val="20000"/>
              </a:spcBef>
            </a:pPr>
            <a:r>
              <a:rPr lang="en-US" sz="1200" b="1">
                <a:latin typeface="Courier New" pitchFamily="49" charset="0"/>
              </a:rPr>
              <a:t>Player[] team = new Player[18];</a:t>
            </a:r>
          </a:p>
          <a:p>
            <a:pPr marL="342900" indent="-342900" algn="l" eaLnBrk="1" hangingPunct="1">
              <a:spcBef>
                <a:spcPct val="20000"/>
              </a:spcBef>
            </a:pPr>
            <a:endParaRPr lang="en-US" sz="1200" b="1">
              <a:latin typeface="Courier New" pitchFamily="49" charset="0"/>
            </a:endParaRPr>
          </a:p>
          <a:p>
            <a:pPr marL="342900" indent="-342900" algn="l" eaLnBrk="1" hangingPunct="1">
              <a:spcBef>
                <a:spcPct val="20000"/>
              </a:spcBef>
            </a:pPr>
            <a:r>
              <a:rPr lang="en-US" sz="1200" b="1">
                <a:solidFill>
                  <a:srgbClr val="CC3300"/>
                </a:solidFill>
                <a:latin typeface="Courier New" pitchFamily="49" charset="0"/>
              </a:rPr>
              <a:t>// Initialize the array and then sort it…???</a:t>
            </a:r>
          </a:p>
          <a:p>
            <a:pPr marL="342900" indent="-342900" algn="l" eaLnBrk="1" hangingPunct="1">
              <a:spcBef>
                <a:spcPct val="20000"/>
              </a:spcBef>
            </a:pPr>
            <a:r>
              <a:rPr lang="en-US" sz="1200" b="1">
                <a:latin typeface="Courier New" pitchFamily="49" charset="0"/>
              </a:rPr>
              <a:t>insertionSort(team);</a:t>
            </a:r>
          </a:p>
          <a:p>
            <a:pPr marL="342900" indent="-342900" algn="l" eaLnBrk="1" hangingPunct="1">
              <a:spcBef>
                <a:spcPct val="20000"/>
              </a:spcBef>
            </a:pPr>
            <a:r>
              <a:rPr lang="en-US" sz="1200" b="1">
                <a:solidFill>
                  <a:srgbClr val="CC3300"/>
                </a:solidFill>
                <a:latin typeface="Courier New" pitchFamily="49" charset="0"/>
              </a:rPr>
              <a:t>// or </a:t>
            </a:r>
          </a:p>
          <a:p>
            <a:pPr marL="342900" indent="-342900" algn="l" eaLnBrk="1" hangingPunct="1">
              <a:spcBef>
                <a:spcPct val="20000"/>
              </a:spcBef>
            </a:pPr>
            <a:r>
              <a:rPr lang="en-US" sz="1200" b="1">
                <a:latin typeface="Courier New" pitchFamily="49" charset="0"/>
              </a:rPr>
              <a:t>Arrays.sort(team);</a:t>
            </a:r>
          </a:p>
        </p:txBody>
      </p:sp>
      <p:sp>
        <p:nvSpPr>
          <p:cNvPr id="612357" name="Text Box 5"/>
          <p:cNvSpPr txBox="1">
            <a:spLocks noChangeArrowheads="1"/>
          </p:cNvSpPr>
          <p:nvPr/>
        </p:nvSpPr>
        <p:spPr bwMode="auto">
          <a:xfrm>
            <a:off x="304800" y="4953000"/>
            <a:ext cx="5257800" cy="711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l" eaLnBrk="1" hangingPunct="1">
              <a:spcBef>
                <a:spcPct val="50000"/>
              </a:spcBef>
            </a:pPr>
            <a:r>
              <a:rPr lang="en-US" sz="2000">
                <a:latin typeface="Times New Roman" pitchFamily="18" charset="0"/>
              </a:rPr>
              <a:t>How to I specify a sort by “average” or sort by “runs scored” or by “home runs”?</a:t>
            </a:r>
          </a:p>
        </p:txBody>
      </p:sp>
      <p:pic>
        <p:nvPicPr>
          <p:cNvPr id="612358" name="Picture 6" descr="j0217606"/>
          <p:cNvPicPr>
            <a:picLocks noChangeAspect="1" noChangeArrowheads="1"/>
          </p:cNvPicPr>
          <p:nvPr/>
        </p:nvPicPr>
        <p:blipFill>
          <a:blip r:embed="rId3"/>
          <a:srcRect/>
          <a:stretch>
            <a:fillRect/>
          </a:stretch>
        </p:blipFill>
        <p:spPr bwMode="auto">
          <a:xfrm>
            <a:off x="6096000" y="3810000"/>
            <a:ext cx="1766888" cy="1831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 calcmode="lin" valueType="num">
                                      <p:cBhvr additive="base">
                                        <p:cTn id="7" dur="500" fill="hold"/>
                                        <p:tgtEl>
                                          <p:spTgt spid="612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23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2355">
                                            <p:txEl>
                                              <p:pRg st="1" end="1"/>
                                            </p:txEl>
                                          </p:spTgt>
                                        </p:tgtEl>
                                        <p:attrNameLst>
                                          <p:attrName>style.visibility</p:attrName>
                                        </p:attrNameLst>
                                      </p:cBhvr>
                                      <p:to>
                                        <p:strVal val="visible"/>
                                      </p:to>
                                    </p:set>
                                    <p:anim calcmode="lin" valueType="num">
                                      <p:cBhvr additive="base">
                                        <p:cTn id="11" dur="500" fill="hold"/>
                                        <p:tgtEl>
                                          <p:spTgt spid="6123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23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2355">
                                            <p:txEl>
                                              <p:pRg st="2" end="2"/>
                                            </p:txEl>
                                          </p:spTgt>
                                        </p:tgtEl>
                                        <p:attrNameLst>
                                          <p:attrName>style.visibility</p:attrName>
                                        </p:attrNameLst>
                                      </p:cBhvr>
                                      <p:to>
                                        <p:strVal val="visible"/>
                                      </p:to>
                                    </p:set>
                                    <p:anim calcmode="lin" valueType="num">
                                      <p:cBhvr additive="base">
                                        <p:cTn id="15" dur="500" fill="hold"/>
                                        <p:tgtEl>
                                          <p:spTgt spid="6123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235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12355">
                                            <p:txEl>
                                              <p:pRg st="3" end="3"/>
                                            </p:txEl>
                                          </p:spTgt>
                                        </p:tgtEl>
                                        <p:attrNameLst>
                                          <p:attrName>style.visibility</p:attrName>
                                        </p:attrNameLst>
                                      </p:cBhvr>
                                      <p:to>
                                        <p:strVal val="visible"/>
                                      </p:to>
                                    </p:set>
                                    <p:anim calcmode="lin" valueType="num">
                                      <p:cBhvr additive="base">
                                        <p:cTn id="19" dur="500" fill="hold"/>
                                        <p:tgtEl>
                                          <p:spTgt spid="61235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2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2356"/>
                                        </p:tgtEl>
                                        <p:attrNameLst>
                                          <p:attrName>style.visibility</p:attrName>
                                        </p:attrNameLst>
                                      </p:cBhvr>
                                      <p:to>
                                        <p:strVal val="visible"/>
                                      </p:to>
                                    </p:set>
                                    <p:anim calcmode="lin" valueType="num">
                                      <p:cBhvr additive="base">
                                        <p:cTn id="25" dur="500" fill="hold"/>
                                        <p:tgtEl>
                                          <p:spTgt spid="612356"/>
                                        </p:tgtEl>
                                        <p:attrNameLst>
                                          <p:attrName>ppt_x</p:attrName>
                                        </p:attrNameLst>
                                      </p:cBhvr>
                                      <p:tavLst>
                                        <p:tav tm="0">
                                          <p:val>
                                            <p:strVal val="0-#ppt_w/2"/>
                                          </p:val>
                                        </p:tav>
                                        <p:tav tm="100000">
                                          <p:val>
                                            <p:strVal val="#ppt_x"/>
                                          </p:val>
                                        </p:tav>
                                      </p:tavLst>
                                    </p:anim>
                                    <p:anim calcmode="lin" valueType="num">
                                      <p:cBhvr additive="base">
                                        <p:cTn id="26" dur="500" fill="hold"/>
                                        <p:tgtEl>
                                          <p:spTgt spid="6123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2357"/>
                                        </p:tgtEl>
                                        <p:attrNameLst>
                                          <p:attrName>style.visibility</p:attrName>
                                        </p:attrNameLst>
                                      </p:cBhvr>
                                      <p:to>
                                        <p:strVal val="visible"/>
                                      </p:to>
                                    </p:set>
                                    <p:anim calcmode="lin" valueType="num">
                                      <p:cBhvr additive="base">
                                        <p:cTn id="31" dur="500" fill="hold"/>
                                        <p:tgtEl>
                                          <p:spTgt spid="612357"/>
                                        </p:tgtEl>
                                        <p:attrNameLst>
                                          <p:attrName>ppt_x</p:attrName>
                                        </p:attrNameLst>
                                      </p:cBhvr>
                                      <p:tavLst>
                                        <p:tav tm="0">
                                          <p:val>
                                            <p:strVal val="0-#ppt_w/2"/>
                                          </p:val>
                                        </p:tav>
                                        <p:tav tm="100000">
                                          <p:val>
                                            <p:strVal val="#ppt_x"/>
                                          </p:val>
                                        </p:tav>
                                      </p:tavLst>
                                    </p:anim>
                                    <p:anim calcmode="lin" valueType="num">
                                      <p:cBhvr additive="base">
                                        <p:cTn id="32" dur="500" fill="hold"/>
                                        <p:tgtEl>
                                          <p:spTgt spid="6123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autoUpdateAnimBg="0"/>
      <p:bldP spid="612356" grpId="0" animBg="1" autoUpdateAnimBg="0"/>
      <p:bldP spid="61235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a:t>Solution 1</a:t>
            </a:r>
          </a:p>
        </p:txBody>
      </p:sp>
      <p:sp>
        <p:nvSpPr>
          <p:cNvPr id="613379" name="Rectangle 3"/>
          <p:cNvSpPr>
            <a:spLocks noChangeArrowheads="1"/>
          </p:cNvSpPr>
          <p:nvPr/>
        </p:nvSpPr>
        <p:spPr bwMode="auto">
          <a:xfrm>
            <a:off x="304800" y="1905000"/>
            <a:ext cx="8610600" cy="3505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000" b="1">
                <a:latin typeface="Courier New" pitchFamily="49" charset="0"/>
              </a:rPr>
              <a:t>class Player implements </a:t>
            </a:r>
            <a:r>
              <a:rPr lang="en-US" sz="1000" b="1">
                <a:solidFill>
                  <a:srgbClr val="CC3300"/>
                </a:solidFill>
                <a:latin typeface="Courier New" pitchFamily="49" charset="0"/>
              </a:rPr>
              <a:t>Comparable</a:t>
            </a:r>
            <a:r>
              <a:rPr lang="en-US" sz="1000" b="1">
                <a:latin typeface="Courier New" pitchFamily="49" charset="0"/>
              </a:rPr>
              <a:t> {</a:t>
            </a:r>
          </a:p>
          <a:p>
            <a:pPr marL="342900" indent="-342900" algn="l" eaLnBrk="1" hangingPunct="1">
              <a:spcBef>
                <a:spcPct val="20000"/>
              </a:spcBef>
            </a:pPr>
            <a:r>
              <a:rPr lang="en-US" sz="1000" b="1">
                <a:latin typeface="Courier New" pitchFamily="49" charset="0"/>
              </a:rPr>
              <a:t>  private int average;</a:t>
            </a:r>
          </a:p>
          <a:p>
            <a:pPr marL="342900" indent="-342900" algn="l" eaLnBrk="1" hangingPunct="1">
              <a:spcBef>
                <a:spcPct val="20000"/>
              </a:spcBef>
            </a:pPr>
            <a:r>
              <a:rPr lang="en-US" sz="1000" b="1">
                <a:latin typeface="Courier New" pitchFamily="49" charset="0"/>
              </a:rPr>
              <a:t>  private int runsScored, numberHits, numberHomeRuns;</a:t>
            </a:r>
          </a:p>
          <a:p>
            <a:pPr marL="342900" indent="-342900" algn="l" eaLnBrk="1" hangingPunct="1">
              <a:spcBef>
                <a:spcPct val="20000"/>
              </a:spcBef>
            </a:pPr>
            <a:r>
              <a:rPr lang="en-US" sz="1000" b="1">
                <a:latin typeface="Courier New" pitchFamily="49" charset="0"/>
              </a:rPr>
              <a:t>  private String name;</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Player(String n, int hits, int bats, int hrs, int runs) {</a:t>
            </a:r>
          </a:p>
          <a:p>
            <a:pPr marL="342900" indent="-342900" algn="l" eaLnBrk="1" hangingPunct="1">
              <a:spcBef>
                <a:spcPct val="20000"/>
              </a:spcBef>
            </a:pPr>
            <a:r>
              <a:rPr lang="en-US" sz="1000" b="1">
                <a:latin typeface="Courier New" pitchFamily="49" charset="0"/>
              </a:rPr>
              <a:t>    name = n; numberHits = hits; numberHomeRuns = runs; atBats = bats;</a:t>
            </a:r>
          </a:p>
          <a:p>
            <a:pPr marL="342900" indent="-342900" algn="l" eaLnBrk="1" hangingPunct="1">
              <a:spcBef>
                <a:spcPct val="20000"/>
              </a:spcBef>
            </a:pPr>
            <a:r>
              <a:rPr lang="en-US" sz="1000" b="1">
                <a:latin typeface="Courier New" pitchFamily="49" charset="0"/>
              </a:rPr>
              <a:t>    average = (int)(hits * 100 / (double)atBats);</a:t>
            </a:r>
          </a:p>
          <a:p>
            <a:pPr marL="342900" indent="-342900" algn="l" eaLnBrk="1" hangingPunct="1">
              <a:spcBef>
                <a:spcPct val="20000"/>
              </a:spcBef>
            </a:pPr>
            <a:r>
              <a:rPr lang="en-US" sz="1000" b="1">
                <a:latin typeface="Courier New" pitchFamily="49" charset="0"/>
              </a:rPr>
              <a:t>  }</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 obvious accessors and mutators omitted</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public int compareTo(Object rhs) {</a:t>
            </a:r>
          </a:p>
          <a:p>
            <a:pPr marL="342900" indent="-342900" algn="l" eaLnBrk="1" hangingPunct="1">
              <a:spcBef>
                <a:spcPct val="20000"/>
              </a:spcBef>
            </a:pPr>
            <a:r>
              <a:rPr lang="en-US" sz="1000" b="1">
                <a:latin typeface="Courier New" pitchFamily="49" charset="0"/>
              </a:rPr>
              <a:t>	Player other = (Player)rhs;</a:t>
            </a:r>
          </a:p>
          <a:p>
            <a:pPr marL="342900" indent="-342900" algn="l" eaLnBrk="1" hangingPunct="1">
              <a:spcBef>
                <a:spcPct val="20000"/>
              </a:spcBef>
            </a:pPr>
            <a:r>
              <a:rPr lang="en-US" sz="1000" b="1">
                <a:latin typeface="Courier New" pitchFamily="49" charset="0"/>
              </a:rPr>
              <a:t>    </a:t>
            </a:r>
            <a:r>
              <a:rPr lang="en-US" sz="1400" b="1">
                <a:solidFill>
                  <a:srgbClr val="CC3300"/>
                </a:solidFill>
                <a:latin typeface="Courier New" pitchFamily="49" charset="0"/>
              </a:rPr>
              <a:t>// ???? what do I do here????</a:t>
            </a:r>
          </a:p>
          <a:p>
            <a:pPr marL="342900" indent="-342900" algn="l" eaLnBrk="1" hangingPunct="1">
              <a:spcBef>
                <a:spcPct val="20000"/>
              </a:spcBef>
            </a:pPr>
            <a:r>
              <a:rPr lang="en-US" sz="1000" b="1">
                <a:latin typeface="Courier New" pitchFamily="49" charset="0"/>
              </a:rPr>
              <a:t>  }</a:t>
            </a:r>
          </a:p>
          <a:p>
            <a:pPr marL="342900" indent="-342900" algn="l" eaLnBrk="1" hangingPunct="1">
              <a:spcBef>
                <a:spcPct val="20000"/>
              </a:spcBef>
            </a:pPr>
            <a:r>
              <a:rPr lang="en-US" sz="1000" b="1">
                <a:latin typeface="Courier New" pitchFamily="49" charset="0"/>
              </a:rPr>
              <a:t>}</a:t>
            </a:r>
          </a:p>
        </p:txBody>
      </p:sp>
      <p:pic>
        <p:nvPicPr>
          <p:cNvPr id="613380" name="Picture 4" descr="C:\Documents and Settings\hunt\Application Data\Microsoft\Media Catalog\Downloaded Clips\cl0\SL00757_.wmf"/>
          <p:cNvPicPr>
            <a:picLocks noChangeAspect="1" noChangeArrowheads="1"/>
          </p:cNvPicPr>
          <p:nvPr/>
        </p:nvPicPr>
        <p:blipFill>
          <a:blip r:embed="rId3"/>
          <a:srcRect/>
          <a:stretch>
            <a:fillRect/>
          </a:stretch>
        </p:blipFill>
        <p:spPr bwMode="auto">
          <a:xfrm>
            <a:off x="6248400" y="990600"/>
            <a:ext cx="2441575" cy="1981200"/>
          </a:xfrm>
          <a:prstGeom prst="rect">
            <a:avLst/>
          </a:prstGeom>
          <a:ln>
            <a:noFill/>
          </a:ln>
          <a:effectLst>
            <a:outerShdw blurRad="292100" dist="139700" dir="2700000" algn="tl" rotWithShape="0">
              <a:srgbClr val="333333">
                <a:alpha val="65000"/>
              </a:srgbClr>
            </a:outerShdw>
          </a:effectLst>
        </p:spPr>
      </p:pic>
      <p:grpSp>
        <p:nvGrpSpPr>
          <p:cNvPr id="613381" name="Group 5"/>
          <p:cNvGrpSpPr>
            <a:grpSpLocks/>
          </p:cNvGrpSpPr>
          <p:nvPr/>
        </p:nvGrpSpPr>
        <p:grpSpPr bwMode="auto">
          <a:xfrm>
            <a:off x="304800" y="4876800"/>
            <a:ext cx="8610600" cy="1092200"/>
            <a:chOff x="192" y="3072"/>
            <a:chExt cx="5424" cy="688"/>
          </a:xfrm>
        </p:grpSpPr>
        <p:sp>
          <p:nvSpPr>
            <p:cNvPr id="613382" name="Text Box 6"/>
            <p:cNvSpPr txBox="1">
              <a:spLocks noChangeArrowheads="1"/>
            </p:cNvSpPr>
            <p:nvPr/>
          </p:nvSpPr>
          <p:spPr bwMode="auto">
            <a:xfrm>
              <a:off x="192" y="3504"/>
              <a:ext cx="5424" cy="25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l" eaLnBrk="1" hangingPunct="1">
                <a:spcBef>
                  <a:spcPct val="50000"/>
                </a:spcBef>
              </a:pPr>
              <a:r>
                <a:rPr lang="en-US" sz="2000">
                  <a:latin typeface="Times New Roman" pitchFamily="18" charset="0"/>
                </a:rPr>
                <a:t>How to I specify to sort by “average” or sort by “runs scored” or by “home runs”?</a:t>
              </a:r>
            </a:p>
          </p:txBody>
        </p:sp>
        <p:sp>
          <p:nvSpPr>
            <p:cNvPr id="613383" name="Line 7"/>
            <p:cNvSpPr>
              <a:spLocks noChangeShapeType="1"/>
            </p:cNvSpPr>
            <p:nvPr/>
          </p:nvSpPr>
          <p:spPr bwMode="auto">
            <a:xfrm flipV="1">
              <a:off x="1104" y="3072"/>
              <a:ext cx="0" cy="432"/>
            </a:xfrm>
            <a:prstGeom prst="line">
              <a:avLst/>
            </a:prstGeom>
            <a:ln>
              <a:headEnd/>
              <a:tailEnd type="triangle" w="med" len="med"/>
            </a:ln>
          </p:spPr>
          <p:style>
            <a:lnRef idx="1">
              <a:schemeClr val="accent2"/>
            </a:lnRef>
            <a:fillRef idx="3">
              <a:schemeClr val="accent2"/>
            </a:fillRef>
            <a:effectRef idx="2">
              <a:schemeClr val="accent2"/>
            </a:effectRef>
            <a:fontRef idx="minor">
              <a:schemeClr val="lt1"/>
            </a:fontRef>
          </p:style>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3379">
                                            <p:bg/>
                                          </p:spTgt>
                                        </p:tgtEl>
                                        <p:attrNameLst>
                                          <p:attrName>style.visibility</p:attrName>
                                        </p:attrNameLst>
                                      </p:cBhvr>
                                      <p:to>
                                        <p:strVal val="visible"/>
                                      </p:to>
                                    </p:set>
                                    <p:anim calcmode="lin" valueType="num">
                                      <p:cBhvr additive="base">
                                        <p:cTn id="7" dur="500" fill="hold"/>
                                        <p:tgtEl>
                                          <p:spTgt spid="61337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1337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3379">
                                            <p:txEl>
                                              <p:pRg st="0" end="0"/>
                                            </p:txEl>
                                          </p:spTgt>
                                        </p:tgtEl>
                                        <p:attrNameLst>
                                          <p:attrName>style.visibility</p:attrName>
                                        </p:attrNameLst>
                                      </p:cBhvr>
                                      <p:to>
                                        <p:strVal val="visible"/>
                                      </p:to>
                                    </p:set>
                                    <p:anim calcmode="lin" valueType="num">
                                      <p:cBhvr additive="base">
                                        <p:cTn id="13" dur="500" fill="hold"/>
                                        <p:tgtEl>
                                          <p:spTgt spid="6133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3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3379">
                                            <p:txEl>
                                              <p:pRg st="1" end="1"/>
                                            </p:txEl>
                                          </p:spTgt>
                                        </p:tgtEl>
                                        <p:attrNameLst>
                                          <p:attrName>style.visibility</p:attrName>
                                        </p:attrNameLst>
                                      </p:cBhvr>
                                      <p:to>
                                        <p:strVal val="visible"/>
                                      </p:to>
                                    </p:set>
                                    <p:anim calcmode="lin" valueType="num">
                                      <p:cBhvr additive="base">
                                        <p:cTn id="19" dur="500" fill="hold"/>
                                        <p:tgtEl>
                                          <p:spTgt spid="6133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3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3379">
                                            <p:txEl>
                                              <p:pRg st="2" end="2"/>
                                            </p:txEl>
                                          </p:spTgt>
                                        </p:tgtEl>
                                        <p:attrNameLst>
                                          <p:attrName>style.visibility</p:attrName>
                                        </p:attrNameLst>
                                      </p:cBhvr>
                                      <p:to>
                                        <p:strVal val="visible"/>
                                      </p:to>
                                    </p:set>
                                    <p:anim calcmode="lin" valueType="num">
                                      <p:cBhvr additive="base">
                                        <p:cTn id="25" dur="500" fill="hold"/>
                                        <p:tgtEl>
                                          <p:spTgt spid="61337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3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3379">
                                            <p:txEl>
                                              <p:pRg st="3" end="3"/>
                                            </p:txEl>
                                          </p:spTgt>
                                        </p:tgtEl>
                                        <p:attrNameLst>
                                          <p:attrName>style.visibility</p:attrName>
                                        </p:attrNameLst>
                                      </p:cBhvr>
                                      <p:to>
                                        <p:strVal val="visible"/>
                                      </p:to>
                                    </p:set>
                                    <p:anim calcmode="lin" valueType="num">
                                      <p:cBhvr additive="base">
                                        <p:cTn id="31" dur="500" fill="hold"/>
                                        <p:tgtEl>
                                          <p:spTgt spid="61337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3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3379">
                                            <p:txEl>
                                              <p:pRg st="5" end="5"/>
                                            </p:txEl>
                                          </p:spTgt>
                                        </p:tgtEl>
                                        <p:attrNameLst>
                                          <p:attrName>style.visibility</p:attrName>
                                        </p:attrNameLst>
                                      </p:cBhvr>
                                      <p:to>
                                        <p:strVal val="visible"/>
                                      </p:to>
                                    </p:set>
                                    <p:anim calcmode="lin" valueType="num">
                                      <p:cBhvr additive="base">
                                        <p:cTn id="37" dur="500" fill="hold"/>
                                        <p:tgtEl>
                                          <p:spTgt spid="6133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33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3379">
                                            <p:txEl>
                                              <p:pRg st="6" end="6"/>
                                            </p:txEl>
                                          </p:spTgt>
                                        </p:tgtEl>
                                        <p:attrNameLst>
                                          <p:attrName>style.visibility</p:attrName>
                                        </p:attrNameLst>
                                      </p:cBhvr>
                                      <p:to>
                                        <p:strVal val="visible"/>
                                      </p:to>
                                    </p:set>
                                    <p:anim calcmode="lin" valueType="num">
                                      <p:cBhvr additive="base">
                                        <p:cTn id="43" dur="500" fill="hold"/>
                                        <p:tgtEl>
                                          <p:spTgt spid="6133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33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3379">
                                            <p:txEl>
                                              <p:pRg st="7" end="7"/>
                                            </p:txEl>
                                          </p:spTgt>
                                        </p:tgtEl>
                                        <p:attrNameLst>
                                          <p:attrName>style.visibility</p:attrName>
                                        </p:attrNameLst>
                                      </p:cBhvr>
                                      <p:to>
                                        <p:strVal val="visible"/>
                                      </p:to>
                                    </p:set>
                                    <p:anim calcmode="lin" valueType="num">
                                      <p:cBhvr additive="base">
                                        <p:cTn id="49" dur="500" fill="hold"/>
                                        <p:tgtEl>
                                          <p:spTgt spid="6133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133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3379">
                                            <p:txEl>
                                              <p:pRg st="8" end="8"/>
                                            </p:txEl>
                                          </p:spTgt>
                                        </p:tgtEl>
                                        <p:attrNameLst>
                                          <p:attrName>style.visibility</p:attrName>
                                        </p:attrNameLst>
                                      </p:cBhvr>
                                      <p:to>
                                        <p:strVal val="visible"/>
                                      </p:to>
                                    </p:set>
                                    <p:anim calcmode="lin" valueType="num">
                                      <p:cBhvr additive="base">
                                        <p:cTn id="55" dur="500" fill="hold"/>
                                        <p:tgtEl>
                                          <p:spTgt spid="61337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133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13379">
                                            <p:txEl>
                                              <p:pRg st="10" end="10"/>
                                            </p:txEl>
                                          </p:spTgt>
                                        </p:tgtEl>
                                        <p:attrNameLst>
                                          <p:attrName>style.visibility</p:attrName>
                                        </p:attrNameLst>
                                      </p:cBhvr>
                                      <p:to>
                                        <p:strVal val="visible"/>
                                      </p:to>
                                    </p:set>
                                    <p:anim calcmode="lin" valueType="num">
                                      <p:cBhvr additive="base">
                                        <p:cTn id="61" dur="500" fill="hold"/>
                                        <p:tgtEl>
                                          <p:spTgt spid="613379">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133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13379">
                                            <p:txEl>
                                              <p:pRg st="13" end="13"/>
                                            </p:txEl>
                                          </p:spTgt>
                                        </p:tgtEl>
                                        <p:attrNameLst>
                                          <p:attrName>style.visibility</p:attrName>
                                        </p:attrNameLst>
                                      </p:cBhvr>
                                      <p:to>
                                        <p:strVal val="visible"/>
                                      </p:to>
                                    </p:set>
                                    <p:anim calcmode="lin" valueType="num">
                                      <p:cBhvr additive="base">
                                        <p:cTn id="67" dur="500" fill="hold"/>
                                        <p:tgtEl>
                                          <p:spTgt spid="613379">
                                            <p:txEl>
                                              <p:pRg st="13" end="1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1337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13379">
                                            <p:txEl>
                                              <p:pRg st="14" end="14"/>
                                            </p:txEl>
                                          </p:spTgt>
                                        </p:tgtEl>
                                        <p:attrNameLst>
                                          <p:attrName>style.visibility</p:attrName>
                                        </p:attrNameLst>
                                      </p:cBhvr>
                                      <p:to>
                                        <p:strVal val="visible"/>
                                      </p:to>
                                    </p:set>
                                    <p:anim calcmode="lin" valueType="num">
                                      <p:cBhvr additive="base">
                                        <p:cTn id="73" dur="500" fill="hold"/>
                                        <p:tgtEl>
                                          <p:spTgt spid="613379">
                                            <p:txEl>
                                              <p:pRg st="14" end="1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1337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13379">
                                            <p:txEl>
                                              <p:pRg st="15" end="15"/>
                                            </p:txEl>
                                          </p:spTgt>
                                        </p:tgtEl>
                                        <p:attrNameLst>
                                          <p:attrName>style.visibility</p:attrName>
                                        </p:attrNameLst>
                                      </p:cBhvr>
                                      <p:to>
                                        <p:strVal val="visible"/>
                                      </p:to>
                                    </p:set>
                                    <p:anim calcmode="lin" valueType="num">
                                      <p:cBhvr additive="base">
                                        <p:cTn id="79" dur="500" fill="hold"/>
                                        <p:tgtEl>
                                          <p:spTgt spid="613379">
                                            <p:txEl>
                                              <p:pRg st="15" end="1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13379">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13379">
                                            <p:txEl>
                                              <p:pRg st="16" end="16"/>
                                            </p:txEl>
                                          </p:spTgt>
                                        </p:tgtEl>
                                        <p:attrNameLst>
                                          <p:attrName>style.visibility</p:attrName>
                                        </p:attrNameLst>
                                      </p:cBhvr>
                                      <p:to>
                                        <p:strVal val="visible"/>
                                      </p:to>
                                    </p:set>
                                    <p:anim calcmode="lin" valueType="num">
                                      <p:cBhvr additive="base">
                                        <p:cTn id="85" dur="500" fill="hold"/>
                                        <p:tgtEl>
                                          <p:spTgt spid="613379">
                                            <p:txEl>
                                              <p:pRg st="16" end="16"/>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13379">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13379">
                                            <p:txEl>
                                              <p:pRg st="17" end="17"/>
                                            </p:txEl>
                                          </p:spTgt>
                                        </p:tgtEl>
                                        <p:attrNameLst>
                                          <p:attrName>style.visibility</p:attrName>
                                        </p:attrNameLst>
                                      </p:cBhvr>
                                      <p:to>
                                        <p:strVal val="visible"/>
                                      </p:to>
                                    </p:set>
                                    <p:anim calcmode="lin" valueType="num">
                                      <p:cBhvr additive="base">
                                        <p:cTn id="91" dur="500" fill="hold"/>
                                        <p:tgtEl>
                                          <p:spTgt spid="613379">
                                            <p:txEl>
                                              <p:pRg st="17" end="17"/>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13379">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13381"/>
                                        </p:tgtEl>
                                        <p:attrNameLst>
                                          <p:attrName>style.visibility</p:attrName>
                                        </p:attrNameLst>
                                      </p:cBhvr>
                                      <p:to>
                                        <p:strVal val="visible"/>
                                      </p:to>
                                    </p:set>
                                    <p:anim calcmode="lin" valueType="num">
                                      <p:cBhvr additive="base">
                                        <p:cTn id="97" dur="500" fill="hold"/>
                                        <p:tgtEl>
                                          <p:spTgt spid="613381"/>
                                        </p:tgtEl>
                                        <p:attrNameLst>
                                          <p:attrName>ppt_x</p:attrName>
                                        </p:attrNameLst>
                                      </p:cBhvr>
                                      <p:tavLst>
                                        <p:tav tm="0">
                                          <p:val>
                                            <p:strVal val="#ppt_x"/>
                                          </p:val>
                                        </p:tav>
                                        <p:tav tm="100000">
                                          <p:val>
                                            <p:strVal val="#ppt_x"/>
                                          </p:val>
                                        </p:tav>
                                      </p:tavLst>
                                    </p:anim>
                                    <p:anim calcmode="lin" valueType="num">
                                      <p:cBhvr additive="base">
                                        <p:cTn id="98" dur="500" fill="hold"/>
                                        <p:tgtEl>
                                          <p:spTgt spid="613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t>Solution 1</a:t>
            </a:r>
          </a:p>
        </p:txBody>
      </p:sp>
      <p:sp>
        <p:nvSpPr>
          <p:cNvPr id="614403" name="Rectangle 3"/>
          <p:cNvSpPr>
            <a:spLocks noChangeArrowheads="1"/>
          </p:cNvSpPr>
          <p:nvPr/>
        </p:nvSpPr>
        <p:spPr bwMode="auto">
          <a:xfrm>
            <a:off x="304800" y="1752600"/>
            <a:ext cx="8610600" cy="4495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000" b="1" dirty="0">
                <a:latin typeface="Courier New" pitchFamily="49" charset="0"/>
              </a:rPr>
              <a:t>class Player implements </a:t>
            </a:r>
            <a:r>
              <a:rPr lang="en-US" sz="1000" b="1" dirty="0">
                <a:solidFill>
                  <a:srgbClr val="CC3300"/>
                </a:solidFill>
                <a:latin typeface="Courier New" pitchFamily="49" charset="0"/>
              </a:rPr>
              <a:t>Comparable</a:t>
            </a:r>
            <a:r>
              <a:rPr lang="en-US" sz="1000" b="1" dirty="0">
                <a:latin typeface="Courier New" pitchFamily="49" charset="0"/>
              </a:rPr>
              <a:t> {</a:t>
            </a:r>
          </a:p>
          <a:p>
            <a:pPr marL="342900" indent="-342900" algn="l" eaLnBrk="1" hangingPunct="1">
              <a:spcBef>
                <a:spcPct val="20000"/>
              </a:spcBef>
            </a:pPr>
            <a:r>
              <a:rPr lang="en-US" sz="1000" b="1" dirty="0">
                <a:latin typeface="Courier New" pitchFamily="49" charset="0"/>
              </a:rPr>
              <a:t>  private </a:t>
            </a:r>
            <a:r>
              <a:rPr lang="en-US" sz="1000" b="1" dirty="0" err="1">
                <a:latin typeface="Courier New" pitchFamily="49" charset="0"/>
              </a:rPr>
              <a:t>int</a:t>
            </a:r>
            <a:r>
              <a:rPr lang="en-US" sz="1000" b="1" dirty="0">
                <a:latin typeface="Courier New" pitchFamily="49" charset="0"/>
              </a:rPr>
              <a:t> average;</a:t>
            </a:r>
          </a:p>
          <a:p>
            <a:pPr marL="342900" indent="-342900" algn="l" eaLnBrk="1" hangingPunct="1">
              <a:spcBef>
                <a:spcPct val="20000"/>
              </a:spcBef>
            </a:pPr>
            <a:r>
              <a:rPr lang="en-US" sz="1000" b="1" dirty="0">
                <a:latin typeface="Courier New" pitchFamily="49" charset="0"/>
              </a:rPr>
              <a:t>  private </a:t>
            </a:r>
            <a:r>
              <a:rPr lang="en-US" sz="1000" b="1" dirty="0" err="1">
                <a:latin typeface="Courier New" pitchFamily="49" charset="0"/>
              </a:rPr>
              <a:t>int</a:t>
            </a:r>
            <a:r>
              <a:rPr lang="en-US" sz="1000" b="1" dirty="0">
                <a:latin typeface="Courier New" pitchFamily="49" charset="0"/>
              </a:rPr>
              <a:t> </a:t>
            </a:r>
            <a:r>
              <a:rPr lang="en-US" sz="1000" b="1" dirty="0" err="1">
                <a:latin typeface="Courier New" pitchFamily="49" charset="0"/>
              </a:rPr>
              <a:t>runsScored</a:t>
            </a:r>
            <a:r>
              <a:rPr lang="en-US" sz="1000" b="1" dirty="0">
                <a:latin typeface="Courier New" pitchFamily="49" charset="0"/>
              </a:rPr>
              <a:t>, </a:t>
            </a:r>
            <a:r>
              <a:rPr lang="en-US" sz="1000" b="1" dirty="0" err="1">
                <a:latin typeface="Courier New" pitchFamily="49" charset="0"/>
              </a:rPr>
              <a:t>numberHits</a:t>
            </a:r>
            <a:r>
              <a:rPr lang="en-US" sz="1000" b="1" dirty="0">
                <a:latin typeface="Courier New" pitchFamily="49" charset="0"/>
              </a:rPr>
              <a:t>, </a:t>
            </a:r>
            <a:r>
              <a:rPr lang="en-US" sz="1000" b="1" dirty="0" err="1">
                <a:latin typeface="Courier New" pitchFamily="49" charset="0"/>
              </a:rPr>
              <a:t>numberHomeRuns</a:t>
            </a:r>
            <a:r>
              <a:rPr lang="en-US" sz="1000" b="1" dirty="0">
                <a:latin typeface="Courier New" pitchFamily="49" charset="0"/>
              </a:rPr>
              <a:t>;</a:t>
            </a:r>
          </a:p>
          <a:p>
            <a:pPr marL="342900" indent="-342900" algn="l" eaLnBrk="1" hangingPunct="1">
              <a:spcBef>
                <a:spcPct val="20000"/>
              </a:spcBef>
            </a:pPr>
            <a:r>
              <a:rPr lang="en-US" sz="1000" b="1" dirty="0">
                <a:latin typeface="Courier New" pitchFamily="49" charset="0"/>
              </a:rPr>
              <a:t>  private String name;</a:t>
            </a:r>
          </a:p>
          <a:p>
            <a:pPr marL="342900" indent="-342900" algn="l" eaLnBrk="1" hangingPunct="1">
              <a:spcBef>
                <a:spcPct val="20000"/>
              </a:spcBef>
            </a:pPr>
            <a:r>
              <a:rPr lang="en-US" sz="1000" b="1" dirty="0">
                <a:latin typeface="Courier New" pitchFamily="49" charset="0"/>
              </a:rPr>
              <a:t>  </a:t>
            </a:r>
            <a:r>
              <a:rPr lang="en-US" sz="1000" b="1" dirty="0">
                <a:solidFill>
                  <a:srgbClr val="CC3300"/>
                </a:solidFill>
                <a:latin typeface="Courier New" pitchFamily="49" charset="0"/>
              </a:rPr>
              <a:t>private static </a:t>
            </a:r>
            <a:r>
              <a:rPr lang="en-US" sz="1000" b="1" dirty="0" err="1">
                <a:solidFill>
                  <a:srgbClr val="CC3300"/>
                </a:solidFill>
                <a:latin typeface="Courier New" pitchFamily="49" charset="0"/>
              </a:rPr>
              <a:t>int</a:t>
            </a:r>
            <a:r>
              <a:rPr lang="en-US" sz="1000" b="1" dirty="0">
                <a:solidFill>
                  <a:srgbClr val="CC3300"/>
                </a:solidFill>
                <a:latin typeface="Courier New" pitchFamily="49" charset="0"/>
              </a:rPr>
              <a:t> </a:t>
            </a:r>
            <a:r>
              <a:rPr lang="en-US" sz="1000" b="1" dirty="0" err="1">
                <a:solidFill>
                  <a:srgbClr val="CC3300"/>
                </a:solidFill>
                <a:latin typeface="Courier New" pitchFamily="49" charset="0"/>
              </a:rPr>
              <a:t>sortBy</a:t>
            </a:r>
            <a:r>
              <a:rPr lang="en-US" sz="1000" b="1" dirty="0">
                <a:solidFill>
                  <a:srgbClr val="CC3300"/>
                </a:solidFill>
                <a:latin typeface="Courier New" pitchFamily="49" charset="0"/>
              </a:rPr>
              <a:t> = AVG;</a:t>
            </a:r>
          </a:p>
          <a:p>
            <a:pPr marL="342900" indent="-342900" algn="l" eaLnBrk="1" hangingPunct="1">
              <a:spcBef>
                <a:spcPct val="20000"/>
              </a:spcBef>
            </a:pPr>
            <a:r>
              <a:rPr lang="en-US" sz="1000" b="1" dirty="0">
                <a:latin typeface="Courier New" pitchFamily="49" charset="0"/>
              </a:rPr>
              <a:t>  public static final </a:t>
            </a:r>
            <a:r>
              <a:rPr lang="en-US" sz="1000" b="1" dirty="0" err="1">
                <a:latin typeface="Courier New" pitchFamily="49" charset="0"/>
              </a:rPr>
              <a:t>int</a:t>
            </a:r>
            <a:r>
              <a:rPr lang="en-US" sz="1000" b="1" dirty="0">
                <a:latin typeface="Courier New" pitchFamily="49" charset="0"/>
              </a:rPr>
              <a:t> HOMERS=0, AVG=1, HITS=2;</a:t>
            </a:r>
          </a:p>
          <a:p>
            <a:pPr marL="342900" indent="-342900" algn="l" eaLnBrk="1" hangingPunct="1">
              <a:spcBef>
                <a:spcPct val="20000"/>
              </a:spcBef>
            </a:pPr>
            <a:endParaRPr lang="en-US" sz="1000" b="1" dirty="0">
              <a:latin typeface="Courier New" pitchFamily="49" charset="0"/>
            </a:endParaRPr>
          </a:p>
          <a:p>
            <a:pPr marL="342900" indent="-342900" algn="l" eaLnBrk="1" hangingPunct="1">
              <a:spcBef>
                <a:spcPct val="20000"/>
              </a:spcBef>
            </a:pPr>
            <a:r>
              <a:rPr lang="en-US" sz="1000" b="1" dirty="0">
                <a:latin typeface="Courier New" pitchFamily="49" charset="0"/>
              </a:rPr>
              <a:t>  </a:t>
            </a:r>
            <a:r>
              <a:rPr lang="en-US" sz="1000" b="1" dirty="0">
                <a:solidFill>
                  <a:srgbClr val="CC3300"/>
                </a:solidFill>
                <a:latin typeface="Courier New" pitchFamily="49" charset="0"/>
              </a:rPr>
              <a:t>// constructor omitted</a:t>
            </a:r>
          </a:p>
          <a:p>
            <a:pPr marL="342900" indent="-342900" algn="l" eaLnBrk="1" hangingPunct="1">
              <a:spcBef>
                <a:spcPct val="20000"/>
              </a:spcBef>
            </a:pPr>
            <a:r>
              <a:rPr lang="en-US" sz="1000" b="1" dirty="0">
                <a:latin typeface="Courier New" pitchFamily="49" charset="0"/>
              </a:rPr>
              <a:t>  </a:t>
            </a:r>
          </a:p>
          <a:p>
            <a:pPr marL="342900" indent="-342900" algn="l" eaLnBrk="1" hangingPunct="1">
              <a:spcBef>
                <a:spcPct val="20000"/>
              </a:spcBef>
            </a:pPr>
            <a:r>
              <a:rPr lang="en-US" sz="1000" b="1" dirty="0">
                <a:latin typeface="Courier New" pitchFamily="49" charset="0"/>
              </a:rPr>
              <a:t>  public static void </a:t>
            </a:r>
            <a:r>
              <a:rPr lang="en-US" sz="1000" b="1" dirty="0" err="1">
                <a:latin typeface="Courier New" pitchFamily="49" charset="0"/>
              </a:rPr>
              <a:t>setSortMethod</a:t>
            </a:r>
            <a:r>
              <a:rPr lang="en-US" sz="1000" b="1" dirty="0">
                <a:latin typeface="Courier New" pitchFamily="49" charset="0"/>
              </a:rPr>
              <a:t>(</a:t>
            </a:r>
            <a:r>
              <a:rPr lang="en-US" sz="1000" b="1" dirty="0" err="1">
                <a:latin typeface="Courier New" pitchFamily="49" charset="0"/>
              </a:rPr>
              <a:t>int</a:t>
            </a:r>
            <a:r>
              <a:rPr lang="en-US" sz="1000" b="1" dirty="0">
                <a:latin typeface="Courier New" pitchFamily="49" charset="0"/>
              </a:rPr>
              <a:t> method) {</a:t>
            </a:r>
          </a:p>
          <a:p>
            <a:pPr marL="342900" indent="-342900" algn="l" eaLnBrk="1" hangingPunct="1">
              <a:spcBef>
                <a:spcPct val="20000"/>
              </a:spcBef>
            </a:pPr>
            <a:r>
              <a:rPr lang="en-US" sz="1000" b="1" dirty="0">
                <a:latin typeface="Courier New" pitchFamily="49" charset="0"/>
              </a:rPr>
              <a:t>    if(method != HOMERS &amp;&amp; method != AVG &amp;&amp; method != HITS) throw new </a:t>
            </a:r>
            <a:r>
              <a:rPr lang="en-US" sz="1000" b="1" dirty="0" err="1">
                <a:latin typeface="Courier New" pitchFamily="49" charset="0"/>
              </a:rPr>
              <a:t>IllegalArgumentException</a:t>
            </a:r>
            <a:r>
              <a:rPr lang="en-US" sz="1000" b="1" dirty="0">
                <a:latin typeface="Courier New" pitchFamily="49" charset="0"/>
              </a:rPr>
              <a:t>();</a:t>
            </a:r>
          </a:p>
          <a:p>
            <a:pPr marL="342900" indent="-342900" algn="l" eaLnBrk="1" hangingPunct="1">
              <a:spcBef>
                <a:spcPct val="20000"/>
              </a:spcBef>
            </a:pPr>
            <a:r>
              <a:rPr lang="en-US" sz="1000" b="1" dirty="0">
                <a:latin typeface="Courier New" pitchFamily="49" charset="0"/>
              </a:rPr>
              <a:t>    </a:t>
            </a:r>
            <a:r>
              <a:rPr lang="en-US" sz="1000" b="1" dirty="0" err="1">
                <a:latin typeface="Courier New" pitchFamily="49" charset="0"/>
              </a:rPr>
              <a:t>sortBy</a:t>
            </a:r>
            <a:r>
              <a:rPr lang="en-US" sz="1000" b="1" dirty="0">
                <a:latin typeface="Courier New" pitchFamily="49" charset="0"/>
              </a:rPr>
              <a:t> = method;</a:t>
            </a:r>
          </a:p>
          <a:p>
            <a:pPr marL="342900" indent="-342900" algn="l" eaLnBrk="1" hangingPunct="1">
              <a:spcBef>
                <a:spcPct val="20000"/>
              </a:spcBef>
            </a:pPr>
            <a:r>
              <a:rPr lang="en-US" sz="1000" b="1" dirty="0">
                <a:latin typeface="Courier New" pitchFamily="49" charset="0"/>
              </a:rPr>
              <a:t>  }</a:t>
            </a:r>
          </a:p>
          <a:p>
            <a:pPr marL="342900" indent="-342900" algn="l" eaLnBrk="1" hangingPunct="1">
              <a:spcBef>
                <a:spcPct val="20000"/>
              </a:spcBef>
            </a:pPr>
            <a:endParaRPr lang="en-US" sz="1000" b="1" dirty="0">
              <a:latin typeface="Courier New" pitchFamily="49" charset="0"/>
            </a:endParaRPr>
          </a:p>
          <a:p>
            <a:pPr marL="342900" indent="-342900" algn="l" eaLnBrk="1" hangingPunct="1">
              <a:spcBef>
                <a:spcPct val="20000"/>
              </a:spcBef>
            </a:pPr>
            <a:r>
              <a:rPr lang="en-US" sz="1000" b="1" dirty="0">
                <a:latin typeface="Courier New" pitchFamily="49" charset="0"/>
              </a:rPr>
              <a:t>  public </a:t>
            </a:r>
            <a:r>
              <a:rPr lang="en-US" sz="1000" b="1" dirty="0" err="1">
                <a:latin typeface="Courier New" pitchFamily="49" charset="0"/>
              </a:rPr>
              <a:t>int</a:t>
            </a:r>
            <a:r>
              <a:rPr lang="en-US" sz="1000" b="1" dirty="0">
                <a:latin typeface="Courier New" pitchFamily="49" charset="0"/>
              </a:rPr>
              <a:t> </a:t>
            </a:r>
            <a:r>
              <a:rPr lang="en-US" sz="1000" b="1" dirty="0" err="1">
                <a:latin typeface="Courier New" pitchFamily="49" charset="0"/>
              </a:rPr>
              <a:t>compareTo</a:t>
            </a:r>
            <a:r>
              <a:rPr lang="en-US" sz="1000" b="1" dirty="0">
                <a:latin typeface="Courier New" pitchFamily="49" charset="0"/>
              </a:rPr>
              <a:t>(Object </a:t>
            </a:r>
            <a:r>
              <a:rPr lang="en-US" sz="1000" b="1" dirty="0" err="1">
                <a:latin typeface="Courier New" pitchFamily="49" charset="0"/>
              </a:rPr>
              <a:t>rhs</a:t>
            </a:r>
            <a:r>
              <a:rPr lang="en-US" sz="1000" b="1" dirty="0">
                <a:latin typeface="Courier New" pitchFamily="49" charset="0"/>
              </a:rPr>
              <a:t>) {</a:t>
            </a:r>
          </a:p>
          <a:p>
            <a:pPr marL="342900" indent="-342900" algn="l" eaLnBrk="1" hangingPunct="1">
              <a:spcBef>
                <a:spcPct val="20000"/>
              </a:spcBef>
            </a:pPr>
            <a:r>
              <a:rPr lang="en-US" sz="1000" b="1" dirty="0">
                <a:latin typeface="Courier New" pitchFamily="49" charset="0"/>
              </a:rPr>
              <a:t>	Player other = (Player)</a:t>
            </a:r>
            <a:r>
              <a:rPr lang="en-US" sz="1000" b="1" dirty="0" err="1">
                <a:latin typeface="Courier New" pitchFamily="49" charset="0"/>
              </a:rPr>
              <a:t>rhs</a:t>
            </a:r>
            <a:r>
              <a:rPr lang="en-US" sz="1000" b="1" dirty="0">
                <a:latin typeface="Courier New" pitchFamily="49" charset="0"/>
              </a:rPr>
              <a:t>;</a:t>
            </a:r>
          </a:p>
          <a:p>
            <a:pPr marL="342900" indent="-342900" algn="l" eaLnBrk="1" hangingPunct="1">
              <a:spcBef>
                <a:spcPct val="20000"/>
              </a:spcBef>
            </a:pPr>
            <a:r>
              <a:rPr lang="en-US" sz="1000" b="1" dirty="0">
                <a:latin typeface="Courier New" pitchFamily="49" charset="0"/>
              </a:rPr>
              <a:t>    switch(</a:t>
            </a:r>
            <a:r>
              <a:rPr lang="en-US" sz="1000" b="1" dirty="0" err="1">
                <a:latin typeface="Courier New" pitchFamily="49" charset="0"/>
              </a:rPr>
              <a:t>sortBy</a:t>
            </a:r>
            <a:r>
              <a:rPr lang="en-US" sz="1000" b="1" dirty="0">
                <a:latin typeface="Courier New" pitchFamily="49" charset="0"/>
              </a:rPr>
              <a:t>) {</a:t>
            </a:r>
          </a:p>
          <a:p>
            <a:pPr marL="342900" indent="-342900" algn="l" eaLnBrk="1" hangingPunct="1">
              <a:spcBef>
                <a:spcPct val="20000"/>
              </a:spcBef>
            </a:pPr>
            <a:r>
              <a:rPr lang="en-US" sz="1000" b="1" dirty="0">
                <a:latin typeface="Courier New" pitchFamily="49" charset="0"/>
              </a:rPr>
              <a:t>      case </a:t>
            </a:r>
            <a:r>
              <a:rPr lang="en-US" sz="1000" b="1" dirty="0">
                <a:solidFill>
                  <a:srgbClr val="CC3300"/>
                </a:solidFill>
                <a:latin typeface="Courier New" pitchFamily="49" charset="0"/>
              </a:rPr>
              <a:t>HOMERS</a:t>
            </a:r>
            <a:r>
              <a:rPr lang="en-US" sz="1000" b="1" dirty="0">
                <a:latin typeface="Courier New" pitchFamily="49" charset="0"/>
              </a:rPr>
              <a:t>: return </a:t>
            </a:r>
            <a:r>
              <a:rPr lang="en-US" sz="1000" b="1" dirty="0" err="1">
                <a:latin typeface="Courier New" pitchFamily="49" charset="0"/>
              </a:rPr>
              <a:t>getHomers</a:t>
            </a:r>
            <a:r>
              <a:rPr lang="en-US" sz="1000" b="1" dirty="0">
                <a:latin typeface="Courier New" pitchFamily="49" charset="0"/>
              </a:rPr>
              <a:t>() – </a:t>
            </a:r>
            <a:r>
              <a:rPr lang="en-US" sz="1000" b="1" dirty="0" err="1">
                <a:latin typeface="Courier New" pitchFamily="49" charset="0"/>
              </a:rPr>
              <a:t>other.getHomers</a:t>
            </a:r>
            <a:r>
              <a:rPr lang="en-US" sz="1000" b="1" dirty="0">
                <a:latin typeface="Courier New" pitchFamily="49" charset="0"/>
              </a:rPr>
              <a:t>();</a:t>
            </a:r>
          </a:p>
          <a:p>
            <a:pPr marL="342900" indent="-342900" algn="l" eaLnBrk="1" hangingPunct="1">
              <a:spcBef>
                <a:spcPct val="20000"/>
              </a:spcBef>
            </a:pPr>
            <a:r>
              <a:rPr lang="en-US" sz="1000" b="1" dirty="0">
                <a:latin typeface="Courier New" pitchFamily="49" charset="0"/>
              </a:rPr>
              <a:t>      case </a:t>
            </a:r>
            <a:r>
              <a:rPr lang="en-US" sz="1000" b="1" dirty="0">
                <a:solidFill>
                  <a:srgbClr val="CC3300"/>
                </a:solidFill>
                <a:latin typeface="Courier New" pitchFamily="49" charset="0"/>
              </a:rPr>
              <a:t>AVG</a:t>
            </a:r>
            <a:r>
              <a:rPr lang="en-US" sz="1000" b="1" dirty="0">
                <a:latin typeface="Courier New" pitchFamily="49" charset="0"/>
              </a:rPr>
              <a:t>: return </a:t>
            </a:r>
            <a:r>
              <a:rPr lang="en-US" sz="1000" b="1" dirty="0" err="1">
                <a:latin typeface="Courier New" pitchFamily="49" charset="0"/>
              </a:rPr>
              <a:t>getAverage</a:t>
            </a:r>
            <a:r>
              <a:rPr lang="en-US" sz="1000" b="1" dirty="0">
                <a:latin typeface="Courier New" pitchFamily="49" charset="0"/>
              </a:rPr>
              <a:t>() – </a:t>
            </a:r>
            <a:r>
              <a:rPr lang="en-US" sz="1000" b="1" dirty="0" err="1">
                <a:latin typeface="Courier New" pitchFamily="49" charset="0"/>
              </a:rPr>
              <a:t>other.getAverage</a:t>
            </a:r>
            <a:r>
              <a:rPr lang="en-US" sz="1000" b="1" dirty="0">
                <a:latin typeface="Courier New" pitchFamily="49" charset="0"/>
              </a:rPr>
              <a:t>();</a:t>
            </a:r>
          </a:p>
          <a:p>
            <a:pPr marL="342900" indent="-342900" algn="l" eaLnBrk="1" hangingPunct="1">
              <a:spcBef>
                <a:spcPct val="20000"/>
              </a:spcBef>
            </a:pPr>
            <a:r>
              <a:rPr lang="en-US" sz="1000" b="1" dirty="0">
                <a:latin typeface="Courier New" pitchFamily="49" charset="0"/>
              </a:rPr>
              <a:t>      case </a:t>
            </a:r>
            <a:r>
              <a:rPr lang="en-US" sz="1000" b="1" dirty="0">
                <a:solidFill>
                  <a:srgbClr val="CC3300"/>
                </a:solidFill>
                <a:latin typeface="Courier New" pitchFamily="49" charset="0"/>
              </a:rPr>
              <a:t>HITS</a:t>
            </a:r>
            <a:r>
              <a:rPr lang="en-US" sz="1000" b="1" dirty="0">
                <a:latin typeface="Courier New" pitchFamily="49" charset="0"/>
              </a:rPr>
              <a:t>: return </a:t>
            </a:r>
            <a:r>
              <a:rPr lang="en-US" sz="1000" b="1" dirty="0" err="1">
                <a:latin typeface="Courier New" pitchFamily="49" charset="0"/>
              </a:rPr>
              <a:t>getHits</a:t>
            </a:r>
            <a:r>
              <a:rPr lang="en-US" sz="1000" b="1" dirty="0">
                <a:latin typeface="Courier New" pitchFamily="49" charset="0"/>
              </a:rPr>
              <a:t>() – </a:t>
            </a:r>
            <a:r>
              <a:rPr lang="en-US" sz="1000" b="1" dirty="0" err="1">
                <a:latin typeface="Courier New" pitchFamily="49" charset="0"/>
              </a:rPr>
              <a:t>other.getHits</a:t>
            </a:r>
            <a:r>
              <a:rPr lang="en-US" sz="1000" b="1" dirty="0">
                <a:latin typeface="Courier New" pitchFamily="49" charset="0"/>
              </a:rPr>
              <a:t>();</a:t>
            </a:r>
          </a:p>
          <a:p>
            <a:pPr marL="342900" indent="-342900" algn="l" eaLnBrk="1" hangingPunct="1">
              <a:spcBef>
                <a:spcPct val="20000"/>
              </a:spcBef>
            </a:pPr>
            <a:r>
              <a:rPr lang="en-US" sz="1000" b="1" dirty="0">
                <a:latin typeface="Courier New" pitchFamily="49" charset="0"/>
              </a:rPr>
              <a:t>    }</a:t>
            </a:r>
          </a:p>
          <a:p>
            <a:pPr marL="342900" indent="-342900" algn="l" eaLnBrk="1" hangingPunct="1">
              <a:spcBef>
                <a:spcPct val="20000"/>
              </a:spcBef>
            </a:pPr>
            <a:r>
              <a:rPr lang="en-US" sz="1000" b="1" dirty="0">
                <a:latin typeface="Courier New" pitchFamily="49" charset="0"/>
              </a:rPr>
              <a:t>    return 0;</a:t>
            </a:r>
          </a:p>
          <a:p>
            <a:pPr marL="342900" indent="-342900" algn="l" eaLnBrk="1" hangingPunct="1">
              <a:spcBef>
                <a:spcPct val="20000"/>
              </a:spcBef>
            </a:pPr>
            <a:r>
              <a:rPr lang="en-US" sz="1000" b="1" dirty="0">
                <a:latin typeface="Courier New" pitchFamily="49" charset="0"/>
              </a:rPr>
              <a:t>  }</a:t>
            </a:r>
          </a:p>
          <a:p>
            <a:pPr marL="342900" indent="-342900" algn="l" eaLnBrk="1" hangingPunct="1">
              <a:spcBef>
                <a:spcPct val="20000"/>
              </a:spcBef>
            </a:pPr>
            <a:r>
              <a:rPr lang="en-US" sz="1000" b="1" dirty="0">
                <a:latin typeface="Courier New" pitchFamily="49" charset="0"/>
              </a:rPr>
              <a:t>}</a:t>
            </a:r>
          </a:p>
        </p:txBody>
      </p:sp>
      <p:pic>
        <p:nvPicPr>
          <p:cNvPr id="614404" name="Picture 4" descr="C:\Documents and Settings\hunt\Application Data\Microsoft\Media Catalog\Downloaded Clips\cl0\SL00125_.wmf"/>
          <p:cNvPicPr>
            <a:picLocks noChangeAspect="1" noChangeArrowheads="1"/>
          </p:cNvPicPr>
          <p:nvPr/>
        </p:nvPicPr>
        <p:blipFill>
          <a:blip r:embed="rId3"/>
          <a:srcRect/>
          <a:stretch>
            <a:fillRect/>
          </a:stretch>
        </p:blipFill>
        <p:spPr bwMode="auto">
          <a:xfrm>
            <a:off x="5486400" y="381000"/>
            <a:ext cx="1841500" cy="20399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03">
                                            <p:bg/>
                                          </p:spTgt>
                                        </p:tgtEl>
                                        <p:attrNameLst>
                                          <p:attrName>style.visibility</p:attrName>
                                        </p:attrNameLst>
                                      </p:cBhvr>
                                      <p:to>
                                        <p:strVal val="visible"/>
                                      </p:to>
                                    </p:set>
                                    <p:anim calcmode="lin" valueType="num">
                                      <p:cBhvr additive="base">
                                        <p:cTn id="7" dur="500" fill="hold"/>
                                        <p:tgtEl>
                                          <p:spTgt spid="61440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03">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03">
                                            <p:txEl>
                                              <p:pRg st="0" end="0"/>
                                            </p:txEl>
                                          </p:spTgt>
                                        </p:tgtEl>
                                        <p:attrNameLst>
                                          <p:attrName>style.visibility</p:attrName>
                                        </p:attrNameLst>
                                      </p:cBhvr>
                                      <p:to>
                                        <p:strVal val="visible"/>
                                      </p:to>
                                    </p:set>
                                    <p:anim calcmode="lin" valueType="num">
                                      <p:cBhvr additive="base">
                                        <p:cTn id="13" dur="500" fill="hold"/>
                                        <p:tgtEl>
                                          <p:spTgt spid="6144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03">
                                            <p:txEl>
                                              <p:pRg st="1" end="1"/>
                                            </p:txEl>
                                          </p:spTgt>
                                        </p:tgtEl>
                                        <p:attrNameLst>
                                          <p:attrName>style.visibility</p:attrName>
                                        </p:attrNameLst>
                                      </p:cBhvr>
                                      <p:to>
                                        <p:strVal val="visible"/>
                                      </p:to>
                                    </p:set>
                                    <p:anim calcmode="lin" valueType="num">
                                      <p:cBhvr additive="base">
                                        <p:cTn id="19" dur="500" fill="hold"/>
                                        <p:tgtEl>
                                          <p:spTgt spid="6144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03">
                                            <p:txEl>
                                              <p:pRg st="2" end="2"/>
                                            </p:txEl>
                                          </p:spTgt>
                                        </p:tgtEl>
                                        <p:attrNameLst>
                                          <p:attrName>style.visibility</p:attrName>
                                        </p:attrNameLst>
                                      </p:cBhvr>
                                      <p:to>
                                        <p:strVal val="visible"/>
                                      </p:to>
                                    </p:set>
                                    <p:anim calcmode="lin" valueType="num">
                                      <p:cBhvr additive="base">
                                        <p:cTn id="25" dur="500" fill="hold"/>
                                        <p:tgtEl>
                                          <p:spTgt spid="6144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4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403">
                                            <p:txEl>
                                              <p:pRg st="3" end="3"/>
                                            </p:txEl>
                                          </p:spTgt>
                                        </p:tgtEl>
                                        <p:attrNameLst>
                                          <p:attrName>style.visibility</p:attrName>
                                        </p:attrNameLst>
                                      </p:cBhvr>
                                      <p:to>
                                        <p:strVal val="visible"/>
                                      </p:to>
                                    </p:set>
                                    <p:anim calcmode="lin" valueType="num">
                                      <p:cBhvr additive="base">
                                        <p:cTn id="31" dur="500" fill="hold"/>
                                        <p:tgtEl>
                                          <p:spTgt spid="6144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4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403">
                                            <p:txEl>
                                              <p:pRg st="4" end="4"/>
                                            </p:txEl>
                                          </p:spTgt>
                                        </p:tgtEl>
                                        <p:attrNameLst>
                                          <p:attrName>style.visibility</p:attrName>
                                        </p:attrNameLst>
                                      </p:cBhvr>
                                      <p:to>
                                        <p:strVal val="visible"/>
                                      </p:to>
                                    </p:set>
                                    <p:anim calcmode="lin" valueType="num">
                                      <p:cBhvr additive="base">
                                        <p:cTn id="37" dur="500" fill="hold"/>
                                        <p:tgtEl>
                                          <p:spTgt spid="6144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4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4403">
                                            <p:txEl>
                                              <p:pRg st="5" end="5"/>
                                            </p:txEl>
                                          </p:spTgt>
                                        </p:tgtEl>
                                        <p:attrNameLst>
                                          <p:attrName>style.visibility</p:attrName>
                                        </p:attrNameLst>
                                      </p:cBhvr>
                                      <p:to>
                                        <p:strVal val="visible"/>
                                      </p:to>
                                    </p:set>
                                    <p:anim calcmode="lin" valueType="num">
                                      <p:cBhvr additive="base">
                                        <p:cTn id="43" dur="500" fill="hold"/>
                                        <p:tgtEl>
                                          <p:spTgt spid="61440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44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4403">
                                            <p:txEl>
                                              <p:pRg st="7" end="7"/>
                                            </p:txEl>
                                          </p:spTgt>
                                        </p:tgtEl>
                                        <p:attrNameLst>
                                          <p:attrName>style.visibility</p:attrName>
                                        </p:attrNameLst>
                                      </p:cBhvr>
                                      <p:to>
                                        <p:strVal val="visible"/>
                                      </p:to>
                                    </p:set>
                                    <p:anim calcmode="lin" valueType="num">
                                      <p:cBhvr additive="base">
                                        <p:cTn id="49" dur="500" fill="hold"/>
                                        <p:tgtEl>
                                          <p:spTgt spid="61440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144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4403">
                                            <p:txEl>
                                              <p:pRg st="8" end="8"/>
                                            </p:txEl>
                                          </p:spTgt>
                                        </p:tgtEl>
                                        <p:attrNameLst>
                                          <p:attrName>style.visibility</p:attrName>
                                        </p:attrNameLst>
                                      </p:cBhvr>
                                      <p:to>
                                        <p:strVal val="visible"/>
                                      </p:to>
                                    </p:set>
                                    <p:anim calcmode="lin" valueType="num">
                                      <p:cBhvr additive="base">
                                        <p:cTn id="55" dur="500" fill="hold"/>
                                        <p:tgtEl>
                                          <p:spTgt spid="61440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144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14403">
                                            <p:txEl>
                                              <p:pRg st="9" end="9"/>
                                            </p:txEl>
                                          </p:spTgt>
                                        </p:tgtEl>
                                        <p:attrNameLst>
                                          <p:attrName>style.visibility</p:attrName>
                                        </p:attrNameLst>
                                      </p:cBhvr>
                                      <p:to>
                                        <p:strVal val="visible"/>
                                      </p:to>
                                    </p:set>
                                    <p:anim calcmode="lin" valueType="num">
                                      <p:cBhvr additive="base">
                                        <p:cTn id="61" dur="500" fill="hold"/>
                                        <p:tgtEl>
                                          <p:spTgt spid="61440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144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14403">
                                            <p:txEl>
                                              <p:pRg st="10" end="10"/>
                                            </p:txEl>
                                          </p:spTgt>
                                        </p:tgtEl>
                                        <p:attrNameLst>
                                          <p:attrName>style.visibility</p:attrName>
                                        </p:attrNameLst>
                                      </p:cBhvr>
                                      <p:to>
                                        <p:strVal val="visible"/>
                                      </p:to>
                                    </p:set>
                                    <p:anim calcmode="lin" valueType="num">
                                      <p:cBhvr additive="base">
                                        <p:cTn id="67" dur="500" fill="hold"/>
                                        <p:tgtEl>
                                          <p:spTgt spid="61440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144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14403">
                                            <p:txEl>
                                              <p:pRg st="11" end="11"/>
                                            </p:txEl>
                                          </p:spTgt>
                                        </p:tgtEl>
                                        <p:attrNameLst>
                                          <p:attrName>style.visibility</p:attrName>
                                        </p:attrNameLst>
                                      </p:cBhvr>
                                      <p:to>
                                        <p:strVal val="visible"/>
                                      </p:to>
                                    </p:set>
                                    <p:anim calcmode="lin" valueType="num">
                                      <p:cBhvr additive="base">
                                        <p:cTn id="73" dur="500" fill="hold"/>
                                        <p:tgtEl>
                                          <p:spTgt spid="61440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144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14403">
                                            <p:txEl>
                                              <p:pRg st="12" end="12"/>
                                            </p:txEl>
                                          </p:spTgt>
                                        </p:tgtEl>
                                        <p:attrNameLst>
                                          <p:attrName>style.visibility</p:attrName>
                                        </p:attrNameLst>
                                      </p:cBhvr>
                                      <p:to>
                                        <p:strVal val="visible"/>
                                      </p:to>
                                    </p:set>
                                    <p:anim calcmode="lin" valueType="num">
                                      <p:cBhvr additive="base">
                                        <p:cTn id="79" dur="500" fill="hold"/>
                                        <p:tgtEl>
                                          <p:spTgt spid="61440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144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14403">
                                            <p:txEl>
                                              <p:pRg st="14" end="14"/>
                                            </p:txEl>
                                          </p:spTgt>
                                        </p:tgtEl>
                                        <p:attrNameLst>
                                          <p:attrName>style.visibility</p:attrName>
                                        </p:attrNameLst>
                                      </p:cBhvr>
                                      <p:to>
                                        <p:strVal val="visible"/>
                                      </p:to>
                                    </p:set>
                                    <p:anim calcmode="lin" valueType="num">
                                      <p:cBhvr additive="base">
                                        <p:cTn id="85" dur="500" fill="hold"/>
                                        <p:tgtEl>
                                          <p:spTgt spid="614403">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1440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14403">
                                            <p:txEl>
                                              <p:pRg st="15" end="15"/>
                                            </p:txEl>
                                          </p:spTgt>
                                        </p:tgtEl>
                                        <p:attrNameLst>
                                          <p:attrName>style.visibility</p:attrName>
                                        </p:attrNameLst>
                                      </p:cBhvr>
                                      <p:to>
                                        <p:strVal val="visible"/>
                                      </p:to>
                                    </p:set>
                                    <p:anim calcmode="lin" valueType="num">
                                      <p:cBhvr additive="base">
                                        <p:cTn id="91" dur="500" fill="hold"/>
                                        <p:tgtEl>
                                          <p:spTgt spid="614403">
                                            <p:txEl>
                                              <p:pRg st="15" end="1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1440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14403">
                                            <p:txEl>
                                              <p:pRg st="16" end="16"/>
                                            </p:txEl>
                                          </p:spTgt>
                                        </p:tgtEl>
                                        <p:attrNameLst>
                                          <p:attrName>style.visibility</p:attrName>
                                        </p:attrNameLst>
                                      </p:cBhvr>
                                      <p:to>
                                        <p:strVal val="visible"/>
                                      </p:to>
                                    </p:set>
                                    <p:anim calcmode="lin" valueType="num">
                                      <p:cBhvr additive="base">
                                        <p:cTn id="97" dur="500" fill="hold"/>
                                        <p:tgtEl>
                                          <p:spTgt spid="614403">
                                            <p:txEl>
                                              <p:pRg st="16" end="1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1440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14403">
                                            <p:txEl>
                                              <p:pRg st="17" end="17"/>
                                            </p:txEl>
                                          </p:spTgt>
                                        </p:tgtEl>
                                        <p:attrNameLst>
                                          <p:attrName>style.visibility</p:attrName>
                                        </p:attrNameLst>
                                      </p:cBhvr>
                                      <p:to>
                                        <p:strVal val="visible"/>
                                      </p:to>
                                    </p:set>
                                    <p:anim calcmode="lin" valueType="num">
                                      <p:cBhvr additive="base">
                                        <p:cTn id="103" dur="500" fill="hold"/>
                                        <p:tgtEl>
                                          <p:spTgt spid="614403">
                                            <p:txEl>
                                              <p:pRg st="17" end="1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614403">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14403">
                                            <p:txEl>
                                              <p:pRg st="18" end="18"/>
                                            </p:txEl>
                                          </p:spTgt>
                                        </p:tgtEl>
                                        <p:attrNameLst>
                                          <p:attrName>style.visibility</p:attrName>
                                        </p:attrNameLst>
                                      </p:cBhvr>
                                      <p:to>
                                        <p:strVal val="visible"/>
                                      </p:to>
                                    </p:set>
                                    <p:anim calcmode="lin" valueType="num">
                                      <p:cBhvr additive="base">
                                        <p:cTn id="109" dur="500" fill="hold"/>
                                        <p:tgtEl>
                                          <p:spTgt spid="614403">
                                            <p:txEl>
                                              <p:pRg st="18" end="18"/>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614403">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14403">
                                            <p:txEl>
                                              <p:pRg st="19" end="19"/>
                                            </p:txEl>
                                          </p:spTgt>
                                        </p:tgtEl>
                                        <p:attrNameLst>
                                          <p:attrName>style.visibility</p:attrName>
                                        </p:attrNameLst>
                                      </p:cBhvr>
                                      <p:to>
                                        <p:strVal val="visible"/>
                                      </p:to>
                                    </p:set>
                                    <p:anim calcmode="lin" valueType="num">
                                      <p:cBhvr additive="base">
                                        <p:cTn id="115" dur="500" fill="hold"/>
                                        <p:tgtEl>
                                          <p:spTgt spid="614403">
                                            <p:txEl>
                                              <p:pRg st="19" end="19"/>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614403">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614403">
                                            <p:txEl>
                                              <p:pRg st="20" end="20"/>
                                            </p:txEl>
                                          </p:spTgt>
                                        </p:tgtEl>
                                        <p:attrNameLst>
                                          <p:attrName>style.visibility</p:attrName>
                                        </p:attrNameLst>
                                      </p:cBhvr>
                                      <p:to>
                                        <p:strVal val="visible"/>
                                      </p:to>
                                    </p:set>
                                    <p:anim calcmode="lin" valueType="num">
                                      <p:cBhvr additive="base">
                                        <p:cTn id="121" dur="500" fill="hold"/>
                                        <p:tgtEl>
                                          <p:spTgt spid="614403">
                                            <p:txEl>
                                              <p:pRg st="20" end="20"/>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614403">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614403">
                                            <p:txEl>
                                              <p:pRg st="21" end="21"/>
                                            </p:txEl>
                                          </p:spTgt>
                                        </p:tgtEl>
                                        <p:attrNameLst>
                                          <p:attrName>style.visibility</p:attrName>
                                        </p:attrNameLst>
                                      </p:cBhvr>
                                      <p:to>
                                        <p:strVal val="visible"/>
                                      </p:to>
                                    </p:set>
                                    <p:anim calcmode="lin" valueType="num">
                                      <p:cBhvr additive="base">
                                        <p:cTn id="127" dur="500" fill="hold"/>
                                        <p:tgtEl>
                                          <p:spTgt spid="614403">
                                            <p:txEl>
                                              <p:pRg st="21" end="21"/>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614403">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614403">
                                            <p:txEl>
                                              <p:pRg st="22" end="22"/>
                                            </p:txEl>
                                          </p:spTgt>
                                        </p:tgtEl>
                                        <p:attrNameLst>
                                          <p:attrName>style.visibility</p:attrName>
                                        </p:attrNameLst>
                                      </p:cBhvr>
                                      <p:to>
                                        <p:strVal val="visible"/>
                                      </p:to>
                                    </p:set>
                                    <p:anim calcmode="lin" valueType="num">
                                      <p:cBhvr additive="base">
                                        <p:cTn id="133" dur="500" fill="hold"/>
                                        <p:tgtEl>
                                          <p:spTgt spid="614403">
                                            <p:txEl>
                                              <p:pRg st="22" end="22"/>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614403">
                                            <p:txEl>
                                              <p:pRg st="22" end="22"/>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614403">
                                            <p:txEl>
                                              <p:pRg st="23" end="23"/>
                                            </p:txEl>
                                          </p:spTgt>
                                        </p:tgtEl>
                                        <p:attrNameLst>
                                          <p:attrName>style.visibility</p:attrName>
                                        </p:attrNameLst>
                                      </p:cBhvr>
                                      <p:to>
                                        <p:strVal val="visible"/>
                                      </p:to>
                                    </p:set>
                                    <p:anim calcmode="lin" valueType="num">
                                      <p:cBhvr additive="base">
                                        <p:cTn id="139" dur="500" fill="hold"/>
                                        <p:tgtEl>
                                          <p:spTgt spid="614403">
                                            <p:txEl>
                                              <p:pRg st="23" end="23"/>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614403">
                                            <p:txEl>
                                              <p:pRg st="23" end="2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026"/>
          <p:cNvSpPr>
            <a:spLocks noGrp="1" noChangeArrowheads="1"/>
          </p:cNvSpPr>
          <p:nvPr>
            <p:ph type="title"/>
          </p:nvPr>
        </p:nvSpPr>
        <p:spPr/>
        <p:txBody>
          <a:bodyPr/>
          <a:lstStyle/>
          <a:p>
            <a:r>
              <a:rPr lang="en-US"/>
              <a:t>Solution 1</a:t>
            </a:r>
          </a:p>
        </p:txBody>
      </p:sp>
      <p:sp>
        <p:nvSpPr>
          <p:cNvPr id="615427" name="Rectangle 1027"/>
          <p:cNvSpPr>
            <a:spLocks noChangeArrowheads="1"/>
          </p:cNvSpPr>
          <p:nvPr/>
        </p:nvSpPr>
        <p:spPr bwMode="auto">
          <a:xfrm>
            <a:off x="304800" y="1752600"/>
            <a:ext cx="3810000" cy="297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000" b="1">
                <a:latin typeface="Courier New" pitchFamily="49" charset="0"/>
              </a:rPr>
              <a:t>Player[] team1 = new Player[20];</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initialize the array</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Sort by hits</a:t>
            </a:r>
          </a:p>
          <a:p>
            <a:pPr marL="342900" indent="-342900" algn="l" eaLnBrk="1" hangingPunct="1">
              <a:spcBef>
                <a:spcPct val="20000"/>
              </a:spcBef>
            </a:pPr>
            <a:r>
              <a:rPr lang="en-US" sz="1000" b="1">
                <a:latin typeface="Courier New" pitchFamily="49" charset="0"/>
              </a:rPr>
              <a:t>Player.setSortMethod(Player.HITS);</a:t>
            </a:r>
          </a:p>
          <a:p>
            <a:pPr marL="342900" indent="-342900" algn="l" eaLnBrk="1" hangingPunct="1">
              <a:spcBef>
                <a:spcPct val="20000"/>
              </a:spcBef>
            </a:pPr>
            <a:r>
              <a:rPr lang="en-US" sz="1000" b="1">
                <a:latin typeface="Courier New" pitchFamily="49" charset="0"/>
              </a:rPr>
              <a:t>Arrays.sort(team1);</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Sort by home runs</a:t>
            </a:r>
          </a:p>
          <a:p>
            <a:pPr marL="342900" indent="-342900" algn="l" eaLnBrk="1" hangingPunct="1">
              <a:spcBef>
                <a:spcPct val="20000"/>
              </a:spcBef>
            </a:pPr>
            <a:r>
              <a:rPr lang="en-US" sz="1000" b="1">
                <a:latin typeface="Courier New" pitchFamily="49" charset="0"/>
              </a:rPr>
              <a:t>Player.setSortMethod(Player.HOMERS);</a:t>
            </a:r>
          </a:p>
          <a:p>
            <a:pPr marL="342900" indent="-342900" algn="l" eaLnBrk="1" hangingPunct="1">
              <a:spcBef>
                <a:spcPct val="20000"/>
              </a:spcBef>
            </a:pPr>
            <a:r>
              <a:rPr lang="en-US" sz="1000" b="1">
                <a:latin typeface="Courier New" pitchFamily="49" charset="0"/>
              </a:rPr>
              <a:t>Arrays.sort(team1);</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 Sort by average</a:t>
            </a:r>
          </a:p>
          <a:p>
            <a:pPr marL="342900" indent="-342900" algn="l" eaLnBrk="1" hangingPunct="1">
              <a:spcBef>
                <a:spcPct val="20000"/>
              </a:spcBef>
            </a:pPr>
            <a:r>
              <a:rPr lang="en-US" sz="1000" b="1">
                <a:latin typeface="Courier New" pitchFamily="49" charset="0"/>
              </a:rPr>
              <a:t>Player.setSortMethod(Player.AVG);</a:t>
            </a:r>
          </a:p>
          <a:p>
            <a:pPr marL="342900" indent="-342900" algn="l" eaLnBrk="1" hangingPunct="1">
              <a:spcBef>
                <a:spcPct val="20000"/>
              </a:spcBef>
            </a:pPr>
            <a:r>
              <a:rPr lang="en-US" sz="1000" b="1">
                <a:latin typeface="Courier New" pitchFamily="49" charset="0"/>
              </a:rPr>
              <a:t>Arrays.sort(team1);</a:t>
            </a:r>
          </a:p>
        </p:txBody>
      </p:sp>
      <p:pic>
        <p:nvPicPr>
          <p:cNvPr id="615428" name="Picture 1028" descr="C:\Documents and Settings\hunt\Application Data\Microsoft\Media Catalog\Downloaded Clips\cl0\SL00125_.wmf"/>
          <p:cNvPicPr>
            <a:picLocks noChangeAspect="1" noChangeArrowheads="1"/>
          </p:cNvPicPr>
          <p:nvPr/>
        </p:nvPicPr>
        <p:blipFill>
          <a:blip r:embed="rId3"/>
          <a:srcRect/>
          <a:stretch>
            <a:fillRect/>
          </a:stretch>
        </p:blipFill>
        <p:spPr bwMode="auto">
          <a:xfrm>
            <a:off x="4419600" y="3505200"/>
            <a:ext cx="1841500" cy="2039938"/>
          </a:xfrm>
          <a:prstGeom prst="rect">
            <a:avLst/>
          </a:prstGeom>
          <a:ln>
            <a:noFill/>
          </a:ln>
          <a:effectLst>
            <a:outerShdw blurRad="292100" dist="139700" dir="2700000" algn="tl" rotWithShape="0">
              <a:srgbClr val="333333">
                <a:alpha val="65000"/>
              </a:srgbClr>
            </a:outerShdw>
          </a:effectLst>
        </p:spPr>
      </p:pic>
      <p:sp>
        <p:nvSpPr>
          <p:cNvPr id="615429" name="Text Box 1029"/>
          <p:cNvSpPr txBox="1">
            <a:spLocks noChangeArrowheads="1"/>
          </p:cNvSpPr>
          <p:nvPr/>
        </p:nvSpPr>
        <p:spPr bwMode="auto">
          <a:xfrm>
            <a:off x="4495800" y="1752600"/>
            <a:ext cx="3810000" cy="147478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eaLnBrk="1" hangingPunct="1">
              <a:spcBef>
                <a:spcPct val="50000"/>
              </a:spcBef>
            </a:pPr>
            <a:r>
              <a:rPr lang="en-US" sz="1800" dirty="0">
                <a:latin typeface="Times New Roman" pitchFamily="18" charset="0"/>
              </a:rPr>
              <a:t>The ability to “order” two players is contained within the Player class itself.  Specifically, the “</a:t>
            </a:r>
            <a:r>
              <a:rPr lang="en-US" sz="1800" dirty="0" err="1">
                <a:latin typeface="Times New Roman" pitchFamily="18" charset="0"/>
              </a:rPr>
              <a:t>compareTo</a:t>
            </a:r>
            <a:r>
              <a:rPr lang="en-US" sz="1800" dirty="0">
                <a:latin typeface="Times New Roman" pitchFamily="18" charset="0"/>
              </a:rPr>
              <a:t>” method.  Changing the meaning of “comparing” requires the Player class to be changed.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 calcmode="lin" valueType="num">
                                      <p:cBhvr additive="base">
                                        <p:cTn id="7" dur="500" fill="hold"/>
                                        <p:tgtEl>
                                          <p:spTgt spid="615427"/>
                                        </p:tgtEl>
                                        <p:attrNameLst>
                                          <p:attrName>ppt_x</p:attrName>
                                        </p:attrNameLst>
                                      </p:cBhvr>
                                      <p:tavLst>
                                        <p:tav tm="0">
                                          <p:val>
                                            <p:strVal val="0-#ppt_w/2"/>
                                          </p:val>
                                        </p:tav>
                                        <p:tav tm="100000">
                                          <p:val>
                                            <p:strVal val="#ppt_x"/>
                                          </p:val>
                                        </p:tav>
                                      </p:tavLst>
                                    </p:anim>
                                    <p:anim calcmode="lin" valueType="num">
                                      <p:cBhvr additive="base">
                                        <p:cTn id="8" dur="500" fill="hold"/>
                                        <p:tgtEl>
                                          <p:spTgt spid="615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15428"/>
                                        </p:tgtEl>
                                        <p:attrNameLst>
                                          <p:attrName>style.visibility</p:attrName>
                                        </p:attrNameLst>
                                      </p:cBhvr>
                                      <p:to>
                                        <p:strVal val="visible"/>
                                      </p:to>
                                    </p:set>
                                    <p:animEffect transition="in" filter="box(in)">
                                      <p:cBhvr>
                                        <p:cTn id="13" dur="500"/>
                                        <p:tgtEl>
                                          <p:spTgt spid="6154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15429"/>
                                        </p:tgtEl>
                                        <p:attrNameLst>
                                          <p:attrName>style.visibility</p:attrName>
                                        </p:attrNameLst>
                                      </p:cBhvr>
                                      <p:to>
                                        <p:strVal val="visible"/>
                                      </p:to>
                                    </p:set>
                                    <p:anim calcmode="lin" valueType="num">
                                      <p:cBhvr additive="base">
                                        <p:cTn id="18" dur="500" fill="hold"/>
                                        <p:tgtEl>
                                          <p:spTgt spid="615429"/>
                                        </p:tgtEl>
                                        <p:attrNameLst>
                                          <p:attrName>ppt_x</p:attrName>
                                        </p:attrNameLst>
                                      </p:cBhvr>
                                      <p:tavLst>
                                        <p:tav tm="0">
                                          <p:val>
                                            <p:strVal val="1+#ppt_w/2"/>
                                          </p:val>
                                        </p:tav>
                                        <p:tav tm="100000">
                                          <p:val>
                                            <p:strVal val="#ppt_x"/>
                                          </p:val>
                                        </p:tav>
                                      </p:tavLst>
                                    </p:anim>
                                    <p:anim calcmode="lin" valueType="num">
                                      <p:cBhvr additive="base">
                                        <p:cTn id="19" dur="500" fill="hold"/>
                                        <p:tgtEl>
                                          <p:spTgt spid="615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nimBg="1" autoUpdateAnimBg="0"/>
      <p:bldP spid="615429"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sz="3200"/>
              <a:t>Solution 2: Arrays and Comparators</a:t>
            </a:r>
          </a:p>
        </p:txBody>
      </p:sp>
      <p:sp>
        <p:nvSpPr>
          <p:cNvPr id="616451" name="Rectangle 3"/>
          <p:cNvSpPr>
            <a:spLocks noChangeArrowheads="1"/>
          </p:cNvSpPr>
          <p:nvPr/>
        </p:nvSpPr>
        <p:spPr bwMode="auto">
          <a:xfrm>
            <a:off x="762000" y="2133600"/>
            <a:ext cx="7848600" cy="1752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defTabSz="911225" eaLnBrk="1" hangingPunct="1">
              <a:spcBef>
                <a:spcPct val="20000"/>
              </a:spcBef>
            </a:pPr>
            <a:r>
              <a:rPr lang="en-US" sz="1400" b="1">
                <a:latin typeface="Times New Roman" pitchFamily="18" charset="0"/>
              </a:rPr>
              <a:t>In the Arrays class:</a:t>
            </a:r>
          </a:p>
          <a:p>
            <a:pPr algn="l" defTabSz="911225" eaLnBrk="1" hangingPunct="1">
              <a:spcBef>
                <a:spcPct val="20000"/>
              </a:spcBef>
            </a:pPr>
            <a:r>
              <a:rPr lang="en-US" sz="1400" b="1">
                <a:latin typeface="Times New Roman" pitchFamily="18" charset="0"/>
              </a:rPr>
              <a:t>public static void sort(Object[] a, Comparator c) </a:t>
            </a:r>
          </a:p>
          <a:p>
            <a:pPr algn="l" defTabSz="911225" eaLnBrk="1" hangingPunct="1">
              <a:spcBef>
                <a:spcPct val="20000"/>
              </a:spcBef>
            </a:pPr>
            <a:endParaRPr lang="en-US" sz="1400" b="1">
              <a:latin typeface="Times New Roman" pitchFamily="18" charset="0"/>
            </a:endParaRPr>
          </a:p>
          <a:p>
            <a:pPr marL="114300" lvl="1" algn="l" defTabSz="911225" eaLnBrk="1" hangingPunct="1">
              <a:spcBef>
                <a:spcPct val="20000"/>
              </a:spcBef>
            </a:pPr>
            <a:r>
              <a:rPr lang="en-US" sz="1400">
                <a:latin typeface="Times New Roman" pitchFamily="18" charset="0"/>
              </a:rPr>
              <a:t>Sorts the specified array of objects according to the order induced by the specified comparator. All elements in the array must be </a:t>
            </a:r>
            <a:r>
              <a:rPr lang="en-US" sz="1400" i="1">
                <a:latin typeface="Times New Roman" pitchFamily="18" charset="0"/>
              </a:rPr>
              <a:t>mutually comparable</a:t>
            </a:r>
            <a:r>
              <a:rPr lang="en-US" sz="1400">
                <a:latin typeface="Times New Roman" pitchFamily="18" charset="0"/>
              </a:rPr>
              <a:t> by the specified comparator (that is, c.compare(e1, e2) must not throw a ClassCastException for any elements e1 and e2 in the array). This sort is guaranteed to be </a:t>
            </a:r>
            <a:r>
              <a:rPr lang="en-US" sz="1400" i="1">
                <a:latin typeface="Times New Roman" pitchFamily="18" charset="0"/>
              </a:rPr>
              <a:t>stable</a:t>
            </a:r>
            <a:r>
              <a:rPr lang="en-US" sz="1400">
                <a:latin typeface="Times New Roman" pitchFamily="18" charset="0"/>
              </a:rPr>
              <a:t>: equal elements will not be reordered as a result of the sort. </a:t>
            </a:r>
          </a:p>
        </p:txBody>
      </p:sp>
      <p:sp>
        <p:nvSpPr>
          <p:cNvPr id="616452" name="Rectangle 4"/>
          <p:cNvSpPr>
            <a:spLocks noChangeArrowheads="1"/>
          </p:cNvSpPr>
          <p:nvPr/>
        </p:nvSpPr>
        <p:spPr bwMode="auto">
          <a:xfrm>
            <a:off x="762000" y="4114800"/>
            <a:ext cx="7848600"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l" defTabSz="911225" eaLnBrk="1" hangingPunct="1">
              <a:spcBef>
                <a:spcPct val="20000"/>
              </a:spcBef>
            </a:pPr>
            <a:r>
              <a:rPr lang="en-US" sz="1400" b="1">
                <a:latin typeface="Courier New" pitchFamily="49" charset="0"/>
              </a:rPr>
              <a:t>interface Comparator {</a:t>
            </a:r>
          </a:p>
          <a:p>
            <a:pPr algn="l" defTabSz="911225" eaLnBrk="1" hangingPunct="1">
              <a:spcBef>
                <a:spcPct val="20000"/>
              </a:spcBef>
            </a:pPr>
            <a:r>
              <a:rPr lang="en-US" sz="1400" b="1">
                <a:latin typeface="Courier New" pitchFamily="49" charset="0"/>
              </a:rPr>
              <a:t>   public int compareTo(Object one, Object two);</a:t>
            </a:r>
          </a:p>
          <a:p>
            <a:pPr algn="l" defTabSz="911225" eaLnBrk="1" hangingPunct="1">
              <a:spcBef>
                <a:spcPct val="20000"/>
              </a:spcBef>
            </a:pPr>
            <a:r>
              <a:rPr lang="en-US" sz="1400" b="1">
                <a:latin typeface="Courier New" pitchFamily="49" charset="0"/>
              </a:rPr>
              <a:t>   public boolean equals(Object other);</a:t>
            </a:r>
          </a:p>
          <a:p>
            <a:pPr algn="l" defTabSz="911225" eaLnBrk="1" hangingPunct="1">
              <a:spcBef>
                <a:spcPct val="20000"/>
              </a:spcBef>
            </a:pPr>
            <a:r>
              <a:rPr lang="en-US" sz="14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6451"/>
                                        </p:tgtEl>
                                        <p:attrNameLst>
                                          <p:attrName>style.visibility</p:attrName>
                                        </p:attrNameLst>
                                      </p:cBhvr>
                                      <p:to>
                                        <p:strVal val="visible"/>
                                      </p:to>
                                    </p:set>
                                    <p:anim calcmode="lin" valueType="num">
                                      <p:cBhvr additive="base">
                                        <p:cTn id="7" dur="500" fill="hold"/>
                                        <p:tgtEl>
                                          <p:spTgt spid="616451"/>
                                        </p:tgtEl>
                                        <p:attrNameLst>
                                          <p:attrName>ppt_x</p:attrName>
                                        </p:attrNameLst>
                                      </p:cBhvr>
                                      <p:tavLst>
                                        <p:tav tm="0">
                                          <p:val>
                                            <p:strVal val="#ppt_x"/>
                                          </p:val>
                                        </p:tav>
                                        <p:tav tm="100000">
                                          <p:val>
                                            <p:strVal val="#ppt_x"/>
                                          </p:val>
                                        </p:tav>
                                      </p:tavLst>
                                    </p:anim>
                                    <p:anim calcmode="lin" valueType="num">
                                      <p:cBhvr additive="base">
                                        <p:cTn id="8" dur="500" fill="hold"/>
                                        <p:tgtEl>
                                          <p:spTgt spid="6164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6452"/>
                                        </p:tgtEl>
                                        <p:attrNameLst>
                                          <p:attrName>style.visibility</p:attrName>
                                        </p:attrNameLst>
                                      </p:cBhvr>
                                      <p:to>
                                        <p:strVal val="visible"/>
                                      </p:to>
                                    </p:set>
                                    <p:anim calcmode="lin" valueType="num">
                                      <p:cBhvr additive="base">
                                        <p:cTn id="13" dur="500" fill="hold"/>
                                        <p:tgtEl>
                                          <p:spTgt spid="616452"/>
                                        </p:tgtEl>
                                        <p:attrNameLst>
                                          <p:attrName>ppt_x</p:attrName>
                                        </p:attrNameLst>
                                      </p:cBhvr>
                                      <p:tavLst>
                                        <p:tav tm="0">
                                          <p:val>
                                            <p:strVal val="#ppt_x"/>
                                          </p:val>
                                        </p:tav>
                                        <p:tav tm="100000">
                                          <p:val>
                                            <p:strVal val="#ppt_x"/>
                                          </p:val>
                                        </p:tav>
                                      </p:tavLst>
                                    </p:anim>
                                    <p:anim calcmode="lin" valueType="num">
                                      <p:cBhvr additive="base">
                                        <p:cTn id="14" dur="500" fill="hold"/>
                                        <p:tgtEl>
                                          <p:spTgt spid="616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nimBg="1" autoUpdateAnimBg="0"/>
      <p:bldP spid="61645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609600" y="152400"/>
            <a:ext cx="7772400" cy="1143000"/>
          </a:xfrm>
        </p:spPr>
        <p:txBody>
          <a:bodyPr/>
          <a:lstStyle/>
          <a:p>
            <a:r>
              <a:rPr lang="en-US"/>
              <a:t>Comparators!</a:t>
            </a:r>
          </a:p>
        </p:txBody>
      </p:sp>
      <p:sp>
        <p:nvSpPr>
          <p:cNvPr id="617475" name="Rectangle 3"/>
          <p:cNvSpPr>
            <a:spLocks noChangeArrowheads="1"/>
          </p:cNvSpPr>
          <p:nvPr/>
        </p:nvSpPr>
        <p:spPr bwMode="auto">
          <a:xfrm>
            <a:off x="304800" y="1676400"/>
            <a:ext cx="8305800" cy="3429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000" b="1">
                <a:latin typeface="Courier New" pitchFamily="49" charset="0"/>
              </a:rPr>
              <a:t>class ComparePlayersByHomers implements Comparator {</a:t>
            </a:r>
          </a:p>
          <a:p>
            <a:pPr marL="342900" indent="-342900" algn="l" eaLnBrk="1" hangingPunct="1">
              <a:spcBef>
                <a:spcPct val="20000"/>
              </a:spcBef>
            </a:pPr>
            <a:r>
              <a:rPr lang="en-US" sz="1000" b="1">
                <a:latin typeface="Courier New" pitchFamily="49" charset="0"/>
              </a:rPr>
              <a:t>   public int compareTo(Object lhs, Object rhs) {</a:t>
            </a:r>
          </a:p>
          <a:p>
            <a:pPr marL="342900" indent="-342900" algn="l" eaLnBrk="1" hangingPunct="1">
              <a:spcBef>
                <a:spcPct val="20000"/>
              </a:spcBef>
            </a:pPr>
            <a:r>
              <a:rPr lang="en-US" sz="1000" b="1">
                <a:latin typeface="Courier New" pitchFamily="49" charset="0"/>
              </a:rPr>
              <a:t>     return ((Player)lhs).getHomers() – ((Player)rhs).getHomers();</a:t>
            </a:r>
          </a:p>
          <a:p>
            <a:pPr marL="342900" indent="-342900" algn="l" eaLnBrk="1" hangingPunct="1">
              <a:spcBef>
                <a:spcPct val="20000"/>
              </a:spcBef>
            </a:pPr>
            <a:r>
              <a:rPr lang="en-US" sz="1000" b="1">
                <a:latin typeface="Courier New" pitchFamily="49" charset="0"/>
              </a:rPr>
              <a:t>   }</a:t>
            </a:r>
          </a:p>
          <a:p>
            <a:pPr marL="342900" indent="-342900" algn="l" eaLnBrk="1" hangingPunct="1">
              <a:spcBef>
                <a:spcPct val="20000"/>
              </a:spcBef>
            </a:pPr>
            <a:r>
              <a:rPr lang="en-US" sz="1000" b="1">
                <a:latin typeface="Courier New" pitchFamily="49" charset="0"/>
              </a:rPr>
              <a:t>}</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class ComparePlayersByAverage implements Comparator {</a:t>
            </a:r>
          </a:p>
          <a:p>
            <a:pPr marL="342900" indent="-342900" algn="l" eaLnBrk="1" hangingPunct="1">
              <a:spcBef>
                <a:spcPct val="20000"/>
              </a:spcBef>
            </a:pPr>
            <a:r>
              <a:rPr lang="en-US" sz="1000" b="1">
                <a:latin typeface="Courier New" pitchFamily="49" charset="0"/>
              </a:rPr>
              <a:t>   public int compareTo(Object lhs, Object rhs) {</a:t>
            </a:r>
          </a:p>
          <a:p>
            <a:pPr marL="342900" indent="-342900" algn="l" eaLnBrk="1" hangingPunct="1">
              <a:spcBef>
                <a:spcPct val="20000"/>
              </a:spcBef>
            </a:pPr>
            <a:r>
              <a:rPr lang="en-US" sz="1000" b="1">
                <a:latin typeface="Courier New" pitchFamily="49" charset="0"/>
              </a:rPr>
              <a:t>     return ((Player)lhs).getAverage() – ((Player)rhs).getAverage();</a:t>
            </a:r>
          </a:p>
          <a:p>
            <a:pPr marL="342900" indent="-342900" algn="l" eaLnBrk="1" hangingPunct="1">
              <a:spcBef>
                <a:spcPct val="20000"/>
              </a:spcBef>
            </a:pPr>
            <a:r>
              <a:rPr lang="en-US" sz="1000" b="1">
                <a:latin typeface="Courier New" pitchFamily="49" charset="0"/>
              </a:rPr>
              <a:t>   }</a:t>
            </a:r>
          </a:p>
          <a:p>
            <a:pPr marL="342900" indent="-342900" algn="l" eaLnBrk="1" hangingPunct="1">
              <a:spcBef>
                <a:spcPct val="20000"/>
              </a:spcBef>
            </a:pPr>
            <a:r>
              <a:rPr lang="en-US" sz="1000" b="1">
                <a:latin typeface="Courier New" pitchFamily="49" charset="0"/>
              </a:rPr>
              <a:t>}</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latin typeface="Courier New" pitchFamily="49" charset="0"/>
              </a:rPr>
              <a:t>class ComparePlayersByHits implements Comparator {</a:t>
            </a:r>
          </a:p>
          <a:p>
            <a:pPr marL="342900" indent="-342900" algn="l" eaLnBrk="1" hangingPunct="1">
              <a:spcBef>
                <a:spcPct val="20000"/>
              </a:spcBef>
            </a:pPr>
            <a:r>
              <a:rPr lang="en-US" sz="1000" b="1">
                <a:latin typeface="Courier New" pitchFamily="49" charset="0"/>
              </a:rPr>
              <a:t>   public int compareTo(Object lhs, Object rhs) {</a:t>
            </a:r>
          </a:p>
          <a:p>
            <a:pPr marL="342900" indent="-342900" algn="l" eaLnBrk="1" hangingPunct="1">
              <a:spcBef>
                <a:spcPct val="20000"/>
              </a:spcBef>
            </a:pPr>
            <a:r>
              <a:rPr lang="en-US" sz="1000" b="1">
                <a:latin typeface="Courier New" pitchFamily="49" charset="0"/>
              </a:rPr>
              <a:t>     return ((Player)lhs).getHits() – ((Player)rhs).getHits();</a:t>
            </a:r>
          </a:p>
          <a:p>
            <a:pPr marL="342900" indent="-342900" algn="l" eaLnBrk="1" hangingPunct="1">
              <a:spcBef>
                <a:spcPct val="20000"/>
              </a:spcBef>
            </a:pPr>
            <a:r>
              <a:rPr lang="en-US" sz="1000" b="1">
                <a:latin typeface="Courier New" pitchFamily="49" charset="0"/>
              </a:rPr>
              <a:t>   }</a:t>
            </a:r>
          </a:p>
          <a:p>
            <a:pPr marL="342900" indent="-342900" algn="l" eaLnBrk="1" hangingPunct="1">
              <a:spcBef>
                <a:spcPct val="20000"/>
              </a:spcBef>
            </a:pPr>
            <a:r>
              <a:rPr lang="en-US" sz="1000" b="1">
                <a:latin typeface="Courier New" pitchFamily="49" charset="0"/>
              </a:rPr>
              <a:t>}</a:t>
            </a:r>
          </a:p>
        </p:txBody>
      </p:sp>
      <p:pic>
        <p:nvPicPr>
          <p:cNvPr id="617476" name="Picture 4" descr="C:\Documents and Settings\hunt\Application Data\Microsoft\Media Catalog\Downloaded Clips\cl0\SL00124_.wmf"/>
          <p:cNvPicPr>
            <a:picLocks noChangeAspect="1" noChangeArrowheads="1"/>
          </p:cNvPicPr>
          <p:nvPr/>
        </p:nvPicPr>
        <p:blipFill>
          <a:blip r:embed="rId3"/>
          <a:srcRect/>
          <a:stretch>
            <a:fillRect/>
          </a:stretch>
        </p:blipFill>
        <p:spPr bwMode="auto">
          <a:xfrm>
            <a:off x="5562600" y="4343400"/>
            <a:ext cx="3370263" cy="19129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7475">
                                            <p:bg/>
                                          </p:spTgt>
                                        </p:tgtEl>
                                        <p:attrNameLst>
                                          <p:attrName>style.visibility</p:attrName>
                                        </p:attrNameLst>
                                      </p:cBhvr>
                                      <p:to>
                                        <p:strVal val="visible"/>
                                      </p:to>
                                    </p:set>
                                    <p:anim calcmode="lin" valueType="num">
                                      <p:cBhvr additive="base">
                                        <p:cTn id="7" dur="500" fill="hold"/>
                                        <p:tgtEl>
                                          <p:spTgt spid="617475">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61747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7475">
                                            <p:txEl>
                                              <p:pRg st="0" end="0"/>
                                            </p:txEl>
                                          </p:spTgt>
                                        </p:tgtEl>
                                        <p:attrNameLst>
                                          <p:attrName>style.visibility</p:attrName>
                                        </p:attrNameLst>
                                      </p:cBhvr>
                                      <p:to>
                                        <p:strVal val="visible"/>
                                      </p:to>
                                    </p:set>
                                    <p:anim calcmode="lin" valueType="num">
                                      <p:cBhvr additive="base">
                                        <p:cTn id="13" dur="500" fill="hold"/>
                                        <p:tgtEl>
                                          <p:spTgt spid="617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7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7475">
                                            <p:txEl>
                                              <p:pRg st="1" end="1"/>
                                            </p:txEl>
                                          </p:spTgt>
                                        </p:tgtEl>
                                        <p:attrNameLst>
                                          <p:attrName>style.visibility</p:attrName>
                                        </p:attrNameLst>
                                      </p:cBhvr>
                                      <p:to>
                                        <p:strVal val="visible"/>
                                      </p:to>
                                    </p:set>
                                    <p:anim calcmode="lin" valueType="num">
                                      <p:cBhvr additive="base">
                                        <p:cTn id="19" dur="500" fill="hold"/>
                                        <p:tgtEl>
                                          <p:spTgt spid="617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7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7475">
                                            <p:txEl>
                                              <p:pRg st="2" end="2"/>
                                            </p:txEl>
                                          </p:spTgt>
                                        </p:tgtEl>
                                        <p:attrNameLst>
                                          <p:attrName>style.visibility</p:attrName>
                                        </p:attrNameLst>
                                      </p:cBhvr>
                                      <p:to>
                                        <p:strVal val="visible"/>
                                      </p:to>
                                    </p:set>
                                    <p:anim calcmode="lin" valueType="num">
                                      <p:cBhvr additive="base">
                                        <p:cTn id="25" dur="500" fill="hold"/>
                                        <p:tgtEl>
                                          <p:spTgt spid="617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7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7475">
                                            <p:txEl>
                                              <p:pRg st="3" end="3"/>
                                            </p:txEl>
                                          </p:spTgt>
                                        </p:tgtEl>
                                        <p:attrNameLst>
                                          <p:attrName>style.visibility</p:attrName>
                                        </p:attrNameLst>
                                      </p:cBhvr>
                                      <p:to>
                                        <p:strVal val="visible"/>
                                      </p:to>
                                    </p:set>
                                    <p:anim calcmode="lin" valueType="num">
                                      <p:cBhvr additive="base">
                                        <p:cTn id="31" dur="500" fill="hold"/>
                                        <p:tgtEl>
                                          <p:spTgt spid="61747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7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7475">
                                            <p:txEl>
                                              <p:pRg st="4" end="4"/>
                                            </p:txEl>
                                          </p:spTgt>
                                        </p:tgtEl>
                                        <p:attrNameLst>
                                          <p:attrName>style.visibility</p:attrName>
                                        </p:attrNameLst>
                                      </p:cBhvr>
                                      <p:to>
                                        <p:strVal val="visible"/>
                                      </p:to>
                                    </p:set>
                                    <p:anim calcmode="lin" valueType="num">
                                      <p:cBhvr additive="base">
                                        <p:cTn id="37" dur="500" fill="hold"/>
                                        <p:tgtEl>
                                          <p:spTgt spid="61747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7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17475">
                                            <p:txEl>
                                              <p:pRg st="6" end="6"/>
                                            </p:txEl>
                                          </p:spTgt>
                                        </p:tgtEl>
                                        <p:attrNameLst>
                                          <p:attrName>style.visibility</p:attrName>
                                        </p:attrNameLst>
                                      </p:cBhvr>
                                      <p:to>
                                        <p:strVal val="visible"/>
                                      </p:to>
                                    </p:set>
                                    <p:anim calcmode="lin" valueType="num">
                                      <p:cBhvr additive="base">
                                        <p:cTn id="43" dur="500" fill="hold"/>
                                        <p:tgtEl>
                                          <p:spTgt spid="61747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7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17475">
                                            <p:txEl>
                                              <p:pRg st="7" end="7"/>
                                            </p:txEl>
                                          </p:spTgt>
                                        </p:tgtEl>
                                        <p:attrNameLst>
                                          <p:attrName>style.visibility</p:attrName>
                                        </p:attrNameLst>
                                      </p:cBhvr>
                                      <p:to>
                                        <p:strVal val="visible"/>
                                      </p:to>
                                    </p:set>
                                    <p:anim calcmode="lin" valueType="num">
                                      <p:cBhvr additive="base">
                                        <p:cTn id="49" dur="500" fill="hold"/>
                                        <p:tgtEl>
                                          <p:spTgt spid="61747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17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17475">
                                            <p:txEl>
                                              <p:pRg st="8" end="8"/>
                                            </p:txEl>
                                          </p:spTgt>
                                        </p:tgtEl>
                                        <p:attrNameLst>
                                          <p:attrName>style.visibility</p:attrName>
                                        </p:attrNameLst>
                                      </p:cBhvr>
                                      <p:to>
                                        <p:strVal val="visible"/>
                                      </p:to>
                                    </p:set>
                                    <p:anim calcmode="lin" valueType="num">
                                      <p:cBhvr additive="base">
                                        <p:cTn id="55" dur="500" fill="hold"/>
                                        <p:tgtEl>
                                          <p:spTgt spid="61747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17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17475">
                                            <p:txEl>
                                              <p:pRg st="9" end="9"/>
                                            </p:txEl>
                                          </p:spTgt>
                                        </p:tgtEl>
                                        <p:attrNameLst>
                                          <p:attrName>style.visibility</p:attrName>
                                        </p:attrNameLst>
                                      </p:cBhvr>
                                      <p:to>
                                        <p:strVal val="visible"/>
                                      </p:to>
                                    </p:set>
                                    <p:anim calcmode="lin" valueType="num">
                                      <p:cBhvr additive="base">
                                        <p:cTn id="61" dur="500" fill="hold"/>
                                        <p:tgtEl>
                                          <p:spTgt spid="61747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617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617475">
                                            <p:txEl>
                                              <p:pRg st="10" end="10"/>
                                            </p:txEl>
                                          </p:spTgt>
                                        </p:tgtEl>
                                        <p:attrNameLst>
                                          <p:attrName>style.visibility</p:attrName>
                                        </p:attrNameLst>
                                      </p:cBhvr>
                                      <p:to>
                                        <p:strVal val="visible"/>
                                      </p:to>
                                    </p:set>
                                    <p:anim calcmode="lin" valueType="num">
                                      <p:cBhvr additive="base">
                                        <p:cTn id="67" dur="500" fill="hold"/>
                                        <p:tgtEl>
                                          <p:spTgt spid="61747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617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617475">
                                            <p:txEl>
                                              <p:pRg st="12" end="12"/>
                                            </p:txEl>
                                          </p:spTgt>
                                        </p:tgtEl>
                                        <p:attrNameLst>
                                          <p:attrName>style.visibility</p:attrName>
                                        </p:attrNameLst>
                                      </p:cBhvr>
                                      <p:to>
                                        <p:strVal val="visible"/>
                                      </p:to>
                                    </p:set>
                                    <p:anim calcmode="lin" valueType="num">
                                      <p:cBhvr additive="base">
                                        <p:cTn id="73" dur="500" fill="hold"/>
                                        <p:tgtEl>
                                          <p:spTgt spid="617475">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61747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617475">
                                            <p:txEl>
                                              <p:pRg st="13" end="13"/>
                                            </p:txEl>
                                          </p:spTgt>
                                        </p:tgtEl>
                                        <p:attrNameLst>
                                          <p:attrName>style.visibility</p:attrName>
                                        </p:attrNameLst>
                                      </p:cBhvr>
                                      <p:to>
                                        <p:strVal val="visible"/>
                                      </p:to>
                                    </p:set>
                                    <p:anim calcmode="lin" valueType="num">
                                      <p:cBhvr additive="base">
                                        <p:cTn id="79" dur="500" fill="hold"/>
                                        <p:tgtEl>
                                          <p:spTgt spid="617475">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61747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617475">
                                            <p:txEl>
                                              <p:pRg st="14" end="14"/>
                                            </p:txEl>
                                          </p:spTgt>
                                        </p:tgtEl>
                                        <p:attrNameLst>
                                          <p:attrName>style.visibility</p:attrName>
                                        </p:attrNameLst>
                                      </p:cBhvr>
                                      <p:to>
                                        <p:strVal val="visible"/>
                                      </p:to>
                                    </p:set>
                                    <p:anim calcmode="lin" valueType="num">
                                      <p:cBhvr additive="base">
                                        <p:cTn id="85" dur="500" fill="hold"/>
                                        <p:tgtEl>
                                          <p:spTgt spid="617475">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61747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617475">
                                            <p:txEl>
                                              <p:pRg st="15" end="15"/>
                                            </p:txEl>
                                          </p:spTgt>
                                        </p:tgtEl>
                                        <p:attrNameLst>
                                          <p:attrName>style.visibility</p:attrName>
                                        </p:attrNameLst>
                                      </p:cBhvr>
                                      <p:to>
                                        <p:strVal val="visible"/>
                                      </p:to>
                                    </p:set>
                                    <p:anim calcmode="lin" valueType="num">
                                      <p:cBhvr additive="base">
                                        <p:cTn id="91" dur="500" fill="hold"/>
                                        <p:tgtEl>
                                          <p:spTgt spid="617475">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1747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617475">
                                            <p:txEl>
                                              <p:pRg st="16" end="16"/>
                                            </p:txEl>
                                          </p:spTgt>
                                        </p:tgtEl>
                                        <p:attrNameLst>
                                          <p:attrName>style.visibility</p:attrName>
                                        </p:attrNameLst>
                                      </p:cBhvr>
                                      <p:to>
                                        <p:strVal val="visible"/>
                                      </p:to>
                                    </p:set>
                                    <p:anim calcmode="lin" valueType="num">
                                      <p:cBhvr additive="base">
                                        <p:cTn id="97" dur="500" fill="hold"/>
                                        <p:tgtEl>
                                          <p:spTgt spid="617475">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17475">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t>Solution 2: Comparators</a:t>
            </a:r>
          </a:p>
        </p:txBody>
      </p:sp>
      <p:sp>
        <p:nvSpPr>
          <p:cNvPr id="618499" name="Rectangle 3"/>
          <p:cNvSpPr>
            <a:spLocks noChangeArrowheads="1"/>
          </p:cNvSpPr>
          <p:nvPr/>
        </p:nvSpPr>
        <p:spPr bwMode="auto">
          <a:xfrm>
            <a:off x="381000" y="1752600"/>
            <a:ext cx="5029200" cy="3352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l" eaLnBrk="1" hangingPunct="1">
              <a:spcBef>
                <a:spcPct val="20000"/>
              </a:spcBef>
            </a:pPr>
            <a:r>
              <a:rPr lang="en-US" sz="1000" b="1">
                <a:solidFill>
                  <a:srgbClr val="CC3300"/>
                </a:solidFill>
                <a:latin typeface="Courier New" pitchFamily="49" charset="0"/>
              </a:rPr>
              <a:t>// Create an array of players</a:t>
            </a:r>
          </a:p>
          <a:p>
            <a:pPr marL="342900" indent="-342900" algn="l" eaLnBrk="1" hangingPunct="1">
              <a:spcBef>
                <a:spcPct val="20000"/>
              </a:spcBef>
            </a:pPr>
            <a:r>
              <a:rPr lang="en-US" sz="1000" b="1">
                <a:latin typeface="Courier New" pitchFamily="49" charset="0"/>
              </a:rPr>
              <a:t>Player[] team = new Player[18];</a:t>
            </a:r>
          </a:p>
          <a:p>
            <a:pPr marL="342900" indent="-342900" algn="l" eaLnBrk="1" hangingPunct="1">
              <a:spcBef>
                <a:spcPct val="20000"/>
              </a:spcBef>
            </a:pPr>
            <a:r>
              <a:rPr lang="en-US" sz="1000" b="1">
                <a:latin typeface="Courier New" pitchFamily="49" charset="0"/>
              </a:rPr>
              <a:t>…</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solidFill>
                  <a:srgbClr val="CC3300"/>
                </a:solidFill>
                <a:latin typeface="Courier New" pitchFamily="49" charset="0"/>
              </a:rPr>
              <a:t>// Initialize the array and then create a “sorter” object!</a:t>
            </a:r>
          </a:p>
          <a:p>
            <a:pPr marL="342900" indent="-342900" algn="l" eaLnBrk="1" hangingPunct="1">
              <a:spcBef>
                <a:spcPct val="20000"/>
              </a:spcBef>
            </a:pPr>
            <a:r>
              <a:rPr lang="en-US" sz="1000" b="1">
                <a:latin typeface="Courier New" pitchFamily="49" charset="0"/>
              </a:rPr>
              <a:t>Comparator howToSort;</a:t>
            </a:r>
          </a:p>
          <a:p>
            <a:pPr marL="342900" indent="-342900" algn="l" eaLnBrk="1" hangingPunct="1">
              <a:spcBef>
                <a:spcPct val="20000"/>
              </a:spcBef>
            </a:pPr>
            <a:r>
              <a:rPr lang="en-US" sz="1000" b="1">
                <a:latin typeface="Courier New" pitchFamily="49" charset="0"/>
              </a:rPr>
              <a:t>if(someUserInput == sort_by_avg) {</a:t>
            </a:r>
          </a:p>
          <a:p>
            <a:pPr marL="342900" indent="-342900" algn="l" eaLnBrk="1" hangingPunct="1">
              <a:spcBef>
                <a:spcPct val="20000"/>
              </a:spcBef>
            </a:pPr>
            <a:r>
              <a:rPr lang="en-US" sz="1000" b="1">
                <a:latin typeface="Courier New" pitchFamily="49" charset="0"/>
              </a:rPr>
              <a:t>   howToSort = new ComparePlayersByAverage();</a:t>
            </a:r>
          </a:p>
          <a:p>
            <a:pPr marL="342900" indent="-342900" algn="l" eaLnBrk="1" hangingPunct="1">
              <a:spcBef>
                <a:spcPct val="20000"/>
              </a:spcBef>
            </a:pPr>
            <a:r>
              <a:rPr lang="en-US" sz="1000" b="1">
                <a:latin typeface="Courier New" pitchFamily="49" charset="0"/>
              </a:rPr>
              <a:t>} else if(someUserInput == sort_by_homers) {</a:t>
            </a:r>
          </a:p>
          <a:p>
            <a:pPr marL="342900" indent="-342900" algn="l" eaLnBrk="1" hangingPunct="1">
              <a:spcBef>
                <a:spcPct val="20000"/>
              </a:spcBef>
            </a:pPr>
            <a:r>
              <a:rPr lang="en-US" sz="1000" b="1">
                <a:latin typeface="Courier New" pitchFamily="49" charset="0"/>
              </a:rPr>
              <a:t>   howToSort = new ComparePlayersByHomers();</a:t>
            </a:r>
          </a:p>
          <a:p>
            <a:pPr marL="342900" indent="-342900" algn="l" eaLnBrk="1" hangingPunct="1">
              <a:spcBef>
                <a:spcPct val="20000"/>
              </a:spcBef>
            </a:pPr>
            <a:r>
              <a:rPr lang="en-US" sz="1000" b="1">
                <a:latin typeface="Courier New" pitchFamily="49" charset="0"/>
              </a:rPr>
              <a:t>} else {</a:t>
            </a:r>
          </a:p>
          <a:p>
            <a:pPr marL="342900" indent="-342900" algn="l" eaLnBrk="1" hangingPunct="1">
              <a:spcBef>
                <a:spcPct val="20000"/>
              </a:spcBef>
            </a:pPr>
            <a:r>
              <a:rPr lang="en-US" sz="1000" b="1">
                <a:latin typeface="Courier New" pitchFamily="49" charset="0"/>
              </a:rPr>
              <a:t>   howToSort = new ComparePlayersByHits();</a:t>
            </a:r>
          </a:p>
          <a:p>
            <a:pPr marL="342900" indent="-342900" algn="l" eaLnBrk="1" hangingPunct="1">
              <a:spcBef>
                <a:spcPct val="20000"/>
              </a:spcBef>
            </a:pPr>
            <a:r>
              <a:rPr lang="en-US" sz="1000" b="1">
                <a:latin typeface="Courier New" pitchFamily="49" charset="0"/>
              </a:rPr>
              <a:t>}</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r>
              <a:rPr lang="en-US" sz="1000" b="1">
                <a:solidFill>
                  <a:srgbClr val="CC3300"/>
                </a:solidFill>
                <a:latin typeface="Courier New" pitchFamily="49" charset="0"/>
              </a:rPr>
              <a:t>// sort the array</a:t>
            </a:r>
          </a:p>
          <a:p>
            <a:pPr marL="342900" indent="-342900" algn="l" eaLnBrk="1" hangingPunct="1">
              <a:spcBef>
                <a:spcPct val="20000"/>
              </a:spcBef>
            </a:pPr>
            <a:r>
              <a:rPr lang="en-US" sz="1000" b="1">
                <a:latin typeface="Courier New" pitchFamily="49" charset="0"/>
              </a:rPr>
              <a:t>Arrays.sort(team, howToSort);</a:t>
            </a:r>
          </a:p>
          <a:p>
            <a:pPr marL="342900" indent="-342900" algn="l" eaLnBrk="1" hangingPunct="1">
              <a:spcBef>
                <a:spcPct val="20000"/>
              </a:spcBef>
            </a:pPr>
            <a:endParaRPr lang="en-US" sz="1000" b="1">
              <a:latin typeface="Courier New" pitchFamily="49" charset="0"/>
            </a:endParaRPr>
          </a:p>
          <a:p>
            <a:pPr marL="342900" indent="-342900" algn="l" eaLnBrk="1" hangingPunct="1">
              <a:spcBef>
                <a:spcPct val="20000"/>
              </a:spcBef>
            </a:pPr>
            <a:endParaRPr lang="en-US" sz="1000" b="1">
              <a:latin typeface="Courier New" pitchFamily="49" charset="0"/>
            </a:endParaRPr>
          </a:p>
        </p:txBody>
      </p:sp>
      <p:sp>
        <p:nvSpPr>
          <p:cNvPr id="618500" name="Text Box 4"/>
          <p:cNvSpPr txBox="1">
            <a:spLocks noChangeArrowheads="1"/>
          </p:cNvSpPr>
          <p:nvPr/>
        </p:nvSpPr>
        <p:spPr bwMode="auto">
          <a:xfrm>
            <a:off x="4724400" y="4114800"/>
            <a:ext cx="3810000" cy="17494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l" eaLnBrk="1" hangingPunct="1">
              <a:spcBef>
                <a:spcPct val="50000"/>
              </a:spcBef>
            </a:pPr>
            <a:r>
              <a:rPr lang="en-US" sz="1800" dirty="0">
                <a:latin typeface="Times New Roman" pitchFamily="18" charset="0"/>
              </a:rPr>
              <a:t>The ability to “order” two players is contained </a:t>
            </a:r>
            <a:r>
              <a:rPr lang="en-US" sz="1800" b="1" i="1" dirty="0">
                <a:solidFill>
                  <a:srgbClr val="CC3300"/>
                </a:solidFill>
                <a:latin typeface="Times New Roman" pitchFamily="18" charset="0"/>
              </a:rPr>
              <a:t>outside</a:t>
            </a:r>
            <a:r>
              <a:rPr lang="en-US" sz="1800" dirty="0">
                <a:latin typeface="Times New Roman" pitchFamily="18" charset="0"/>
              </a:rPr>
              <a:t> of the Player class.  Specifically, the “</a:t>
            </a:r>
            <a:r>
              <a:rPr lang="en-US" sz="1800" dirty="0" err="1">
                <a:latin typeface="Times New Roman" pitchFamily="18" charset="0"/>
              </a:rPr>
              <a:t>compareTo</a:t>
            </a:r>
            <a:r>
              <a:rPr lang="en-US" sz="1800" dirty="0">
                <a:latin typeface="Times New Roman" pitchFamily="18" charset="0"/>
              </a:rPr>
              <a:t>” method.  Changing the meaning of “comparing” </a:t>
            </a:r>
            <a:r>
              <a:rPr lang="en-US" sz="1800" b="1" i="1" dirty="0">
                <a:solidFill>
                  <a:srgbClr val="CC3300"/>
                </a:solidFill>
                <a:latin typeface="Times New Roman" pitchFamily="18" charset="0"/>
              </a:rPr>
              <a:t>doesn’t require a change of the Player class</a:t>
            </a:r>
            <a:r>
              <a:rPr lang="en-US" sz="180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8499">
                                            <p:bg/>
                                          </p:spTgt>
                                        </p:tgtEl>
                                        <p:attrNameLst>
                                          <p:attrName>style.visibility</p:attrName>
                                        </p:attrNameLst>
                                      </p:cBhvr>
                                      <p:to>
                                        <p:strVal val="visible"/>
                                      </p:to>
                                    </p:set>
                                    <p:anim calcmode="lin" valueType="num">
                                      <p:cBhvr additive="base">
                                        <p:cTn id="7" dur="500" fill="hold"/>
                                        <p:tgtEl>
                                          <p:spTgt spid="61849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1849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8499">
                                            <p:txEl>
                                              <p:pRg st="0" end="0"/>
                                            </p:txEl>
                                          </p:spTgt>
                                        </p:tgtEl>
                                        <p:attrNameLst>
                                          <p:attrName>style.visibility</p:attrName>
                                        </p:attrNameLst>
                                      </p:cBhvr>
                                      <p:to>
                                        <p:strVal val="visible"/>
                                      </p:to>
                                    </p:set>
                                    <p:anim calcmode="lin" valueType="num">
                                      <p:cBhvr additive="base">
                                        <p:cTn id="13" dur="500" fill="hold"/>
                                        <p:tgtEl>
                                          <p:spTgt spid="618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8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8499">
                                            <p:txEl>
                                              <p:pRg st="1" end="1"/>
                                            </p:txEl>
                                          </p:spTgt>
                                        </p:tgtEl>
                                        <p:attrNameLst>
                                          <p:attrName>style.visibility</p:attrName>
                                        </p:attrNameLst>
                                      </p:cBhvr>
                                      <p:to>
                                        <p:strVal val="visible"/>
                                      </p:to>
                                    </p:set>
                                    <p:anim calcmode="lin" valueType="num">
                                      <p:cBhvr additive="base">
                                        <p:cTn id="19" dur="500" fill="hold"/>
                                        <p:tgtEl>
                                          <p:spTgt spid="618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8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8499">
                                            <p:txEl>
                                              <p:pRg st="2" end="2"/>
                                            </p:txEl>
                                          </p:spTgt>
                                        </p:tgtEl>
                                        <p:attrNameLst>
                                          <p:attrName>style.visibility</p:attrName>
                                        </p:attrNameLst>
                                      </p:cBhvr>
                                      <p:to>
                                        <p:strVal val="visible"/>
                                      </p:to>
                                    </p:set>
                                    <p:anim calcmode="lin" valueType="num">
                                      <p:cBhvr additive="base">
                                        <p:cTn id="25" dur="500" fill="hold"/>
                                        <p:tgtEl>
                                          <p:spTgt spid="6184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8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8499">
                                            <p:txEl>
                                              <p:pRg st="4" end="4"/>
                                            </p:txEl>
                                          </p:spTgt>
                                        </p:tgtEl>
                                        <p:attrNameLst>
                                          <p:attrName>style.visibility</p:attrName>
                                        </p:attrNameLst>
                                      </p:cBhvr>
                                      <p:to>
                                        <p:strVal val="visible"/>
                                      </p:to>
                                    </p:set>
                                    <p:anim calcmode="lin" valueType="num">
                                      <p:cBhvr additive="base">
                                        <p:cTn id="31" dur="500" fill="hold"/>
                                        <p:tgtEl>
                                          <p:spTgt spid="6184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84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8499">
                                            <p:txEl>
                                              <p:pRg st="5" end="5"/>
                                            </p:txEl>
                                          </p:spTgt>
                                        </p:tgtEl>
                                        <p:attrNameLst>
                                          <p:attrName>style.visibility</p:attrName>
                                        </p:attrNameLst>
                                      </p:cBhvr>
                                      <p:to>
                                        <p:strVal val="visible"/>
                                      </p:to>
                                    </p:set>
                                    <p:anim calcmode="lin" valueType="num">
                                      <p:cBhvr additive="base">
                                        <p:cTn id="37" dur="500" fill="hold"/>
                                        <p:tgtEl>
                                          <p:spTgt spid="6184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8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8499">
                                            <p:txEl>
                                              <p:pRg st="6" end="6"/>
                                            </p:txEl>
                                          </p:spTgt>
                                        </p:tgtEl>
                                        <p:attrNameLst>
                                          <p:attrName>style.visibility</p:attrName>
                                        </p:attrNameLst>
                                      </p:cBhvr>
                                      <p:to>
                                        <p:strVal val="visible"/>
                                      </p:to>
                                    </p:set>
                                    <p:anim calcmode="lin" valueType="num">
                                      <p:cBhvr additive="base">
                                        <p:cTn id="43" dur="500" fill="hold"/>
                                        <p:tgtEl>
                                          <p:spTgt spid="6184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84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8499">
                                            <p:txEl>
                                              <p:pRg st="7" end="7"/>
                                            </p:txEl>
                                          </p:spTgt>
                                        </p:tgtEl>
                                        <p:attrNameLst>
                                          <p:attrName>style.visibility</p:attrName>
                                        </p:attrNameLst>
                                      </p:cBhvr>
                                      <p:to>
                                        <p:strVal val="visible"/>
                                      </p:to>
                                    </p:set>
                                    <p:anim calcmode="lin" valueType="num">
                                      <p:cBhvr additive="base">
                                        <p:cTn id="49" dur="500" fill="hold"/>
                                        <p:tgtEl>
                                          <p:spTgt spid="61849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184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8499">
                                            <p:txEl>
                                              <p:pRg st="8" end="8"/>
                                            </p:txEl>
                                          </p:spTgt>
                                        </p:tgtEl>
                                        <p:attrNameLst>
                                          <p:attrName>style.visibility</p:attrName>
                                        </p:attrNameLst>
                                      </p:cBhvr>
                                      <p:to>
                                        <p:strVal val="visible"/>
                                      </p:to>
                                    </p:set>
                                    <p:anim calcmode="lin" valueType="num">
                                      <p:cBhvr additive="base">
                                        <p:cTn id="55" dur="500" fill="hold"/>
                                        <p:tgtEl>
                                          <p:spTgt spid="61849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1849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18499">
                                            <p:txEl>
                                              <p:pRg st="9" end="9"/>
                                            </p:txEl>
                                          </p:spTgt>
                                        </p:tgtEl>
                                        <p:attrNameLst>
                                          <p:attrName>style.visibility</p:attrName>
                                        </p:attrNameLst>
                                      </p:cBhvr>
                                      <p:to>
                                        <p:strVal val="visible"/>
                                      </p:to>
                                    </p:set>
                                    <p:anim calcmode="lin" valueType="num">
                                      <p:cBhvr additive="base">
                                        <p:cTn id="61" dur="500" fill="hold"/>
                                        <p:tgtEl>
                                          <p:spTgt spid="61849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1849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18499">
                                            <p:txEl>
                                              <p:pRg st="10" end="10"/>
                                            </p:txEl>
                                          </p:spTgt>
                                        </p:tgtEl>
                                        <p:attrNameLst>
                                          <p:attrName>style.visibility</p:attrName>
                                        </p:attrNameLst>
                                      </p:cBhvr>
                                      <p:to>
                                        <p:strVal val="visible"/>
                                      </p:to>
                                    </p:set>
                                    <p:anim calcmode="lin" valueType="num">
                                      <p:cBhvr additive="base">
                                        <p:cTn id="67" dur="500" fill="hold"/>
                                        <p:tgtEl>
                                          <p:spTgt spid="61849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1849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18499">
                                            <p:txEl>
                                              <p:pRg st="11" end="11"/>
                                            </p:txEl>
                                          </p:spTgt>
                                        </p:tgtEl>
                                        <p:attrNameLst>
                                          <p:attrName>style.visibility</p:attrName>
                                        </p:attrNameLst>
                                      </p:cBhvr>
                                      <p:to>
                                        <p:strVal val="visible"/>
                                      </p:to>
                                    </p:set>
                                    <p:anim calcmode="lin" valueType="num">
                                      <p:cBhvr additive="base">
                                        <p:cTn id="73" dur="500" fill="hold"/>
                                        <p:tgtEl>
                                          <p:spTgt spid="61849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1849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18499">
                                            <p:txEl>
                                              <p:pRg st="12" end="12"/>
                                            </p:txEl>
                                          </p:spTgt>
                                        </p:tgtEl>
                                        <p:attrNameLst>
                                          <p:attrName>style.visibility</p:attrName>
                                        </p:attrNameLst>
                                      </p:cBhvr>
                                      <p:to>
                                        <p:strVal val="visible"/>
                                      </p:to>
                                    </p:set>
                                    <p:anim calcmode="lin" valueType="num">
                                      <p:cBhvr additive="base">
                                        <p:cTn id="79" dur="500" fill="hold"/>
                                        <p:tgtEl>
                                          <p:spTgt spid="618499">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1849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18499">
                                            <p:txEl>
                                              <p:pRg st="14" end="14"/>
                                            </p:txEl>
                                          </p:spTgt>
                                        </p:tgtEl>
                                        <p:attrNameLst>
                                          <p:attrName>style.visibility</p:attrName>
                                        </p:attrNameLst>
                                      </p:cBhvr>
                                      <p:to>
                                        <p:strVal val="visible"/>
                                      </p:to>
                                    </p:set>
                                    <p:anim calcmode="lin" valueType="num">
                                      <p:cBhvr additive="base">
                                        <p:cTn id="85" dur="500" fill="hold"/>
                                        <p:tgtEl>
                                          <p:spTgt spid="618499">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1849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18499">
                                            <p:txEl>
                                              <p:pRg st="15" end="15"/>
                                            </p:txEl>
                                          </p:spTgt>
                                        </p:tgtEl>
                                        <p:attrNameLst>
                                          <p:attrName>style.visibility</p:attrName>
                                        </p:attrNameLst>
                                      </p:cBhvr>
                                      <p:to>
                                        <p:strVal val="visible"/>
                                      </p:to>
                                    </p:set>
                                    <p:anim calcmode="lin" valueType="num">
                                      <p:cBhvr additive="base">
                                        <p:cTn id="91" dur="500" fill="hold"/>
                                        <p:tgtEl>
                                          <p:spTgt spid="618499">
                                            <p:txEl>
                                              <p:pRg st="15" end="1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18499">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618500"/>
                                        </p:tgtEl>
                                        <p:attrNameLst>
                                          <p:attrName>style.visibility</p:attrName>
                                        </p:attrNameLst>
                                      </p:cBhvr>
                                      <p:to>
                                        <p:strVal val="visible"/>
                                      </p:to>
                                    </p:set>
                                    <p:anim calcmode="lin" valueType="num">
                                      <p:cBhvr additive="base">
                                        <p:cTn id="97" dur="500" fill="hold"/>
                                        <p:tgtEl>
                                          <p:spTgt spid="618500"/>
                                        </p:tgtEl>
                                        <p:attrNameLst>
                                          <p:attrName>ppt_x</p:attrName>
                                        </p:attrNameLst>
                                      </p:cBhvr>
                                      <p:tavLst>
                                        <p:tav tm="0">
                                          <p:val>
                                            <p:strVal val="1+#ppt_w/2"/>
                                          </p:val>
                                        </p:tav>
                                        <p:tav tm="100000">
                                          <p:val>
                                            <p:strVal val="#ppt_x"/>
                                          </p:val>
                                        </p:tav>
                                      </p:tavLst>
                                    </p:anim>
                                    <p:anim calcmode="lin" valueType="num">
                                      <p:cBhvr additive="base">
                                        <p:cTn id="98" dur="500" fill="hold"/>
                                        <p:tgtEl>
                                          <p:spTgt spid="618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build="p" animBg="1" autoUpdateAnimBg="0"/>
      <p:bldP spid="61850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smtClean="0"/>
              <a:t>The best </a:t>
            </a:r>
            <a:r>
              <a:rPr lang="en-US" dirty="0"/>
              <a:t>sorting algorithm</a:t>
            </a:r>
          </a:p>
        </p:txBody>
      </p:sp>
      <p:sp>
        <p:nvSpPr>
          <p:cNvPr id="576519" name="Rectangle 7"/>
          <p:cNvSpPr>
            <a:spLocks noGrp="1" noChangeArrowheads="1"/>
          </p:cNvSpPr>
          <p:nvPr>
            <p:ph sz="quarter" idx="1"/>
          </p:nvPr>
        </p:nvSpPr>
        <p:spPr>
          <a:xfrm>
            <a:off x="685800" y="1981200"/>
            <a:ext cx="7772400" cy="3048000"/>
          </a:xfrm>
          <a:noFill/>
          <a:ln/>
        </p:spPr>
        <p:txBody>
          <a:bodyPr>
            <a:normAutofit lnSpcReduction="10000"/>
          </a:bodyPr>
          <a:lstStyle/>
          <a:p>
            <a:r>
              <a:rPr lang="en-US" sz="2400" dirty="0">
                <a:solidFill>
                  <a:srgbClr val="000000"/>
                </a:solidFill>
              </a:rPr>
              <a:t>The </a:t>
            </a:r>
            <a:r>
              <a:rPr lang="en-US" sz="2400" dirty="0" smtClean="0">
                <a:solidFill>
                  <a:srgbClr val="000000"/>
                </a:solidFill>
              </a:rPr>
              <a:t>best </a:t>
            </a:r>
            <a:r>
              <a:rPr lang="en-US" sz="2400" dirty="0">
                <a:solidFill>
                  <a:srgbClr val="000000"/>
                </a:solidFill>
              </a:rPr>
              <a:t>algorithm will be defined as the algorithm that</a:t>
            </a:r>
          </a:p>
          <a:p>
            <a:pPr lvl="1"/>
            <a:r>
              <a:rPr lang="en-US" dirty="0">
                <a:solidFill>
                  <a:srgbClr val="000000"/>
                </a:solidFill>
              </a:rPr>
              <a:t>Executes the quickest for a given </a:t>
            </a:r>
            <a:r>
              <a:rPr lang="en-US" dirty="0" smtClean="0">
                <a:solidFill>
                  <a:srgbClr val="000000"/>
                </a:solidFill>
              </a:rPr>
              <a:t>problem</a:t>
            </a:r>
          </a:p>
          <a:p>
            <a:pPr lvl="1"/>
            <a:r>
              <a:rPr lang="en-US" dirty="0" smtClean="0">
                <a:solidFill>
                  <a:srgbClr val="000000"/>
                </a:solidFill>
              </a:rPr>
              <a:t>Uses </a:t>
            </a:r>
            <a:r>
              <a:rPr lang="en-US" dirty="0">
                <a:solidFill>
                  <a:srgbClr val="000000"/>
                </a:solidFill>
              </a:rPr>
              <a:t>the least amount of memory for a given problem</a:t>
            </a:r>
          </a:p>
          <a:p>
            <a:r>
              <a:rPr lang="en-US" sz="2400" dirty="0">
                <a:solidFill>
                  <a:srgbClr val="000000"/>
                </a:solidFill>
              </a:rPr>
              <a:t>Usually concerned with the </a:t>
            </a:r>
            <a:r>
              <a:rPr lang="en-US" sz="2400" dirty="0" smtClean="0">
                <a:solidFill>
                  <a:srgbClr val="000000"/>
                </a:solidFill>
              </a:rPr>
              <a:t>quickest </a:t>
            </a:r>
            <a:r>
              <a:rPr lang="en-US" sz="2400" dirty="0">
                <a:solidFill>
                  <a:srgbClr val="000000"/>
                </a:solidFill>
              </a:rPr>
              <a:t>solution</a:t>
            </a:r>
          </a:p>
          <a:p>
            <a:r>
              <a:rPr lang="en-US" sz="2400" dirty="0" smtClean="0">
                <a:solidFill>
                  <a:srgbClr val="000000"/>
                </a:solidFill>
              </a:rPr>
              <a:t>Given </a:t>
            </a:r>
            <a:r>
              <a:rPr lang="en-US" sz="2400" dirty="0">
                <a:solidFill>
                  <a:srgbClr val="000000"/>
                </a:solidFill>
              </a:rPr>
              <a:t>two algorithms A and B </a:t>
            </a:r>
            <a:r>
              <a:rPr lang="en-US" sz="2400" dirty="0" smtClean="0">
                <a:solidFill>
                  <a:srgbClr val="000000"/>
                </a:solidFill>
              </a:rPr>
              <a:t>that do the same thing but in different ways, how </a:t>
            </a:r>
            <a:r>
              <a:rPr lang="en-US" sz="2400" dirty="0">
                <a:solidFill>
                  <a:srgbClr val="000000"/>
                </a:solidFill>
              </a:rPr>
              <a:t>can you tell which one is </a:t>
            </a:r>
            <a:r>
              <a:rPr lang="en-US" sz="2400" dirty="0" smtClean="0">
                <a:solidFill>
                  <a:srgbClr val="000000"/>
                </a:solidFill>
              </a:rPr>
              <a:t>better?</a:t>
            </a:r>
            <a:endParaRPr lang="en-US" sz="2400" dirty="0">
              <a:solidFill>
                <a:srgbClr val="000000"/>
              </a:solidFill>
            </a:endParaRPr>
          </a:p>
        </p:txBody>
      </p:sp>
      <p:sp>
        <p:nvSpPr>
          <p:cNvPr id="576520" name="Text Box 8"/>
          <p:cNvSpPr txBox="1">
            <a:spLocks noChangeArrowheads="1"/>
          </p:cNvSpPr>
          <p:nvPr/>
        </p:nvSpPr>
        <p:spPr bwMode="auto">
          <a:xfrm>
            <a:off x="2590800" y="5181600"/>
            <a:ext cx="3962400" cy="9541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sz="1400" b="1" dirty="0"/>
              <a:t>long start = </a:t>
            </a:r>
            <a:r>
              <a:rPr lang="en-US" sz="1400" b="1" dirty="0" err="1"/>
              <a:t>System.currentTimeMillis</a:t>
            </a:r>
            <a:r>
              <a:rPr lang="en-US" sz="1400" b="1" dirty="0"/>
              <a:t>();</a:t>
            </a:r>
          </a:p>
          <a:p>
            <a:pPr algn="l">
              <a:spcBef>
                <a:spcPts val="0"/>
              </a:spcBef>
            </a:pPr>
            <a:r>
              <a:rPr lang="en-US" sz="1400" b="1" dirty="0" err="1"/>
              <a:t>CodeToTestGoesHere</a:t>
            </a:r>
            <a:r>
              <a:rPr lang="en-US" sz="1400" b="1" dirty="0"/>
              <a:t>();</a:t>
            </a:r>
          </a:p>
          <a:p>
            <a:pPr algn="l">
              <a:spcBef>
                <a:spcPts val="0"/>
              </a:spcBef>
            </a:pPr>
            <a:r>
              <a:rPr lang="en-US" sz="1400" b="1" dirty="0"/>
              <a:t>long finish = </a:t>
            </a:r>
            <a:r>
              <a:rPr lang="en-US" sz="1400" b="1" dirty="0" err="1"/>
              <a:t>System.currentTimeMillis</a:t>
            </a:r>
            <a:r>
              <a:rPr lang="en-US" sz="1400" b="1" dirty="0"/>
              <a:t>();</a:t>
            </a:r>
          </a:p>
          <a:p>
            <a:pPr algn="l">
              <a:spcBef>
                <a:spcPts val="0"/>
              </a:spcBef>
            </a:pPr>
            <a:r>
              <a:rPr lang="en-US" sz="1400" b="1" dirty="0"/>
              <a:t>long </a:t>
            </a:r>
            <a:r>
              <a:rPr lang="en-US" sz="1400" b="1" dirty="0" err="1"/>
              <a:t>totalTimeInMilliseconds</a:t>
            </a:r>
            <a:r>
              <a:rPr lang="en-US" sz="1400" b="1" dirty="0"/>
              <a:t> = finish –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6519">
                                            <p:txEl>
                                              <p:pRg st="0" end="0"/>
                                            </p:txEl>
                                          </p:spTgt>
                                        </p:tgtEl>
                                        <p:attrNameLst>
                                          <p:attrName>style.visibility</p:attrName>
                                        </p:attrNameLst>
                                      </p:cBhvr>
                                      <p:to>
                                        <p:strVal val="visible"/>
                                      </p:to>
                                    </p:set>
                                    <p:anim calcmode="lin" valueType="num">
                                      <p:cBhvr additive="base">
                                        <p:cTn id="7" dur="500" fill="hold"/>
                                        <p:tgtEl>
                                          <p:spTgt spid="5765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65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6519">
                                            <p:txEl>
                                              <p:pRg st="1" end="1"/>
                                            </p:txEl>
                                          </p:spTgt>
                                        </p:tgtEl>
                                        <p:attrNameLst>
                                          <p:attrName>style.visibility</p:attrName>
                                        </p:attrNameLst>
                                      </p:cBhvr>
                                      <p:to>
                                        <p:strVal val="visible"/>
                                      </p:to>
                                    </p:set>
                                    <p:anim calcmode="lin" valueType="num">
                                      <p:cBhvr additive="base">
                                        <p:cTn id="13" dur="500" fill="hold"/>
                                        <p:tgtEl>
                                          <p:spTgt spid="5765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65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6519">
                                            <p:txEl>
                                              <p:pRg st="2" end="2"/>
                                            </p:txEl>
                                          </p:spTgt>
                                        </p:tgtEl>
                                        <p:attrNameLst>
                                          <p:attrName>style.visibility</p:attrName>
                                        </p:attrNameLst>
                                      </p:cBhvr>
                                      <p:to>
                                        <p:strVal val="visible"/>
                                      </p:to>
                                    </p:set>
                                    <p:anim calcmode="lin" valueType="num">
                                      <p:cBhvr additive="base">
                                        <p:cTn id="19" dur="500" fill="hold"/>
                                        <p:tgtEl>
                                          <p:spTgt spid="5765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65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6519">
                                            <p:txEl>
                                              <p:pRg st="3" end="3"/>
                                            </p:txEl>
                                          </p:spTgt>
                                        </p:tgtEl>
                                        <p:attrNameLst>
                                          <p:attrName>style.visibility</p:attrName>
                                        </p:attrNameLst>
                                      </p:cBhvr>
                                      <p:to>
                                        <p:strVal val="visible"/>
                                      </p:to>
                                    </p:set>
                                    <p:anim calcmode="lin" valueType="num">
                                      <p:cBhvr additive="base">
                                        <p:cTn id="25" dur="500" fill="hold"/>
                                        <p:tgtEl>
                                          <p:spTgt spid="5765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65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6519">
                                            <p:txEl>
                                              <p:pRg st="4" end="4"/>
                                            </p:txEl>
                                          </p:spTgt>
                                        </p:tgtEl>
                                        <p:attrNameLst>
                                          <p:attrName>style.visibility</p:attrName>
                                        </p:attrNameLst>
                                      </p:cBhvr>
                                      <p:to>
                                        <p:strVal val="visible"/>
                                      </p:to>
                                    </p:set>
                                    <p:anim calcmode="lin" valueType="num">
                                      <p:cBhvr additive="base">
                                        <p:cTn id="31" dur="500" fill="hold"/>
                                        <p:tgtEl>
                                          <p:spTgt spid="5765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65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76520"/>
                                        </p:tgtEl>
                                        <p:attrNameLst>
                                          <p:attrName>style.visibility</p:attrName>
                                        </p:attrNameLst>
                                      </p:cBhvr>
                                      <p:to>
                                        <p:strVal val="visible"/>
                                      </p:to>
                                    </p:set>
                                    <p:animEffect transition="in" filter="box(in)">
                                      <p:cBhvr>
                                        <p:cTn id="37"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9" grpId="0" build="p" bldLvl="5" autoUpdateAnimBg="0"/>
      <p:bldP spid="5765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260" name="Picture 4" descr="C:\Documents and Settings\hunt\Application Data\Microsoft\Media Catalog\Downloaded Clips\cl3b\j0149018.jpg"/>
          <p:cNvPicPr>
            <a:picLocks noChangeAspect="1" noChangeArrowheads="1"/>
          </p:cNvPicPr>
          <p:nvPr/>
        </p:nvPicPr>
        <p:blipFill>
          <a:blip r:embed="rId3"/>
          <a:srcRect/>
          <a:stretch>
            <a:fillRect/>
          </a:stretch>
        </p:blipFill>
        <p:spPr bwMode="auto">
          <a:xfrm>
            <a:off x="5943600" y="152400"/>
            <a:ext cx="2514600" cy="1676400"/>
          </a:xfrm>
          <a:prstGeom prst="rect">
            <a:avLst/>
          </a:prstGeom>
          <a:ln>
            <a:solidFill>
              <a:schemeClr val="tx1"/>
            </a:solidFill>
          </a:ln>
          <a:effectLst>
            <a:outerShdw blurRad="292100" dist="139700" dir="2700000" algn="tl" rotWithShape="0">
              <a:srgbClr val="333333">
                <a:alpha val="65000"/>
              </a:srgbClr>
            </a:outerShdw>
          </a:effectLst>
        </p:spPr>
      </p:pic>
      <p:sp>
        <p:nvSpPr>
          <p:cNvPr id="608258" name="Rectangle 2"/>
          <p:cNvSpPr>
            <a:spLocks noGrp="1" noChangeArrowheads="1"/>
          </p:cNvSpPr>
          <p:nvPr>
            <p:ph type="title"/>
          </p:nvPr>
        </p:nvSpPr>
        <p:spPr/>
        <p:txBody>
          <a:bodyPr/>
          <a:lstStyle/>
          <a:p>
            <a:r>
              <a:rPr lang="en-US"/>
              <a:t>Summary</a:t>
            </a:r>
          </a:p>
        </p:txBody>
      </p:sp>
      <p:sp>
        <p:nvSpPr>
          <p:cNvPr id="608259" name="Rectangle 3"/>
          <p:cNvSpPr>
            <a:spLocks noGrp="1" noChangeArrowheads="1"/>
          </p:cNvSpPr>
          <p:nvPr>
            <p:ph sz="quarter" idx="1"/>
          </p:nvPr>
        </p:nvSpPr>
        <p:spPr/>
        <p:txBody>
          <a:bodyPr/>
          <a:lstStyle/>
          <a:p>
            <a:pPr>
              <a:lnSpc>
                <a:spcPct val="90000"/>
              </a:lnSpc>
            </a:pPr>
            <a:r>
              <a:rPr lang="en-US" sz="1800" dirty="0"/>
              <a:t>Bubble Sort</a:t>
            </a:r>
          </a:p>
          <a:p>
            <a:pPr lvl="1">
              <a:lnSpc>
                <a:spcPct val="90000"/>
              </a:lnSpc>
            </a:pPr>
            <a:r>
              <a:rPr lang="en-US" sz="1800" b="1" dirty="0">
                <a:solidFill>
                  <a:srgbClr val="0066FF"/>
                </a:solidFill>
              </a:rPr>
              <a:t>Never</a:t>
            </a:r>
            <a:r>
              <a:rPr lang="en-US" sz="1800" dirty="0"/>
              <a:t> useful!  Don’t ever write another bubble sort routine!</a:t>
            </a:r>
          </a:p>
          <a:p>
            <a:pPr>
              <a:lnSpc>
                <a:spcPct val="90000"/>
              </a:lnSpc>
            </a:pPr>
            <a:r>
              <a:rPr lang="en-US" sz="1800" dirty="0"/>
              <a:t>Selection Sort</a:t>
            </a:r>
          </a:p>
          <a:p>
            <a:pPr lvl="1">
              <a:lnSpc>
                <a:spcPct val="90000"/>
              </a:lnSpc>
            </a:pPr>
            <a:r>
              <a:rPr lang="en-US" sz="1800" dirty="0"/>
              <a:t>Somewhat slower than insertion sort.  </a:t>
            </a:r>
            <a:r>
              <a:rPr lang="en-US" sz="1800" b="1" dirty="0">
                <a:solidFill>
                  <a:srgbClr val="0066FF"/>
                </a:solidFill>
              </a:rPr>
              <a:t>Don’t use it</a:t>
            </a:r>
            <a:r>
              <a:rPr lang="en-US" sz="1800" dirty="0"/>
              <a:t>!</a:t>
            </a:r>
          </a:p>
          <a:p>
            <a:pPr>
              <a:lnSpc>
                <a:spcPct val="90000"/>
              </a:lnSpc>
            </a:pPr>
            <a:r>
              <a:rPr lang="en-US" sz="1800" dirty="0"/>
              <a:t>Insertion Sort</a:t>
            </a:r>
          </a:p>
          <a:p>
            <a:pPr lvl="1">
              <a:lnSpc>
                <a:spcPct val="90000"/>
              </a:lnSpc>
            </a:pPr>
            <a:r>
              <a:rPr lang="en-US" sz="1800" dirty="0"/>
              <a:t>Very </a:t>
            </a:r>
            <a:r>
              <a:rPr lang="en-US" sz="1800" b="1" dirty="0">
                <a:solidFill>
                  <a:srgbClr val="0066FF"/>
                </a:solidFill>
              </a:rPr>
              <a:t>good</a:t>
            </a:r>
            <a:r>
              <a:rPr lang="en-US" sz="1800" b="1" dirty="0">
                <a:solidFill>
                  <a:srgbClr val="0033CC"/>
                </a:solidFill>
              </a:rPr>
              <a:t> </a:t>
            </a:r>
            <a:r>
              <a:rPr lang="en-US" sz="1800" dirty="0"/>
              <a:t>when an array is “</a:t>
            </a:r>
            <a:r>
              <a:rPr lang="en-US" sz="1800" b="1" dirty="0">
                <a:solidFill>
                  <a:srgbClr val="0066FF"/>
                </a:solidFill>
              </a:rPr>
              <a:t>almost sorted</a:t>
            </a:r>
            <a:r>
              <a:rPr lang="en-US" sz="1800" dirty="0"/>
              <a:t>” already</a:t>
            </a:r>
          </a:p>
          <a:p>
            <a:pPr lvl="1">
              <a:lnSpc>
                <a:spcPct val="90000"/>
              </a:lnSpc>
            </a:pPr>
            <a:r>
              <a:rPr lang="en-US" sz="1800" dirty="0"/>
              <a:t>Should be used in some applications and may beat </a:t>
            </a:r>
            <a:r>
              <a:rPr lang="en-US" sz="1800" dirty="0" err="1"/>
              <a:t>quicksort</a:t>
            </a:r>
            <a:r>
              <a:rPr lang="en-US" sz="1800" dirty="0"/>
              <a:t>!</a:t>
            </a:r>
          </a:p>
          <a:p>
            <a:pPr>
              <a:lnSpc>
                <a:spcPct val="90000"/>
              </a:lnSpc>
            </a:pPr>
            <a:r>
              <a:rPr lang="en-US" sz="1800" dirty="0"/>
              <a:t>Quick Sort</a:t>
            </a:r>
          </a:p>
          <a:p>
            <a:pPr lvl="1">
              <a:lnSpc>
                <a:spcPct val="90000"/>
              </a:lnSpc>
            </a:pPr>
            <a:r>
              <a:rPr lang="en-US" sz="1800" dirty="0"/>
              <a:t>The </a:t>
            </a:r>
            <a:r>
              <a:rPr lang="en-US" sz="1800" b="1" dirty="0">
                <a:solidFill>
                  <a:srgbClr val="0066FF"/>
                </a:solidFill>
              </a:rPr>
              <a:t>best</a:t>
            </a:r>
            <a:r>
              <a:rPr lang="en-US" sz="1800" dirty="0"/>
              <a:t> general purpose sorting routine.  Use it!</a:t>
            </a:r>
          </a:p>
          <a:p>
            <a:pPr>
              <a:lnSpc>
                <a:spcPct val="90000"/>
              </a:lnSpc>
            </a:pPr>
            <a:r>
              <a:rPr lang="en-US" sz="1800" dirty="0"/>
              <a:t>Merge Sort</a:t>
            </a:r>
          </a:p>
          <a:p>
            <a:pPr lvl="1">
              <a:lnSpc>
                <a:spcPct val="90000"/>
              </a:lnSpc>
            </a:pPr>
            <a:r>
              <a:rPr lang="en-US" sz="1800" dirty="0"/>
              <a:t>The best way to sort </a:t>
            </a:r>
            <a:r>
              <a:rPr lang="en-US" sz="1800" b="1" dirty="0">
                <a:solidFill>
                  <a:srgbClr val="0066FF"/>
                </a:solidFill>
              </a:rPr>
              <a:t>lists</a:t>
            </a:r>
            <a:r>
              <a:rPr lang="en-US" sz="1800" dirty="0"/>
              <a:t> or </a:t>
            </a:r>
            <a:r>
              <a:rPr lang="en-US" sz="1800" b="1" dirty="0" smtClean="0">
                <a:solidFill>
                  <a:srgbClr val="0066FF"/>
                </a:solidFill>
              </a:rPr>
              <a:t>List&lt;Integer&gt;s</a:t>
            </a:r>
            <a:r>
              <a:rPr lang="en-US" sz="1800" dirty="0"/>
              <a:t>.</a:t>
            </a:r>
          </a:p>
          <a:p>
            <a:pPr>
              <a:lnSpc>
                <a:spcPct val="90000"/>
              </a:lnSpc>
            </a:pPr>
            <a:r>
              <a:rPr lang="en-US" sz="1800" dirty="0"/>
              <a:t>Generic Sorting </a:t>
            </a:r>
          </a:p>
          <a:p>
            <a:pPr lvl="1">
              <a:lnSpc>
                <a:spcPct val="90000"/>
              </a:lnSpc>
            </a:pPr>
            <a:r>
              <a:rPr lang="en-US" sz="1800" dirty="0"/>
              <a:t>Use the </a:t>
            </a:r>
            <a:r>
              <a:rPr lang="en-US" sz="1800" b="1" dirty="0">
                <a:solidFill>
                  <a:srgbClr val="0066FF"/>
                </a:solidFill>
              </a:rPr>
              <a:t>Comparable</a:t>
            </a:r>
            <a:r>
              <a:rPr lang="en-US" sz="1800" dirty="0"/>
              <a:t> and/or </a:t>
            </a:r>
            <a:r>
              <a:rPr lang="en-US" sz="1800" b="1" dirty="0">
                <a:solidFill>
                  <a:srgbClr val="0066FF"/>
                </a:solidFill>
              </a:rPr>
              <a:t>Comparator</a:t>
            </a:r>
            <a:r>
              <a:rPr lang="en-US" sz="1800" dirty="0"/>
              <a:t> interfaces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1026"/>
          <p:cNvSpPr>
            <a:spLocks noGrp="1" noChangeArrowheads="1"/>
          </p:cNvSpPr>
          <p:nvPr>
            <p:ph type="title"/>
          </p:nvPr>
        </p:nvSpPr>
        <p:spPr/>
        <p:txBody>
          <a:bodyPr/>
          <a:lstStyle/>
          <a:p>
            <a:r>
              <a:rPr lang="en-US"/>
              <a:t>Experimental vs. Analytical</a:t>
            </a:r>
          </a:p>
        </p:txBody>
      </p:sp>
      <p:sp>
        <p:nvSpPr>
          <p:cNvPr id="594947" name="Rectangle 1027"/>
          <p:cNvSpPr>
            <a:spLocks noGrp="1" noChangeArrowheads="1"/>
          </p:cNvSpPr>
          <p:nvPr>
            <p:ph sz="quarter" idx="1"/>
          </p:nvPr>
        </p:nvSpPr>
        <p:spPr/>
        <p:txBody>
          <a:bodyPr>
            <a:normAutofit fontScale="92500" lnSpcReduction="10000"/>
          </a:bodyPr>
          <a:lstStyle/>
          <a:p>
            <a:r>
              <a:rPr lang="en-US" b="1">
                <a:solidFill>
                  <a:srgbClr val="0033CC"/>
                </a:solidFill>
              </a:rPr>
              <a:t>Experimental</a:t>
            </a:r>
          </a:p>
          <a:p>
            <a:pPr lvl="1"/>
            <a:r>
              <a:rPr lang="en-US"/>
              <a:t>Must actually implement the algorithm</a:t>
            </a:r>
          </a:p>
          <a:p>
            <a:pPr lvl="1"/>
            <a:r>
              <a:rPr lang="en-US"/>
              <a:t>Results are system dependent (language, OS, hardware)</a:t>
            </a:r>
          </a:p>
          <a:p>
            <a:pPr lvl="1"/>
            <a:r>
              <a:rPr lang="en-US"/>
              <a:t>Results are for the tested input only.  Testing does not “prove” anything about data that hasn’t been tested.</a:t>
            </a:r>
          </a:p>
          <a:p>
            <a:pPr lvl="1"/>
            <a:endParaRPr lang="en-US"/>
          </a:p>
          <a:p>
            <a:r>
              <a:rPr lang="en-US" b="1">
                <a:solidFill>
                  <a:srgbClr val="0033CC"/>
                </a:solidFill>
              </a:rPr>
              <a:t>Analytical</a:t>
            </a:r>
          </a:p>
          <a:p>
            <a:pPr lvl="1"/>
            <a:r>
              <a:rPr lang="en-US"/>
              <a:t>Do not need to implement the algorithm</a:t>
            </a:r>
          </a:p>
          <a:p>
            <a:pPr lvl="1"/>
            <a:r>
              <a:rPr lang="en-US"/>
              <a:t>Results are not dependent on a particular system</a:t>
            </a:r>
          </a:p>
          <a:p>
            <a:pPr lvl="1"/>
            <a:r>
              <a:rPr lang="en-US"/>
              <a:t>Conclusions can be determined for </a:t>
            </a:r>
            <a:r>
              <a:rPr lang="en-US" b="1" u="sng"/>
              <a:t>all</a:t>
            </a:r>
            <a:r>
              <a:rPr lang="en-US"/>
              <a:t> cases without performing any tests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anim calcmode="lin" valueType="num">
                                      <p:cBhvr additive="base">
                                        <p:cTn id="7" dur="500" fill="hold"/>
                                        <p:tgtEl>
                                          <p:spTgt spid="594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4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4947">
                                            <p:txEl>
                                              <p:pRg st="1" end="1"/>
                                            </p:txEl>
                                          </p:spTgt>
                                        </p:tgtEl>
                                        <p:attrNameLst>
                                          <p:attrName>style.visibility</p:attrName>
                                        </p:attrNameLst>
                                      </p:cBhvr>
                                      <p:to>
                                        <p:strVal val="visible"/>
                                      </p:to>
                                    </p:set>
                                    <p:anim calcmode="lin" valueType="num">
                                      <p:cBhvr additive="base">
                                        <p:cTn id="13" dur="500" fill="hold"/>
                                        <p:tgtEl>
                                          <p:spTgt spid="594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4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4947">
                                            <p:txEl>
                                              <p:pRg st="2" end="2"/>
                                            </p:txEl>
                                          </p:spTgt>
                                        </p:tgtEl>
                                        <p:attrNameLst>
                                          <p:attrName>style.visibility</p:attrName>
                                        </p:attrNameLst>
                                      </p:cBhvr>
                                      <p:to>
                                        <p:strVal val="visible"/>
                                      </p:to>
                                    </p:set>
                                    <p:anim calcmode="lin" valueType="num">
                                      <p:cBhvr additive="base">
                                        <p:cTn id="19" dur="500" fill="hold"/>
                                        <p:tgtEl>
                                          <p:spTgt spid="594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4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4947">
                                            <p:txEl>
                                              <p:pRg st="3" end="3"/>
                                            </p:txEl>
                                          </p:spTgt>
                                        </p:tgtEl>
                                        <p:attrNameLst>
                                          <p:attrName>style.visibility</p:attrName>
                                        </p:attrNameLst>
                                      </p:cBhvr>
                                      <p:to>
                                        <p:strVal val="visible"/>
                                      </p:to>
                                    </p:set>
                                    <p:anim calcmode="lin" valueType="num">
                                      <p:cBhvr additive="base">
                                        <p:cTn id="25" dur="500" fill="hold"/>
                                        <p:tgtEl>
                                          <p:spTgt spid="594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4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4947">
                                            <p:txEl>
                                              <p:pRg st="5" end="5"/>
                                            </p:txEl>
                                          </p:spTgt>
                                        </p:tgtEl>
                                        <p:attrNameLst>
                                          <p:attrName>style.visibility</p:attrName>
                                        </p:attrNameLst>
                                      </p:cBhvr>
                                      <p:to>
                                        <p:strVal val="visible"/>
                                      </p:to>
                                    </p:set>
                                    <p:anim calcmode="lin" valueType="num">
                                      <p:cBhvr additive="base">
                                        <p:cTn id="31" dur="500" fill="hold"/>
                                        <p:tgtEl>
                                          <p:spTgt spid="59494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49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4947">
                                            <p:txEl>
                                              <p:pRg st="6" end="6"/>
                                            </p:txEl>
                                          </p:spTgt>
                                        </p:tgtEl>
                                        <p:attrNameLst>
                                          <p:attrName>style.visibility</p:attrName>
                                        </p:attrNameLst>
                                      </p:cBhvr>
                                      <p:to>
                                        <p:strVal val="visible"/>
                                      </p:to>
                                    </p:set>
                                    <p:anim calcmode="lin" valueType="num">
                                      <p:cBhvr additive="base">
                                        <p:cTn id="37" dur="500" fill="hold"/>
                                        <p:tgtEl>
                                          <p:spTgt spid="59494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49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4947">
                                            <p:txEl>
                                              <p:pRg st="7" end="7"/>
                                            </p:txEl>
                                          </p:spTgt>
                                        </p:tgtEl>
                                        <p:attrNameLst>
                                          <p:attrName>style.visibility</p:attrName>
                                        </p:attrNameLst>
                                      </p:cBhvr>
                                      <p:to>
                                        <p:strVal val="visible"/>
                                      </p:to>
                                    </p:set>
                                    <p:anim calcmode="lin" valueType="num">
                                      <p:cBhvr additive="base">
                                        <p:cTn id="43" dur="500" fill="hold"/>
                                        <p:tgtEl>
                                          <p:spTgt spid="59494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49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4947">
                                            <p:txEl>
                                              <p:pRg st="8" end="8"/>
                                            </p:txEl>
                                          </p:spTgt>
                                        </p:tgtEl>
                                        <p:attrNameLst>
                                          <p:attrName>style.visibility</p:attrName>
                                        </p:attrNameLst>
                                      </p:cBhvr>
                                      <p:to>
                                        <p:strVal val="visible"/>
                                      </p:to>
                                    </p:set>
                                    <p:anim calcmode="lin" valueType="num">
                                      <p:cBhvr additive="base">
                                        <p:cTn id="49" dur="500" fill="hold"/>
                                        <p:tgtEl>
                                          <p:spTgt spid="594947">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949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4" name="Rectangle 1026"/>
          <p:cNvSpPr>
            <a:spLocks noGrp="1" noChangeArrowheads="1"/>
          </p:cNvSpPr>
          <p:nvPr>
            <p:ph type="title"/>
          </p:nvPr>
        </p:nvSpPr>
        <p:spPr/>
        <p:txBody>
          <a:bodyPr/>
          <a:lstStyle/>
          <a:p>
            <a:r>
              <a:rPr lang="en-US"/>
              <a:t>Gentle intro to analysis</a:t>
            </a:r>
          </a:p>
        </p:txBody>
      </p:sp>
      <p:sp>
        <p:nvSpPr>
          <p:cNvPr id="581636" name="Rectangle 1028"/>
          <p:cNvSpPr>
            <a:spLocks noGrp="1" noChangeArrowheads="1"/>
          </p:cNvSpPr>
          <p:nvPr>
            <p:ph sz="quarter" idx="1"/>
          </p:nvPr>
        </p:nvSpPr>
        <p:spPr/>
        <p:txBody>
          <a:bodyPr>
            <a:normAutofit/>
          </a:bodyPr>
          <a:lstStyle/>
          <a:p>
            <a:pPr>
              <a:lnSpc>
                <a:spcPct val="90000"/>
              </a:lnSpc>
            </a:pPr>
            <a:r>
              <a:rPr lang="en-US" sz="1800" dirty="0" smtClean="0"/>
              <a:t>Each CPU operation </a:t>
            </a:r>
            <a:r>
              <a:rPr lang="en-US" sz="1800" dirty="0"/>
              <a:t>takes a certain amount of time</a:t>
            </a:r>
          </a:p>
          <a:p>
            <a:pPr lvl="1">
              <a:lnSpc>
                <a:spcPct val="90000"/>
              </a:lnSpc>
            </a:pPr>
            <a:r>
              <a:rPr lang="en-US" sz="1800" b="1" dirty="0">
                <a:latin typeface="Courier New" pitchFamily="49" charset="0"/>
              </a:rPr>
              <a:t>arithmetic operations (+, -, /, *, %)</a:t>
            </a:r>
          </a:p>
          <a:p>
            <a:pPr lvl="1">
              <a:lnSpc>
                <a:spcPct val="90000"/>
              </a:lnSpc>
            </a:pPr>
            <a:r>
              <a:rPr lang="en-US" sz="1800" b="1" dirty="0">
                <a:latin typeface="Courier New" pitchFamily="49" charset="0"/>
              </a:rPr>
              <a:t>comparisons (&lt;,==,&gt;,&lt;=, &gt;=, !=)</a:t>
            </a:r>
          </a:p>
          <a:p>
            <a:pPr lvl="1">
              <a:lnSpc>
                <a:spcPct val="90000"/>
              </a:lnSpc>
            </a:pPr>
            <a:r>
              <a:rPr lang="en-US" sz="1800" b="1" dirty="0">
                <a:latin typeface="Courier New" pitchFamily="49" charset="0"/>
              </a:rPr>
              <a:t>assignment</a:t>
            </a:r>
          </a:p>
          <a:p>
            <a:pPr lvl="1">
              <a:lnSpc>
                <a:spcPct val="90000"/>
              </a:lnSpc>
            </a:pPr>
            <a:r>
              <a:rPr lang="en-US" sz="1800" b="1" dirty="0">
                <a:latin typeface="Courier New" pitchFamily="49" charset="0"/>
              </a:rPr>
              <a:t>method calls and method returns</a:t>
            </a:r>
          </a:p>
          <a:p>
            <a:pPr lvl="1">
              <a:lnSpc>
                <a:spcPct val="90000"/>
              </a:lnSpc>
            </a:pPr>
            <a:r>
              <a:rPr lang="en-US" sz="1800" b="1" dirty="0">
                <a:latin typeface="Courier New" pitchFamily="49" charset="0"/>
              </a:rPr>
              <a:t>array access</a:t>
            </a:r>
          </a:p>
          <a:p>
            <a:pPr lvl="1">
              <a:lnSpc>
                <a:spcPct val="90000"/>
              </a:lnSpc>
            </a:pPr>
            <a:r>
              <a:rPr lang="en-US" sz="1800" b="1" dirty="0">
                <a:latin typeface="Courier New" pitchFamily="49" charset="0"/>
              </a:rPr>
              <a:t>member access</a:t>
            </a:r>
          </a:p>
          <a:p>
            <a:pPr lvl="1">
              <a:lnSpc>
                <a:spcPct val="90000"/>
              </a:lnSpc>
            </a:pPr>
            <a:endParaRPr lang="en-US" sz="1800" dirty="0"/>
          </a:p>
          <a:p>
            <a:pPr>
              <a:lnSpc>
                <a:spcPct val="90000"/>
              </a:lnSpc>
            </a:pPr>
            <a:r>
              <a:rPr lang="en-US" sz="1800" dirty="0"/>
              <a:t>These operations may take different lengths of time but assume (for simplicity) that each operation takes the same amount of time to complete</a:t>
            </a:r>
          </a:p>
          <a:p>
            <a:pPr>
              <a:lnSpc>
                <a:spcPct val="90000"/>
              </a:lnSpc>
            </a:pPr>
            <a:endParaRPr lang="en-US" sz="1800" dirty="0"/>
          </a:p>
          <a:p>
            <a:pPr>
              <a:lnSpc>
                <a:spcPct val="90000"/>
              </a:lnSpc>
            </a:pPr>
            <a:r>
              <a:rPr lang="en-US" sz="1800" dirty="0"/>
              <a:t>The length of time a program will take to execute is then given by the number of operations multiplied by the length of time per operation</a:t>
            </a:r>
          </a:p>
          <a:p>
            <a:pPr algn="ctr">
              <a:lnSpc>
                <a:spcPct val="90000"/>
              </a:lnSpc>
              <a:buFont typeface="Monotype Sorts" pitchFamily="2" charset="2"/>
              <a:buNone/>
            </a:pPr>
            <a:r>
              <a:rPr lang="en-US" sz="1800" dirty="0"/>
              <a:t> </a:t>
            </a:r>
            <a:r>
              <a:rPr lang="en-US" sz="1800" dirty="0" err="1"/>
              <a:t>TotalTime</a:t>
            </a:r>
            <a:r>
              <a:rPr lang="en-US" sz="1800" baseline="-25000" dirty="0" err="1"/>
              <a:t>program</a:t>
            </a:r>
            <a:r>
              <a:rPr lang="en-US" sz="1800" dirty="0"/>
              <a:t> = (</a:t>
            </a:r>
            <a:r>
              <a:rPr lang="en-US" sz="1800" dirty="0" err="1"/>
              <a:t>N</a:t>
            </a:r>
            <a:r>
              <a:rPr lang="en-US" sz="1800" baseline="-25000" dirty="0" err="1"/>
              <a:t>op</a:t>
            </a:r>
            <a:r>
              <a:rPr lang="en-US" sz="1800" dirty="0"/>
              <a:t> * </a:t>
            </a:r>
            <a:r>
              <a:rPr lang="en-US" sz="1800" dirty="0" err="1"/>
              <a:t>Time</a:t>
            </a:r>
            <a:r>
              <a:rPr lang="en-US" sz="1800" baseline="-25000" dirty="0" err="1"/>
              <a:t>op</a:t>
            </a:r>
            <a:r>
              <a:rPr lang="en-US" sz="1800" dirty="0" smtClean="0"/>
              <a:t>)</a:t>
            </a:r>
            <a:endParaRPr lang="en-US" sz="1800" dirty="0"/>
          </a:p>
          <a:p>
            <a:pPr>
              <a:lnSpc>
                <a:spcPct val="90000"/>
              </a:lnSpc>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 calcmode="lin" valueType="num">
                                      <p:cBhvr additive="base">
                                        <p:cTn id="7" dur="500" fill="hold"/>
                                        <p:tgtEl>
                                          <p:spTgt spid="5816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16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1636">
                                            <p:txEl>
                                              <p:pRg st="1" end="1"/>
                                            </p:txEl>
                                          </p:spTgt>
                                        </p:tgtEl>
                                        <p:attrNameLst>
                                          <p:attrName>style.visibility</p:attrName>
                                        </p:attrNameLst>
                                      </p:cBhvr>
                                      <p:to>
                                        <p:strVal val="visible"/>
                                      </p:to>
                                    </p:set>
                                    <p:anim calcmode="lin" valueType="num">
                                      <p:cBhvr additive="base">
                                        <p:cTn id="13" dur="500" fill="hold"/>
                                        <p:tgtEl>
                                          <p:spTgt spid="5816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16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1636">
                                            <p:txEl>
                                              <p:pRg st="2" end="2"/>
                                            </p:txEl>
                                          </p:spTgt>
                                        </p:tgtEl>
                                        <p:attrNameLst>
                                          <p:attrName>style.visibility</p:attrName>
                                        </p:attrNameLst>
                                      </p:cBhvr>
                                      <p:to>
                                        <p:strVal val="visible"/>
                                      </p:to>
                                    </p:set>
                                    <p:anim calcmode="lin" valueType="num">
                                      <p:cBhvr additive="base">
                                        <p:cTn id="19" dur="500" fill="hold"/>
                                        <p:tgtEl>
                                          <p:spTgt spid="58163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16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1636">
                                            <p:txEl>
                                              <p:pRg st="3" end="3"/>
                                            </p:txEl>
                                          </p:spTgt>
                                        </p:tgtEl>
                                        <p:attrNameLst>
                                          <p:attrName>style.visibility</p:attrName>
                                        </p:attrNameLst>
                                      </p:cBhvr>
                                      <p:to>
                                        <p:strVal val="visible"/>
                                      </p:to>
                                    </p:set>
                                    <p:anim calcmode="lin" valueType="num">
                                      <p:cBhvr additive="base">
                                        <p:cTn id="25" dur="500" fill="hold"/>
                                        <p:tgtEl>
                                          <p:spTgt spid="5816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16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1636">
                                            <p:txEl>
                                              <p:pRg st="4" end="4"/>
                                            </p:txEl>
                                          </p:spTgt>
                                        </p:tgtEl>
                                        <p:attrNameLst>
                                          <p:attrName>style.visibility</p:attrName>
                                        </p:attrNameLst>
                                      </p:cBhvr>
                                      <p:to>
                                        <p:strVal val="visible"/>
                                      </p:to>
                                    </p:set>
                                    <p:anim calcmode="lin" valueType="num">
                                      <p:cBhvr additive="base">
                                        <p:cTn id="31" dur="500" fill="hold"/>
                                        <p:tgtEl>
                                          <p:spTgt spid="58163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163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1636">
                                            <p:txEl>
                                              <p:pRg st="5" end="5"/>
                                            </p:txEl>
                                          </p:spTgt>
                                        </p:tgtEl>
                                        <p:attrNameLst>
                                          <p:attrName>style.visibility</p:attrName>
                                        </p:attrNameLst>
                                      </p:cBhvr>
                                      <p:to>
                                        <p:strVal val="visible"/>
                                      </p:to>
                                    </p:set>
                                    <p:anim calcmode="lin" valueType="num">
                                      <p:cBhvr additive="base">
                                        <p:cTn id="37" dur="500" fill="hold"/>
                                        <p:tgtEl>
                                          <p:spTgt spid="58163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163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1636">
                                            <p:txEl>
                                              <p:pRg st="6" end="6"/>
                                            </p:txEl>
                                          </p:spTgt>
                                        </p:tgtEl>
                                        <p:attrNameLst>
                                          <p:attrName>style.visibility</p:attrName>
                                        </p:attrNameLst>
                                      </p:cBhvr>
                                      <p:to>
                                        <p:strVal val="visible"/>
                                      </p:to>
                                    </p:set>
                                    <p:anim calcmode="lin" valueType="num">
                                      <p:cBhvr additive="base">
                                        <p:cTn id="43" dur="500" fill="hold"/>
                                        <p:tgtEl>
                                          <p:spTgt spid="58163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163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1636">
                                            <p:txEl>
                                              <p:pRg st="8" end="8"/>
                                            </p:txEl>
                                          </p:spTgt>
                                        </p:tgtEl>
                                        <p:attrNameLst>
                                          <p:attrName>style.visibility</p:attrName>
                                        </p:attrNameLst>
                                      </p:cBhvr>
                                      <p:to>
                                        <p:strVal val="visible"/>
                                      </p:to>
                                    </p:set>
                                    <p:anim calcmode="lin" valueType="num">
                                      <p:cBhvr additive="base">
                                        <p:cTn id="49" dur="500" fill="hold"/>
                                        <p:tgtEl>
                                          <p:spTgt spid="581636">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163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81636">
                                            <p:txEl>
                                              <p:pRg st="10" end="10"/>
                                            </p:txEl>
                                          </p:spTgt>
                                        </p:tgtEl>
                                        <p:attrNameLst>
                                          <p:attrName>style.visibility</p:attrName>
                                        </p:attrNameLst>
                                      </p:cBhvr>
                                      <p:to>
                                        <p:strVal val="visible"/>
                                      </p:to>
                                    </p:set>
                                    <p:anim calcmode="lin" valueType="num">
                                      <p:cBhvr additive="base">
                                        <p:cTn id="55" dur="500" fill="hold"/>
                                        <p:tgtEl>
                                          <p:spTgt spid="581636">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8163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81636">
                                            <p:txEl>
                                              <p:pRg st="11" end="11"/>
                                            </p:txEl>
                                          </p:spTgt>
                                        </p:tgtEl>
                                        <p:attrNameLst>
                                          <p:attrName>style.visibility</p:attrName>
                                        </p:attrNameLst>
                                      </p:cBhvr>
                                      <p:to>
                                        <p:strVal val="visible"/>
                                      </p:to>
                                    </p:set>
                                    <p:anim calcmode="lin" valueType="num">
                                      <p:cBhvr additive="base">
                                        <p:cTn id="61" dur="500" fill="hold"/>
                                        <p:tgtEl>
                                          <p:spTgt spid="581636">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8163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Analysis</a:t>
            </a:r>
          </a:p>
        </p:txBody>
      </p:sp>
      <p:sp>
        <p:nvSpPr>
          <p:cNvPr id="578564" name="Rectangle 4"/>
          <p:cNvSpPr>
            <a:spLocks noGrp="1" noChangeArrowheads="1"/>
          </p:cNvSpPr>
          <p:nvPr>
            <p:ph sz="quarter" idx="1"/>
          </p:nvPr>
        </p:nvSpPr>
        <p:spPr>
          <a:xfrm>
            <a:off x="612648" y="1600200"/>
            <a:ext cx="8153400" cy="1981200"/>
          </a:xfrm>
        </p:spPr>
        <p:txBody>
          <a:bodyPr>
            <a:normAutofit/>
          </a:bodyPr>
          <a:lstStyle/>
          <a:p>
            <a:r>
              <a:rPr lang="en-US" dirty="0">
                <a:solidFill>
                  <a:srgbClr val="000000"/>
                </a:solidFill>
              </a:rPr>
              <a:t>Analysis </a:t>
            </a:r>
            <a:r>
              <a:rPr lang="en-US" dirty="0" smtClean="0">
                <a:solidFill>
                  <a:srgbClr val="000000"/>
                </a:solidFill>
              </a:rPr>
              <a:t>counts each </a:t>
            </a:r>
            <a:r>
              <a:rPr lang="en-US" dirty="0">
                <a:solidFill>
                  <a:srgbClr val="000000"/>
                </a:solidFill>
              </a:rPr>
              <a:t>operation of a program</a:t>
            </a:r>
          </a:p>
          <a:p>
            <a:pPr lvl="1"/>
            <a:r>
              <a:rPr lang="en-US" dirty="0" smtClean="0"/>
              <a:t>involves both “</a:t>
            </a:r>
            <a:r>
              <a:rPr lang="en-US" dirty="0"/>
              <a:t>worst-case” and “best-case” counts</a:t>
            </a:r>
          </a:p>
          <a:p>
            <a:r>
              <a:rPr lang="en-US" dirty="0"/>
              <a:t>Some handy math notation and terms</a:t>
            </a:r>
            <a:r>
              <a:rPr lang="en-US" dirty="0" smtClean="0"/>
              <a:t>:</a:t>
            </a:r>
            <a:endParaRPr lang="en-US" dirty="0"/>
          </a:p>
        </p:txBody>
      </p:sp>
      <p:graphicFrame>
        <p:nvGraphicFramePr>
          <p:cNvPr id="621568" name="Object 2048"/>
          <p:cNvGraphicFramePr>
            <a:graphicFrameLocks noChangeAspect="1"/>
          </p:cNvGraphicFramePr>
          <p:nvPr/>
        </p:nvGraphicFramePr>
        <p:xfrm>
          <a:off x="1981200" y="3429000"/>
          <a:ext cx="5521325" cy="938213"/>
        </p:xfrm>
        <a:graphic>
          <a:graphicData uri="http://schemas.openxmlformats.org/presentationml/2006/ole">
            <mc:AlternateContent xmlns:mc="http://schemas.openxmlformats.org/markup-compatibility/2006">
              <mc:Choice xmlns:v="urn:schemas-microsoft-com:vml" Requires="v">
                <p:oleObj spid="_x0000_s621578" name="Equation" r:id="rId4" imgW="1955520" imgH="431640" progId="Equation.3">
                  <p:embed/>
                </p:oleObj>
              </mc:Choice>
              <mc:Fallback>
                <p:oleObj name="Equation" r:id="rId4" imgW="1955520" imgH="43164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429000"/>
                        <a:ext cx="5521325" cy="938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21569" name="Object 2049"/>
          <p:cNvGraphicFramePr>
            <a:graphicFrameLocks noChangeAspect="1"/>
          </p:cNvGraphicFramePr>
          <p:nvPr/>
        </p:nvGraphicFramePr>
        <p:xfrm>
          <a:off x="1600200" y="4572000"/>
          <a:ext cx="6248400" cy="814388"/>
        </p:xfrm>
        <a:graphic>
          <a:graphicData uri="http://schemas.openxmlformats.org/presentationml/2006/ole">
            <mc:AlternateContent xmlns:mc="http://schemas.openxmlformats.org/markup-compatibility/2006">
              <mc:Choice xmlns:v="urn:schemas-microsoft-com:vml" Requires="v">
                <p:oleObj spid="_x0000_s621579" name="Equation" r:id="rId6" imgW="2552400" imgH="431640" progId="Equation.3">
                  <p:embed/>
                </p:oleObj>
              </mc:Choice>
              <mc:Fallback>
                <p:oleObj name="Equation" r:id="rId6" imgW="2552400" imgH="43164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572000"/>
                        <a:ext cx="6248400" cy="814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21570" name="Object 2050"/>
          <p:cNvGraphicFramePr>
            <a:graphicFrameLocks noChangeAspect="1"/>
          </p:cNvGraphicFramePr>
          <p:nvPr/>
        </p:nvGraphicFramePr>
        <p:xfrm>
          <a:off x="2895600" y="5562600"/>
          <a:ext cx="3082925" cy="849313"/>
        </p:xfrm>
        <a:graphic>
          <a:graphicData uri="http://schemas.openxmlformats.org/presentationml/2006/ole">
            <mc:AlternateContent xmlns:mc="http://schemas.openxmlformats.org/markup-compatibility/2006">
              <mc:Choice xmlns:v="urn:schemas-microsoft-com:vml" Requires="v">
                <p:oleObj spid="_x0000_s621580" name="Equation" r:id="rId8" imgW="1206360" imgH="431640" progId="Equation.3">
                  <p:embed/>
                </p:oleObj>
              </mc:Choice>
              <mc:Fallback>
                <p:oleObj name="Equation" r:id="rId8" imgW="1206360" imgH="431640" progId="Equation.3">
                  <p:embed/>
                  <p:pic>
                    <p:nvPicPr>
                      <p:cNvPr id="0" name="Picture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5562600"/>
                        <a:ext cx="3082925" cy="849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8564">
                                            <p:txEl>
                                              <p:pRg st="0" end="0"/>
                                            </p:txEl>
                                          </p:spTgt>
                                        </p:tgtEl>
                                        <p:attrNameLst>
                                          <p:attrName>style.visibility</p:attrName>
                                        </p:attrNameLst>
                                      </p:cBhvr>
                                      <p:to>
                                        <p:strVal val="visible"/>
                                      </p:to>
                                    </p:set>
                                    <p:anim calcmode="lin" valueType="num">
                                      <p:cBhvr additive="base">
                                        <p:cTn id="7" dur="500" fill="hold"/>
                                        <p:tgtEl>
                                          <p:spTgt spid="5785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856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78564">
                                            <p:txEl>
                                              <p:pRg st="1" end="1"/>
                                            </p:txEl>
                                          </p:spTgt>
                                        </p:tgtEl>
                                        <p:attrNameLst>
                                          <p:attrName>style.visibility</p:attrName>
                                        </p:attrNameLst>
                                      </p:cBhvr>
                                      <p:to>
                                        <p:strVal val="visible"/>
                                      </p:to>
                                    </p:set>
                                    <p:anim calcmode="lin" valueType="num">
                                      <p:cBhvr additive="base">
                                        <p:cTn id="11" dur="500" fill="hold"/>
                                        <p:tgtEl>
                                          <p:spTgt spid="57856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785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78564">
                                            <p:txEl>
                                              <p:pRg st="2" end="2"/>
                                            </p:txEl>
                                          </p:spTgt>
                                        </p:tgtEl>
                                        <p:attrNameLst>
                                          <p:attrName>style.visibility</p:attrName>
                                        </p:attrNameLst>
                                      </p:cBhvr>
                                      <p:to>
                                        <p:strVal val="visible"/>
                                      </p:to>
                                    </p:set>
                                    <p:anim calcmode="lin" valueType="num">
                                      <p:cBhvr additive="base">
                                        <p:cTn id="17" dur="500" fill="hold"/>
                                        <p:tgtEl>
                                          <p:spTgt spid="57856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85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21568"/>
                                        </p:tgtEl>
                                        <p:attrNameLst>
                                          <p:attrName>style.visibility</p:attrName>
                                        </p:attrNameLst>
                                      </p:cBhvr>
                                      <p:to>
                                        <p:strVal val="visible"/>
                                      </p:to>
                                    </p:set>
                                    <p:anim calcmode="lin" valueType="num">
                                      <p:cBhvr additive="base">
                                        <p:cTn id="23" dur="500" fill="hold"/>
                                        <p:tgtEl>
                                          <p:spTgt spid="621568"/>
                                        </p:tgtEl>
                                        <p:attrNameLst>
                                          <p:attrName>ppt_x</p:attrName>
                                        </p:attrNameLst>
                                      </p:cBhvr>
                                      <p:tavLst>
                                        <p:tav tm="0">
                                          <p:val>
                                            <p:strVal val="#ppt_x"/>
                                          </p:val>
                                        </p:tav>
                                        <p:tav tm="100000">
                                          <p:val>
                                            <p:strVal val="#ppt_x"/>
                                          </p:val>
                                        </p:tav>
                                      </p:tavLst>
                                    </p:anim>
                                    <p:anim calcmode="lin" valueType="num">
                                      <p:cBhvr additive="base">
                                        <p:cTn id="24" dur="500" fill="hold"/>
                                        <p:tgtEl>
                                          <p:spTgt spid="6215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21569"/>
                                        </p:tgtEl>
                                        <p:attrNameLst>
                                          <p:attrName>style.visibility</p:attrName>
                                        </p:attrNameLst>
                                      </p:cBhvr>
                                      <p:to>
                                        <p:strVal val="visible"/>
                                      </p:to>
                                    </p:set>
                                    <p:anim calcmode="lin" valueType="num">
                                      <p:cBhvr additive="base">
                                        <p:cTn id="29" dur="500" fill="hold"/>
                                        <p:tgtEl>
                                          <p:spTgt spid="621569"/>
                                        </p:tgtEl>
                                        <p:attrNameLst>
                                          <p:attrName>ppt_x</p:attrName>
                                        </p:attrNameLst>
                                      </p:cBhvr>
                                      <p:tavLst>
                                        <p:tav tm="0">
                                          <p:val>
                                            <p:strVal val="#ppt_x"/>
                                          </p:val>
                                        </p:tav>
                                        <p:tav tm="100000">
                                          <p:val>
                                            <p:strVal val="#ppt_x"/>
                                          </p:val>
                                        </p:tav>
                                      </p:tavLst>
                                    </p:anim>
                                    <p:anim calcmode="lin" valueType="num">
                                      <p:cBhvr additive="base">
                                        <p:cTn id="30" dur="500" fill="hold"/>
                                        <p:tgtEl>
                                          <p:spTgt spid="62156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21570"/>
                                        </p:tgtEl>
                                        <p:attrNameLst>
                                          <p:attrName>style.visibility</p:attrName>
                                        </p:attrNameLst>
                                      </p:cBhvr>
                                      <p:to>
                                        <p:strVal val="visible"/>
                                      </p:to>
                                    </p:set>
                                    <p:anim calcmode="lin" valueType="num">
                                      <p:cBhvr additive="base">
                                        <p:cTn id="35" dur="500" fill="hold"/>
                                        <p:tgtEl>
                                          <p:spTgt spid="621570"/>
                                        </p:tgtEl>
                                        <p:attrNameLst>
                                          <p:attrName>ppt_x</p:attrName>
                                        </p:attrNameLst>
                                      </p:cBhvr>
                                      <p:tavLst>
                                        <p:tav tm="0">
                                          <p:val>
                                            <p:strVal val="#ppt_x"/>
                                          </p:val>
                                        </p:tav>
                                        <p:tav tm="100000">
                                          <p:val>
                                            <p:strVal val="#ppt_x"/>
                                          </p:val>
                                        </p:tav>
                                      </p:tavLst>
                                    </p:anim>
                                    <p:anim calcmode="lin" valueType="num">
                                      <p:cBhvr additive="base">
                                        <p:cTn id="36" dur="500" fill="hold"/>
                                        <p:tgtEl>
                                          <p:spTgt spid="6215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example</a:t>
            </a:r>
            <a:endParaRPr lang="en-US" dirty="0"/>
          </a:p>
        </p:txBody>
      </p:sp>
      <p:sp>
        <p:nvSpPr>
          <p:cNvPr id="3" name="Content Placeholder 2"/>
          <p:cNvSpPr>
            <a:spLocks noGrp="1"/>
          </p:cNvSpPr>
          <p:nvPr>
            <p:ph sz="quarter" idx="1"/>
          </p:nvPr>
        </p:nvSpPr>
        <p:spPr>
          <a:xfrm>
            <a:off x="612648" y="1600200"/>
            <a:ext cx="8153400" cy="1219200"/>
          </a:xfrm>
        </p:spPr>
        <p:txBody>
          <a:bodyPr/>
          <a:lstStyle/>
          <a:p>
            <a:r>
              <a:rPr lang="en-US" dirty="0" smtClean="0"/>
              <a:t>Consider the following method.  </a:t>
            </a:r>
            <a:r>
              <a:rPr lang="en-US" i="1" dirty="0" smtClean="0"/>
              <a:t>How long does it take</a:t>
            </a:r>
            <a:r>
              <a:rPr lang="en-US" dirty="0" smtClean="0"/>
              <a:t>?</a:t>
            </a:r>
            <a:endParaRPr lang="en-US" dirty="0"/>
          </a:p>
        </p:txBody>
      </p:sp>
      <p:sp>
        <p:nvSpPr>
          <p:cNvPr id="4" name="Rectangle 3"/>
          <p:cNvSpPr/>
          <p:nvPr/>
        </p:nvSpPr>
        <p:spPr>
          <a:xfrm>
            <a:off x="1752600" y="2819400"/>
            <a:ext cx="5791200"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90000"/>
              </a:lnSpc>
              <a:buFont typeface="Monotype Sorts" pitchFamily="2" charset="2"/>
              <a:buNone/>
            </a:pPr>
            <a:r>
              <a:rPr lang="en-US" sz="2000" b="1" dirty="0" smtClean="0">
                <a:solidFill>
                  <a:srgbClr val="CC3300"/>
                </a:solidFill>
                <a:latin typeface="Courier New" pitchFamily="49" charset="0"/>
              </a:rPr>
              <a:t>// computes the sum of all numbers</a:t>
            </a:r>
          </a:p>
          <a:p>
            <a:pPr algn="l">
              <a:lnSpc>
                <a:spcPct val="90000"/>
              </a:lnSpc>
              <a:buFont typeface="Monotype Sorts" pitchFamily="2" charset="2"/>
              <a:buNone/>
            </a:pPr>
            <a:r>
              <a:rPr lang="en-US" sz="2000" b="1" dirty="0" smtClean="0">
                <a:solidFill>
                  <a:srgbClr val="CC3300"/>
                </a:solidFill>
                <a:latin typeface="Courier New" pitchFamily="49" charset="0"/>
              </a:rPr>
              <a:t>// between 1 and N</a:t>
            </a:r>
          </a:p>
          <a:p>
            <a:pPr algn="l">
              <a:lnSpc>
                <a:spcPct val="90000"/>
              </a:lnSpc>
              <a:buFont typeface="Monotype Sorts" pitchFamily="2" charset="2"/>
              <a:buNone/>
            </a:pPr>
            <a:r>
              <a:rPr lang="en-US" sz="2000" b="1" dirty="0" smtClean="0">
                <a:latin typeface="Courier New" pitchFamily="49" charset="0"/>
              </a:rPr>
              <a:t>public </a:t>
            </a:r>
            <a:r>
              <a:rPr lang="en-US" sz="2000" b="1" dirty="0" err="1" smtClean="0">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sumNumbers</a:t>
            </a:r>
            <a:r>
              <a:rPr lang="en-US" sz="2000" b="1" dirty="0" smtClean="0">
                <a:latin typeface="Courier New" pitchFamily="49" charset="0"/>
              </a:rPr>
              <a:t>(</a:t>
            </a:r>
            <a:r>
              <a:rPr lang="en-US" sz="2000" b="1" dirty="0" err="1" smtClean="0">
                <a:latin typeface="Courier New" pitchFamily="49" charset="0"/>
              </a:rPr>
              <a:t>int</a:t>
            </a:r>
            <a:r>
              <a:rPr lang="en-US" sz="2000" b="1" dirty="0" smtClean="0">
                <a:latin typeface="Courier New" pitchFamily="49" charset="0"/>
              </a:rPr>
              <a:t> n) {</a:t>
            </a:r>
          </a:p>
          <a:p>
            <a:pPr algn="l">
              <a:lnSpc>
                <a:spcPct val="90000"/>
              </a:lnSpc>
              <a:buFont typeface="Monotype Sorts" pitchFamily="2" charset="2"/>
              <a:buNone/>
            </a:pPr>
            <a:r>
              <a:rPr lang="en-US" sz="2000" b="1" dirty="0">
                <a:latin typeface="Courier New" pitchFamily="49" charset="0"/>
              </a:rPr>
              <a:t> </a:t>
            </a: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sum = 0;</a:t>
            </a:r>
          </a:p>
          <a:p>
            <a:pPr algn="l">
              <a:lnSpc>
                <a:spcPct val="90000"/>
              </a:lnSpc>
              <a:buFont typeface="Monotype Sorts" pitchFamily="2" charset="2"/>
              <a:buNone/>
            </a:pPr>
            <a:r>
              <a:rPr lang="en-US" sz="2000" b="1" dirty="0" smtClean="0">
                <a:latin typeface="Courier New" pitchFamily="49" charset="0"/>
              </a:rPr>
              <a:t>  for(</a:t>
            </a:r>
            <a:r>
              <a:rPr lang="en-US" sz="2000" b="1" dirty="0" err="1" smtClean="0">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=1; </a:t>
            </a:r>
            <a:r>
              <a:rPr lang="en-US" sz="2000" b="1" dirty="0" err="1" smtClean="0">
                <a:latin typeface="Courier New" pitchFamily="49" charset="0"/>
              </a:rPr>
              <a:t>i</a:t>
            </a:r>
            <a:r>
              <a:rPr lang="en-US" sz="2000" b="1" dirty="0" smtClean="0">
                <a:latin typeface="Courier New" pitchFamily="49" charset="0"/>
              </a:rPr>
              <a:t>&lt;=n; </a:t>
            </a:r>
            <a:r>
              <a:rPr lang="en-US" sz="2000" b="1" dirty="0" err="1" smtClean="0">
                <a:latin typeface="Courier New" pitchFamily="49" charset="0"/>
              </a:rPr>
              <a:t>i</a:t>
            </a:r>
            <a:r>
              <a:rPr lang="en-US" sz="2000" b="1" dirty="0" smtClean="0">
                <a:latin typeface="Courier New" pitchFamily="49" charset="0"/>
              </a:rPr>
              <a:t>++) {</a:t>
            </a:r>
          </a:p>
          <a:p>
            <a:pPr algn="l">
              <a:lnSpc>
                <a:spcPct val="90000"/>
              </a:lnSpc>
              <a:buFont typeface="Monotype Sorts" pitchFamily="2" charset="2"/>
              <a:buNone/>
            </a:pPr>
            <a:r>
              <a:rPr lang="en-US" sz="2000" b="1" dirty="0" smtClean="0">
                <a:latin typeface="Courier New" pitchFamily="49" charset="0"/>
              </a:rPr>
              <a:t>    sum += </a:t>
            </a:r>
            <a:r>
              <a:rPr lang="en-US" sz="2000" b="1" dirty="0" err="1" smtClean="0">
                <a:latin typeface="Courier New" pitchFamily="49" charset="0"/>
              </a:rPr>
              <a:t>i</a:t>
            </a:r>
            <a:r>
              <a:rPr lang="en-US" sz="2000" b="1" dirty="0" smtClean="0">
                <a:latin typeface="Courier New" pitchFamily="49" charset="0"/>
              </a:rPr>
              <a:t>;</a:t>
            </a:r>
          </a:p>
          <a:p>
            <a:pPr algn="l">
              <a:lnSpc>
                <a:spcPct val="90000"/>
              </a:lnSpc>
              <a:buFont typeface="Monotype Sorts" pitchFamily="2" charset="2"/>
              <a:buNone/>
            </a:pPr>
            <a:r>
              <a:rPr lang="en-US" sz="2000" b="1" dirty="0" smtClean="0">
                <a:latin typeface="Courier New" pitchFamily="49" charset="0"/>
              </a:rPr>
              <a:t>  }</a:t>
            </a:r>
          </a:p>
          <a:p>
            <a:pPr algn="l">
              <a:lnSpc>
                <a:spcPct val="90000"/>
              </a:lnSpc>
              <a:buFont typeface="Monotype Sorts" pitchFamily="2" charset="2"/>
              <a:buNone/>
            </a:pPr>
            <a:r>
              <a:rPr lang="en-US" sz="2000" b="1" dirty="0" smtClean="0">
                <a:latin typeface="Courier New" pitchFamily="49" charset="0"/>
              </a:rPr>
              <a:t>  return sum;</a:t>
            </a:r>
          </a:p>
          <a:p>
            <a:pPr algn="l">
              <a:lnSpc>
                <a:spcPct val="90000"/>
              </a:lnSpc>
              <a:buFont typeface="Monotype Sorts" pitchFamily="2" charset="2"/>
              <a:buNone/>
            </a:pPr>
            <a:r>
              <a:rPr lang="en-US" sz="2000" b="1" dirty="0" smtClean="0">
                <a:latin typeface="Courier New" pitchFamily="49" charset="0"/>
              </a:rPr>
              <a:t>}</a:t>
            </a:r>
            <a:endParaRPr lang="en-US" sz="2000" b="1" dirty="0">
              <a:latin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How to sort/search?</a:t>
            </a:r>
            <a:endParaRPr lang="en-US" dirty="0"/>
          </a:p>
        </p:txBody>
      </p:sp>
      <p:sp>
        <p:nvSpPr>
          <p:cNvPr id="580623" name="Rectangle 15"/>
          <p:cNvSpPr>
            <a:spLocks noGrp="1" noChangeArrowheads="1"/>
          </p:cNvSpPr>
          <p:nvPr>
            <p:ph sz="quarter" idx="1"/>
          </p:nvPr>
        </p:nvSpPr>
        <p:spPr/>
        <p:txBody>
          <a:bodyPr>
            <a:normAutofit lnSpcReduction="10000"/>
          </a:bodyPr>
          <a:lstStyle/>
          <a:p>
            <a:r>
              <a:rPr lang="en-US" b="1" dirty="0">
                <a:solidFill>
                  <a:srgbClr val="0033CC"/>
                </a:solidFill>
              </a:rPr>
              <a:t>Sorting</a:t>
            </a:r>
          </a:p>
          <a:p>
            <a:pPr lvl="1"/>
            <a:r>
              <a:rPr lang="en-US" b="1" dirty="0"/>
              <a:t>Bubble sort</a:t>
            </a:r>
          </a:p>
          <a:p>
            <a:pPr lvl="1"/>
            <a:r>
              <a:rPr lang="en-US" b="1" dirty="0"/>
              <a:t>Insertion sort</a:t>
            </a:r>
          </a:p>
          <a:p>
            <a:pPr lvl="1"/>
            <a:r>
              <a:rPr lang="en-US" b="1" dirty="0"/>
              <a:t>Selection sort</a:t>
            </a:r>
          </a:p>
          <a:p>
            <a:pPr lvl="1"/>
            <a:r>
              <a:rPr lang="en-US" b="1" dirty="0"/>
              <a:t>Merge sort</a:t>
            </a:r>
          </a:p>
          <a:p>
            <a:pPr lvl="1"/>
            <a:r>
              <a:rPr lang="en-US" b="1" dirty="0"/>
              <a:t>Quick sort</a:t>
            </a:r>
          </a:p>
          <a:p>
            <a:pPr lvl="1"/>
            <a:endParaRPr lang="en-US" b="1" dirty="0"/>
          </a:p>
          <a:p>
            <a:r>
              <a:rPr lang="en-US" b="1" dirty="0">
                <a:solidFill>
                  <a:srgbClr val="0033CC"/>
                </a:solidFill>
              </a:rPr>
              <a:t>Searching</a:t>
            </a:r>
          </a:p>
          <a:p>
            <a:pPr lvl="1"/>
            <a:r>
              <a:rPr lang="en-US" b="1" dirty="0"/>
              <a:t>Linear search</a:t>
            </a:r>
          </a:p>
          <a:p>
            <a:pPr lvl="1"/>
            <a:r>
              <a:rPr lang="en-US" b="1" dirty="0"/>
              <a:t>Binary </a:t>
            </a:r>
            <a:r>
              <a:rPr lang="en-US" b="1" dirty="0" smtClean="0"/>
              <a:t>search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0623">
                                            <p:txEl>
                                              <p:pRg st="0" end="0"/>
                                            </p:txEl>
                                          </p:spTgt>
                                        </p:tgtEl>
                                        <p:attrNameLst>
                                          <p:attrName>style.visibility</p:attrName>
                                        </p:attrNameLst>
                                      </p:cBhvr>
                                      <p:to>
                                        <p:strVal val="visible"/>
                                      </p:to>
                                    </p:set>
                                    <p:anim calcmode="lin" valueType="num">
                                      <p:cBhvr additive="base">
                                        <p:cTn id="7" dur="500" fill="hold"/>
                                        <p:tgtEl>
                                          <p:spTgt spid="5806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06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0623">
                                            <p:txEl>
                                              <p:pRg st="1" end="1"/>
                                            </p:txEl>
                                          </p:spTgt>
                                        </p:tgtEl>
                                        <p:attrNameLst>
                                          <p:attrName>style.visibility</p:attrName>
                                        </p:attrNameLst>
                                      </p:cBhvr>
                                      <p:to>
                                        <p:strVal val="visible"/>
                                      </p:to>
                                    </p:set>
                                    <p:anim calcmode="lin" valueType="num">
                                      <p:cBhvr additive="base">
                                        <p:cTn id="13" dur="500" fill="hold"/>
                                        <p:tgtEl>
                                          <p:spTgt spid="5806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06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0623">
                                            <p:txEl>
                                              <p:pRg st="2" end="2"/>
                                            </p:txEl>
                                          </p:spTgt>
                                        </p:tgtEl>
                                        <p:attrNameLst>
                                          <p:attrName>style.visibility</p:attrName>
                                        </p:attrNameLst>
                                      </p:cBhvr>
                                      <p:to>
                                        <p:strVal val="visible"/>
                                      </p:to>
                                    </p:set>
                                    <p:anim calcmode="lin" valueType="num">
                                      <p:cBhvr additive="base">
                                        <p:cTn id="19" dur="500" fill="hold"/>
                                        <p:tgtEl>
                                          <p:spTgt spid="5806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06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0623">
                                            <p:txEl>
                                              <p:pRg st="3" end="3"/>
                                            </p:txEl>
                                          </p:spTgt>
                                        </p:tgtEl>
                                        <p:attrNameLst>
                                          <p:attrName>style.visibility</p:attrName>
                                        </p:attrNameLst>
                                      </p:cBhvr>
                                      <p:to>
                                        <p:strVal val="visible"/>
                                      </p:to>
                                    </p:set>
                                    <p:anim calcmode="lin" valueType="num">
                                      <p:cBhvr additive="base">
                                        <p:cTn id="25" dur="500" fill="hold"/>
                                        <p:tgtEl>
                                          <p:spTgt spid="5806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06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0623">
                                            <p:txEl>
                                              <p:pRg st="4" end="4"/>
                                            </p:txEl>
                                          </p:spTgt>
                                        </p:tgtEl>
                                        <p:attrNameLst>
                                          <p:attrName>style.visibility</p:attrName>
                                        </p:attrNameLst>
                                      </p:cBhvr>
                                      <p:to>
                                        <p:strVal val="visible"/>
                                      </p:to>
                                    </p:set>
                                    <p:anim calcmode="lin" valueType="num">
                                      <p:cBhvr additive="base">
                                        <p:cTn id="31" dur="500" fill="hold"/>
                                        <p:tgtEl>
                                          <p:spTgt spid="5806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06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0623">
                                            <p:txEl>
                                              <p:pRg st="5" end="5"/>
                                            </p:txEl>
                                          </p:spTgt>
                                        </p:tgtEl>
                                        <p:attrNameLst>
                                          <p:attrName>style.visibility</p:attrName>
                                        </p:attrNameLst>
                                      </p:cBhvr>
                                      <p:to>
                                        <p:strVal val="visible"/>
                                      </p:to>
                                    </p:set>
                                    <p:anim calcmode="lin" valueType="num">
                                      <p:cBhvr additive="base">
                                        <p:cTn id="37" dur="500" fill="hold"/>
                                        <p:tgtEl>
                                          <p:spTgt spid="5806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06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0623">
                                            <p:txEl>
                                              <p:pRg st="7" end="7"/>
                                            </p:txEl>
                                          </p:spTgt>
                                        </p:tgtEl>
                                        <p:attrNameLst>
                                          <p:attrName>style.visibility</p:attrName>
                                        </p:attrNameLst>
                                      </p:cBhvr>
                                      <p:to>
                                        <p:strVal val="visible"/>
                                      </p:to>
                                    </p:set>
                                    <p:anim calcmode="lin" valueType="num">
                                      <p:cBhvr additive="base">
                                        <p:cTn id="43" dur="500" fill="hold"/>
                                        <p:tgtEl>
                                          <p:spTgt spid="58062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06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0623">
                                            <p:txEl>
                                              <p:pRg st="8" end="8"/>
                                            </p:txEl>
                                          </p:spTgt>
                                        </p:tgtEl>
                                        <p:attrNameLst>
                                          <p:attrName>style.visibility</p:attrName>
                                        </p:attrNameLst>
                                      </p:cBhvr>
                                      <p:to>
                                        <p:strVal val="visible"/>
                                      </p:to>
                                    </p:set>
                                    <p:anim calcmode="lin" valueType="num">
                                      <p:cBhvr additive="base">
                                        <p:cTn id="49" dur="500" fill="hold"/>
                                        <p:tgtEl>
                                          <p:spTgt spid="58062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06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80623">
                                            <p:txEl>
                                              <p:pRg st="9" end="9"/>
                                            </p:txEl>
                                          </p:spTgt>
                                        </p:tgtEl>
                                        <p:attrNameLst>
                                          <p:attrName>style.visibility</p:attrName>
                                        </p:attrNameLst>
                                      </p:cBhvr>
                                      <p:to>
                                        <p:strVal val="visible"/>
                                      </p:to>
                                    </p:set>
                                    <p:anim calcmode="lin" valueType="num">
                                      <p:cBhvr additive="base">
                                        <p:cTn id="55" dur="500" fill="hold"/>
                                        <p:tgtEl>
                                          <p:spTgt spid="58062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8062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3"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sort/search?</a:t>
            </a:r>
            <a:endParaRPr lang="en-US" dirty="0"/>
          </a:p>
        </p:txBody>
      </p:sp>
      <p:sp>
        <p:nvSpPr>
          <p:cNvPr id="3" name="Content Placeholder 2"/>
          <p:cNvSpPr>
            <a:spLocks noGrp="1"/>
          </p:cNvSpPr>
          <p:nvPr>
            <p:ph sz="quarter" idx="1"/>
          </p:nvPr>
        </p:nvSpPr>
        <p:spPr/>
        <p:txBody>
          <a:bodyPr>
            <a:normAutofit/>
          </a:bodyPr>
          <a:lstStyle/>
          <a:p>
            <a:r>
              <a:rPr lang="en-US" dirty="0" smtClean="0"/>
              <a:t>We have various types of ‘collections’ to sort </a:t>
            </a:r>
          </a:p>
          <a:p>
            <a:pPr lvl="1"/>
            <a:r>
              <a:rPr lang="en-US" dirty="0" smtClean="0"/>
              <a:t>arrays</a:t>
            </a:r>
          </a:p>
          <a:p>
            <a:pPr lvl="1"/>
            <a:r>
              <a:rPr lang="en-US" dirty="0" smtClean="0"/>
              <a:t>array-based list implementations</a:t>
            </a:r>
          </a:p>
          <a:p>
            <a:pPr lvl="1"/>
            <a:r>
              <a:rPr lang="en-US" dirty="0" smtClean="0"/>
              <a:t>singly-linked lists</a:t>
            </a:r>
          </a:p>
          <a:p>
            <a:pPr lvl="1"/>
            <a:r>
              <a:rPr lang="en-US" dirty="0" smtClean="0"/>
              <a:t>doubly-linked lists</a:t>
            </a:r>
          </a:p>
          <a:p>
            <a:r>
              <a:rPr lang="en-US" dirty="0" smtClean="0"/>
              <a:t>The searching/sorting may be done</a:t>
            </a:r>
          </a:p>
          <a:p>
            <a:pPr lvl="1"/>
            <a:r>
              <a:rPr lang="en-US" dirty="0" smtClean="0"/>
              <a:t>as a behavior of the object</a:t>
            </a:r>
          </a:p>
          <a:p>
            <a:pPr lvl="1"/>
            <a:r>
              <a:rPr lang="en-US" dirty="0" smtClean="0"/>
              <a:t>as a method that operates on the object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46321764</TotalTime>
  <Pages>23</Pages>
  <Words>2581</Words>
  <Application>Microsoft Office PowerPoint</Application>
  <PresentationFormat>Letter Paper (8.5x11 in)</PresentationFormat>
  <Paragraphs>503</Paragraphs>
  <Slides>30</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Courier New</vt:lpstr>
      <vt:lpstr>Monotype Sorts</vt:lpstr>
      <vt:lpstr>Times New Roman</vt:lpstr>
      <vt:lpstr>Tw Cen MT</vt:lpstr>
      <vt:lpstr>Wingdings</vt:lpstr>
      <vt:lpstr>Wingdings 2</vt:lpstr>
      <vt:lpstr>Median</vt:lpstr>
      <vt:lpstr>Equation</vt:lpstr>
      <vt:lpstr>Sort and search</vt:lpstr>
      <vt:lpstr>Sorting</vt:lpstr>
      <vt:lpstr>The best sorting algorithm</vt:lpstr>
      <vt:lpstr>Experimental vs. Analytical</vt:lpstr>
      <vt:lpstr>Gentle intro to analysis</vt:lpstr>
      <vt:lpstr>Analysis</vt:lpstr>
      <vt:lpstr>Analytic example</vt:lpstr>
      <vt:lpstr>How to sort/search?</vt:lpstr>
      <vt:lpstr>What to sort/search?</vt:lpstr>
      <vt:lpstr>PowerPoint Presentation</vt:lpstr>
      <vt:lpstr>Bubble sort an array</vt:lpstr>
      <vt:lpstr>Selection sort an array</vt:lpstr>
      <vt:lpstr>Insertion sort an array</vt:lpstr>
      <vt:lpstr>Quick sort an array</vt:lpstr>
      <vt:lpstr>Quick sort an array</vt:lpstr>
      <vt:lpstr>Selection sort a list</vt:lpstr>
      <vt:lpstr>Merge sort a list</vt:lpstr>
      <vt:lpstr>Searching</vt:lpstr>
      <vt:lpstr>Searching</vt:lpstr>
      <vt:lpstr>One method </vt:lpstr>
      <vt:lpstr>One Method</vt:lpstr>
      <vt:lpstr>Arrays Class</vt:lpstr>
      <vt:lpstr>Design Problem With Sorting</vt:lpstr>
      <vt:lpstr>Solution 1</vt:lpstr>
      <vt:lpstr>Solution 1</vt:lpstr>
      <vt:lpstr>Solution 1</vt:lpstr>
      <vt:lpstr>Solution 2: Arrays and Comparators</vt:lpstr>
      <vt:lpstr>Comparators!</vt:lpstr>
      <vt:lpstr>Solution 2: Comparators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subject>Sorting Algorithms</dc:subject>
  <dc:creator>Kenny Hunt</dc:creator>
  <cp:keywords/>
  <dc:description/>
  <cp:lastModifiedBy>Julia Froegel</cp:lastModifiedBy>
  <cp:revision>414</cp:revision>
  <cp:lastPrinted>1999-01-05T16:41:05Z</cp:lastPrinted>
  <dcterms:created xsi:type="dcterms:W3CDTF">1996-01-10T17:35:46Z</dcterms:created>
  <dcterms:modified xsi:type="dcterms:W3CDTF">2016-04-11T16:19:15Z</dcterms:modified>
</cp:coreProperties>
</file>