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9" r:id="rId4"/>
    <p:sldId id="276" r:id="rId5"/>
    <p:sldId id="258" r:id="rId6"/>
    <p:sldId id="27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6BD00-5CCE-47E2-A32A-B1CD37433B4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1BB8-B143-430B-9C36-426C89C4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1BB8-B143-430B-9C36-426C89C40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C25D4-D536-401E-ABB4-5A70EE47D4B2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E7D5D-BE60-452A-934A-C88CFB97FED1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94EB3-7FA9-46F6-9D36-5669A468CC9D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F652D-85EB-46C1-A550-5772245FC4A5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4D2A1-2B60-4B66-A0AC-42C100273581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02632-2954-421A-8417-DF8D55229621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B40E5-FBF5-41EC-8A41-6E226FE0BD86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BD7C3-D9AA-4253-ADF5-60C09B667E1F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3CEE7-6B47-4D13-9A48-7933D9C6CD02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1BB8-B143-430B-9C36-426C89C407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81E1B-5AFC-497C-96D0-07FF5B4B64A7}" type="slidenum">
              <a:rPr lang="en-US"/>
              <a:pPr/>
              <a:t>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51BB8-B143-430B-9C36-426C89C407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5A8CC-FE0B-4C31-ADD9-BFAB00CCAF8D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EE013-5D5C-444D-8207-BFC347551992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AF0A0-BA81-42E9-8B1B-6B30767F3940}" type="slidenum">
              <a:rPr lang="en-US"/>
              <a:pPr/>
              <a:t>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2A1ABC-8485-461F-9F20-2E472D6703F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B219CE-8600-468C-A931-111E2F4833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 back, Jack, and do it again.</a:t>
            </a:r>
            <a:endParaRPr lang="en-US" dirty="0"/>
          </a:p>
        </p:txBody>
      </p:sp>
      <p:pic>
        <p:nvPicPr>
          <p:cNvPr id="4" name="Picture 9" descr="new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4953000" cy="414879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Binary</a:t>
            </a: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FF783B7-6C1B-4E44-9906-69930C31867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Goal: Print the binary representation of the integer N.</a:t>
            </a:r>
            <a:endParaRPr lang="en-US" sz="20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			</a:t>
            </a:r>
          </a:p>
        </p:txBody>
      </p:sp>
      <p:graphicFrame>
        <p:nvGraphicFramePr>
          <p:cNvPr id="1130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39205"/>
              </p:ext>
            </p:extLst>
          </p:nvPr>
        </p:nvGraphicFramePr>
        <p:xfrm>
          <a:off x="609600" y="3962400"/>
          <a:ext cx="3581400" cy="2089531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printBinary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printBinary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(n/2);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System.out.print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(n%2);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9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76989"/>
              </p:ext>
            </p:extLst>
          </p:nvPr>
        </p:nvGraphicFramePr>
        <p:xfrm>
          <a:off x="609600" y="2209800"/>
          <a:ext cx="5334000" cy="14478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Algorithm to print the binary representation of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Stop if N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Write a ‘1’ if N is odd and a ‘0’ if N is even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Move the pen to the </a:t>
                      </a:r>
                      <a:r>
                        <a:rPr kumimoji="0" lang="en-US" sz="12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one digit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Print the binary representation of the integer N/2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5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99124"/>
              </p:ext>
            </p:extLst>
          </p:nvPr>
        </p:nvGraphicFramePr>
        <p:xfrm>
          <a:off x="6324600" y="2209800"/>
          <a:ext cx="1752600" cy="242443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print(43)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print(21)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7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Out!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89D64C-BA5D-4ECA-8C93-3A9DB9BB6AF3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2381" name="Group 93"/>
          <p:cNvGrpSpPr>
            <a:grpSpLocks/>
          </p:cNvGrpSpPr>
          <p:nvPr/>
        </p:nvGrpSpPr>
        <p:grpSpPr bwMode="auto">
          <a:xfrm>
            <a:off x="228600" y="2362200"/>
            <a:ext cx="2587625" cy="3368675"/>
            <a:chOff x="144" y="1488"/>
            <a:chExt cx="1630" cy="2122"/>
          </a:xfrm>
        </p:grpSpPr>
        <p:grpSp>
          <p:nvGrpSpPr>
            <p:cNvPr id="12378" name="Group 90"/>
            <p:cNvGrpSpPr>
              <a:grpSpLocks/>
            </p:cNvGrpSpPr>
            <p:nvPr/>
          </p:nvGrpSpPr>
          <p:grpSpPr bwMode="auto">
            <a:xfrm>
              <a:off x="384" y="1488"/>
              <a:ext cx="1390" cy="2122"/>
              <a:chOff x="1008" y="2112"/>
              <a:chExt cx="1390" cy="2122"/>
            </a:xfrm>
          </p:grpSpPr>
          <p:pic>
            <p:nvPicPr>
              <p:cNvPr id="12294" name="Picture 6" descr="Portrait of Leonardo Fibonacci"/>
              <p:cNvPicPr>
                <a:picLocks noChangeAspect="1" noChangeArrowheads="1"/>
              </p:cNvPicPr>
              <p:nvPr/>
            </p:nvPicPr>
            <p:blipFill>
              <a:blip r:embed="rId3">
                <a:lum brigh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" y="2112"/>
                <a:ext cx="1390" cy="1829"/>
              </a:xfrm>
              <a:prstGeom prst="rect">
                <a:avLst/>
              </a:prstGeom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95" name="Text Box 7"/>
              <p:cNvSpPr txBox="1">
                <a:spLocks noChangeArrowheads="1"/>
              </p:cNvSpPr>
              <p:nvPr/>
            </p:nvSpPr>
            <p:spPr bwMode="auto">
              <a:xfrm>
                <a:off x="1104" y="3984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Mr. Fibonacci</a:t>
                </a:r>
              </a:p>
            </p:txBody>
          </p:sp>
        </p:grpSp>
        <p:sp>
          <p:nvSpPr>
            <p:cNvPr id="12380" name="Text Box 92"/>
            <p:cNvSpPr txBox="1">
              <a:spLocks noChangeArrowheads="1"/>
            </p:cNvSpPr>
            <p:nvPr/>
          </p:nvSpPr>
          <p:spPr bwMode="auto">
            <a:xfrm rot="16200000">
              <a:off x="-240" y="220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1170 to 1250</a:t>
              </a:r>
            </a:p>
          </p:txBody>
        </p:sp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Goal: Compute the Nth fibonacci number</a:t>
            </a:r>
            <a:endParaRPr lang="en-US" sz="20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			</a:t>
            </a:r>
          </a:p>
        </p:txBody>
      </p:sp>
      <p:grpSp>
        <p:nvGrpSpPr>
          <p:cNvPr id="12379" name="Group 91"/>
          <p:cNvGrpSpPr>
            <a:grpSpLocks/>
          </p:cNvGrpSpPr>
          <p:nvPr/>
        </p:nvGrpSpPr>
        <p:grpSpPr bwMode="auto">
          <a:xfrm>
            <a:off x="2971800" y="2133600"/>
            <a:ext cx="5562600" cy="1371600"/>
            <a:chOff x="1872" y="1344"/>
            <a:chExt cx="3504" cy="864"/>
          </a:xfrm>
        </p:grpSpPr>
        <p:sp>
          <p:nvSpPr>
            <p:cNvPr id="12361" name="Oval 73"/>
            <p:cNvSpPr>
              <a:spLocks noChangeArrowheads="1"/>
            </p:cNvSpPr>
            <p:nvPr/>
          </p:nvSpPr>
          <p:spPr bwMode="auto">
            <a:xfrm>
              <a:off x="1872" y="1344"/>
              <a:ext cx="3456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4176" y="1679"/>
              <a:ext cx="120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if n = 1</a:t>
              </a:r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2868" y="1679"/>
              <a:ext cx="130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176" y="1870"/>
              <a:ext cx="120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otherwise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176" y="1488"/>
              <a:ext cx="120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if n = 0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868" y="1870"/>
              <a:ext cx="130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fib(n-1)+fib(n-2)</a:t>
              </a: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868" y="1488"/>
              <a:ext cx="130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968" y="1488"/>
              <a:ext cx="900" cy="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fib(n) =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1968" y="1488"/>
              <a:ext cx="0" cy="57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5376" y="1488"/>
              <a:ext cx="0" cy="1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2868" y="1488"/>
              <a:ext cx="130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968" y="1488"/>
              <a:ext cx="9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176" y="2061"/>
              <a:ext cx="1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1968" y="2061"/>
              <a:ext cx="9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2868" y="2061"/>
              <a:ext cx="130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>
              <a:off x="4176" y="1488"/>
              <a:ext cx="1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5376" y="1679"/>
              <a:ext cx="0" cy="1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5376" y="1870"/>
              <a:ext cx="0" cy="1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AutoShape 35"/>
            <p:cNvSpPr>
              <a:spLocks/>
            </p:cNvSpPr>
            <p:nvPr/>
          </p:nvSpPr>
          <p:spPr bwMode="auto">
            <a:xfrm>
              <a:off x="2640" y="1536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1981200" y="2667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2209800" y="2514600"/>
            <a:ext cx="3048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2590800" y="2362200"/>
            <a:ext cx="4572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1905000" y="2895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7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22604"/>
              </p:ext>
            </p:extLst>
          </p:nvPr>
        </p:nvGraphicFramePr>
        <p:xfrm>
          <a:off x="4114800" y="3886200"/>
          <a:ext cx="3581400" cy="1945069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fib(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 || n == 1)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fib(n-2) + fib(n-1);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5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24" grpId="0" animBg="1"/>
      <p:bldP spid="12325" grpId="0" animBg="1"/>
      <p:bldP spid="12326" grpId="0" animBg="1"/>
      <p:bldP spid="123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Out!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54487-F60B-48B1-8223-C0AD688F36FE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609600" y="2362200"/>
            <a:ext cx="2206625" cy="3368675"/>
            <a:chOff x="1008" y="2112"/>
            <a:chExt cx="1390" cy="2122"/>
          </a:xfrm>
        </p:grpSpPr>
        <p:pic>
          <p:nvPicPr>
            <p:cNvPr id="13355" name="Picture 43" descr="Portrait of Leonardo Fibonacci"/>
            <p:cNvPicPr>
              <a:picLocks noChangeAspect="1" noChangeArrowheads="1"/>
            </p:cNvPicPr>
            <p:nvPr/>
          </p:nvPicPr>
          <p:blipFill>
            <a:blip r:embed="rId3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112"/>
              <a:ext cx="1390" cy="1829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56" name="Text Box 44"/>
            <p:cNvSpPr txBox="1">
              <a:spLocks noChangeArrowheads="1"/>
            </p:cNvSpPr>
            <p:nvPr/>
          </p:nvSpPr>
          <p:spPr bwMode="auto">
            <a:xfrm>
              <a:off x="1104" y="3984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Mr. Fibonacci</a:t>
              </a:r>
            </a:p>
          </p:txBody>
        </p:sp>
      </p:grp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85800" y="1752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Goal: Compute the Nth fibonacci number</a:t>
            </a:r>
            <a:endParaRPr lang="en-US" sz="20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			</a:t>
            </a: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1981200" y="2667000"/>
            <a:ext cx="2286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2209800" y="2514600"/>
            <a:ext cx="3048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2590800" y="2362200"/>
            <a:ext cx="4572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1905000" y="2895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8300"/>
              </p:ext>
            </p:extLst>
          </p:nvPr>
        </p:nvGraphicFramePr>
        <p:xfrm>
          <a:off x="4038600" y="4114800"/>
          <a:ext cx="3581400" cy="1945069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fib(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 || n == 1)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fib(n-2) + fib(n-1);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3200400" y="2133600"/>
            <a:ext cx="5105400" cy="762000"/>
            <a:chOff x="2016" y="1344"/>
            <a:chExt cx="3216" cy="480"/>
          </a:xfrm>
        </p:grpSpPr>
        <p:sp>
          <p:nvSpPr>
            <p:cNvPr id="13314" name="Oval 2"/>
            <p:cNvSpPr>
              <a:spLocks noChangeArrowheads="1"/>
            </p:cNvSpPr>
            <p:nvPr/>
          </p:nvSpPr>
          <p:spPr bwMode="auto">
            <a:xfrm>
              <a:off x="2016" y="1344"/>
              <a:ext cx="3216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2352" y="1440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Why is this so terribly slow?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80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autoUpdateAnimBg="0"/>
      <p:bldP spid="13338" grpId="0" animBg="1"/>
      <p:bldP spid="13339" grpId="0" animBg="1"/>
      <p:bldP spid="13340" grpId="0" animBg="1"/>
      <p:bldP spid="133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Printing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95E39B1-8CD0-41E1-91D9-3A27658B5C2E}" type="slidenum">
              <a:rPr lang="en-US"/>
              <a:pPr/>
              <a:t>13</a:t>
            </a:fld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1752600"/>
            <a:ext cx="792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/>
              <a:t>Goal: Print a string backwards!</a:t>
            </a:r>
            <a:endParaRPr lang="en-US" sz="2000" b="1" dirty="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 b="1" dirty="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</a:rPr>
              <a:t>			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09800"/>
            <a:ext cx="769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Let S be a string consisting of the characters [C</a:t>
            </a:r>
            <a:r>
              <a:rPr lang="en-US" sz="1600" baseline="-25000"/>
              <a:t>0</a:t>
            </a:r>
            <a:r>
              <a:rPr lang="en-US" sz="1600"/>
              <a:t>, C</a:t>
            </a:r>
            <a:r>
              <a:rPr lang="en-US" sz="1600" baseline="-25000"/>
              <a:t>1</a:t>
            </a:r>
            <a:r>
              <a:rPr lang="en-US" sz="1600"/>
              <a:t>, C</a:t>
            </a:r>
            <a:r>
              <a:rPr lang="en-US" sz="1600" baseline="-25000"/>
              <a:t>2</a:t>
            </a:r>
            <a:r>
              <a:rPr lang="en-US" sz="1600"/>
              <a:t>, C</a:t>
            </a:r>
            <a:r>
              <a:rPr lang="en-US" sz="1600" baseline="-25000"/>
              <a:t>3</a:t>
            </a:r>
            <a:r>
              <a:rPr lang="en-US" sz="1600"/>
              <a:t>, …, C</a:t>
            </a:r>
            <a:r>
              <a:rPr lang="en-US" sz="1600" baseline="-25000"/>
              <a:t>n-2</a:t>
            </a:r>
            <a:r>
              <a:rPr lang="en-US" sz="1600"/>
              <a:t>, C</a:t>
            </a:r>
            <a:r>
              <a:rPr lang="en-US" sz="1600" baseline="-25000"/>
              <a:t>n-1</a:t>
            </a:r>
            <a:r>
              <a:rPr lang="en-US" sz="1600"/>
              <a:t>]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590800" y="259080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Note that Reverse(S) = [C</a:t>
            </a:r>
            <a:r>
              <a:rPr lang="en-US" sz="1600" baseline="-25000"/>
              <a:t>n-1, </a:t>
            </a:r>
            <a:r>
              <a:rPr lang="en-US" sz="1600"/>
              <a:t>C</a:t>
            </a:r>
            <a:r>
              <a:rPr lang="en-US" sz="1600" baseline="-25000"/>
              <a:t>n-2 </a:t>
            </a:r>
            <a:r>
              <a:rPr lang="en-US" sz="1600"/>
              <a:t>, …, C</a:t>
            </a:r>
            <a:r>
              <a:rPr lang="en-US" sz="1600" baseline="-25000"/>
              <a:t>3</a:t>
            </a:r>
            <a:r>
              <a:rPr lang="en-US" sz="1600"/>
              <a:t>, C</a:t>
            </a:r>
            <a:r>
              <a:rPr lang="en-US" sz="1600" baseline="-25000"/>
              <a:t>2</a:t>
            </a:r>
            <a:r>
              <a:rPr lang="en-US" sz="1600"/>
              <a:t>, C</a:t>
            </a:r>
            <a:r>
              <a:rPr lang="en-US" sz="1600" baseline="-25000"/>
              <a:t>1</a:t>
            </a:r>
            <a:r>
              <a:rPr lang="en-US" sz="1600"/>
              <a:t>, C</a:t>
            </a:r>
            <a:r>
              <a:rPr lang="en-US" sz="1600" baseline="-25000"/>
              <a:t>0</a:t>
            </a:r>
            <a:r>
              <a:rPr lang="en-US" sz="1600"/>
              <a:t>]</a:t>
            </a:r>
            <a:endParaRPr lang="en-US"/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 rot="-5400000">
            <a:off x="5943600" y="2133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181600" y="3124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Reverse(C</a:t>
            </a:r>
            <a:r>
              <a:rPr lang="en-US" sz="1600" b="1" baseline="-25000"/>
              <a:t>0</a:t>
            </a:r>
            <a:r>
              <a:rPr lang="en-US" sz="1600" b="1"/>
              <a:t>, C</a:t>
            </a:r>
            <a:r>
              <a:rPr lang="en-US" sz="1600" b="1" baseline="-25000"/>
              <a:t>n-2</a:t>
            </a:r>
            <a:r>
              <a:rPr lang="en-US" sz="1600" b="1"/>
              <a:t>)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429000" y="35814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Reverse(S) = [C</a:t>
            </a:r>
            <a:r>
              <a:rPr lang="en-US" sz="1600" baseline="-25000"/>
              <a:t>n-1, </a:t>
            </a:r>
            <a:r>
              <a:rPr lang="en-US" sz="1600"/>
              <a:t>Reverse(C</a:t>
            </a:r>
            <a:r>
              <a:rPr lang="en-US" sz="1600" baseline="-25000"/>
              <a:t>0</a:t>
            </a:r>
            <a:r>
              <a:rPr lang="en-US" sz="1600"/>
              <a:t>, C</a:t>
            </a:r>
            <a:r>
              <a:rPr lang="en-US" sz="1600" baseline="-25000"/>
              <a:t>n-2</a:t>
            </a:r>
            <a:r>
              <a:rPr lang="en-US" sz="1600"/>
              <a:t>)]</a:t>
            </a:r>
          </a:p>
        </p:txBody>
      </p:sp>
      <p:graphicFrame>
        <p:nvGraphicFramePr>
          <p:cNvPr id="1539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26065"/>
              </p:ext>
            </p:extLst>
          </p:nvPr>
        </p:nvGraphicFramePr>
        <p:xfrm>
          <a:off x="3505200" y="4114800"/>
          <a:ext cx="4419600" cy="1986598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printBackwards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(String s,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k)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System.out.println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s.charAt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(k));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if(k &gt;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printBackwards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(s, k-1);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28" descr="j01531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730199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3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utoUpdateAnimBg="0"/>
      <p:bldP spid="15369" grpId="0" autoUpdateAnimBg="0"/>
      <p:bldP spid="15370" grpId="0" animBg="1"/>
      <p:bldP spid="15372" grpId="0" autoUpdateAnimBg="0"/>
      <p:bldP spid="153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Reversing an Array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58F2A2-173C-4E8A-B7B1-0A2575A8CF9B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17526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Goal: Reverse the elements in an array.</a:t>
            </a:r>
            <a:endParaRPr lang="en-US" sz="20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			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769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Let A be an array consisting of the elements [X</a:t>
            </a:r>
            <a:r>
              <a:rPr lang="en-US" sz="1600" baseline="-25000"/>
              <a:t>0</a:t>
            </a:r>
            <a:r>
              <a:rPr lang="en-US" sz="1600"/>
              <a:t>, X</a:t>
            </a:r>
            <a:r>
              <a:rPr lang="en-US" sz="1600" baseline="-25000"/>
              <a:t>1</a:t>
            </a:r>
            <a:r>
              <a:rPr lang="en-US" sz="1600"/>
              <a:t>, X</a:t>
            </a:r>
            <a:r>
              <a:rPr lang="en-US" sz="1600" baseline="-25000"/>
              <a:t>2</a:t>
            </a:r>
            <a:r>
              <a:rPr lang="en-US" sz="1600"/>
              <a:t>, X</a:t>
            </a:r>
            <a:r>
              <a:rPr lang="en-US" sz="1600" baseline="-25000"/>
              <a:t>3</a:t>
            </a:r>
            <a:r>
              <a:rPr lang="en-US" sz="1600"/>
              <a:t>, …, X</a:t>
            </a:r>
            <a:r>
              <a:rPr lang="en-US" sz="1600" baseline="-25000"/>
              <a:t>n-2</a:t>
            </a:r>
            <a:r>
              <a:rPr lang="en-US" sz="1600"/>
              <a:t>, X</a:t>
            </a:r>
            <a:r>
              <a:rPr lang="en-US" sz="1600" baseline="-25000"/>
              <a:t>n-1</a:t>
            </a:r>
            <a:r>
              <a:rPr lang="en-US" sz="1600"/>
              <a:t>]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90800" y="2590800"/>
            <a:ext cx="487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Note that Reverse(A) = [X</a:t>
            </a:r>
            <a:r>
              <a:rPr lang="en-US" sz="1600" baseline="-25000"/>
              <a:t>n-1, </a:t>
            </a:r>
            <a:r>
              <a:rPr lang="en-US" sz="1600"/>
              <a:t>X</a:t>
            </a:r>
            <a:r>
              <a:rPr lang="en-US" sz="1600" baseline="-25000"/>
              <a:t>n-2 </a:t>
            </a:r>
            <a:r>
              <a:rPr lang="en-US" sz="1600"/>
              <a:t>, …, X</a:t>
            </a:r>
            <a:r>
              <a:rPr lang="en-US" sz="1600" baseline="-25000"/>
              <a:t>3</a:t>
            </a:r>
            <a:r>
              <a:rPr lang="en-US" sz="1600"/>
              <a:t>, X</a:t>
            </a:r>
            <a:r>
              <a:rPr lang="en-US" sz="1600" baseline="-25000"/>
              <a:t>2</a:t>
            </a:r>
            <a:r>
              <a:rPr lang="en-US" sz="1600"/>
              <a:t>, X</a:t>
            </a:r>
            <a:r>
              <a:rPr lang="en-US" sz="1600" baseline="-25000"/>
              <a:t>1</a:t>
            </a:r>
            <a:r>
              <a:rPr lang="en-US" sz="1600"/>
              <a:t>, X</a:t>
            </a:r>
            <a:r>
              <a:rPr lang="en-US" sz="1600" baseline="-25000"/>
              <a:t>0</a:t>
            </a:r>
            <a:r>
              <a:rPr lang="en-US" sz="1600"/>
              <a:t>]</a:t>
            </a:r>
            <a:endParaRPr lang="en-US"/>
          </a:p>
        </p:txBody>
      </p:sp>
      <p:sp>
        <p:nvSpPr>
          <p:cNvPr id="16390" name="AutoShape 6"/>
          <p:cNvSpPr>
            <a:spLocks/>
          </p:cNvSpPr>
          <p:nvPr/>
        </p:nvSpPr>
        <p:spPr bwMode="auto">
          <a:xfrm rot="-5400000">
            <a:off x="5829300" y="22479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029200" y="31242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Reverse(A, X</a:t>
            </a:r>
            <a:r>
              <a:rPr lang="en-US" sz="1600" b="1" baseline="-25000"/>
              <a:t>1</a:t>
            </a:r>
            <a:r>
              <a:rPr lang="en-US" sz="1600" b="1"/>
              <a:t>, X</a:t>
            </a:r>
            <a:r>
              <a:rPr lang="en-US" sz="1600" b="1" baseline="-25000"/>
              <a:t>n-2</a:t>
            </a:r>
            <a:r>
              <a:rPr lang="en-US" sz="1600" b="1"/>
              <a:t>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429000" y="358140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Reverse(A, f, l) = [X</a:t>
            </a:r>
            <a:r>
              <a:rPr lang="en-US" sz="1600" baseline="-25000"/>
              <a:t>l, </a:t>
            </a:r>
            <a:r>
              <a:rPr lang="en-US" sz="1600"/>
              <a:t>Reverse(A, X</a:t>
            </a:r>
            <a:r>
              <a:rPr lang="en-US" sz="1600" baseline="-25000"/>
              <a:t>f+1</a:t>
            </a:r>
            <a:r>
              <a:rPr lang="en-US" sz="1600"/>
              <a:t>, X</a:t>
            </a:r>
            <a:r>
              <a:rPr lang="en-US" sz="1600" baseline="-25000"/>
              <a:t>l-1</a:t>
            </a:r>
            <a:r>
              <a:rPr lang="en-US" sz="1600"/>
              <a:t>), X</a:t>
            </a:r>
            <a:r>
              <a:rPr lang="en-US" sz="1600" baseline="-25000"/>
              <a:t>f</a:t>
            </a:r>
            <a:r>
              <a:rPr lang="en-US" sz="1600"/>
              <a:t>]</a:t>
            </a:r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7208"/>
              </p:ext>
            </p:extLst>
          </p:nvPr>
        </p:nvGraphicFramePr>
        <p:xfrm>
          <a:off x="2895600" y="4267200"/>
          <a:ext cx="5410200" cy="2164525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arrayReverse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[] data,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first,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last)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if(first &lt; last)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temp = data[first];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data[first] = data[last];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data[last] =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arrayReverse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(data, first+1, last-1);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4" name="Picture 30" descr="SY012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" y="4419600"/>
            <a:ext cx="2270414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nimBg="1"/>
      <p:bldP spid="16391" grpId="0" autoUpdateAnimBg="0"/>
      <p:bldP spid="163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Quiz!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EA103AB-A555-48A5-9791-A277A35BEB3D}" type="slidenum">
              <a:rPr lang="en-US"/>
              <a:pPr/>
              <a:t>15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106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Write a single recursive method to print the numbers </a:t>
            </a:r>
            <a:r>
              <a:rPr lang="en-US" sz="2000" b="1" dirty="0"/>
              <a:t>N</a:t>
            </a:r>
            <a:r>
              <a:rPr lang="en-US" sz="2000" dirty="0"/>
              <a:t> to </a:t>
            </a:r>
            <a:r>
              <a:rPr lang="en-US" sz="2000" b="1" dirty="0"/>
              <a:t>0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Make the signature be “</a:t>
            </a:r>
            <a:r>
              <a:rPr lang="en-US" sz="1800" b="1" dirty="0"/>
              <a:t>void print(</a:t>
            </a:r>
            <a:r>
              <a:rPr lang="en-US" sz="1800" b="1" dirty="0" err="1"/>
              <a:t>int</a:t>
            </a:r>
            <a:r>
              <a:rPr lang="en-US" sz="1800" b="1" dirty="0"/>
              <a:t> n)”.</a:t>
            </a:r>
          </a:p>
        </p:txBody>
      </p:sp>
      <p:graphicFrame>
        <p:nvGraphicFramePr>
          <p:cNvPr id="2459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86862"/>
              </p:ext>
            </p:extLst>
          </p:nvPr>
        </p:nvGraphicFramePr>
        <p:xfrm>
          <a:off x="228600" y="3657600"/>
          <a:ext cx="2667000" cy="1524001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Feeble Attempt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print(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System.out.println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print(n-1);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59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70392"/>
              </p:ext>
            </p:extLst>
          </p:nvPr>
        </p:nvGraphicFramePr>
        <p:xfrm>
          <a:off x="3124200" y="3657600"/>
          <a:ext cx="2667000" cy="1506157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Feeble Attempt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print(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&gt; 0)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System.out.println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print(n-1);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60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42528"/>
              </p:ext>
            </p:extLst>
          </p:nvPr>
        </p:nvGraphicFramePr>
        <p:xfrm>
          <a:off x="6172200" y="3657600"/>
          <a:ext cx="2667000" cy="1506157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Times the Charm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print(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&lt; 0)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System.out.println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print(n-1);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MineSweeper</a:t>
            </a:r>
            <a:r>
              <a:rPr lang="en-US" dirty="0"/>
              <a:t> Example</a:t>
            </a:r>
          </a:p>
        </p:txBody>
      </p:sp>
      <p:sp>
        <p:nvSpPr>
          <p:cNvPr id="1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D761F53-AB69-46B4-A14B-9ECA4FC85DD3}" type="slidenum">
              <a:rPr lang="en-US"/>
              <a:pPr/>
              <a:t>16</a:t>
            </a:fld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1950244"/>
            <a:ext cx="5562600" cy="266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public void select(</a:t>
            </a:r>
            <a:r>
              <a:rPr lang="en-US" sz="10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x, </a:t>
            </a:r>
            <a:r>
              <a:rPr lang="en-US" sz="10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y)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if coordinate (</a:t>
            </a:r>
            <a:r>
              <a:rPr lang="en-US" sz="1000" b="1" dirty="0" err="1">
                <a:latin typeface="Courier New" pitchFamily="49" charset="0"/>
              </a:rPr>
              <a:t>x,y</a:t>
            </a:r>
            <a:r>
              <a:rPr lang="en-US" sz="1000" b="1" dirty="0">
                <a:latin typeface="Courier New" pitchFamily="49" charset="0"/>
              </a:rPr>
              <a:t>) is off of the game-board or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coordinate (</a:t>
            </a:r>
            <a:r>
              <a:rPr lang="en-US" sz="1000" b="1" dirty="0" err="1">
                <a:latin typeface="Courier New" pitchFamily="49" charset="0"/>
              </a:rPr>
              <a:t>x,y</a:t>
            </a:r>
            <a:r>
              <a:rPr lang="en-US" sz="1000" b="1" dirty="0">
                <a:latin typeface="Courier New" pitchFamily="49" charset="0"/>
              </a:rPr>
              <a:t>) is already selected then return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0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mark (</a:t>
            </a:r>
            <a:r>
              <a:rPr lang="en-US" sz="1000" b="1" dirty="0" err="1">
                <a:latin typeface="Courier New" pitchFamily="49" charset="0"/>
              </a:rPr>
              <a:t>x,y</a:t>
            </a:r>
            <a:r>
              <a:rPr lang="en-US" sz="1000" b="1" dirty="0">
                <a:latin typeface="Courier New" pitchFamily="49" charset="0"/>
              </a:rPr>
              <a:t>) as selected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if coordinate (</a:t>
            </a:r>
            <a:r>
              <a:rPr lang="en-US" sz="1000" b="1" dirty="0" err="1">
                <a:latin typeface="Courier New" pitchFamily="49" charset="0"/>
              </a:rPr>
              <a:t>x,y</a:t>
            </a:r>
            <a:r>
              <a:rPr lang="en-US" sz="1000" b="1" dirty="0">
                <a:latin typeface="Courier New" pitchFamily="49" charset="0"/>
              </a:rPr>
              <a:t>) is not a bomb AND not adjacent to a bomb then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select(x-1, y-1)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select(x, y-1)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select(x+1, y-1)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select(x-1,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select(x+1,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select(x-1, y+1)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select(x, y+1)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      select(x+1, y+1)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 b="1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27749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93599"/>
              </p:ext>
            </p:extLst>
          </p:nvPr>
        </p:nvGraphicFramePr>
        <p:xfrm>
          <a:off x="6248400" y="1950244"/>
          <a:ext cx="2362200" cy="266700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751" name="Rectangle 103"/>
          <p:cNvSpPr>
            <a:spLocks noChangeArrowheads="1"/>
          </p:cNvSpPr>
          <p:nvPr/>
        </p:nvSpPr>
        <p:spPr bwMode="auto">
          <a:xfrm>
            <a:off x="8324850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2" name="Rectangle 104"/>
          <p:cNvSpPr>
            <a:spLocks noChangeArrowheads="1"/>
          </p:cNvSpPr>
          <p:nvPr/>
        </p:nvSpPr>
        <p:spPr bwMode="auto">
          <a:xfrm>
            <a:off x="8029575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3" name="Rectangle 105"/>
          <p:cNvSpPr>
            <a:spLocks noChangeArrowheads="1"/>
          </p:cNvSpPr>
          <p:nvPr/>
        </p:nvSpPr>
        <p:spPr bwMode="auto">
          <a:xfrm>
            <a:off x="7734300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7439025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7143750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6848475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6553200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8" name="Rectangle 110"/>
          <p:cNvSpPr>
            <a:spLocks noChangeArrowheads="1"/>
          </p:cNvSpPr>
          <p:nvPr/>
        </p:nvSpPr>
        <p:spPr bwMode="auto">
          <a:xfrm>
            <a:off x="6257925" y="42838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59" name="Rectangle 111"/>
          <p:cNvSpPr>
            <a:spLocks noChangeArrowheads="1"/>
          </p:cNvSpPr>
          <p:nvPr/>
        </p:nvSpPr>
        <p:spPr bwMode="auto">
          <a:xfrm>
            <a:off x="8324850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0" name="Rectangle 112"/>
          <p:cNvSpPr>
            <a:spLocks noChangeArrowheads="1"/>
          </p:cNvSpPr>
          <p:nvPr/>
        </p:nvSpPr>
        <p:spPr bwMode="auto">
          <a:xfrm>
            <a:off x="8029575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1" name="Rectangle 113"/>
          <p:cNvSpPr>
            <a:spLocks noChangeArrowheads="1"/>
          </p:cNvSpPr>
          <p:nvPr/>
        </p:nvSpPr>
        <p:spPr bwMode="auto">
          <a:xfrm>
            <a:off x="7734300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7439025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7143750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4" name="Rectangle 116"/>
          <p:cNvSpPr>
            <a:spLocks noChangeArrowheads="1"/>
          </p:cNvSpPr>
          <p:nvPr/>
        </p:nvSpPr>
        <p:spPr bwMode="auto">
          <a:xfrm>
            <a:off x="6848475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5" name="Rectangle 117"/>
          <p:cNvSpPr>
            <a:spLocks noChangeArrowheads="1"/>
          </p:cNvSpPr>
          <p:nvPr/>
        </p:nvSpPr>
        <p:spPr bwMode="auto">
          <a:xfrm>
            <a:off x="6553200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6" name="Rectangle 118"/>
          <p:cNvSpPr>
            <a:spLocks noChangeArrowheads="1"/>
          </p:cNvSpPr>
          <p:nvPr/>
        </p:nvSpPr>
        <p:spPr bwMode="auto">
          <a:xfrm>
            <a:off x="6257925" y="39504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7" name="Rectangle 119"/>
          <p:cNvSpPr>
            <a:spLocks noChangeArrowheads="1"/>
          </p:cNvSpPr>
          <p:nvPr/>
        </p:nvSpPr>
        <p:spPr bwMode="auto">
          <a:xfrm>
            <a:off x="8324850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8" name="Rectangle 120"/>
          <p:cNvSpPr>
            <a:spLocks noChangeArrowheads="1"/>
          </p:cNvSpPr>
          <p:nvPr/>
        </p:nvSpPr>
        <p:spPr bwMode="auto">
          <a:xfrm>
            <a:off x="8029575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69" name="Rectangle 121"/>
          <p:cNvSpPr>
            <a:spLocks noChangeArrowheads="1"/>
          </p:cNvSpPr>
          <p:nvPr/>
        </p:nvSpPr>
        <p:spPr bwMode="auto">
          <a:xfrm>
            <a:off x="7734300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0" name="Rectangle 122"/>
          <p:cNvSpPr>
            <a:spLocks noChangeArrowheads="1"/>
          </p:cNvSpPr>
          <p:nvPr/>
        </p:nvSpPr>
        <p:spPr bwMode="auto">
          <a:xfrm>
            <a:off x="7439025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1" name="Rectangle 123"/>
          <p:cNvSpPr>
            <a:spLocks noChangeArrowheads="1"/>
          </p:cNvSpPr>
          <p:nvPr/>
        </p:nvSpPr>
        <p:spPr bwMode="auto">
          <a:xfrm>
            <a:off x="7143750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2" name="Rectangle 124"/>
          <p:cNvSpPr>
            <a:spLocks noChangeArrowheads="1"/>
          </p:cNvSpPr>
          <p:nvPr/>
        </p:nvSpPr>
        <p:spPr bwMode="auto">
          <a:xfrm>
            <a:off x="6848475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3" name="Rectangle 125"/>
          <p:cNvSpPr>
            <a:spLocks noChangeArrowheads="1"/>
          </p:cNvSpPr>
          <p:nvPr/>
        </p:nvSpPr>
        <p:spPr bwMode="auto">
          <a:xfrm>
            <a:off x="6553200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4" name="Rectangle 126"/>
          <p:cNvSpPr>
            <a:spLocks noChangeArrowheads="1"/>
          </p:cNvSpPr>
          <p:nvPr/>
        </p:nvSpPr>
        <p:spPr bwMode="auto">
          <a:xfrm>
            <a:off x="6257925" y="36171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5" name="Rectangle 127"/>
          <p:cNvSpPr>
            <a:spLocks noChangeArrowheads="1"/>
          </p:cNvSpPr>
          <p:nvPr/>
        </p:nvSpPr>
        <p:spPr bwMode="auto">
          <a:xfrm>
            <a:off x="8324850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6" name="Rectangle 128"/>
          <p:cNvSpPr>
            <a:spLocks noChangeArrowheads="1"/>
          </p:cNvSpPr>
          <p:nvPr/>
        </p:nvSpPr>
        <p:spPr bwMode="auto">
          <a:xfrm>
            <a:off x="8029575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7" name="Rectangle 129"/>
          <p:cNvSpPr>
            <a:spLocks noChangeArrowheads="1"/>
          </p:cNvSpPr>
          <p:nvPr/>
        </p:nvSpPr>
        <p:spPr bwMode="auto">
          <a:xfrm>
            <a:off x="7734300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8" name="Rectangle 130"/>
          <p:cNvSpPr>
            <a:spLocks noChangeArrowheads="1"/>
          </p:cNvSpPr>
          <p:nvPr/>
        </p:nvSpPr>
        <p:spPr bwMode="auto">
          <a:xfrm>
            <a:off x="7439025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79" name="Rectangle 131"/>
          <p:cNvSpPr>
            <a:spLocks noChangeArrowheads="1"/>
          </p:cNvSpPr>
          <p:nvPr/>
        </p:nvSpPr>
        <p:spPr bwMode="auto">
          <a:xfrm>
            <a:off x="7143750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0" name="Rectangle 132"/>
          <p:cNvSpPr>
            <a:spLocks noChangeArrowheads="1"/>
          </p:cNvSpPr>
          <p:nvPr/>
        </p:nvSpPr>
        <p:spPr bwMode="auto">
          <a:xfrm>
            <a:off x="6848475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1" name="Rectangle 133"/>
          <p:cNvSpPr>
            <a:spLocks noChangeArrowheads="1"/>
          </p:cNvSpPr>
          <p:nvPr/>
        </p:nvSpPr>
        <p:spPr bwMode="auto">
          <a:xfrm>
            <a:off x="6553200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2" name="Rectangle 134"/>
          <p:cNvSpPr>
            <a:spLocks noChangeArrowheads="1"/>
          </p:cNvSpPr>
          <p:nvPr/>
        </p:nvSpPr>
        <p:spPr bwMode="auto">
          <a:xfrm>
            <a:off x="6257925" y="32837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3" name="Rectangle 135"/>
          <p:cNvSpPr>
            <a:spLocks noChangeArrowheads="1"/>
          </p:cNvSpPr>
          <p:nvPr/>
        </p:nvSpPr>
        <p:spPr bwMode="auto">
          <a:xfrm>
            <a:off x="8324850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4" name="Rectangle 136"/>
          <p:cNvSpPr>
            <a:spLocks noChangeArrowheads="1"/>
          </p:cNvSpPr>
          <p:nvPr/>
        </p:nvSpPr>
        <p:spPr bwMode="auto">
          <a:xfrm>
            <a:off x="8029575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5" name="Rectangle 137"/>
          <p:cNvSpPr>
            <a:spLocks noChangeArrowheads="1"/>
          </p:cNvSpPr>
          <p:nvPr/>
        </p:nvSpPr>
        <p:spPr bwMode="auto">
          <a:xfrm>
            <a:off x="7734300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6" name="Rectangle 138"/>
          <p:cNvSpPr>
            <a:spLocks noChangeArrowheads="1"/>
          </p:cNvSpPr>
          <p:nvPr/>
        </p:nvSpPr>
        <p:spPr bwMode="auto">
          <a:xfrm>
            <a:off x="7439025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7" name="Rectangle 139"/>
          <p:cNvSpPr>
            <a:spLocks noChangeArrowheads="1"/>
          </p:cNvSpPr>
          <p:nvPr/>
        </p:nvSpPr>
        <p:spPr bwMode="auto">
          <a:xfrm>
            <a:off x="7143750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8" name="Rectangle 140"/>
          <p:cNvSpPr>
            <a:spLocks noChangeArrowheads="1"/>
          </p:cNvSpPr>
          <p:nvPr/>
        </p:nvSpPr>
        <p:spPr bwMode="auto">
          <a:xfrm>
            <a:off x="6848475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89" name="Rectangle 141"/>
          <p:cNvSpPr>
            <a:spLocks noChangeArrowheads="1"/>
          </p:cNvSpPr>
          <p:nvPr/>
        </p:nvSpPr>
        <p:spPr bwMode="auto">
          <a:xfrm>
            <a:off x="6553200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0" name="Rectangle 142"/>
          <p:cNvSpPr>
            <a:spLocks noChangeArrowheads="1"/>
          </p:cNvSpPr>
          <p:nvPr/>
        </p:nvSpPr>
        <p:spPr bwMode="auto">
          <a:xfrm>
            <a:off x="6257925" y="295036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1" name="Rectangle 143"/>
          <p:cNvSpPr>
            <a:spLocks noChangeArrowheads="1"/>
          </p:cNvSpPr>
          <p:nvPr/>
        </p:nvSpPr>
        <p:spPr bwMode="auto">
          <a:xfrm>
            <a:off x="8324850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2" name="Rectangle 144"/>
          <p:cNvSpPr>
            <a:spLocks noChangeArrowheads="1"/>
          </p:cNvSpPr>
          <p:nvPr/>
        </p:nvSpPr>
        <p:spPr bwMode="auto">
          <a:xfrm>
            <a:off x="8029575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3" name="Rectangle 145"/>
          <p:cNvSpPr>
            <a:spLocks noChangeArrowheads="1"/>
          </p:cNvSpPr>
          <p:nvPr/>
        </p:nvSpPr>
        <p:spPr bwMode="auto">
          <a:xfrm>
            <a:off x="7734300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4" name="Rectangle 146"/>
          <p:cNvSpPr>
            <a:spLocks noChangeArrowheads="1"/>
          </p:cNvSpPr>
          <p:nvPr/>
        </p:nvSpPr>
        <p:spPr bwMode="auto">
          <a:xfrm>
            <a:off x="7439025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5" name="Rectangle 147"/>
          <p:cNvSpPr>
            <a:spLocks noChangeArrowheads="1"/>
          </p:cNvSpPr>
          <p:nvPr/>
        </p:nvSpPr>
        <p:spPr bwMode="auto">
          <a:xfrm>
            <a:off x="7143750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6" name="Rectangle 148"/>
          <p:cNvSpPr>
            <a:spLocks noChangeArrowheads="1"/>
          </p:cNvSpPr>
          <p:nvPr/>
        </p:nvSpPr>
        <p:spPr bwMode="auto">
          <a:xfrm>
            <a:off x="6848475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7" name="Rectangle 149"/>
          <p:cNvSpPr>
            <a:spLocks noChangeArrowheads="1"/>
          </p:cNvSpPr>
          <p:nvPr/>
        </p:nvSpPr>
        <p:spPr bwMode="auto">
          <a:xfrm>
            <a:off x="6553200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8" name="Rectangle 150"/>
          <p:cNvSpPr>
            <a:spLocks noChangeArrowheads="1"/>
          </p:cNvSpPr>
          <p:nvPr/>
        </p:nvSpPr>
        <p:spPr bwMode="auto">
          <a:xfrm>
            <a:off x="6257925" y="261699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799" name="Rectangle 151"/>
          <p:cNvSpPr>
            <a:spLocks noChangeArrowheads="1"/>
          </p:cNvSpPr>
          <p:nvPr/>
        </p:nvSpPr>
        <p:spPr bwMode="auto">
          <a:xfrm>
            <a:off x="8324850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0" name="Rectangle 152"/>
          <p:cNvSpPr>
            <a:spLocks noChangeArrowheads="1"/>
          </p:cNvSpPr>
          <p:nvPr/>
        </p:nvSpPr>
        <p:spPr bwMode="auto">
          <a:xfrm>
            <a:off x="8029575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1" name="Rectangle 153"/>
          <p:cNvSpPr>
            <a:spLocks noChangeArrowheads="1"/>
          </p:cNvSpPr>
          <p:nvPr/>
        </p:nvSpPr>
        <p:spPr bwMode="auto">
          <a:xfrm>
            <a:off x="7734300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2" name="Rectangle 154"/>
          <p:cNvSpPr>
            <a:spLocks noChangeArrowheads="1"/>
          </p:cNvSpPr>
          <p:nvPr/>
        </p:nvSpPr>
        <p:spPr bwMode="auto">
          <a:xfrm>
            <a:off x="7439025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3" name="Rectangle 155"/>
          <p:cNvSpPr>
            <a:spLocks noChangeArrowheads="1"/>
          </p:cNvSpPr>
          <p:nvPr/>
        </p:nvSpPr>
        <p:spPr bwMode="auto">
          <a:xfrm>
            <a:off x="7143750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4" name="Rectangle 156"/>
          <p:cNvSpPr>
            <a:spLocks noChangeArrowheads="1"/>
          </p:cNvSpPr>
          <p:nvPr/>
        </p:nvSpPr>
        <p:spPr bwMode="auto">
          <a:xfrm>
            <a:off x="6848475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5" name="Rectangle 157"/>
          <p:cNvSpPr>
            <a:spLocks noChangeArrowheads="1"/>
          </p:cNvSpPr>
          <p:nvPr/>
        </p:nvSpPr>
        <p:spPr bwMode="auto">
          <a:xfrm>
            <a:off x="6553200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6" name="Rectangle 158"/>
          <p:cNvSpPr>
            <a:spLocks noChangeArrowheads="1"/>
          </p:cNvSpPr>
          <p:nvPr/>
        </p:nvSpPr>
        <p:spPr bwMode="auto">
          <a:xfrm>
            <a:off x="6257925" y="2283619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7" name="Rectangle 159"/>
          <p:cNvSpPr>
            <a:spLocks noChangeArrowheads="1"/>
          </p:cNvSpPr>
          <p:nvPr/>
        </p:nvSpPr>
        <p:spPr bwMode="auto">
          <a:xfrm>
            <a:off x="8324850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8" name="Rectangle 160"/>
          <p:cNvSpPr>
            <a:spLocks noChangeArrowheads="1"/>
          </p:cNvSpPr>
          <p:nvPr/>
        </p:nvSpPr>
        <p:spPr bwMode="auto">
          <a:xfrm>
            <a:off x="8029575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09" name="Rectangle 161"/>
          <p:cNvSpPr>
            <a:spLocks noChangeArrowheads="1"/>
          </p:cNvSpPr>
          <p:nvPr/>
        </p:nvSpPr>
        <p:spPr bwMode="auto">
          <a:xfrm>
            <a:off x="7734300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0" name="Rectangle 162"/>
          <p:cNvSpPr>
            <a:spLocks noChangeArrowheads="1"/>
          </p:cNvSpPr>
          <p:nvPr/>
        </p:nvSpPr>
        <p:spPr bwMode="auto">
          <a:xfrm>
            <a:off x="7439025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1" name="Rectangle 163"/>
          <p:cNvSpPr>
            <a:spLocks noChangeArrowheads="1"/>
          </p:cNvSpPr>
          <p:nvPr/>
        </p:nvSpPr>
        <p:spPr bwMode="auto">
          <a:xfrm>
            <a:off x="7143750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2" name="Rectangle 164"/>
          <p:cNvSpPr>
            <a:spLocks noChangeArrowheads="1"/>
          </p:cNvSpPr>
          <p:nvPr/>
        </p:nvSpPr>
        <p:spPr bwMode="auto">
          <a:xfrm>
            <a:off x="6848475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3" name="Rectangle 165"/>
          <p:cNvSpPr>
            <a:spLocks noChangeArrowheads="1"/>
          </p:cNvSpPr>
          <p:nvPr/>
        </p:nvSpPr>
        <p:spPr bwMode="auto">
          <a:xfrm>
            <a:off x="6553200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4" name="Rectangle 166"/>
          <p:cNvSpPr>
            <a:spLocks noChangeArrowheads="1"/>
          </p:cNvSpPr>
          <p:nvPr/>
        </p:nvSpPr>
        <p:spPr bwMode="auto">
          <a:xfrm>
            <a:off x="6257925" y="1950244"/>
            <a:ext cx="295275" cy="333375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sz="1400" b="1"/>
          </a:p>
        </p:txBody>
      </p:sp>
      <p:sp>
        <p:nvSpPr>
          <p:cNvPr id="27815" name="Line 167"/>
          <p:cNvSpPr>
            <a:spLocks noChangeShapeType="1"/>
          </p:cNvSpPr>
          <p:nvPr/>
        </p:nvSpPr>
        <p:spPr bwMode="auto">
          <a:xfrm>
            <a:off x="6257925" y="1950244"/>
            <a:ext cx="236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16" name="Line 168"/>
          <p:cNvSpPr>
            <a:spLocks noChangeShapeType="1"/>
          </p:cNvSpPr>
          <p:nvPr/>
        </p:nvSpPr>
        <p:spPr bwMode="auto">
          <a:xfrm>
            <a:off x="6257925" y="2283619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17" name="Line 169"/>
          <p:cNvSpPr>
            <a:spLocks noChangeShapeType="1"/>
          </p:cNvSpPr>
          <p:nvPr/>
        </p:nvSpPr>
        <p:spPr bwMode="auto">
          <a:xfrm>
            <a:off x="6257925" y="261699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18" name="Line 170"/>
          <p:cNvSpPr>
            <a:spLocks noChangeShapeType="1"/>
          </p:cNvSpPr>
          <p:nvPr/>
        </p:nvSpPr>
        <p:spPr bwMode="auto">
          <a:xfrm>
            <a:off x="6257925" y="2950369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19" name="Line 171"/>
          <p:cNvSpPr>
            <a:spLocks noChangeShapeType="1"/>
          </p:cNvSpPr>
          <p:nvPr/>
        </p:nvSpPr>
        <p:spPr bwMode="auto">
          <a:xfrm>
            <a:off x="6257925" y="3283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0" name="Line 172"/>
          <p:cNvSpPr>
            <a:spLocks noChangeShapeType="1"/>
          </p:cNvSpPr>
          <p:nvPr/>
        </p:nvSpPr>
        <p:spPr bwMode="auto">
          <a:xfrm>
            <a:off x="6257925" y="3617119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1" name="Line 173"/>
          <p:cNvSpPr>
            <a:spLocks noChangeShapeType="1"/>
          </p:cNvSpPr>
          <p:nvPr/>
        </p:nvSpPr>
        <p:spPr bwMode="auto">
          <a:xfrm>
            <a:off x="6257925" y="395049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2" name="Line 174"/>
          <p:cNvSpPr>
            <a:spLocks noChangeShapeType="1"/>
          </p:cNvSpPr>
          <p:nvPr/>
        </p:nvSpPr>
        <p:spPr bwMode="auto">
          <a:xfrm>
            <a:off x="6257925" y="4283869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3" name="Line 175"/>
          <p:cNvSpPr>
            <a:spLocks noChangeShapeType="1"/>
          </p:cNvSpPr>
          <p:nvPr/>
        </p:nvSpPr>
        <p:spPr bwMode="auto">
          <a:xfrm>
            <a:off x="6257925" y="4617244"/>
            <a:ext cx="236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4" name="Line 176"/>
          <p:cNvSpPr>
            <a:spLocks noChangeShapeType="1"/>
          </p:cNvSpPr>
          <p:nvPr/>
        </p:nvSpPr>
        <p:spPr bwMode="auto">
          <a:xfrm>
            <a:off x="6257925" y="1950244"/>
            <a:ext cx="0" cy="2667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5" name="Line 177"/>
          <p:cNvSpPr>
            <a:spLocks noChangeShapeType="1"/>
          </p:cNvSpPr>
          <p:nvPr/>
        </p:nvSpPr>
        <p:spPr bwMode="auto">
          <a:xfrm>
            <a:off x="6553200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6" name="Line 178"/>
          <p:cNvSpPr>
            <a:spLocks noChangeShapeType="1"/>
          </p:cNvSpPr>
          <p:nvPr/>
        </p:nvSpPr>
        <p:spPr bwMode="auto">
          <a:xfrm>
            <a:off x="6848475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7" name="Line 179"/>
          <p:cNvSpPr>
            <a:spLocks noChangeShapeType="1"/>
          </p:cNvSpPr>
          <p:nvPr/>
        </p:nvSpPr>
        <p:spPr bwMode="auto">
          <a:xfrm>
            <a:off x="7143750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8" name="Line 180"/>
          <p:cNvSpPr>
            <a:spLocks noChangeShapeType="1"/>
          </p:cNvSpPr>
          <p:nvPr/>
        </p:nvSpPr>
        <p:spPr bwMode="auto">
          <a:xfrm>
            <a:off x="7439025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29" name="Line 181"/>
          <p:cNvSpPr>
            <a:spLocks noChangeShapeType="1"/>
          </p:cNvSpPr>
          <p:nvPr/>
        </p:nvSpPr>
        <p:spPr bwMode="auto">
          <a:xfrm>
            <a:off x="7734300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30" name="Line 182"/>
          <p:cNvSpPr>
            <a:spLocks noChangeShapeType="1"/>
          </p:cNvSpPr>
          <p:nvPr/>
        </p:nvSpPr>
        <p:spPr bwMode="auto">
          <a:xfrm>
            <a:off x="8029575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31" name="Line 183"/>
          <p:cNvSpPr>
            <a:spLocks noChangeShapeType="1"/>
          </p:cNvSpPr>
          <p:nvPr/>
        </p:nvSpPr>
        <p:spPr bwMode="auto">
          <a:xfrm>
            <a:off x="8324850" y="1950244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32" name="Line 184"/>
          <p:cNvSpPr>
            <a:spLocks noChangeShapeType="1"/>
          </p:cNvSpPr>
          <p:nvPr/>
        </p:nvSpPr>
        <p:spPr bwMode="auto">
          <a:xfrm>
            <a:off x="8620125" y="1950244"/>
            <a:ext cx="0" cy="2667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38" name="Text Box 190"/>
          <p:cNvSpPr txBox="1">
            <a:spLocks noChangeArrowheads="1"/>
          </p:cNvSpPr>
          <p:nvPr/>
        </p:nvSpPr>
        <p:spPr bwMode="auto">
          <a:xfrm>
            <a:off x="381000" y="4769644"/>
            <a:ext cx="5562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Initially – all cells are UNSELECTED</a:t>
            </a:r>
          </a:p>
          <a:p>
            <a:pPr>
              <a:spcBef>
                <a:spcPct val="50000"/>
              </a:spcBef>
            </a:pPr>
            <a:r>
              <a:rPr lang="en-US" dirty="0"/>
              <a:t>Now, select cell </a:t>
            </a:r>
            <a:r>
              <a:rPr lang="en-US" b="1" dirty="0"/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25755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7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7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7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7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7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7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7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7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7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7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757" grpId="0" animBg="1"/>
      <p:bldP spid="27758" grpId="0" animBg="1"/>
      <p:bldP spid="27765" grpId="0" animBg="1"/>
      <p:bldP spid="27766" grpId="0" animBg="1"/>
      <p:bldP spid="27773" grpId="0" animBg="1"/>
      <p:bldP spid="27774" grpId="0" animBg="1"/>
      <p:bldP spid="27782" grpId="0" animBg="1"/>
      <p:bldP spid="27789" grpId="0" animBg="1"/>
      <p:bldP spid="27790" grpId="0" animBg="1"/>
      <p:bldP spid="27797" grpId="0" animBg="1"/>
      <p:bldP spid="27798" grpId="0" animBg="1"/>
      <p:bldP spid="27805" grpId="0" animBg="1"/>
      <p:bldP spid="27806" grpId="0" animBg="1"/>
      <p:bldP spid="27813" grpId="0" animBg="1"/>
      <p:bldP spid="27814" grpId="0" animBg="1"/>
      <p:bldP spid="278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6EBE3-E2E5-4964-943C-41F75AB123CB}" type="slidenum">
              <a:rPr lang="en-US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 occurs whenever "something" is defined in terms of itself.</a:t>
            </a:r>
          </a:p>
          <a:p>
            <a:pPr lvl="1"/>
            <a:r>
              <a:rPr lang="en-US" dirty="0" smtClean="0"/>
              <a:t>Structural recursion: when the data itself is self-referential.  A class contains an instance of that class.</a:t>
            </a:r>
          </a:p>
          <a:p>
            <a:pPr lvl="1"/>
            <a:r>
              <a:rPr lang="en-US" dirty="0" smtClean="0"/>
              <a:t>Functional recursion: when a procedure is self-referential.  A method calls itself.</a:t>
            </a:r>
            <a:endParaRPr 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-671513" y="-1365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D45E2B-8DFF-47E3-BC8B-4E44714FAC9E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000" dirty="0"/>
              <a:t>Problem: Write a method to compute the sum of the numbers 1 through N where N is a non-negative integer parameter.</a:t>
            </a:r>
          </a:p>
        </p:txBody>
      </p:sp>
      <p:graphicFrame>
        <p:nvGraphicFramePr>
          <p:cNvPr id="413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70939"/>
              </p:ext>
            </p:extLst>
          </p:nvPr>
        </p:nvGraphicFramePr>
        <p:xfrm>
          <a:off x="457200" y="3276600"/>
          <a:ext cx="3657600" cy="25908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Iterative Solution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sum(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for(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i=1; i&lt;=n; i++)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sum = sum + i;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3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33812"/>
              </p:ext>
            </p:extLst>
          </p:nvPr>
        </p:nvGraphicFramePr>
        <p:xfrm>
          <a:off x="4419600" y="3276600"/>
          <a:ext cx="3657600" cy="29108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Iterative Solution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sum(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while(n &gt;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sum += 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n--;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is to compute: 0 + 1 + 2 + ... + (N-1) + N</a:t>
            </a:r>
          </a:p>
          <a:p>
            <a:pPr lvl="1"/>
            <a:r>
              <a:rPr lang="en-US" dirty="0" smtClean="0"/>
              <a:t>We can define sum(n) as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36093" y="2801507"/>
            <a:ext cx="3810002" cy="606426"/>
            <a:chOff x="4645024" y="2667000"/>
            <a:chExt cx="3810002" cy="6064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82"/>
            <p:cNvSpPr>
              <a:spLocks noChangeArrowheads="1"/>
            </p:cNvSpPr>
            <p:nvPr/>
          </p:nvSpPr>
          <p:spPr bwMode="auto">
            <a:xfrm>
              <a:off x="7208838" y="2970213"/>
              <a:ext cx="1246188" cy="3032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otherwise</a:t>
              </a:r>
            </a:p>
          </p:txBody>
        </p: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7208838" y="2667000"/>
              <a:ext cx="1246188" cy="3032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if n = 0</a:t>
              </a: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5867400" y="2970213"/>
              <a:ext cx="1341438" cy="3032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sum(n-1)+n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5867400" y="2667000"/>
              <a:ext cx="1341438" cy="3032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4645025" y="2667000"/>
              <a:ext cx="1222375" cy="60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sum(n) =</a:t>
              </a:r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4645025" y="2667000"/>
              <a:ext cx="0" cy="606425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 flipV="1">
              <a:off x="8455025" y="2667000"/>
              <a:ext cx="0" cy="606426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4645025" y="2667000"/>
              <a:ext cx="1222375" cy="0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6"/>
            <p:cNvSpPr>
              <a:spLocks noChangeShapeType="1"/>
            </p:cNvSpPr>
            <p:nvPr/>
          </p:nvSpPr>
          <p:spPr bwMode="auto">
            <a:xfrm>
              <a:off x="7208838" y="3273425"/>
              <a:ext cx="1246188" cy="0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4645025" y="3273425"/>
              <a:ext cx="2563813" cy="0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56"/>
            <p:cNvSpPr>
              <a:spLocks/>
            </p:cNvSpPr>
            <p:nvPr/>
          </p:nvSpPr>
          <p:spPr bwMode="auto">
            <a:xfrm>
              <a:off x="5635625" y="2743200"/>
              <a:ext cx="152400" cy="457200"/>
            </a:xfrm>
            <a:prstGeom prst="leftBrace">
              <a:avLst>
                <a:gd name="adj1" fmla="val 25000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4645024" y="2667000"/>
              <a:ext cx="3810001" cy="0"/>
            </a:xfrm>
            <a:prstGeom prst="lin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47565"/>
              </p:ext>
            </p:extLst>
          </p:nvPr>
        </p:nvGraphicFramePr>
        <p:xfrm>
          <a:off x="4800600" y="3733800"/>
          <a:ext cx="3657600" cy="25908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Solution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sum(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sum(n-1)+n;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roup 114"/>
          <p:cNvGrpSpPr>
            <a:grpSpLocks/>
          </p:cNvGrpSpPr>
          <p:nvPr/>
        </p:nvGrpSpPr>
        <p:grpSpPr bwMode="auto">
          <a:xfrm>
            <a:off x="2819400" y="4343400"/>
            <a:ext cx="2209800" cy="336550"/>
            <a:chOff x="1872" y="2736"/>
            <a:chExt cx="1392" cy="212"/>
          </a:xfrm>
        </p:grpSpPr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Base Case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2592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15"/>
          <p:cNvGrpSpPr>
            <a:grpSpLocks/>
          </p:cNvGrpSpPr>
          <p:nvPr/>
        </p:nvGrpSpPr>
        <p:grpSpPr bwMode="auto">
          <a:xfrm>
            <a:off x="533400" y="5410200"/>
            <a:ext cx="6096000" cy="609600"/>
            <a:chOff x="432" y="3408"/>
            <a:chExt cx="3840" cy="384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32" y="3408"/>
              <a:ext cx="2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Reduction step (makes the input smaller)</a:t>
              </a: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flipH="1">
              <a:off x="2640" y="3552"/>
              <a:ext cx="1632" cy="240"/>
            </a:xfrm>
            <a:custGeom>
              <a:avLst/>
              <a:gdLst>
                <a:gd name="T0" fmla="*/ 1200 w 1200"/>
                <a:gd name="T1" fmla="*/ 0 h 384"/>
                <a:gd name="T2" fmla="*/ 528 w 1200"/>
                <a:gd name="T3" fmla="*/ 384 h 384"/>
                <a:gd name="T4" fmla="*/ 0 w 1200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384">
                  <a:moveTo>
                    <a:pt x="1200" y="0"/>
                  </a:moveTo>
                  <a:cubicBezTo>
                    <a:pt x="964" y="192"/>
                    <a:pt x="728" y="384"/>
                    <a:pt x="528" y="384"/>
                  </a:cubicBezTo>
                  <a:cubicBezTo>
                    <a:pt x="328" y="384"/>
                    <a:pt x="164" y="19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3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 and Lifetime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B2C1475-F045-4ED9-AC88-DFD9BAF485DE}" type="slidenum">
              <a:rPr lang="en-US"/>
              <a:pPr/>
              <a:t>5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Class variables belong to Classes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Always </a:t>
            </a:r>
            <a:r>
              <a:rPr lang="en-US" sz="2000" dirty="0" smtClean="0"/>
              <a:t>exist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Instance </a:t>
            </a:r>
            <a:r>
              <a:rPr lang="en-US" sz="2000" dirty="0"/>
              <a:t>variables belong to Objects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Are “born” when the object is created and “die” when the object is destroyed by the garbage collector.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Local variables belong to methods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Are “born” when the method is called and “die” when the method ends.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time between the “birth” and “death” of a variable is called the “lifetime” of a variable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0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Establish </a:t>
            </a:r>
            <a:r>
              <a:rPr lang="en-US" dirty="0"/>
              <a:t>a </a:t>
            </a:r>
            <a:r>
              <a:rPr lang="en-US" dirty="0" smtClean="0"/>
              <a:t>base case </a:t>
            </a:r>
            <a:r>
              <a:rPr lang="en-US" dirty="0"/>
              <a:t>for which the solution is trivial.</a:t>
            </a:r>
          </a:p>
          <a:p>
            <a:r>
              <a:rPr lang="en-US" dirty="0"/>
              <a:t>Execute a </a:t>
            </a:r>
            <a:r>
              <a:rPr lang="en-US" dirty="0" smtClean="0"/>
              <a:t>reduction step </a:t>
            </a:r>
            <a:r>
              <a:rPr lang="en-US" dirty="0"/>
              <a:t>which makes the solution </a:t>
            </a:r>
            <a:r>
              <a:rPr lang="en-US" dirty="0" smtClean="0"/>
              <a:t>converge </a:t>
            </a:r>
            <a:r>
              <a:rPr lang="en-US" dirty="0"/>
              <a:t>towards the base case.</a:t>
            </a:r>
          </a:p>
          <a:p>
            <a:pPr lvl="1"/>
            <a:r>
              <a:rPr lang="en-US" dirty="0"/>
              <a:t>The reduction step reduces the input size (makes the problem </a:t>
            </a:r>
            <a:r>
              <a:rPr lang="en-US" dirty="0" smtClean="0"/>
              <a:t>simpler)</a:t>
            </a:r>
          </a:p>
          <a:p>
            <a:pPr lvl="1"/>
            <a:r>
              <a:rPr lang="en-US" dirty="0" smtClean="0"/>
              <a:t>The reduced problem is identical in nature to the larger problem.</a:t>
            </a:r>
            <a:endParaRPr lang="en-US" dirty="0"/>
          </a:p>
          <a:p>
            <a:pPr lvl="1"/>
            <a:r>
              <a:rPr lang="en-US" dirty="0"/>
              <a:t>The results of solving this </a:t>
            </a:r>
            <a:r>
              <a:rPr lang="en-US" dirty="0" smtClean="0"/>
              <a:t>reduced </a:t>
            </a:r>
            <a:r>
              <a:rPr lang="en-US" dirty="0"/>
              <a:t>problem can then be used to solve the </a:t>
            </a:r>
            <a:r>
              <a:rPr lang="en-US" dirty="0" smtClean="0"/>
              <a:t>larger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29C41D9-A050-467A-BFEA-B33C737020E4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38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Goal: Find the largest number D that evenly divides M and N</a:t>
            </a:r>
            <a:r>
              <a:rPr lang="en-US" sz="2000" dirty="0" smtClean="0"/>
              <a:t>.</a:t>
            </a: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9276" name="Group 60"/>
          <p:cNvGrpSpPr>
            <a:grpSpLocks/>
          </p:cNvGrpSpPr>
          <p:nvPr/>
        </p:nvGrpSpPr>
        <p:grpSpPr bwMode="auto">
          <a:xfrm>
            <a:off x="838200" y="2362200"/>
            <a:ext cx="7620000" cy="623888"/>
            <a:chOff x="528" y="1488"/>
            <a:chExt cx="4800" cy="393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2240" y="1679"/>
              <a:ext cx="832" cy="1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otherwise</a:t>
              </a: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2240" y="1488"/>
              <a:ext cx="832" cy="1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if n = 0</a:t>
              </a:r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1344" y="1679"/>
              <a:ext cx="896" cy="1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dirty="0" err="1">
                  <a:latin typeface="Courier New" pitchFamily="49" charset="0"/>
                </a:rPr>
                <a:t>gcd</a:t>
              </a:r>
              <a:r>
                <a:rPr lang="en-US" sz="1400" b="1" dirty="0">
                  <a:latin typeface="Courier New" pitchFamily="49" charset="0"/>
                </a:rPr>
                <a:t>(n, </a:t>
              </a:r>
              <a:r>
                <a:rPr lang="en-US" sz="1400" b="1" dirty="0" err="1">
                  <a:latin typeface="Courier New" pitchFamily="49" charset="0"/>
                </a:rPr>
                <a:t>m%n</a:t>
              </a:r>
              <a:r>
                <a:rPr lang="en-US" sz="1400" b="1" dirty="0">
                  <a:latin typeface="Courier New" pitchFamily="49" charset="0"/>
                </a:rPr>
                <a:t>)</a:t>
              </a:r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1344" y="1488"/>
              <a:ext cx="896" cy="1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528" y="1488"/>
              <a:ext cx="816" cy="3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dirty="0" err="1">
                  <a:latin typeface="Courier New" pitchFamily="49" charset="0"/>
                </a:rPr>
                <a:t>gcd</a:t>
              </a:r>
              <a:r>
                <a:rPr lang="en-US" sz="1400" b="1" dirty="0">
                  <a:latin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</a:rPr>
                <a:t>m,n</a:t>
              </a:r>
              <a:r>
                <a:rPr lang="en-US" sz="1400" b="1" dirty="0">
                  <a:latin typeface="Courier New" pitchFamily="49" charset="0"/>
                </a:rPr>
                <a:t>) =</a:t>
              </a: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528" y="1488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3072" y="1488"/>
              <a:ext cx="0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1344" y="148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528" y="148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2240" y="1870"/>
              <a:ext cx="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528" y="1870"/>
              <a:ext cx="1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296" y="1536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3264" y="1488"/>
              <a:ext cx="2064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Base Case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Reduction step (makes the input smaller)</a:t>
              </a:r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H="1">
              <a:off x="312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flipH="1">
              <a:off x="312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4572000" y="4267200"/>
            <a:ext cx="3581400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(1440, 408) = </a:t>
            </a: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(408, 216)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(408, 216) = </a:t>
            </a: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(216, 192)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(216,192) = </a:t>
            </a: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(192, 24)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(192, 24) = </a:t>
            </a: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(24, 0)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gcd</a:t>
            </a:r>
            <a:r>
              <a:rPr lang="en-US" sz="1400" b="1" dirty="0">
                <a:latin typeface="Courier New" pitchFamily="49" charset="0"/>
              </a:rPr>
              <a:t>(24, 0) = 24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572000" y="3733800"/>
            <a:ext cx="35814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 dirty="0"/>
              <a:t>Example</a:t>
            </a:r>
          </a:p>
        </p:txBody>
      </p:sp>
      <p:grpSp>
        <p:nvGrpSpPr>
          <p:cNvPr id="9278" name="Group 62"/>
          <p:cNvGrpSpPr>
            <a:grpSpLocks/>
          </p:cNvGrpSpPr>
          <p:nvPr/>
        </p:nvGrpSpPr>
        <p:grpSpPr bwMode="auto">
          <a:xfrm>
            <a:off x="4572000" y="3733800"/>
            <a:ext cx="3581400" cy="1858963"/>
            <a:chOff x="2592" y="2256"/>
            <a:chExt cx="2256" cy="1171"/>
          </a:xfrm>
        </p:grpSpPr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2592" y="225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2592" y="2592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2592" y="3427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2592" y="2256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4848" y="2256"/>
              <a:ext cx="0" cy="11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80" name="Group 64"/>
          <p:cNvGrpSpPr>
            <a:grpSpLocks/>
          </p:cNvGrpSpPr>
          <p:nvPr/>
        </p:nvGrpSpPr>
        <p:grpSpPr bwMode="auto">
          <a:xfrm>
            <a:off x="533400" y="3200400"/>
            <a:ext cx="2370138" cy="3470275"/>
            <a:chOff x="336" y="2016"/>
            <a:chExt cx="1493" cy="2186"/>
          </a:xfrm>
        </p:grpSpPr>
        <p:grpSp>
          <p:nvGrpSpPr>
            <p:cNvPr id="9277" name="Group 61"/>
            <p:cNvGrpSpPr>
              <a:grpSpLocks/>
            </p:cNvGrpSpPr>
            <p:nvPr/>
          </p:nvGrpSpPr>
          <p:grpSpPr bwMode="auto">
            <a:xfrm>
              <a:off x="590" y="2016"/>
              <a:ext cx="1239" cy="2186"/>
              <a:chOff x="590" y="2016"/>
              <a:chExt cx="1239" cy="2186"/>
            </a:xfrm>
          </p:grpSpPr>
          <p:pic>
            <p:nvPicPr>
              <p:cNvPr id="9254" name="Picture 38" descr="Euclid_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" y="2016"/>
                <a:ext cx="1239" cy="19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74" name="Text Box 58"/>
              <p:cNvSpPr txBox="1">
                <a:spLocks noChangeArrowheads="1"/>
              </p:cNvSpPr>
              <p:nvPr/>
            </p:nvSpPr>
            <p:spPr bwMode="auto">
              <a:xfrm>
                <a:off x="720" y="4029"/>
                <a:ext cx="10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Mr. Euclid of Alexandria</a:t>
                </a:r>
              </a:p>
            </p:txBody>
          </p:sp>
        </p:grpSp>
        <p:sp>
          <p:nvSpPr>
            <p:cNvPr id="9279" name="Text Box 63"/>
            <p:cNvSpPr txBox="1">
              <a:spLocks noChangeArrowheads="1"/>
            </p:cNvSpPr>
            <p:nvPr/>
          </p:nvSpPr>
          <p:spPr bwMode="auto">
            <a:xfrm rot="-5400000">
              <a:off x="-72" y="2856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325 BC to 265 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4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9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9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9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9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9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9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9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9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57" grpId="0" build="p" animBg="1" autoUpdateAnimBg="0"/>
      <p:bldP spid="92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E346D0-E138-41A0-9407-1AEDE9AA8DA3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990600" y="1719777"/>
            <a:ext cx="7620000" cy="623888"/>
            <a:chOff x="528" y="1488"/>
            <a:chExt cx="4800" cy="393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240" y="1679"/>
              <a:ext cx="832" cy="1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otherwise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240" y="1488"/>
              <a:ext cx="832" cy="1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i="1">
                  <a:latin typeface="Courier New" pitchFamily="49" charset="0"/>
                </a:rPr>
                <a:t>if n = 0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344" y="1679"/>
              <a:ext cx="896" cy="1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gcd(n, m%n)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344" y="1488"/>
              <a:ext cx="896" cy="1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528" y="1488"/>
              <a:ext cx="816" cy="3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 b="1" dirty="0" err="1">
                  <a:latin typeface="Courier New" pitchFamily="49" charset="0"/>
                </a:rPr>
                <a:t>gcd</a:t>
              </a:r>
              <a:r>
                <a:rPr lang="en-US" sz="1400" b="1" dirty="0">
                  <a:latin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</a:rPr>
                <a:t>m,n</a:t>
              </a:r>
              <a:r>
                <a:rPr lang="en-US" sz="1400" b="1" dirty="0">
                  <a:latin typeface="Courier New" pitchFamily="49" charset="0"/>
                </a:rPr>
                <a:t>) =</a:t>
              </a: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528" y="1488"/>
              <a:ext cx="0" cy="3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072" y="1488"/>
              <a:ext cx="0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344" y="148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528" y="148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240" y="1870"/>
              <a:ext cx="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528" y="1870"/>
              <a:ext cx="1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AutoShape 16"/>
            <p:cNvSpPr>
              <a:spLocks/>
            </p:cNvSpPr>
            <p:nvPr/>
          </p:nvSpPr>
          <p:spPr bwMode="auto">
            <a:xfrm>
              <a:off x="1296" y="1536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264" y="1488"/>
              <a:ext cx="2064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Base Case</a:t>
              </a:r>
            </a:p>
            <a:p>
              <a:pPr>
                <a:spcBef>
                  <a:spcPct val="50000"/>
                </a:spcBef>
              </a:pPr>
              <a:r>
                <a:rPr lang="en-US" sz="1400"/>
                <a:t>Reduction step (makes the input smaller)</a:t>
              </a: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312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H="1">
              <a:off x="312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7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72323"/>
              </p:ext>
            </p:extLst>
          </p:nvPr>
        </p:nvGraphicFramePr>
        <p:xfrm>
          <a:off x="419100" y="2895600"/>
          <a:ext cx="3581400" cy="237439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Implementation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4585493" y="2743200"/>
            <a:ext cx="3783013" cy="3505200"/>
            <a:chOff x="2840" y="2016"/>
            <a:chExt cx="2383" cy="2208"/>
          </a:xfrm>
        </p:grpSpPr>
        <p:pic>
          <p:nvPicPr>
            <p:cNvPr id="10261" name="Picture 21" descr="Euclid_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016"/>
              <a:ext cx="1239" cy="192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4080" y="3936"/>
              <a:ext cx="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Mr. Euclid</a:t>
              </a:r>
            </a:p>
          </p:txBody>
        </p:sp>
        <p:pic>
          <p:nvPicPr>
            <p:cNvPr id="10276" name="Picture 36" descr="j02449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84"/>
              <a:ext cx="960" cy="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2840" y="3472"/>
              <a:ext cx="1144" cy="640"/>
            </a:xfrm>
            <a:custGeom>
              <a:avLst/>
              <a:gdLst>
                <a:gd name="T0" fmla="*/ 1240 w 1240"/>
                <a:gd name="T1" fmla="*/ 416 h 640"/>
                <a:gd name="T2" fmla="*/ 616 w 1240"/>
                <a:gd name="T3" fmla="*/ 608 h 640"/>
                <a:gd name="T4" fmla="*/ 40 w 1240"/>
                <a:gd name="T5" fmla="*/ 224 h 640"/>
                <a:gd name="T6" fmla="*/ 376 w 1240"/>
                <a:gd name="T7" fmla="*/ 32 h 640"/>
                <a:gd name="T8" fmla="*/ 328 w 1240"/>
                <a:gd name="T9" fmla="*/ 3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640">
                  <a:moveTo>
                    <a:pt x="1240" y="416"/>
                  </a:moveTo>
                  <a:cubicBezTo>
                    <a:pt x="1028" y="528"/>
                    <a:pt x="816" y="640"/>
                    <a:pt x="616" y="608"/>
                  </a:cubicBezTo>
                  <a:cubicBezTo>
                    <a:pt x="416" y="576"/>
                    <a:pt x="80" y="320"/>
                    <a:pt x="40" y="224"/>
                  </a:cubicBezTo>
                  <a:cubicBezTo>
                    <a:pt x="0" y="128"/>
                    <a:pt x="328" y="64"/>
                    <a:pt x="376" y="32"/>
                  </a:cubicBezTo>
                  <a:cubicBezTo>
                    <a:pt x="424" y="0"/>
                    <a:pt x="376" y="16"/>
                    <a:pt x="328" y="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stealth"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6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C92F4F-8558-44FC-8D23-29DAE1CF4F58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When a method is invoked, an </a:t>
            </a:r>
            <a:r>
              <a:rPr lang="en-US" sz="2000" dirty="0" smtClean="0"/>
              <a:t>activation </a:t>
            </a:r>
            <a:r>
              <a:rPr lang="en-US" sz="2000" dirty="0"/>
              <a:t>of that method is created.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Examine what occurs when executing “</a:t>
            </a:r>
            <a:r>
              <a:rPr lang="en-US" sz="2000" dirty="0" err="1"/>
              <a:t>int</a:t>
            </a:r>
            <a:r>
              <a:rPr lang="en-US" sz="2000" dirty="0"/>
              <a:t> z = </a:t>
            </a:r>
            <a:r>
              <a:rPr lang="en-US" sz="2000" dirty="0" err="1"/>
              <a:t>gcd</a:t>
            </a:r>
            <a:r>
              <a:rPr lang="en-US" sz="2000" dirty="0"/>
              <a:t>(1440, 408</a:t>
            </a:r>
            <a:r>
              <a:rPr lang="en-US" sz="2000" dirty="0" smtClean="0"/>
              <a:t>)”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25672" name="Group 1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9813"/>
              </p:ext>
            </p:extLst>
          </p:nvPr>
        </p:nvGraphicFramePr>
        <p:xfrm>
          <a:off x="228600" y="2667000"/>
          <a:ext cx="2209800" cy="147218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Activation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m=1440,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n=408)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55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44331"/>
              </p:ext>
            </p:extLst>
          </p:nvPr>
        </p:nvGraphicFramePr>
        <p:xfrm>
          <a:off x="1981200" y="3276600"/>
          <a:ext cx="2209800" cy="147218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Activation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m=408,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n=216)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63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43849"/>
              </p:ext>
            </p:extLst>
          </p:nvPr>
        </p:nvGraphicFramePr>
        <p:xfrm>
          <a:off x="3733800" y="3886200"/>
          <a:ext cx="2057400" cy="147218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Activation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m=216,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n=192)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73" name="Group 10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04527"/>
              </p:ext>
            </p:extLst>
          </p:nvPr>
        </p:nvGraphicFramePr>
        <p:xfrm>
          <a:off x="5410200" y="4495800"/>
          <a:ext cx="2057400" cy="147218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Activation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m=192,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n=24)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81" name="Group 1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11307"/>
              </p:ext>
            </p:extLst>
          </p:nvPr>
        </p:nvGraphicFramePr>
        <p:xfrm>
          <a:off x="7010400" y="5105400"/>
          <a:ext cx="1905000" cy="147218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Activation 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m=24,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n=0)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if(n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gcd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(n, </a:t>
                      </a: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m%n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5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</TotalTime>
  <Words>1446</Words>
  <Application>Microsoft Office PowerPoint</Application>
  <PresentationFormat>On-screen Show (4:3)</PresentationFormat>
  <Paragraphs>334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Recursion</vt:lpstr>
      <vt:lpstr>Recursion</vt:lpstr>
      <vt:lpstr>Example</vt:lpstr>
      <vt:lpstr>Recursive Solution</vt:lpstr>
      <vt:lpstr>Variable Scope and Lifetime</vt:lpstr>
      <vt:lpstr>Basic Approach</vt:lpstr>
      <vt:lpstr>Greatest Common Divisor</vt:lpstr>
      <vt:lpstr>Greatest Common Divisor</vt:lpstr>
      <vt:lpstr>Greatest Common Divisor</vt:lpstr>
      <vt:lpstr>Conversion to Binary</vt:lpstr>
      <vt:lpstr>Watch Out!</vt:lpstr>
      <vt:lpstr>Watch Out!</vt:lpstr>
      <vt:lpstr>Reverse Printing</vt:lpstr>
      <vt:lpstr>Reversing an Array</vt:lpstr>
      <vt:lpstr>Pop Quiz!</vt:lpstr>
      <vt:lpstr>MineSweeper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kenny</dc:creator>
  <cp:lastModifiedBy>Julia Froegel</cp:lastModifiedBy>
  <cp:revision>3</cp:revision>
  <dcterms:created xsi:type="dcterms:W3CDTF">2011-12-06T17:18:32Z</dcterms:created>
  <dcterms:modified xsi:type="dcterms:W3CDTF">2016-04-27T16:09:20Z</dcterms:modified>
</cp:coreProperties>
</file>