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65" r:id="rId11"/>
    <p:sldId id="266" r:id="rId12"/>
    <p:sldId id="273" r:id="rId13"/>
    <p:sldId id="274" r:id="rId14"/>
    <p:sldId id="309" r:id="rId15"/>
    <p:sldId id="301" r:id="rId16"/>
    <p:sldId id="308" r:id="rId17"/>
    <p:sldId id="28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56" autoAdjust="0"/>
    <p:restoredTop sz="87287" autoAdjust="0"/>
  </p:normalViewPr>
  <p:slideViewPr>
    <p:cSldViewPr>
      <p:cViewPr varScale="1">
        <p:scale>
          <a:sx n="125" d="100"/>
          <a:sy n="125" d="100"/>
        </p:scale>
        <p:origin x="-2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9364C-84E4-463E-8440-DD2B06FF9944}" type="datetimeFigureOut">
              <a:rPr lang="en-US" smtClean="0"/>
              <a:t>5/2/16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60DB3-6AB4-4EC0-96C4-156306ECA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0DB3-6AB4-4EC0-96C4-156306ECA3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0DB3-6AB4-4EC0-96C4-156306ECA3BA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0DB3-6AB4-4EC0-96C4-156306ECA3BA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0DB3-6AB4-4EC0-96C4-156306ECA3BA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0DB3-6AB4-4EC0-96C4-156306ECA3BA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0DB3-6AB4-4EC0-96C4-156306ECA3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41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0DB3-6AB4-4EC0-96C4-156306ECA3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57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0DB3-6AB4-4EC0-96C4-156306ECA3BA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0DB3-6AB4-4EC0-96C4-156306ECA3B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0DB3-6AB4-4EC0-96C4-156306ECA3B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0DB3-6AB4-4EC0-96C4-156306ECA3B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0DB3-6AB4-4EC0-96C4-156306ECA3B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0DB3-6AB4-4EC0-96C4-156306ECA3B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0DB3-6AB4-4EC0-96C4-156306ECA3B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0DB3-6AB4-4EC0-96C4-156306ECA3B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0DB3-6AB4-4EC0-96C4-156306ECA3BA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5/2/16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5/2/16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4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root to leaf</a:t>
            </a:r>
            <a:endParaRPr lang="en-US" dirty="0"/>
          </a:p>
        </p:txBody>
      </p:sp>
      <p:pic>
        <p:nvPicPr>
          <p:cNvPr id="3078" name="Picture 6" descr="http://farm5.static.flickr.com/4103/4981954694_7c02d00d24_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04800"/>
            <a:ext cx="3252787" cy="48768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is often necessary to list the nodes in a binary tree.  But how should the nodes be ordered?</a:t>
            </a:r>
          </a:p>
          <a:p>
            <a:r>
              <a:rPr lang="en-US" dirty="0" smtClean="0"/>
              <a:t>There are four common orderings.</a:t>
            </a:r>
          </a:p>
          <a:p>
            <a:pPr lvl="1"/>
            <a:r>
              <a:rPr lang="en-US" dirty="0" smtClean="0"/>
              <a:t>pre-order: list the root and then traverse each child in left-to-right order using in-order traversal at each child.</a:t>
            </a:r>
          </a:p>
          <a:p>
            <a:pPr lvl="1"/>
            <a:r>
              <a:rPr lang="en-US" dirty="0" smtClean="0"/>
              <a:t>post-order: traverse each child in left-to-right order using post-order traversal at each node.  Finally, list the root.</a:t>
            </a:r>
          </a:p>
          <a:p>
            <a:pPr lvl="1"/>
            <a:r>
              <a:rPr lang="en-US" dirty="0" smtClean="0"/>
              <a:t>level-order: traverse the nodes in order of their level going left-to-right on each level.</a:t>
            </a:r>
          </a:p>
          <a:p>
            <a:pPr lvl="1"/>
            <a:r>
              <a:rPr lang="en-US" dirty="0" smtClean="0"/>
              <a:t>in-order: traverse the left-tree and then list the root and then traverse the right-tree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9EF3478-187F-4A37-8EE4-2810F95C5723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0" y="1600200"/>
            <a:ext cx="4194048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Pre-order traversal: </a:t>
            </a:r>
          </a:p>
          <a:p>
            <a:pPr lvl="1"/>
            <a:r>
              <a:rPr lang="en-US" dirty="0" smtClean="0"/>
              <a:t>F, B, A, D, C, E, G, I, H</a:t>
            </a:r>
          </a:p>
          <a:p>
            <a:r>
              <a:rPr lang="en-US" dirty="0" smtClean="0"/>
              <a:t>In-order traversal: </a:t>
            </a:r>
          </a:p>
          <a:p>
            <a:pPr lvl="1"/>
            <a:r>
              <a:rPr lang="en-US" dirty="0" smtClean="0"/>
              <a:t>A, B, C, D, E, F, G, H, I</a:t>
            </a:r>
          </a:p>
          <a:p>
            <a:r>
              <a:rPr lang="en-US" dirty="0" smtClean="0"/>
              <a:t>Post-order traversal: </a:t>
            </a:r>
          </a:p>
          <a:p>
            <a:pPr lvl="1"/>
            <a:r>
              <a:rPr lang="en-US" dirty="0" smtClean="0"/>
              <a:t>A, C, E, D, B, H, I, G, F</a:t>
            </a:r>
          </a:p>
          <a:p>
            <a:r>
              <a:rPr lang="en-US" dirty="0" smtClean="0"/>
              <a:t>Level-order traversal: </a:t>
            </a:r>
          </a:p>
          <a:p>
            <a:pPr lvl="1"/>
            <a:r>
              <a:rPr lang="en-US" dirty="0" smtClean="0"/>
              <a:t>F, B, G, A, D, I, C, E, H</a:t>
            </a:r>
          </a:p>
          <a:p>
            <a:endParaRPr lang="en-US" dirty="0"/>
          </a:p>
        </p:txBody>
      </p:sp>
      <p:pic>
        <p:nvPicPr>
          <p:cNvPr id="17410" name="Picture 2" descr="http://upload.wikimedia.org/wikipedia/commons/thumb/6/67/Sorted_binary_tree.svg/1000px-Sorted_binary_tree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057400"/>
            <a:ext cx="4117974" cy="3277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9EF3478-187F-4A37-8EE4-2810F95C5723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binary search tree is a binary tree with the following property</a:t>
            </a:r>
          </a:p>
          <a:p>
            <a:pPr lvl="1"/>
            <a:r>
              <a:rPr lang="en-US" sz="2000" dirty="0" smtClean="0"/>
              <a:t>Each node is associated with a value or key</a:t>
            </a:r>
          </a:p>
          <a:p>
            <a:pPr lvl="1"/>
            <a:r>
              <a:rPr lang="en-US" sz="2000" dirty="0" smtClean="0"/>
              <a:t>For each node in the tree, the nodes key is greater than or equal to all keys in the left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and is less than or equal to all keys in the right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.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pic>
        <p:nvPicPr>
          <p:cNvPr id="37890" name="Picture 2" descr="http://t2.gstatic.com/images?q=tbn:jhv-bxi6Q-YqKM:http://www.nczonline.net/blog/wp-content/uploads/2009/06/binarysearchtree.png&amp;t=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4038600"/>
            <a:ext cx="2444435" cy="2057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9EF3478-187F-4A37-8EE4-2810F95C5723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binary search tree is a collection that supports efficient “searching” along with several other commonly used methods.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contains(T element)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add(T element)</a:t>
            </a:r>
          </a:p>
          <a:p>
            <a:pPr lvl="1"/>
            <a:r>
              <a:rPr lang="en-US" dirty="0" smtClean="0"/>
              <a:t>void remove(</a:t>
            </a:r>
            <a:r>
              <a:rPr lang="en-US" dirty="0"/>
              <a:t>T</a:t>
            </a:r>
            <a:r>
              <a:rPr lang="en-US" dirty="0" smtClean="0"/>
              <a:t> element)</a:t>
            </a:r>
          </a:p>
          <a:p>
            <a:pPr lvl="1"/>
            <a:r>
              <a:rPr lang="en-US" dirty="0" smtClean="0"/>
              <a:t>E min(E element)</a:t>
            </a:r>
          </a:p>
          <a:p>
            <a:pPr lvl="1"/>
            <a:r>
              <a:rPr lang="en-US" dirty="0" smtClean="0"/>
              <a:t>E max(E element)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9EF3478-187F-4A37-8EE4-2810F95C5723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interface</a:t>
            </a:r>
            <a:endParaRPr lang="en-US" dirty="0"/>
          </a:p>
        </p:txBody>
      </p:sp>
      <p:pic>
        <p:nvPicPr>
          <p:cNvPr id="3" name="Picture 2" descr="Screen Shot 2016-05-02 at 10.45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1200"/>
            <a:ext cx="7728155" cy="3048000"/>
          </a:xfrm>
          <a:prstGeom prst="rect">
            <a:avLst/>
          </a:prstGeom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3250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and Removing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Describe an algorithm for adding a key to a binary search tree.</a:t>
            </a:r>
          </a:p>
          <a:p>
            <a:r>
              <a:rPr lang="en-US" dirty="0" smtClean="0"/>
              <a:t>Describe an algorithm for finding the minimum key in a binary search tree.</a:t>
            </a:r>
          </a:p>
          <a:p>
            <a:r>
              <a:rPr lang="en-US" dirty="0" smtClean="0"/>
              <a:t>Describe an algorithm for finding the maximum key in a binary search tree.</a:t>
            </a:r>
          </a:p>
          <a:p>
            <a:r>
              <a:rPr lang="en-US" dirty="0" smtClean="0"/>
              <a:t>Describe an algorithm for finding a key in a binary search tree.</a:t>
            </a:r>
          </a:p>
          <a:p>
            <a:r>
              <a:rPr lang="en-US" dirty="0" smtClean="0"/>
              <a:t>Describe an algorithm for removing a key from a binary search tree.</a:t>
            </a:r>
          </a:p>
          <a:p>
            <a:r>
              <a:rPr lang="en-US" dirty="0" smtClean="0"/>
              <a:t>Can binary search tree’s have duplicate keys?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66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935637"/>
            <a:ext cx="4114800" cy="23083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Node Insert(E value, Node n) :</a:t>
            </a:r>
          </a:p>
          <a:p>
            <a:r>
              <a:rPr lang="en-US" b="1" dirty="0"/>
              <a:t> </a:t>
            </a:r>
            <a:r>
              <a:rPr lang="en-US" b="1" dirty="0" smtClean="0"/>
              <a:t> if( n == null) return new Node(value)</a:t>
            </a:r>
          </a:p>
          <a:p>
            <a:r>
              <a:rPr lang="en-US" b="1" dirty="0"/>
              <a:t> </a:t>
            </a:r>
            <a:r>
              <a:rPr lang="en-US" b="1" dirty="0" smtClean="0"/>
              <a:t> else if value &lt; </a:t>
            </a:r>
            <a:r>
              <a:rPr lang="en-US" b="1" dirty="0" err="1" smtClean="0"/>
              <a:t>n.value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n.left</a:t>
            </a:r>
            <a:r>
              <a:rPr lang="en-US" b="1" dirty="0" smtClean="0"/>
              <a:t> = insert(e, </a:t>
            </a:r>
            <a:r>
              <a:rPr lang="en-US" b="1" dirty="0" err="1" smtClean="0"/>
              <a:t>n.left</a:t>
            </a:r>
            <a:r>
              <a:rPr lang="en-US" b="1" dirty="0" smtClean="0"/>
              <a:t>)</a:t>
            </a:r>
          </a:p>
          <a:p>
            <a:r>
              <a:rPr lang="en-US" b="1" dirty="0"/>
              <a:t> </a:t>
            </a:r>
            <a:r>
              <a:rPr lang="en-US" b="1" dirty="0" smtClean="0"/>
              <a:t> else if value &gt; </a:t>
            </a:r>
            <a:r>
              <a:rPr lang="en-US" b="1" dirty="0" err="1" smtClean="0"/>
              <a:t>n.value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n.right</a:t>
            </a:r>
            <a:r>
              <a:rPr lang="en-US" b="1" dirty="0" smtClean="0"/>
              <a:t> = insert(e, </a:t>
            </a:r>
            <a:r>
              <a:rPr lang="en-US" b="1" dirty="0" err="1" smtClean="0"/>
              <a:t>n.right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r>
              <a:rPr lang="en-US" b="1" dirty="0" smtClean="0"/>
              <a:t>  return 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1921076"/>
            <a:ext cx="4267200" cy="35394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/>
              <a:t>Node delete(E value, Node n) :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if( n == null) return null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else if value &lt; </a:t>
            </a:r>
            <a:r>
              <a:rPr lang="en-US" sz="1600" b="1" dirty="0" err="1" smtClean="0"/>
              <a:t>n.value</a:t>
            </a:r>
            <a:endParaRPr lang="en-US" sz="1600" b="1" dirty="0" smtClean="0"/>
          </a:p>
          <a:p>
            <a:r>
              <a:rPr lang="en-US" sz="1600" b="1" dirty="0"/>
              <a:t> </a:t>
            </a:r>
            <a:r>
              <a:rPr lang="en-US" sz="1600" b="1" dirty="0" smtClean="0"/>
              <a:t>   </a:t>
            </a:r>
            <a:r>
              <a:rPr lang="en-US" sz="1600" b="1" dirty="0" err="1" smtClean="0"/>
              <a:t>n.left</a:t>
            </a:r>
            <a:r>
              <a:rPr lang="en-US" sz="1600" b="1" dirty="0" smtClean="0"/>
              <a:t> = delete(e, </a:t>
            </a:r>
            <a:r>
              <a:rPr lang="en-US" sz="1600" b="1" dirty="0" err="1" smtClean="0"/>
              <a:t>n.left</a:t>
            </a:r>
            <a:r>
              <a:rPr lang="en-US" sz="1600" b="1" dirty="0" smtClean="0"/>
              <a:t>)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else if value &gt; </a:t>
            </a:r>
            <a:r>
              <a:rPr lang="en-US" sz="1600" b="1" dirty="0" err="1" smtClean="0"/>
              <a:t>n.value</a:t>
            </a:r>
            <a:endParaRPr lang="en-US" sz="1600" b="1" dirty="0" smtClean="0"/>
          </a:p>
          <a:p>
            <a:r>
              <a:rPr lang="en-US" sz="1600" b="1" dirty="0"/>
              <a:t> </a:t>
            </a:r>
            <a:r>
              <a:rPr lang="en-US" sz="1600" b="1" dirty="0" smtClean="0"/>
              <a:t>   </a:t>
            </a:r>
            <a:r>
              <a:rPr lang="en-US" sz="1600" b="1" dirty="0" err="1" smtClean="0"/>
              <a:t>n.right</a:t>
            </a:r>
            <a:r>
              <a:rPr lang="en-US" sz="1600" b="1" dirty="0" smtClean="0"/>
              <a:t> = delete(e, </a:t>
            </a:r>
            <a:r>
              <a:rPr lang="en-US" sz="1600" b="1" dirty="0" err="1" smtClean="0"/>
              <a:t>n.right</a:t>
            </a:r>
            <a:r>
              <a:rPr lang="en-US" sz="1600" b="1" dirty="0" smtClean="0"/>
              <a:t>)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else 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if n is a leaf then n = null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else if n has one child then n = that child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else 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</a:t>
            </a:r>
            <a:r>
              <a:rPr lang="en-US" sz="1600" b="1" dirty="0" err="1" smtClean="0"/>
              <a:t>n.value</a:t>
            </a:r>
            <a:r>
              <a:rPr lang="en-US" sz="1600" b="1" dirty="0" smtClean="0"/>
              <a:t> = </a:t>
            </a:r>
            <a:r>
              <a:rPr lang="en-US" sz="1600" b="1" dirty="0" err="1" smtClean="0"/>
              <a:t>findMin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n.right</a:t>
            </a:r>
            <a:r>
              <a:rPr lang="en-US" sz="1600" b="1" dirty="0" smtClean="0"/>
              <a:t>) .value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</a:t>
            </a:r>
            <a:r>
              <a:rPr lang="en-US" sz="1600" b="1" dirty="0" err="1" smtClean="0"/>
              <a:t>n.right</a:t>
            </a:r>
            <a:r>
              <a:rPr lang="en-US" sz="1600" b="1" dirty="0" smtClean="0"/>
              <a:t> = delete(</a:t>
            </a:r>
            <a:r>
              <a:rPr lang="en-US" sz="1600" b="1" dirty="0" err="1" smtClean="0"/>
              <a:t>n.value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n.right</a:t>
            </a:r>
            <a:r>
              <a:rPr lang="en-US" sz="1600" b="1" dirty="0" smtClean="0"/>
              <a:t>)</a:t>
            </a:r>
          </a:p>
          <a:p>
            <a:endParaRPr lang="en-US" sz="1600" b="1" dirty="0"/>
          </a:p>
          <a:p>
            <a:r>
              <a:rPr lang="en-US" sz="1600" b="1" dirty="0" smtClean="0"/>
              <a:t>  return 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32540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an element from BST</a:t>
            </a:r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676400"/>
            <a:ext cx="5029200" cy="191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3810000"/>
            <a:ext cx="5029200" cy="2448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85800" y="2743200"/>
            <a:ext cx="17526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remove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4876800"/>
            <a:ext cx="17526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remove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9EF3478-187F-4A37-8EE4-2810F95C5723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tree is a non-linear collection</a:t>
            </a:r>
          </a:p>
          <a:p>
            <a:pPr lvl="1"/>
            <a:r>
              <a:rPr lang="en-US" dirty="0" smtClean="0"/>
              <a:t>The elements are in a hierarchical arrangement</a:t>
            </a:r>
          </a:p>
          <a:p>
            <a:pPr lvl="1"/>
            <a:r>
              <a:rPr lang="en-US" dirty="0" smtClean="0"/>
              <a:t>The elements are not accessible by 'index'.</a:t>
            </a:r>
          </a:p>
          <a:p>
            <a:r>
              <a:rPr lang="en-US" dirty="0" smtClean="0"/>
              <a:t>Mirrors common concepts</a:t>
            </a:r>
          </a:p>
          <a:p>
            <a:pPr lvl="1"/>
            <a:r>
              <a:rPr lang="en-US" dirty="0" smtClean="0"/>
              <a:t>A book : chapters – sections – paragraphs – sentences – words.</a:t>
            </a:r>
          </a:p>
          <a:p>
            <a:pPr lvl="1"/>
            <a:r>
              <a:rPr lang="en-US" dirty="0" smtClean="0"/>
              <a:t>Org charts</a:t>
            </a:r>
          </a:p>
          <a:p>
            <a:pPr lvl="1"/>
            <a:r>
              <a:rPr lang="en-US" dirty="0" smtClean="0"/>
              <a:t>Folder systems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9EF3478-187F-4A37-8EE4-2810F95C572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Trees are formed from nodes and edges.</a:t>
            </a:r>
          </a:p>
          <a:p>
            <a:pPr lvl="1"/>
            <a:r>
              <a:rPr lang="en-US" dirty="0" smtClean="0"/>
              <a:t>Nodes are also known as vertices</a:t>
            </a:r>
          </a:p>
          <a:p>
            <a:pPr lvl="1"/>
            <a:r>
              <a:rPr lang="en-US" dirty="0" smtClean="0"/>
              <a:t>Edges are also known as branches</a:t>
            </a:r>
          </a:p>
          <a:p>
            <a:r>
              <a:rPr lang="en-US" dirty="0" smtClean="0"/>
              <a:t>An edge establishes a relationship between nodes</a:t>
            </a:r>
          </a:p>
          <a:p>
            <a:pPr lvl="1"/>
            <a:r>
              <a:rPr lang="en-US" dirty="0" smtClean="0"/>
              <a:t>We denote an edge between nodes A and B as {A, B}</a:t>
            </a:r>
          </a:p>
          <a:p>
            <a:pPr lvl="2"/>
            <a:r>
              <a:rPr lang="en-US" dirty="0" smtClean="0"/>
              <a:t>A is the parent of B.</a:t>
            </a:r>
          </a:p>
          <a:p>
            <a:pPr lvl="2"/>
            <a:r>
              <a:rPr lang="en-US" dirty="0" smtClean="0"/>
              <a:t>A node can have at most one parent.</a:t>
            </a:r>
          </a:p>
          <a:p>
            <a:r>
              <a:rPr lang="en-US" dirty="0" smtClean="0"/>
              <a:t>Each tree has one root node.  The root node is the only node that has no parent. 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9EF3478-187F-4A37-8EE4-2810F95C5723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Trees can be defined recursively (inductively)</a:t>
            </a:r>
          </a:p>
          <a:p>
            <a:pPr lvl="1"/>
            <a:r>
              <a:rPr lang="en-US" sz="2400" dirty="0" smtClean="0"/>
              <a:t>A single node is a tree.  It is the root of the tree.</a:t>
            </a:r>
          </a:p>
          <a:p>
            <a:pPr lvl="1"/>
            <a:r>
              <a:rPr lang="en-US" sz="2400" dirty="0" smtClean="0"/>
              <a:t>If N is a node and 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T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are trees with root nodes N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N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dirty="0" err="1" smtClean="0"/>
              <a:t>N</a:t>
            </a:r>
            <a:r>
              <a:rPr lang="en-US" sz="2400" baseline="-25000" dirty="0" err="1" smtClean="0"/>
              <a:t>k</a:t>
            </a:r>
            <a:r>
              <a:rPr lang="en-US" sz="2400" baseline="-25000" dirty="0" smtClean="0"/>
              <a:t>,</a:t>
            </a:r>
            <a:r>
              <a:rPr lang="en-US" sz="2400" dirty="0" smtClean="0"/>
              <a:t> then so is the tree having N as the root and adding edges {N, N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}, {N, N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}, …, {N, </a:t>
            </a:r>
            <a:r>
              <a:rPr lang="en-US" sz="2400" dirty="0" err="1" smtClean="0"/>
              <a:t>N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}. </a:t>
            </a:r>
          </a:p>
          <a:p>
            <a:pPr lvl="1"/>
            <a:r>
              <a:rPr lang="en-US" sz="2400" dirty="0" smtClean="0"/>
              <a:t>Trees are usually drawn “upside” down.  Root at the top.</a:t>
            </a:r>
            <a:endParaRPr lang="en-US" sz="2400" dirty="0"/>
          </a:p>
        </p:txBody>
      </p:sp>
      <p:pic>
        <p:nvPicPr>
          <p:cNvPr id="6" name="Picture 5" descr="g152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267200"/>
            <a:ext cx="3879785" cy="2199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9EF3478-187F-4A37-8EE4-2810F95C5723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tree with all nodes and edges shown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86000"/>
            <a:ext cx="7905750" cy="2463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9EF3478-187F-4A37-8EE4-2810F95C5723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and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node is either a leaf node or an internal node</a:t>
            </a:r>
          </a:p>
          <a:p>
            <a:pPr lvl="1"/>
            <a:r>
              <a:rPr lang="en-US" dirty="0" smtClean="0"/>
              <a:t>leaf: any node without children</a:t>
            </a:r>
          </a:p>
          <a:p>
            <a:pPr lvl="1"/>
            <a:r>
              <a:rPr lang="en-US" dirty="0" smtClean="0"/>
              <a:t>internal: any node with at least one child</a:t>
            </a:r>
          </a:p>
          <a:p>
            <a:r>
              <a:rPr lang="en-US" dirty="0" smtClean="0"/>
              <a:t>The degree of a node is the number of its children</a:t>
            </a:r>
          </a:p>
          <a:p>
            <a:r>
              <a:rPr lang="en-US" dirty="0" smtClean="0"/>
              <a:t>The degree of a tree is the maximum degree of it’s nodes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9EF3478-187F-4A37-8EE4-2810F95C5723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and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path</a:t>
            </a:r>
            <a:r>
              <a:rPr lang="en-US" dirty="0" smtClean="0"/>
              <a:t> is a sequence of nodes n</a:t>
            </a:r>
            <a:r>
              <a:rPr lang="en-US" baseline="-25000" dirty="0" smtClean="0"/>
              <a:t>1</a:t>
            </a:r>
            <a:r>
              <a:rPr lang="en-US" dirty="0" smtClean="0"/>
              <a:t>, n</a:t>
            </a:r>
            <a:r>
              <a:rPr lang="en-US" baseline="-25000" dirty="0" smtClean="0"/>
              <a:t>2</a:t>
            </a:r>
            <a:r>
              <a:rPr lang="en-US" dirty="0" smtClean="0"/>
              <a:t>, ...,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k</a:t>
            </a:r>
            <a:r>
              <a:rPr lang="en-US" dirty="0" smtClean="0"/>
              <a:t> such that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is the parent of n</a:t>
            </a:r>
            <a:r>
              <a:rPr lang="en-US" baseline="-25000" dirty="0" smtClean="0"/>
              <a:t>i+1</a:t>
            </a:r>
            <a:r>
              <a:rPr lang="en-US" dirty="0" smtClean="0"/>
              <a:t> for all 1 ≤ </a:t>
            </a:r>
            <a:r>
              <a:rPr lang="en-US" dirty="0" err="1" smtClean="0"/>
              <a:t>i</a:t>
            </a:r>
            <a:r>
              <a:rPr lang="en-US" dirty="0" smtClean="0"/>
              <a:t> ≤ k.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length</a:t>
            </a:r>
            <a:r>
              <a:rPr lang="en-US" dirty="0" smtClean="0"/>
              <a:t> of the path is he number of edges on the path.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descendents</a:t>
            </a:r>
            <a:r>
              <a:rPr lang="en-US" dirty="0" smtClean="0"/>
              <a:t> of a node are all the nodes that are on some path from the node to any leaf.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ancestors</a:t>
            </a:r>
            <a:r>
              <a:rPr lang="en-US" dirty="0" smtClean="0"/>
              <a:t> of a node are all the nodes that are on the path from the root to the node.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siblings</a:t>
            </a:r>
            <a:r>
              <a:rPr lang="en-US" dirty="0" smtClean="0"/>
              <a:t> of a node are all nodes that have the same parent.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depth</a:t>
            </a:r>
            <a:r>
              <a:rPr lang="en-US" dirty="0" smtClean="0"/>
              <a:t> of a node is the length of the path from the root to the node.  The depth of a node is also known as its </a:t>
            </a:r>
            <a:r>
              <a:rPr lang="en-US" b="1" dirty="0" smtClean="0"/>
              <a:t>level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height</a:t>
            </a:r>
            <a:r>
              <a:rPr lang="en-US" dirty="0" smtClean="0"/>
              <a:t> of a node is the length of the longest path from the node to any descendent leaf.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height</a:t>
            </a:r>
            <a:r>
              <a:rPr lang="en-US" dirty="0" smtClean="0"/>
              <a:t> of a tree is the height of its root.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9EF3478-187F-4A37-8EE4-2810F95C5723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g152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0200"/>
            <a:ext cx="4325449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876800" y="381000"/>
            <a:ext cx="3889248" cy="6019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000" dirty="0" smtClean="0"/>
              <a:t>Name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internal nodes.</a:t>
            </a:r>
          </a:p>
          <a:p>
            <a:pPr marL="777240" lvl="1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/>
              <a:t>A,B,C,D,G,H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leaf nodes.</a:t>
            </a:r>
          </a:p>
          <a:p>
            <a:pPr marL="777240" lvl="1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000" baseline="0" dirty="0" smtClean="0"/>
              <a:t>E,F,K,L,I,J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the degree of the tree?</a:t>
            </a:r>
          </a:p>
          <a:p>
            <a:pPr marL="777240" lvl="1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000" baseline="0" dirty="0" smtClean="0"/>
              <a:t>3</a:t>
            </a:r>
          </a:p>
          <a:p>
            <a:pPr marL="320040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the height of node C?</a:t>
            </a:r>
          </a:p>
          <a:p>
            <a:pPr marL="777240" lvl="1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000" baseline="0" dirty="0" smtClean="0"/>
              <a:t>1</a:t>
            </a:r>
          </a:p>
          <a:p>
            <a:pPr marL="320040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the depth of node C?</a:t>
            </a:r>
          </a:p>
          <a:p>
            <a:pPr marL="777240" lvl="1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000" baseline="0" dirty="0" smtClean="0"/>
              <a:t>1</a:t>
            </a:r>
          </a:p>
          <a:p>
            <a:pPr marL="320040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the height of the tree?</a:t>
            </a:r>
          </a:p>
          <a:p>
            <a:pPr marL="777240" lvl="1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000" baseline="0" dirty="0" smtClean="0"/>
              <a:t>3</a:t>
            </a:r>
          </a:p>
          <a:p>
            <a:pPr marL="320040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 the descendents of D</a:t>
            </a:r>
          </a:p>
          <a:p>
            <a:pPr marL="777240" lvl="1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000" baseline="0" dirty="0" smtClean="0"/>
              <a:t>H,I,J,L</a:t>
            </a:r>
          </a:p>
          <a:p>
            <a:pPr marL="320040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 the ancestors of D</a:t>
            </a:r>
          </a:p>
          <a:p>
            <a:pPr marL="777240" lvl="1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000" baseline="0" dirty="0" smtClean="0"/>
              <a:t>A</a:t>
            </a:r>
          </a:p>
          <a:p>
            <a:pPr marL="320040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C,G,K a path?</a:t>
            </a:r>
          </a:p>
          <a:p>
            <a:pPr marL="777240" lvl="1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000" baseline="0" dirty="0" smtClean="0"/>
              <a:t>Yes</a:t>
            </a:r>
          </a:p>
          <a:p>
            <a:pPr marL="320040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A,H,L a path?</a:t>
            </a:r>
          </a:p>
          <a:p>
            <a:pPr marL="777240" lvl="1" indent="-320040"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000" baseline="0" dirty="0" smtClean="0"/>
              <a:t>No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9EF3478-187F-4A37-8EE4-2810F95C5723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binary tree is a tree where each internal node has degree two (two children).  Each child is designated as either the ‘left’ or the ‘right’ child.</a:t>
            </a:r>
          </a:p>
          <a:p>
            <a:pPr lvl="1"/>
            <a:r>
              <a:rPr lang="en-US" dirty="0" smtClean="0"/>
              <a:t>Usually, we allow for ‘null’ to be a leaf node in this understanding.  Null would be the empty tree.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9EF3478-187F-4A37-8EE4-2810F95C5723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3593</TotalTime>
  <Words>1229</Words>
  <Application>Microsoft Macintosh PowerPoint</Application>
  <PresentationFormat>On-screen Show (4:3)</PresentationFormat>
  <Paragraphs>154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Median</vt:lpstr>
      <vt:lpstr>Trees</vt:lpstr>
      <vt:lpstr>Trees</vt:lpstr>
      <vt:lpstr>Terminology</vt:lpstr>
      <vt:lpstr>Definitions</vt:lpstr>
      <vt:lpstr>A tree with all nodes and edges shown</vt:lpstr>
      <vt:lpstr>Definitions and Terminology</vt:lpstr>
      <vt:lpstr>Definitions and Terminology</vt:lpstr>
      <vt:lpstr>Example</vt:lpstr>
      <vt:lpstr>Binary Trees</vt:lpstr>
      <vt:lpstr>Tree Traversal</vt:lpstr>
      <vt:lpstr>Example</vt:lpstr>
      <vt:lpstr>Binary Search Tree</vt:lpstr>
      <vt:lpstr>Binary Search Tree Operations</vt:lpstr>
      <vt:lpstr>Example interface</vt:lpstr>
      <vt:lpstr>Adding and Removing</vt:lpstr>
      <vt:lpstr>Algorithms</vt:lpstr>
      <vt:lpstr>Removing an element from BST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kenny</dc:creator>
  <cp:lastModifiedBy>Kenny Hunt</cp:lastModifiedBy>
  <cp:revision>96</cp:revision>
  <dcterms:created xsi:type="dcterms:W3CDTF">2011-01-05T21:35:55Z</dcterms:created>
  <dcterms:modified xsi:type="dcterms:W3CDTF">2016-05-02T15:46:03Z</dcterms:modified>
</cp:coreProperties>
</file>