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5" r:id="rId11"/>
    <p:sldId id="266" r:id="rId12"/>
    <p:sldId id="273" r:id="rId13"/>
    <p:sldId id="274" r:id="rId14"/>
    <p:sldId id="309" r:id="rId15"/>
    <p:sldId id="301" r:id="rId16"/>
    <p:sldId id="308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6" autoAdjust="0"/>
    <p:restoredTop sz="87287" autoAdjust="0"/>
  </p:normalViewPr>
  <p:slideViewPr>
    <p:cSldViewPr>
      <p:cViewPr varScale="1">
        <p:scale>
          <a:sx n="74" d="100"/>
          <a:sy n="74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9364C-84E4-463E-8440-DD2B06FF994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60DB3-6AB4-4EC0-96C4-156306ECA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1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5/3/2016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5/3/2016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root to leaf</a:t>
            </a:r>
            <a:endParaRPr lang="en-US" dirty="0"/>
          </a:p>
        </p:txBody>
      </p:sp>
      <p:pic>
        <p:nvPicPr>
          <p:cNvPr id="3078" name="Picture 6" descr="http://farm5.static.flickr.com/4103/4981954694_7c02d00d24_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04800"/>
            <a:ext cx="3252787" cy="48768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often necessary to list the nodes in a binary tree.  But how should the nodes be ordered?</a:t>
            </a:r>
          </a:p>
          <a:p>
            <a:r>
              <a:rPr lang="en-US" dirty="0" smtClean="0"/>
              <a:t>There are four common orderings.</a:t>
            </a:r>
          </a:p>
          <a:p>
            <a:pPr lvl="1"/>
            <a:r>
              <a:rPr lang="en-US" dirty="0" smtClean="0"/>
              <a:t>pre-order: list the root and then traverse each child in left-to-right order using in-order traversal at each child.</a:t>
            </a:r>
          </a:p>
          <a:p>
            <a:pPr lvl="1"/>
            <a:r>
              <a:rPr lang="en-US" dirty="0" smtClean="0"/>
              <a:t>post-order: traverse each child in left-to-right order using post-order traversal at each node.  Finally, list the root.</a:t>
            </a:r>
          </a:p>
          <a:p>
            <a:pPr lvl="1"/>
            <a:r>
              <a:rPr lang="en-US" dirty="0" smtClean="0"/>
              <a:t>level-order: traverse the nodes in order of their level going left-to-right on each level.</a:t>
            </a:r>
          </a:p>
          <a:p>
            <a:pPr lvl="1"/>
            <a:r>
              <a:rPr lang="en-US" dirty="0" smtClean="0"/>
              <a:t>in-order: traverse the left-tree and then list the root and then traverse the right-tree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600200"/>
            <a:ext cx="4194048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Pre-order traversal: </a:t>
            </a:r>
          </a:p>
          <a:p>
            <a:pPr lvl="1"/>
            <a:r>
              <a:rPr lang="en-US" dirty="0" smtClean="0"/>
              <a:t>F, B, A, D, C, E, G, I, H</a:t>
            </a:r>
          </a:p>
          <a:p>
            <a:r>
              <a:rPr lang="en-US" dirty="0" smtClean="0"/>
              <a:t>In-order traversal: </a:t>
            </a:r>
          </a:p>
          <a:p>
            <a:pPr lvl="1"/>
            <a:r>
              <a:rPr lang="en-US" dirty="0" smtClean="0"/>
              <a:t>A, B, C, D, E, F, G, H, I</a:t>
            </a:r>
          </a:p>
          <a:p>
            <a:r>
              <a:rPr lang="en-US" dirty="0" smtClean="0"/>
              <a:t>Post-order traversal: </a:t>
            </a:r>
          </a:p>
          <a:p>
            <a:pPr lvl="1"/>
            <a:r>
              <a:rPr lang="en-US" dirty="0" smtClean="0"/>
              <a:t>A, C, E, D, B, H, I, G, F</a:t>
            </a:r>
          </a:p>
          <a:p>
            <a:r>
              <a:rPr lang="en-US" dirty="0" smtClean="0"/>
              <a:t>Level-order traversal: </a:t>
            </a:r>
          </a:p>
          <a:p>
            <a:pPr lvl="1"/>
            <a:r>
              <a:rPr lang="en-US" dirty="0" smtClean="0"/>
              <a:t>F, B, G, A, D, I, C, E, H</a:t>
            </a:r>
          </a:p>
          <a:p>
            <a:endParaRPr lang="en-US" dirty="0"/>
          </a:p>
        </p:txBody>
      </p:sp>
      <p:pic>
        <p:nvPicPr>
          <p:cNvPr id="17410" name="Picture 2" descr="http://upload.wikimedia.org/wikipedia/commons/thumb/6/67/Sorted_binary_tree.svg/1000px-Sorted_binary_tree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4117974" cy="3277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binary search tree is a binary tree with the following property</a:t>
            </a:r>
          </a:p>
          <a:p>
            <a:pPr lvl="1"/>
            <a:r>
              <a:rPr lang="en-US" sz="2000" dirty="0" smtClean="0"/>
              <a:t>Each node is associated with a value or key</a:t>
            </a:r>
          </a:p>
          <a:p>
            <a:pPr lvl="1"/>
            <a:r>
              <a:rPr lang="en-US" sz="2000" dirty="0" smtClean="0"/>
              <a:t>For each node in the tree, the nodes key is greater than or equal to all keys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and is less than or equal to all keys in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37890" name="Picture 2" descr="http://t2.gstatic.com/images?q=tbn:jhv-bxi6Q-YqKM:http://www.nczonline.net/blog/wp-content/uploads/2009/06/binarysearchtree.png&amp;t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038600"/>
            <a:ext cx="2444435" cy="2057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binary search tree is a collection that supports efficient “searching” along with several other commonly used methods.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contains(T element)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add(T element)</a:t>
            </a:r>
          </a:p>
          <a:p>
            <a:pPr lvl="1"/>
            <a:r>
              <a:rPr lang="en-US" dirty="0" smtClean="0"/>
              <a:t>void remove(</a:t>
            </a:r>
            <a:r>
              <a:rPr lang="en-US" dirty="0"/>
              <a:t>T</a:t>
            </a:r>
            <a:r>
              <a:rPr lang="en-US" dirty="0" smtClean="0"/>
              <a:t> element)</a:t>
            </a:r>
          </a:p>
          <a:p>
            <a:pPr lvl="1"/>
            <a:r>
              <a:rPr lang="en-US" dirty="0" smtClean="0"/>
              <a:t>E min(E element)</a:t>
            </a:r>
          </a:p>
          <a:p>
            <a:pPr lvl="1"/>
            <a:r>
              <a:rPr lang="en-US" dirty="0" smtClean="0"/>
              <a:t>E max(E element)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interface</a:t>
            </a:r>
            <a:endParaRPr lang="en-US" dirty="0"/>
          </a:p>
        </p:txBody>
      </p:sp>
      <p:pic>
        <p:nvPicPr>
          <p:cNvPr id="3" name="Picture 2" descr="Screen Shot 2016-05-02 at 10.4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3" y="2286000"/>
            <a:ext cx="7728155" cy="304800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25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Removing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Describe an algorithm for adding a key to a binary search tree.</a:t>
            </a:r>
          </a:p>
          <a:p>
            <a:r>
              <a:rPr lang="en-US" dirty="0" smtClean="0"/>
              <a:t>Describe an algorithm for finding the minimum key in a binary search tree.</a:t>
            </a:r>
          </a:p>
          <a:p>
            <a:r>
              <a:rPr lang="en-US" dirty="0" smtClean="0"/>
              <a:t>Describe an algorithm for finding the maximum key in a binary search tree.</a:t>
            </a:r>
          </a:p>
          <a:p>
            <a:r>
              <a:rPr lang="en-US" dirty="0" smtClean="0"/>
              <a:t>Describe an algorithm for finding a key in a binary search tree.</a:t>
            </a:r>
          </a:p>
          <a:p>
            <a:r>
              <a:rPr lang="en-US" dirty="0" smtClean="0"/>
              <a:t>Describe an algorithm for removing a key from a binary search tree.</a:t>
            </a:r>
          </a:p>
          <a:p>
            <a:r>
              <a:rPr lang="en-US" dirty="0" smtClean="0"/>
              <a:t>Can binary search tree’s have duplicate keys?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935637"/>
            <a:ext cx="4114800" cy="23083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Node Insert(E value, Node n) :</a:t>
            </a:r>
          </a:p>
          <a:p>
            <a:r>
              <a:rPr lang="en-US" b="1" dirty="0"/>
              <a:t> </a:t>
            </a:r>
            <a:r>
              <a:rPr lang="en-US" b="1" dirty="0" smtClean="0"/>
              <a:t> if( n == null) return new Node(value)</a:t>
            </a:r>
          </a:p>
          <a:p>
            <a:r>
              <a:rPr lang="en-US" b="1" dirty="0"/>
              <a:t> </a:t>
            </a:r>
            <a:r>
              <a:rPr lang="en-US" b="1" dirty="0" smtClean="0"/>
              <a:t> else if value &lt; </a:t>
            </a:r>
            <a:r>
              <a:rPr lang="en-US" b="1" dirty="0" err="1" smtClean="0"/>
              <a:t>n.value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n.left</a:t>
            </a:r>
            <a:r>
              <a:rPr lang="en-US" b="1" dirty="0" smtClean="0"/>
              <a:t> = insert(e, </a:t>
            </a:r>
            <a:r>
              <a:rPr lang="en-US" b="1" dirty="0" err="1" smtClean="0"/>
              <a:t>n.left</a:t>
            </a:r>
            <a:r>
              <a:rPr lang="en-US" b="1" dirty="0" smtClean="0"/>
              <a:t>)</a:t>
            </a:r>
          </a:p>
          <a:p>
            <a:r>
              <a:rPr lang="en-US" b="1" dirty="0"/>
              <a:t> </a:t>
            </a:r>
            <a:r>
              <a:rPr lang="en-US" b="1" dirty="0" smtClean="0"/>
              <a:t> else if value &gt; </a:t>
            </a:r>
            <a:r>
              <a:rPr lang="en-US" b="1" dirty="0" err="1" smtClean="0"/>
              <a:t>n.value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n.right</a:t>
            </a:r>
            <a:r>
              <a:rPr lang="en-US" b="1" dirty="0" smtClean="0"/>
              <a:t> = insert(e, </a:t>
            </a:r>
            <a:r>
              <a:rPr lang="en-US" b="1" dirty="0" err="1" smtClean="0"/>
              <a:t>n.right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  return 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921076"/>
            <a:ext cx="4267200" cy="3539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Node delete(E value, Node n) 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if( n == null) return null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else if value &lt; </a:t>
            </a:r>
            <a:r>
              <a:rPr lang="en-US" sz="1600" b="1" dirty="0" err="1" smtClean="0"/>
              <a:t>n.value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</a:t>
            </a:r>
            <a:r>
              <a:rPr lang="en-US" sz="1600" b="1" dirty="0" err="1" smtClean="0"/>
              <a:t>n.left</a:t>
            </a:r>
            <a:r>
              <a:rPr lang="en-US" sz="1600" b="1" dirty="0" smtClean="0"/>
              <a:t> = delete(e, </a:t>
            </a:r>
            <a:r>
              <a:rPr lang="en-US" sz="1600" b="1" dirty="0" err="1" smtClean="0"/>
              <a:t>n.left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else if value &gt; </a:t>
            </a:r>
            <a:r>
              <a:rPr lang="en-US" sz="1600" b="1" dirty="0" err="1" smtClean="0"/>
              <a:t>n.value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 = delete(e, 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else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if n is a leaf then n = null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else if n has one child then n = that child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else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</a:t>
            </a:r>
            <a:r>
              <a:rPr lang="en-US" sz="1600" b="1" dirty="0" err="1" smtClean="0"/>
              <a:t>n.value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findMin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) .value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 = delete(</a:t>
            </a:r>
            <a:r>
              <a:rPr lang="en-US" sz="1600" b="1" dirty="0" err="1" smtClean="0"/>
              <a:t>n.value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)</a:t>
            </a:r>
          </a:p>
          <a:p>
            <a:endParaRPr lang="en-US" sz="1600" b="1" dirty="0"/>
          </a:p>
          <a:p>
            <a:r>
              <a:rPr lang="en-US" sz="1600" b="1" dirty="0" smtClean="0"/>
              <a:t>  return 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25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element from BST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676400"/>
            <a:ext cx="5029200" cy="191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810000"/>
            <a:ext cx="5029200" cy="244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" y="2743200"/>
            <a:ext cx="1752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876800"/>
            <a:ext cx="1752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tree is a non-linear collection</a:t>
            </a:r>
          </a:p>
          <a:p>
            <a:pPr lvl="1"/>
            <a:r>
              <a:rPr lang="en-US" dirty="0" smtClean="0"/>
              <a:t>The elements are in a hierarchical arrangement</a:t>
            </a:r>
          </a:p>
          <a:p>
            <a:pPr lvl="1"/>
            <a:r>
              <a:rPr lang="en-US" dirty="0" smtClean="0"/>
              <a:t>The elements are not accessible by 'index'.</a:t>
            </a:r>
          </a:p>
          <a:p>
            <a:r>
              <a:rPr lang="en-US" dirty="0" smtClean="0"/>
              <a:t>Mirrors common concepts</a:t>
            </a:r>
          </a:p>
          <a:p>
            <a:pPr lvl="1"/>
            <a:r>
              <a:rPr lang="en-US" dirty="0" smtClean="0"/>
              <a:t>A book : chapters – sections – paragraphs – sentences – words.</a:t>
            </a:r>
          </a:p>
          <a:p>
            <a:pPr lvl="1"/>
            <a:r>
              <a:rPr lang="en-US" dirty="0" smtClean="0"/>
              <a:t>Org charts</a:t>
            </a:r>
          </a:p>
          <a:p>
            <a:pPr lvl="1"/>
            <a:r>
              <a:rPr lang="en-US" dirty="0" smtClean="0"/>
              <a:t>Folder systems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are formed from nodes and edges.</a:t>
            </a:r>
          </a:p>
          <a:p>
            <a:pPr lvl="1"/>
            <a:r>
              <a:rPr lang="en-US" dirty="0" smtClean="0"/>
              <a:t>Nodes are also known as vertices</a:t>
            </a:r>
          </a:p>
          <a:p>
            <a:pPr lvl="1"/>
            <a:r>
              <a:rPr lang="en-US" dirty="0" smtClean="0"/>
              <a:t>Edges are also known as branches</a:t>
            </a:r>
          </a:p>
          <a:p>
            <a:r>
              <a:rPr lang="en-US" dirty="0" smtClean="0"/>
              <a:t>An edge establishes a relationship between nodes</a:t>
            </a:r>
          </a:p>
          <a:p>
            <a:pPr lvl="1"/>
            <a:r>
              <a:rPr lang="en-US" dirty="0" smtClean="0"/>
              <a:t>We denote an edge between nodes A and B as {A, B}</a:t>
            </a:r>
          </a:p>
          <a:p>
            <a:pPr lvl="2"/>
            <a:r>
              <a:rPr lang="en-US" dirty="0" smtClean="0"/>
              <a:t>A is the parent of B.</a:t>
            </a:r>
          </a:p>
          <a:p>
            <a:pPr lvl="2"/>
            <a:r>
              <a:rPr lang="en-US" dirty="0" smtClean="0"/>
              <a:t>A node can have at most one parent.</a:t>
            </a:r>
          </a:p>
          <a:p>
            <a:r>
              <a:rPr lang="en-US" dirty="0" smtClean="0"/>
              <a:t>Each tree has one root node.  The root node is the only node that has no parent.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Trees can be defined recursively (inductively)</a:t>
            </a:r>
          </a:p>
          <a:p>
            <a:pPr lvl="1"/>
            <a:r>
              <a:rPr lang="en-US" sz="2400" dirty="0" smtClean="0"/>
              <a:t>A single node is a tree.  It is the root of the tree.</a:t>
            </a:r>
          </a:p>
          <a:p>
            <a:pPr lvl="1"/>
            <a:r>
              <a:rPr lang="en-US" sz="2400" dirty="0" smtClean="0"/>
              <a:t>If N is a node and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trees with root nodes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k</a:t>
            </a:r>
            <a:r>
              <a:rPr lang="en-US" sz="2400" baseline="-25000" dirty="0" smtClean="0"/>
              <a:t>,</a:t>
            </a:r>
            <a:r>
              <a:rPr lang="en-US" sz="2400" dirty="0" smtClean="0"/>
              <a:t> then so is the tree having N as the root and adding edges {N,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}, {N,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}, …, {N,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}. </a:t>
            </a:r>
          </a:p>
          <a:p>
            <a:pPr lvl="1"/>
            <a:r>
              <a:rPr lang="en-US" sz="2400" dirty="0" smtClean="0"/>
              <a:t>Trees are usually drawn “upside” down.  Root at the top.</a:t>
            </a:r>
            <a:endParaRPr lang="en-US" sz="2400" dirty="0"/>
          </a:p>
        </p:txBody>
      </p:sp>
      <p:pic>
        <p:nvPicPr>
          <p:cNvPr id="6" name="Picture 5" descr="g152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267200"/>
            <a:ext cx="3879785" cy="2199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tree with all nodes and edges shown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7905750" cy="246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and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node is either a leaf node or an internal node</a:t>
            </a:r>
          </a:p>
          <a:p>
            <a:pPr lvl="1"/>
            <a:r>
              <a:rPr lang="en-US" dirty="0" smtClean="0"/>
              <a:t>leaf: any node without children</a:t>
            </a:r>
          </a:p>
          <a:p>
            <a:pPr lvl="1"/>
            <a:r>
              <a:rPr lang="en-US" dirty="0" smtClean="0"/>
              <a:t>internal: any node with at least one child</a:t>
            </a:r>
          </a:p>
          <a:p>
            <a:r>
              <a:rPr lang="en-US" dirty="0" smtClean="0"/>
              <a:t>The degree of a node is the number of its children</a:t>
            </a:r>
          </a:p>
          <a:p>
            <a:r>
              <a:rPr lang="en-US" dirty="0" smtClean="0"/>
              <a:t>The degree of a tree is the maximum degree of it’s nodes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and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path</a:t>
            </a:r>
            <a:r>
              <a:rPr lang="en-US" dirty="0" smtClean="0"/>
              <a:t> is a sequence of nodes 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 such that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the parent of n</a:t>
            </a:r>
            <a:r>
              <a:rPr lang="en-US" baseline="-25000" dirty="0" smtClean="0"/>
              <a:t>i+1</a:t>
            </a:r>
            <a:r>
              <a:rPr lang="en-US" dirty="0" smtClean="0"/>
              <a:t> for all 1 ≤ </a:t>
            </a:r>
            <a:r>
              <a:rPr lang="en-US" dirty="0" err="1" smtClean="0"/>
              <a:t>i</a:t>
            </a:r>
            <a:r>
              <a:rPr lang="en-US" dirty="0" smtClean="0"/>
              <a:t> ≤ k.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length</a:t>
            </a:r>
            <a:r>
              <a:rPr lang="en-US" dirty="0" smtClean="0"/>
              <a:t> of the path is he number of edges on the path.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descendents</a:t>
            </a:r>
            <a:r>
              <a:rPr lang="en-US" dirty="0" smtClean="0"/>
              <a:t> of a node are all the nodes that are on some path from the node to any leaf.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ancestors</a:t>
            </a:r>
            <a:r>
              <a:rPr lang="en-US" dirty="0" smtClean="0"/>
              <a:t> of a node are all the nodes that are on the path from the root to the node.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siblings</a:t>
            </a:r>
            <a:r>
              <a:rPr lang="en-US" dirty="0" smtClean="0"/>
              <a:t> of a node are all nodes that have the same parent.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depth</a:t>
            </a:r>
            <a:r>
              <a:rPr lang="en-US" dirty="0" smtClean="0"/>
              <a:t> of a node is the length of the path from the root to the node.  The depth of a node is also known as its </a:t>
            </a:r>
            <a:r>
              <a:rPr lang="en-US" b="1" dirty="0" smtClean="0"/>
              <a:t>level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height</a:t>
            </a:r>
            <a:r>
              <a:rPr lang="en-US" dirty="0" smtClean="0"/>
              <a:t> of a node is the length of the longest path from the node to any descendent leaf.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height</a:t>
            </a:r>
            <a:r>
              <a:rPr lang="en-US" dirty="0" smtClean="0"/>
              <a:t> of a tree is the height of its root.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g152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4325449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381000"/>
            <a:ext cx="3889248" cy="6019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000" dirty="0" smtClean="0"/>
              <a:t>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internal nodes.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A,B,C,D,G,H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leaf nodes.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E,F,K,L,I,J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degree of the tree?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3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height of node C?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1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depth of node C?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1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height of the tree?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3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the descendents of D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H,I,J,L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the ancestors of D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A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C,G,K a path?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Yes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A,H,L a path?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No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binary tree is a tree where each internal node has degree two (two children).  Each child is designated as either the ‘left’ or the ‘right’ child.</a:t>
            </a:r>
          </a:p>
          <a:p>
            <a:pPr lvl="1"/>
            <a:r>
              <a:rPr lang="en-US" dirty="0" smtClean="0"/>
              <a:t>Usually, we allow for ‘null’ to be a leaf node in this understanding.  Null would be the empty tree.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3884</TotalTime>
  <Words>1113</Words>
  <Application>Microsoft Office PowerPoint</Application>
  <PresentationFormat>On-screen Show (4:3)</PresentationFormat>
  <Paragraphs>154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Median</vt:lpstr>
      <vt:lpstr>Trees</vt:lpstr>
      <vt:lpstr>Trees</vt:lpstr>
      <vt:lpstr>Terminology</vt:lpstr>
      <vt:lpstr>Definitions</vt:lpstr>
      <vt:lpstr>A tree with all nodes and edges shown</vt:lpstr>
      <vt:lpstr>Definitions and Terminology</vt:lpstr>
      <vt:lpstr>Definitions and Terminology</vt:lpstr>
      <vt:lpstr>Example</vt:lpstr>
      <vt:lpstr>Binary Trees</vt:lpstr>
      <vt:lpstr>Tree Traversal</vt:lpstr>
      <vt:lpstr>Example</vt:lpstr>
      <vt:lpstr>Binary Search Tree</vt:lpstr>
      <vt:lpstr>Binary Search Tree Operations</vt:lpstr>
      <vt:lpstr>Example interface</vt:lpstr>
      <vt:lpstr>Adding and Removing</vt:lpstr>
      <vt:lpstr>Algorithms</vt:lpstr>
      <vt:lpstr>Removing an element from BST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kenny</dc:creator>
  <cp:lastModifiedBy>Julia Froegel</cp:lastModifiedBy>
  <cp:revision>98</cp:revision>
  <dcterms:created xsi:type="dcterms:W3CDTF">2011-01-05T21:35:55Z</dcterms:created>
  <dcterms:modified xsi:type="dcterms:W3CDTF">2016-05-03T21:03:50Z</dcterms:modified>
</cp:coreProperties>
</file>