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notesMasterIdLst>
    <p:notesMasterId r:id="rId57"/>
  </p:notesMasterIdLst>
  <p:handoutMasterIdLst>
    <p:handoutMasterId r:id="rId58"/>
  </p:handoutMasterIdLst>
  <p:sldIdLst>
    <p:sldId id="324" r:id="rId2"/>
    <p:sldId id="325" r:id="rId3"/>
    <p:sldId id="335" r:id="rId4"/>
    <p:sldId id="307" r:id="rId5"/>
    <p:sldId id="326" r:id="rId6"/>
    <p:sldId id="327" r:id="rId7"/>
    <p:sldId id="328" r:id="rId8"/>
    <p:sldId id="329" r:id="rId9"/>
    <p:sldId id="330" r:id="rId10"/>
    <p:sldId id="331" r:id="rId11"/>
    <p:sldId id="332" r:id="rId12"/>
    <p:sldId id="333" r:id="rId13"/>
    <p:sldId id="334" r:id="rId14"/>
    <p:sldId id="353" r:id="rId15"/>
    <p:sldId id="336" r:id="rId16"/>
    <p:sldId id="311" r:id="rId17"/>
    <p:sldId id="312" r:id="rId18"/>
    <p:sldId id="337" r:id="rId19"/>
    <p:sldId id="338" r:id="rId20"/>
    <p:sldId id="313" r:id="rId21"/>
    <p:sldId id="339" r:id="rId22"/>
    <p:sldId id="340" r:id="rId23"/>
    <p:sldId id="322" r:id="rId24"/>
    <p:sldId id="341" r:id="rId25"/>
    <p:sldId id="343" r:id="rId26"/>
    <p:sldId id="342" r:id="rId27"/>
    <p:sldId id="274" r:id="rId28"/>
    <p:sldId id="276" r:id="rId29"/>
    <p:sldId id="344" r:id="rId30"/>
    <p:sldId id="345" r:id="rId31"/>
    <p:sldId id="281" r:id="rId32"/>
    <p:sldId id="280" r:id="rId33"/>
    <p:sldId id="285" r:id="rId34"/>
    <p:sldId id="346" r:id="rId35"/>
    <p:sldId id="347" r:id="rId36"/>
    <p:sldId id="349" r:id="rId37"/>
    <p:sldId id="350" r:id="rId38"/>
    <p:sldId id="351" r:id="rId39"/>
    <p:sldId id="352" r:id="rId40"/>
    <p:sldId id="354" r:id="rId41"/>
    <p:sldId id="355" r:id="rId42"/>
    <p:sldId id="356" r:id="rId43"/>
    <p:sldId id="357" r:id="rId44"/>
    <p:sldId id="358" r:id="rId45"/>
    <p:sldId id="359" r:id="rId46"/>
    <p:sldId id="360" r:id="rId47"/>
    <p:sldId id="295" r:id="rId48"/>
    <p:sldId id="294" r:id="rId49"/>
    <p:sldId id="305" r:id="rId50"/>
    <p:sldId id="290" r:id="rId51"/>
    <p:sldId id="361" r:id="rId52"/>
    <p:sldId id="362" r:id="rId53"/>
    <p:sldId id="278" r:id="rId54"/>
    <p:sldId id="287" r:id="rId55"/>
    <p:sldId id="288" r:id="rId5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6600"/>
    <a:srgbClr val="969696"/>
    <a:srgbClr val="CCECFF"/>
    <a:srgbClr val="FFFFCC"/>
    <a:srgbClr val="FFD9FF"/>
    <a:srgbClr val="FFCC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76" autoAdjust="0"/>
    <p:restoredTop sz="94660" autoAdjust="0"/>
  </p:normalViewPr>
  <p:slideViewPr>
    <p:cSldViewPr>
      <p:cViewPr varScale="1">
        <p:scale>
          <a:sx n="89" d="100"/>
          <a:sy n="89" d="100"/>
        </p:scale>
        <p:origin x="1188"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00"/>
    </p:cViewPr>
  </p:sorterViewPr>
  <p:notesViewPr>
    <p:cSldViewPr>
      <p:cViewPr varScale="1">
        <p:scale>
          <a:sx n="90" d="100"/>
          <a:sy n="90" d="100"/>
        </p:scale>
        <p:origin x="-190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06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06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06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95AE62-20E6-43FE-8FD7-F95D15B7D7E0}" type="slidenum">
              <a:rPr lang="en-US"/>
              <a:pPr>
                <a:defRPr/>
              </a:pPr>
              <a:t>‹#›</a:t>
            </a:fld>
            <a:endParaRPr lang="en-US"/>
          </a:p>
        </p:txBody>
      </p:sp>
    </p:spTree>
    <p:extLst>
      <p:ext uri="{BB962C8B-B14F-4D97-AF65-F5344CB8AC3E}">
        <p14:creationId xmlns:p14="http://schemas.microsoft.com/office/powerpoint/2010/main" val="410025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8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8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8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8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73CB861-9722-4550-B001-8EA71C64479D}" type="slidenum">
              <a:rPr lang="en-US"/>
              <a:pPr>
                <a:defRPr/>
              </a:pPr>
              <a:t>‹#›</a:t>
            </a:fld>
            <a:endParaRPr lang="en-US"/>
          </a:p>
        </p:txBody>
      </p:sp>
    </p:spTree>
    <p:extLst>
      <p:ext uri="{BB962C8B-B14F-4D97-AF65-F5344CB8AC3E}">
        <p14:creationId xmlns:p14="http://schemas.microsoft.com/office/powerpoint/2010/main" val="1027827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8000454-DB6C-4AF3-9117-C6C60CE577DE}" type="slidenum">
              <a:rPr lang="en-US" smtClean="0"/>
              <a:pPr/>
              <a:t>4</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28920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8C79A25-4D79-4811-A9DE-18EB4AB1D087}" type="slidenum">
              <a:rPr lang="en-US" smtClean="0"/>
              <a:pPr/>
              <a:t>32</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68361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D8FB016-657C-4E40-B1A2-9C5312EC26E8}" type="slidenum">
              <a:rPr lang="en-US" smtClean="0"/>
              <a:pPr/>
              <a:t>33</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140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82B483F5-3259-4057-940E-FB814F1FFFA3}" type="slidenum">
              <a:rPr lang="en-US" smtClean="0"/>
              <a:pPr/>
              <a:t>47</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8828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5D735BD-EAFE-4C61-B53E-81D7E4D7FE8A}" type="slidenum">
              <a:rPr lang="en-US" smtClean="0"/>
              <a:pPr/>
              <a:t>48</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4914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4DC4E4C-60CE-4123-9B4E-EA340F852BC2}" type="slidenum">
              <a:rPr lang="en-US" smtClean="0"/>
              <a:pPr/>
              <a:t>49</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3533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A07395C-3BB2-4D73-AE38-8074E8E8F10E}" type="slidenum">
              <a:rPr lang="en-US" smtClean="0"/>
              <a:pPr/>
              <a:t>50</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0344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4B79E37-4EE5-4DAF-93DA-DF11DAD04665}" type="slidenum">
              <a:rPr lang="en-US" smtClean="0"/>
              <a:pPr/>
              <a:t>53</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6445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F51FD9E-14DA-4C2D-B6C4-ED3C99A1B093}" type="slidenum">
              <a:rPr lang="en-US" smtClean="0"/>
              <a:pPr/>
              <a:t>54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13910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974E1DE2-5686-4487-9AEB-41981F50E25A}" type="slidenum">
              <a:rPr lang="en-US" smtClean="0"/>
              <a:pPr/>
              <a:t>55</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7688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AA0CD51-502B-4076-8677-41C77F48DDBF}" type="slidenum">
              <a:rPr lang="en-US" smtClean="0"/>
              <a:pPr/>
              <a:t>16</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6144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677FAC7-B5A6-46EF-B229-6042B4A320BA}" type="slidenum">
              <a:rPr lang="en-US" smtClean="0"/>
              <a:pPr/>
              <a:t>17</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64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08A05C0-D2A5-421C-83DF-E3F48F48A184}" type="slidenum">
              <a:rPr lang="en-US" smtClean="0"/>
              <a:pPr/>
              <a:t>20</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391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5FD6F2B-EBAE-4958-8BE3-B5EBD98EB07E}" type="slidenum">
              <a:rPr lang="en-US" smtClean="0"/>
              <a:pPr/>
              <a:t>23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9892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08A05C0-D2A5-421C-83DF-E3F48F48A184}" type="slidenum">
              <a:rPr lang="en-US" smtClean="0"/>
              <a:pPr/>
              <a:t>25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7425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D17AB9D-7784-4434-B1F8-DDF3659DB3C5}" type="slidenum">
              <a:rPr lang="en-US" smtClean="0"/>
              <a:pPr/>
              <a:t>27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8229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9C087B0-A7A8-4369-B896-D0BA56444CEB}" type="slidenum">
              <a:rPr lang="en-US" smtClean="0"/>
              <a:pPr/>
              <a:t>28</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65121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9F02390-4C2D-4AA6-9724-552FB2A656F1}" type="slidenum">
              <a:rPr lang="en-US" smtClean="0"/>
              <a:pPr/>
              <a:t>31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882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875ADE3-51D1-4ADD-B079-BA1F52B4772D}"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B3D9F25-C2F4-41A3-84CC-20EAB3EFA3C8}" type="slidenum">
              <a:rPr lang="en-US" smtClean="0"/>
              <a:pPr>
                <a:defRPr/>
              </a:pPr>
              <a:t>‹#›</a:t>
            </a:fld>
            <a:endParaRPr lang="en-US" dirty="0"/>
          </a:p>
        </p:txBody>
      </p:sp>
    </p:spTree>
    <p:extLst>
      <p:ext uri="{BB962C8B-B14F-4D97-AF65-F5344CB8AC3E}">
        <p14:creationId xmlns:p14="http://schemas.microsoft.com/office/powerpoint/2010/main" val="12854401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6F155F4-46EE-46F0-AF13-EB321C40DD29}"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F46D19-100E-4B9E-9BFF-CB4E7529BD74}" type="slidenum">
              <a:rPr lang="en-US" smtClean="0"/>
              <a:pPr>
                <a:defRPr/>
              </a:pPr>
              <a:t>‹#›</a:t>
            </a:fld>
            <a:endParaRPr lang="en-US" dirty="0"/>
          </a:p>
        </p:txBody>
      </p:sp>
    </p:spTree>
    <p:extLst>
      <p:ext uri="{BB962C8B-B14F-4D97-AF65-F5344CB8AC3E}">
        <p14:creationId xmlns:p14="http://schemas.microsoft.com/office/powerpoint/2010/main" val="154714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6F155F4-46EE-46F0-AF13-EB321C40DD29}"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F46D19-100E-4B9E-9BFF-CB4E7529BD74}" type="slidenum">
              <a:rPr lang="en-US" smtClean="0"/>
              <a:pPr>
                <a:defRPr/>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0310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6F155F4-46EE-46F0-AF13-EB321C40DD29}"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F46D19-100E-4B9E-9BFF-CB4E7529BD74}" type="slidenum">
              <a:rPr lang="en-US" smtClean="0"/>
              <a:pPr>
                <a:defRPr/>
              </a:pPr>
              <a:t>‹#›</a:t>
            </a:fld>
            <a:endParaRPr lang="en-US" dirty="0"/>
          </a:p>
        </p:txBody>
      </p:sp>
    </p:spTree>
    <p:extLst>
      <p:ext uri="{BB962C8B-B14F-4D97-AF65-F5344CB8AC3E}">
        <p14:creationId xmlns:p14="http://schemas.microsoft.com/office/powerpoint/2010/main" val="1292476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6F155F4-46EE-46F0-AF13-EB321C40DD29}"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F46D19-100E-4B9E-9BFF-CB4E7529BD74}" type="slidenum">
              <a:rPr lang="en-US" smtClean="0"/>
              <a:pPr>
                <a:defRPr/>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481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6F155F4-46EE-46F0-AF13-EB321C40DD29}"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F46D19-100E-4B9E-9BFF-CB4E7529BD74}" type="slidenum">
              <a:rPr lang="en-US" smtClean="0"/>
              <a:pPr>
                <a:defRPr/>
              </a:pPr>
              <a:t>‹#›</a:t>
            </a:fld>
            <a:endParaRPr lang="en-US" dirty="0"/>
          </a:p>
        </p:txBody>
      </p:sp>
    </p:spTree>
    <p:extLst>
      <p:ext uri="{BB962C8B-B14F-4D97-AF65-F5344CB8AC3E}">
        <p14:creationId xmlns:p14="http://schemas.microsoft.com/office/powerpoint/2010/main" val="39898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A4A7C8A-B2C1-40F6-BEAB-0E112225CA61}"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3D7E11-A42F-4C24-A272-D0E32700E59F}" type="slidenum">
              <a:rPr lang="en-US" smtClean="0"/>
              <a:pPr>
                <a:defRPr/>
              </a:pPr>
              <a:t>‹#›</a:t>
            </a:fld>
            <a:endParaRPr lang="en-US" dirty="0"/>
          </a:p>
        </p:txBody>
      </p:sp>
    </p:spTree>
    <p:extLst>
      <p:ext uri="{BB962C8B-B14F-4D97-AF65-F5344CB8AC3E}">
        <p14:creationId xmlns:p14="http://schemas.microsoft.com/office/powerpoint/2010/main" val="3657596835"/>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3AFC71E-E6D5-408D-BDDE-EAA45B30F316}"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8334D2B-F171-409B-8FD7-2566A41BA307}" type="slidenum">
              <a:rPr lang="en-US" smtClean="0"/>
              <a:pPr>
                <a:defRPr/>
              </a:pPr>
              <a:t>‹#›</a:t>
            </a:fld>
            <a:endParaRPr lang="en-US" dirty="0"/>
          </a:p>
        </p:txBody>
      </p:sp>
    </p:spTree>
    <p:extLst>
      <p:ext uri="{BB962C8B-B14F-4D97-AF65-F5344CB8AC3E}">
        <p14:creationId xmlns:p14="http://schemas.microsoft.com/office/powerpoint/2010/main" val="86698273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a:t>Click to edit Master title style</a:t>
            </a:r>
            <a:endParaRPr lang="en-US" dirty="0"/>
          </a:p>
        </p:txBody>
      </p:sp>
      <p:sp>
        <p:nvSpPr>
          <p:cNvPr id="3" name="Content Placeholder 2"/>
          <p:cNvSpPr>
            <a:spLocks noGrp="1"/>
          </p:cNvSpPr>
          <p:nvPr>
            <p:ph idx="1"/>
          </p:nvPr>
        </p:nvSpPr>
        <p:spPr>
          <a:xfrm>
            <a:off x="609599" y="1600200"/>
            <a:ext cx="6347714" cy="4441163"/>
          </a:xfrm>
        </p:spPr>
        <p:txBody>
          <a:bodyPr/>
          <a:lstStyle>
            <a:lvl2pPr marL="742950" indent="-285750">
              <a:spcBef>
                <a:spcPts val="400"/>
              </a:spcBef>
              <a:buFont typeface="Wingdings" panose="05000000000000000000" pitchFamily="2" charset="2"/>
              <a:buChar char="Ø"/>
              <a:defRPr/>
            </a:lvl2pPr>
            <a:lvl3pPr>
              <a:spcBef>
                <a:spcPts val="400"/>
              </a:spcBef>
              <a:buSzPct val="65000"/>
              <a:defRPr/>
            </a:lvl3pPr>
            <a:lvl4pPr marL="1600200" indent="-228600">
              <a:spcBef>
                <a:spcPts val="400"/>
              </a:spcBef>
              <a:buFont typeface="Wingdings" panose="05000000000000000000" pitchFamily="2" charset="2"/>
              <a:buChar char="Ø"/>
              <a:defRPr/>
            </a:lvl4pPr>
            <a:lvl5pPr>
              <a:spcBef>
                <a:spcPts val="400"/>
              </a:spcBef>
              <a:buSzPct val="650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fld id="{5674C7C1-9C38-4092-91D8-2F722135921D}" type="datetimeFigureOut">
              <a:rPr lang="en-US" smtClean="0"/>
              <a:pPr>
                <a:defRPr/>
              </a:pPr>
              <a:t>12/16/2017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E0CAE4-15A3-4ACE-BC74-90B53ECFDEB2}" type="slidenum">
              <a:rPr lang="en-US" smtClean="0"/>
              <a:pPr>
                <a:defRPr/>
              </a:pPr>
              <a:t>‹#›</a:t>
            </a:fld>
            <a:endParaRPr lang="en-US" dirty="0"/>
          </a:p>
        </p:txBody>
      </p:sp>
    </p:spTree>
    <p:extLst>
      <p:ext uri="{BB962C8B-B14F-4D97-AF65-F5344CB8AC3E}">
        <p14:creationId xmlns:p14="http://schemas.microsoft.com/office/powerpoint/2010/main" val="186408178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11E01C-8B3A-4335-BFCB-AE429101C073}" type="datetimeFigureOut">
              <a:rPr lang="en-US" smtClean="0"/>
              <a:pPr>
                <a:defRPr/>
              </a:pPr>
              <a:t>12/16/2017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030FBAA-36FA-4880-B223-E3D712E1489E}" type="slidenum">
              <a:rPr lang="en-US" smtClean="0"/>
              <a:pPr>
                <a:defRPr/>
              </a:pPr>
              <a:t>‹#›</a:t>
            </a:fld>
            <a:endParaRPr lang="en-US" dirty="0"/>
          </a:p>
        </p:txBody>
      </p:sp>
    </p:spTree>
    <p:extLst>
      <p:ext uri="{BB962C8B-B14F-4D97-AF65-F5344CB8AC3E}">
        <p14:creationId xmlns:p14="http://schemas.microsoft.com/office/powerpoint/2010/main" val="85202834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0D7296C-C85C-4D83-988B-899FE6790308}" type="datetimeFigureOut">
              <a:rPr lang="en-US" smtClean="0"/>
              <a:pPr>
                <a:defRPr/>
              </a:pPr>
              <a:t>12/16/2017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FA47D44-E684-4151-AAF0-B6EB1845BB4E}" type="slidenum">
              <a:rPr lang="en-US" smtClean="0"/>
              <a:pPr>
                <a:defRPr/>
              </a:pPr>
              <a:t>‹#›</a:t>
            </a:fld>
            <a:endParaRPr lang="en-US"/>
          </a:p>
        </p:txBody>
      </p:sp>
    </p:spTree>
    <p:extLst>
      <p:ext uri="{BB962C8B-B14F-4D97-AF65-F5344CB8AC3E}">
        <p14:creationId xmlns:p14="http://schemas.microsoft.com/office/powerpoint/2010/main" val="109406674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8E63B78D-B168-4B81-9F7C-C00B180E83F0}" type="datetimeFigureOut">
              <a:rPr lang="en-US" smtClean="0"/>
              <a:pPr>
                <a:defRPr/>
              </a:pPr>
              <a:t>12/16/2017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1427D82-9FF8-4868-BB7A-66DDFCCE48C1}" type="slidenum">
              <a:rPr lang="en-US" smtClean="0"/>
              <a:pPr>
                <a:defRPr/>
              </a:pPr>
              <a:t>‹#›</a:t>
            </a:fld>
            <a:endParaRPr lang="en-US"/>
          </a:p>
        </p:txBody>
      </p:sp>
    </p:spTree>
    <p:extLst>
      <p:ext uri="{BB962C8B-B14F-4D97-AF65-F5344CB8AC3E}">
        <p14:creationId xmlns:p14="http://schemas.microsoft.com/office/powerpoint/2010/main" val="112784545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C5A2CD9-E4CE-421B-BF04-5866AD45FE07}" type="datetimeFigureOut">
              <a:rPr lang="en-US" smtClean="0"/>
              <a:pPr>
                <a:defRPr/>
              </a:pPr>
              <a:t>12/16/2017</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C8FE2D5-F262-47BE-85CB-08DF93B15A91}" type="slidenum">
              <a:rPr lang="en-US" smtClean="0"/>
              <a:pPr>
                <a:defRPr/>
              </a:pPr>
              <a:t>‹#›</a:t>
            </a:fld>
            <a:endParaRPr lang="en-US" dirty="0"/>
          </a:p>
        </p:txBody>
      </p:sp>
    </p:spTree>
    <p:extLst>
      <p:ext uri="{BB962C8B-B14F-4D97-AF65-F5344CB8AC3E}">
        <p14:creationId xmlns:p14="http://schemas.microsoft.com/office/powerpoint/2010/main" val="381394972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E476DED-DA67-49BE-9EA1-084DE3948949}" type="datetimeFigureOut">
              <a:rPr lang="en-US" smtClean="0"/>
              <a:pPr>
                <a:defRPr/>
              </a:pPr>
              <a:t>12/16/2017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ECD25FE-C8A6-4BA8-ABE5-B9F5D15F458A}" type="slidenum">
              <a:rPr lang="en-US" smtClean="0"/>
              <a:pPr>
                <a:defRPr/>
              </a:pPr>
              <a:t>‹#›</a:t>
            </a:fld>
            <a:endParaRPr lang="en-US" dirty="0"/>
          </a:p>
        </p:txBody>
      </p:sp>
    </p:spTree>
    <p:extLst>
      <p:ext uri="{BB962C8B-B14F-4D97-AF65-F5344CB8AC3E}">
        <p14:creationId xmlns:p14="http://schemas.microsoft.com/office/powerpoint/2010/main" val="96270468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DE1CFE7-F8F0-4D17-8969-5737D4D6EC0A}" type="datetimeFigureOut">
              <a:rPr lang="en-US" smtClean="0"/>
              <a:pPr>
                <a:defRPr/>
              </a:pPr>
              <a:t>12/16/2017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C33B3CD-6469-4603-BA9C-CA446F5E4F92}" type="slidenum">
              <a:rPr lang="en-US" smtClean="0"/>
              <a:pPr>
                <a:defRPr/>
              </a:pPr>
              <a:t>‹#›</a:t>
            </a:fld>
            <a:endParaRPr lang="en-US" dirty="0"/>
          </a:p>
        </p:txBody>
      </p:sp>
    </p:spTree>
    <p:extLst>
      <p:ext uri="{BB962C8B-B14F-4D97-AF65-F5344CB8AC3E}">
        <p14:creationId xmlns:p14="http://schemas.microsoft.com/office/powerpoint/2010/main" val="25699005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0FA587B-E039-4E75-9F41-DA2BA9F5B60C}" type="datetimeFigureOut">
              <a:rPr lang="en-US" smtClean="0"/>
              <a:pPr>
                <a:defRPr/>
              </a:pPr>
              <a:t>12/16/2017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968B547-2024-4587-994A-37503239A10C}" type="slidenum">
              <a:rPr lang="en-US" smtClean="0"/>
              <a:pPr>
                <a:defRPr/>
              </a:pPr>
              <a:t>‹#›</a:t>
            </a:fld>
            <a:endParaRPr lang="en-US" dirty="0"/>
          </a:p>
        </p:txBody>
      </p:sp>
    </p:spTree>
    <p:extLst>
      <p:ext uri="{BB962C8B-B14F-4D97-AF65-F5344CB8AC3E}">
        <p14:creationId xmlns:p14="http://schemas.microsoft.com/office/powerpoint/2010/main" val="195779651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6F155F4-46EE-46F0-AF13-EB321C40DD29}" type="datetimeFigureOut">
              <a:rPr lang="en-US" smtClean="0"/>
              <a:pPr>
                <a:defRPr/>
              </a:pPr>
              <a:t>12/16/2017</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41F46D19-100E-4B9E-9BFF-CB4E7529BD74}" type="slidenum">
              <a:rPr lang="en-US" smtClean="0"/>
              <a:pPr>
                <a:defRPr/>
              </a:pPr>
              <a:t>‹#›</a:t>
            </a:fld>
            <a:endParaRPr lang="en-US" dirty="0"/>
          </a:p>
        </p:txBody>
      </p:sp>
      <p:sp>
        <p:nvSpPr>
          <p:cNvPr id="18" name="Text Box 19"/>
          <p:cNvSpPr txBox="1">
            <a:spLocks noChangeArrowheads="1"/>
          </p:cNvSpPr>
          <p:nvPr userDrawn="1"/>
        </p:nvSpPr>
        <p:spPr bwMode="auto">
          <a:xfrm>
            <a:off x="8458200" y="6400800"/>
            <a:ext cx="457200" cy="304800"/>
          </a:xfrm>
          <a:prstGeom prst="rect">
            <a:avLst/>
          </a:prstGeom>
          <a:noFill/>
          <a:ln w="9525">
            <a:noFill/>
            <a:miter lim="800000"/>
            <a:headEnd/>
            <a:tailEnd/>
          </a:ln>
          <a:effectLst/>
        </p:spPr>
        <p:txBody>
          <a:bodyPr>
            <a:spAutoFit/>
          </a:bodyPr>
          <a:lstStyle/>
          <a:p>
            <a:pPr>
              <a:spcBef>
                <a:spcPct val="50000"/>
              </a:spcBef>
              <a:defRPr/>
            </a:pPr>
            <a:fld id="{6318EA69-5BD0-4EB9-A325-1CB6DAD9B3D3}" type="slidenum">
              <a:rPr lang="en-US" sz="1400"/>
              <a:pPr>
                <a:spcBef>
                  <a:spcPct val="50000"/>
                </a:spcBef>
                <a:defRPr/>
              </a:pPr>
              <a:t>‹#›</a:t>
            </a:fld>
            <a:endParaRPr lang="en-US" sz="1400"/>
          </a:p>
        </p:txBody>
      </p:sp>
    </p:spTree>
    <p:extLst>
      <p:ext uri="{BB962C8B-B14F-4D97-AF65-F5344CB8AC3E}">
        <p14:creationId xmlns:p14="http://schemas.microsoft.com/office/powerpoint/2010/main" val="6256991"/>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Lst>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upload.wikimedia.org/wikipedia/commons/7/77/Syntax_Diagr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
            <a:ext cx="4116536" cy="47243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43000" y="3382900"/>
            <a:ext cx="5826719" cy="1646302"/>
          </a:xfrm>
        </p:spPr>
        <p:txBody>
          <a:bodyPr/>
          <a:lstStyle/>
          <a:p>
            <a:r>
              <a:rPr lang="en-US" dirty="0"/>
              <a:t>Syntax</a:t>
            </a:r>
          </a:p>
        </p:txBody>
      </p:sp>
      <p:sp>
        <p:nvSpPr>
          <p:cNvPr id="3" name="Subtitle 2"/>
          <p:cNvSpPr>
            <a:spLocks noGrp="1"/>
          </p:cNvSpPr>
          <p:nvPr>
            <p:ph type="subTitle" idx="1"/>
          </p:nvPr>
        </p:nvSpPr>
        <p:spPr>
          <a:xfrm>
            <a:off x="1143000" y="5029200"/>
            <a:ext cx="5826719" cy="1096899"/>
          </a:xfrm>
        </p:spPr>
        <p:txBody>
          <a:bodyPr/>
          <a:lstStyle/>
          <a:p>
            <a:r>
              <a:rPr lang="en-US" dirty="0"/>
              <a:t>The language that describes language</a:t>
            </a:r>
          </a:p>
        </p:txBody>
      </p:sp>
    </p:spTree>
    <p:extLst>
      <p:ext uri="{BB962C8B-B14F-4D97-AF65-F5344CB8AC3E}">
        <p14:creationId xmlns:p14="http://schemas.microsoft.com/office/powerpoint/2010/main" val="465042623"/>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in Java</a:t>
            </a:r>
          </a:p>
        </p:txBody>
      </p:sp>
      <p:graphicFrame>
        <p:nvGraphicFramePr>
          <p:cNvPr id="3" name="Table 2"/>
          <p:cNvGraphicFramePr>
            <a:graphicFrameLocks noGrp="1"/>
          </p:cNvGraphicFramePr>
          <p:nvPr>
            <p:extLst>
              <p:ext uri="{D42A27DB-BD31-4B8C-83A1-F6EECF244321}">
                <p14:modId xmlns:p14="http://schemas.microsoft.com/office/powerpoint/2010/main" val="791423421"/>
              </p:ext>
            </p:extLst>
          </p:nvPr>
        </p:nvGraphicFramePr>
        <p:xfrm>
          <a:off x="914400" y="1524000"/>
          <a:ext cx="3062610" cy="4975852"/>
        </p:xfrm>
        <a:graphic>
          <a:graphicData uri="http://schemas.openxmlformats.org/drawingml/2006/table">
            <a:tbl>
              <a:tblPr/>
              <a:tblGrid>
                <a:gridCol w="1531305">
                  <a:extLst>
                    <a:ext uri="{9D8B030D-6E8A-4147-A177-3AD203B41FA5}">
                      <a16:colId xmlns:a16="http://schemas.microsoft.com/office/drawing/2014/main" val="20000"/>
                    </a:ext>
                  </a:extLst>
                </a:gridCol>
                <a:gridCol w="1531305">
                  <a:extLst>
                    <a:ext uri="{9D8B030D-6E8A-4147-A177-3AD203B41FA5}">
                      <a16:colId xmlns:a16="http://schemas.microsoft.com/office/drawing/2014/main" val="20001"/>
                    </a:ext>
                  </a:extLst>
                </a:gridCol>
              </a:tblGrid>
              <a:tr h="166687">
                <a:tc>
                  <a:txBody>
                    <a:bodyPr/>
                    <a:lstStyle/>
                    <a:p>
                      <a:pPr algn="ctr"/>
                      <a:r>
                        <a:rPr lang="en-US" sz="900" b="1" i="0" dirty="0">
                          <a:solidFill>
                            <a:srgbClr val="FFFFFF"/>
                          </a:solidFill>
                          <a:effectLst/>
                          <a:latin typeface="Helvetica Neue"/>
                        </a:rPr>
                        <a:t>Operator</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6666"/>
                    </a:solidFill>
                  </a:tcPr>
                </a:tc>
                <a:tc>
                  <a:txBody>
                    <a:bodyPr/>
                    <a:lstStyle/>
                    <a:p>
                      <a:pPr algn="ctr"/>
                      <a:r>
                        <a:rPr lang="en-US" sz="900" b="1" i="0" dirty="0">
                          <a:solidFill>
                            <a:srgbClr val="FFFFFF"/>
                          </a:solidFill>
                          <a:effectLst/>
                          <a:latin typeface="Helvetica Neue"/>
                        </a:rPr>
                        <a:t>Description</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6666"/>
                    </a:solidFill>
                  </a:tcPr>
                </a:tc>
                <a:extLst>
                  <a:ext uri="{0D108BD9-81ED-4DB2-BD59-A6C34878D82A}">
                    <a16:rowId xmlns:a16="http://schemas.microsoft.com/office/drawing/2014/main" val="10000"/>
                  </a:ext>
                </a:extLst>
              </a:tr>
              <a:tr h="738187">
                <a:tc>
                  <a:txBody>
                    <a:bodyPr/>
                    <a:lstStyle/>
                    <a:p>
                      <a:pPr algn="ctr"/>
                      <a:r>
                        <a:rPr lang="en-US" sz="900" b="0" i="0" dirty="0">
                          <a:effectLst/>
                          <a:latin typeface="Helvetica Neue"/>
                        </a:rPr>
                        <a:t>[]</a:t>
                      </a:r>
                      <a:br>
                        <a:rPr lang="en-US" sz="900" b="0" i="0" dirty="0">
                          <a:effectLst/>
                          <a:latin typeface="Helvetica Neue"/>
                        </a:rPr>
                      </a:br>
                      <a:r>
                        <a:rPr lang="en-US" sz="900" b="0" i="0" dirty="0">
                          <a:effectLst/>
                          <a:latin typeface="Helvetica Neue"/>
                        </a:rPr>
                        <a:t>.</a:t>
                      </a:r>
                      <a:br>
                        <a:rPr lang="en-US" sz="900" b="0" i="0" dirty="0">
                          <a:effectLst/>
                          <a:latin typeface="Helvetica Neue"/>
                        </a:rPr>
                      </a:br>
                      <a:r>
                        <a:rPr lang="en-US" sz="900" b="0" i="0" dirty="0">
                          <a:effectLst/>
                          <a:latin typeface="Helvetica Neue"/>
                        </a:rPr>
                        <a:t>()</a:t>
                      </a:r>
                      <a:br>
                        <a:rPr lang="en-US" sz="900" b="0" i="0" dirty="0">
                          <a:effectLst/>
                          <a:latin typeface="Helvetica Neue"/>
                        </a:rPr>
                      </a:br>
                      <a:r>
                        <a:rPr lang="en-US" sz="900" b="0" i="0" dirty="0">
                          <a:effectLst/>
                          <a:latin typeface="Helvetica Neue"/>
                        </a:rPr>
                        <a:t>++</a:t>
                      </a:r>
                      <a:br>
                        <a:rPr lang="en-US" sz="900" b="0" i="0" dirty="0">
                          <a:effectLst/>
                          <a:latin typeface="Helvetica Neue"/>
                        </a:rPr>
                      </a:br>
                      <a:r>
                        <a:rPr lang="en-US" sz="900" b="0" i="0" dirty="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access array element</a:t>
                      </a:r>
                      <a:br>
                        <a:rPr lang="en-US" sz="900" b="0" i="0">
                          <a:effectLst/>
                          <a:latin typeface="Helvetica Neue"/>
                        </a:rPr>
                      </a:br>
                      <a:r>
                        <a:rPr lang="en-US" sz="900" b="0" i="0">
                          <a:effectLst/>
                          <a:latin typeface="Helvetica Neue"/>
                        </a:rPr>
                        <a:t>access object member</a:t>
                      </a:r>
                      <a:br>
                        <a:rPr lang="en-US" sz="900" b="0" i="0">
                          <a:effectLst/>
                          <a:latin typeface="Helvetica Neue"/>
                        </a:rPr>
                      </a:br>
                      <a:r>
                        <a:rPr lang="en-US" sz="900" b="0" i="0">
                          <a:effectLst/>
                          <a:latin typeface="Helvetica Neue"/>
                        </a:rPr>
                        <a:t>invoke a method</a:t>
                      </a:r>
                      <a:br>
                        <a:rPr lang="en-US" sz="900" b="0" i="0">
                          <a:effectLst/>
                          <a:latin typeface="Helvetica Neue"/>
                        </a:rPr>
                      </a:br>
                      <a:r>
                        <a:rPr lang="en-US" sz="900" b="0" i="0">
                          <a:effectLst/>
                          <a:latin typeface="Helvetica Neue"/>
                        </a:rPr>
                        <a:t>post-increment</a:t>
                      </a:r>
                      <a:br>
                        <a:rPr lang="en-US" sz="900" b="0" i="0">
                          <a:effectLst/>
                          <a:latin typeface="Helvetica Neue"/>
                        </a:rPr>
                      </a:br>
                      <a:r>
                        <a:rPr lang="en-US" sz="900" b="0" i="0">
                          <a:effectLst/>
                          <a:latin typeface="Helvetica Neue"/>
                        </a:rPr>
                        <a:t>post-decrement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1"/>
                  </a:ext>
                </a:extLst>
              </a:tr>
              <a:tr h="595312">
                <a:tc>
                  <a:txBody>
                    <a:bodyPr/>
                    <a:lstStyle/>
                    <a:p>
                      <a:pPr algn="ctr"/>
                      <a:r>
                        <a:rPr lang="en-US" sz="900" b="0" i="0">
                          <a:effectLst/>
                          <a:latin typeface="Helvetica Neue"/>
                        </a:rPr>
                        <a:t>++</a:t>
                      </a:r>
                      <a:br>
                        <a:rPr lang="en-US" sz="900" b="0" i="0">
                          <a:effectLst/>
                          <a:latin typeface="Helvetica Neue"/>
                        </a:rPr>
                      </a:br>
                      <a:r>
                        <a:rPr lang="en-US" sz="900" b="0" i="0">
                          <a:effectLst/>
                          <a:latin typeface="Helvetica Neue"/>
                        </a:rPr>
                        <a:t>--</a:t>
                      </a:r>
                      <a:br>
                        <a:rPr lang="en-US" sz="900" b="0" i="0">
                          <a:effectLst/>
                          <a:latin typeface="Helvetica Neue"/>
                        </a:rPr>
                      </a:br>
                      <a:r>
                        <a:rPr lang="en-US" sz="900" b="0" i="0">
                          <a:effectLst/>
                          <a:latin typeface="Helvetica Neue"/>
                        </a:rPr>
                        <a:t>+</a:t>
                      </a:r>
                      <a:br>
                        <a:rPr lang="en-US" sz="900" b="0" i="0">
                          <a:effectLst/>
                          <a:latin typeface="Helvetica Neue"/>
                        </a:rPr>
                      </a:br>
                      <a:r>
                        <a:rPr lang="en-US" sz="900" b="0" i="0">
                          <a:effectLst/>
                          <a:latin typeface="Helvetica Neue"/>
                        </a:rPr>
                        <a:t>-</a:t>
                      </a:r>
                      <a:br>
                        <a:rPr lang="en-US" sz="900" b="0" i="0">
                          <a:effectLst/>
                          <a:latin typeface="Helvetica Neue"/>
                        </a:rPr>
                      </a:br>
                      <a:r>
                        <a:rPr lang="en-US" sz="900" b="0" i="0">
                          <a:effectLst/>
                          <a:latin typeface="Helvetica Neue"/>
                        </a:rPr>
                        <a:t>!</a:t>
                      </a:r>
                      <a:br>
                        <a:rPr lang="en-US" sz="900" b="0" i="0">
                          <a:effectLst/>
                          <a:latin typeface="Helvetica Neue"/>
                        </a:rPr>
                      </a:b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dirty="0">
                          <a:effectLst/>
                          <a:latin typeface="Helvetica Neue"/>
                        </a:rPr>
                        <a:t>pre-increment</a:t>
                      </a:r>
                      <a:br>
                        <a:rPr lang="en-US" sz="900" b="0" i="0" dirty="0">
                          <a:effectLst/>
                          <a:latin typeface="Helvetica Neue"/>
                        </a:rPr>
                      </a:br>
                      <a:r>
                        <a:rPr lang="en-US" sz="900" b="0" i="0" dirty="0">
                          <a:effectLst/>
                          <a:latin typeface="Helvetica Neue"/>
                        </a:rPr>
                        <a:t>pre-decrement</a:t>
                      </a:r>
                      <a:br>
                        <a:rPr lang="en-US" sz="900" b="0" i="0" dirty="0">
                          <a:effectLst/>
                          <a:latin typeface="Helvetica Neue"/>
                        </a:rPr>
                      </a:br>
                      <a:r>
                        <a:rPr lang="en-US" sz="900" b="0" i="0" dirty="0">
                          <a:effectLst/>
                          <a:latin typeface="Helvetica Neue"/>
                        </a:rPr>
                        <a:t>unary plus</a:t>
                      </a:r>
                      <a:br>
                        <a:rPr lang="en-US" sz="900" b="0" i="0" dirty="0">
                          <a:effectLst/>
                          <a:latin typeface="Helvetica Neue"/>
                        </a:rPr>
                      </a:br>
                      <a:r>
                        <a:rPr lang="en-US" sz="900" b="0" i="0" dirty="0">
                          <a:effectLst/>
                          <a:latin typeface="Helvetica Neue"/>
                        </a:rPr>
                        <a:t>unary minus</a:t>
                      </a:r>
                      <a:br>
                        <a:rPr lang="en-US" sz="900" b="0" i="0" dirty="0">
                          <a:effectLst/>
                          <a:latin typeface="Helvetica Neue"/>
                        </a:rPr>
                      </a:br>
                      <a:r>
                        <a:rPr lang="en-US" sz="900" b="0" i="0" dirty="0">
                          <a:effectLst/>
                          <a:latin typeface="Helvetica Neue"/>
                        </a:rPr>
                        <a:t>logical NOT</a:t>
                      </a:r>
                      <a:br>
                        <a:rPr lang="en-US" sz="900" b="0" i="0" dirty="0">
                          <a:effectLst/>
                          <a:latin typeface="Helvetica Neue"/>
                        </a:rPr>
                      </a:br>
                      <a:r>
                        <a:rPr lang="en-US" sz="900" b="0" i="0" dirty="0">
                          <a:effectLst/>
                          <a:latin typeface="Helvetica Neue"/>
                        </a:rPr>
                        <a:t>bitwise NOT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2"/>
                  </a:ext>
                </a:extLst>
              </a:tr>
              <a:tr h="238125">
                <a:tc>
                  <a:txBody>
                    <a:bodyPr/>
                    <a:lstStyle/>
                    <a:p>
                      <a:pPr algn="ctr"/>
                      <a:r>
                        <a:rPr lang="en-US" sz="900" b="0" i="0">
                          <a:effectLst/>
                          <a:latin typeface="Helvetica Neue"/>
                        </a:rPr>
                        <a:t>()</a:t>
                      </a:r>
                      <a:br>
                        <a:rPr lang="en-US" sz="900" b="0" i="0">
                          <a:effectLst/>
                          <a:latin typeface="Helvetica Neue"/>
                        </a:rPr>
                      </a:br>
                      <a:r>
                        <a:rPr lang="en-US" sz="900" b="0" i="0">
                          <a:effectLst/>
                          <a:latin typeface="Helvetica Neue"/>
                        </a:rPr>
                        <a:t>new</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cast</a:t>
                      </a:r>
                      <a:br>
                        <a:rPr lang="en-US" sz="900" b="0" i="0">
                          <a:effectLst/>
                          <a:latin typeface="Helvetica Neue"/>
                        </a:rPr>
                      </a:br>
                      <a:r>
                        <a:rPr lang="en-US" sz="900" b="0" i="0">
                          <a:effectLst/>
                          <a:latin typeface="Helvetica Neue"/>
                        </a:rPr>
                        <a:t>object creation</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3"/>
                  </a:ext>
                </a:extLst>
              </a:tr>
              <a:tr h="238125">
                <a:tc>
                  <a:txBody>
                    <a:bodyPr/>
                    <a:lstStyle/>
                    <a:p>
                      <a:pPr algn="ctr"/>
                      <a:r>
                        <a:rPr lang="en-US" sz="900" b="0" i="0">
                          <a:effectLst/>
                          <a:latin typeface="Helvetica Neue"/>
                        </a:rPr>
                        <a:t>*</a:t>
                      </a:r>
                      <a:br>
                        <a:rPr lang="en-US" sz="900" b="0" i="0">
                          <a:effectLst/>
                          <a:latin typeface="Helvetica Neue"/>
                        </a:rPr>
                      </a:br>
                      <a:r>
                        <a:rPr lang="en-US" sz="900" b="0" i="0">
                          <a:effectLst/>
                          <a:latin typeface="Helvetica Neue"/>
                        </a:rPr>
                        <a:t>/</a:t>
                      </a:r>
                      <a:br>
                        <a:rPr lang="en-US" sz="900" b="0" i="0">
                          <a:effectLst/>
                          <a:latin typeface="Helvetica Neue"/>
                        </a:rPr>
                      </a:b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multiplicative</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4"/>
                  </a:ext>
                </a:extLst>
              </a:tr>
              <a:tr h="309562">
                <a:tc>
                  <a:txBody>
                    <a:bodyPr/>
                    <a:lstStyle/>
                    <a:p>
                      <a:pPr algn="ctr"/>
                      <a:r>
                        <a:rPr lang="en-US" sz="900" b="0" i="0">
                          <a:effectLst/>
                          <a:latin typeface="Helvetica Neue"/>
                        </a:rPr>
                        <a:t>+ -</a:t>
                      </a:r>
                      <a:br>
                        <a:rPr lang="en-US" sz="900" b="0" i="0">
                          <a:effectLst/>
                          <a:latin typeface="Helvetica Neue"/>
                        </a:rPr>
                      </a:b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additive</a:t>
                      </a:r>
                      <a:br>
                        <a:rPr lang="en-US" sz="900" b="0" i="0">
                          <a:effectLst/>
                          <a:latin typeface="Helvetica Neue"/>
                        </a:rPr>
                      </a:br>
                      <a:r>
                        <a:rPr lang="en-US" sz="900" b="0" i="0">
                          <a:effectLst/>
                          <a:latin typeface="Helvetica Neue"/>
                        </a:rPr>
                        <a:t>string concatenation</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5"/>
                  </a:ext>
                </a:extLst>
              </a:tr>
              <a:tr h="166687">
                <a:tc>
                  <a:txBody>
                    <a:bodyPr/>
                    <a:lstStyle/>
                    <a:p>
                      <a:pPr algn="ctr"/>
                      <a:r>
                        <a:rPr lang="en-US" sz="900" b="0" i="0">
                          <a:effectLst/>
                          <a:latin typeface="Helvetica Neue"/>
                        </a:rPr>
                        <a:t>&lt;&lt; &gt;&gt;</a:t>
                      </a:r>
                      <a:br>
                        <a:rPr lang="en-US" sz="900" b="0" i="0">
                          <a:effectLst/>
                          <a:latin typeface="Helvetica Neue"/>
                        </a:rPr>
                      </a:br>
                      <a:r>
                        <a:rPr lang="en-US" sz="900" b="0" i="0">
                          <a:effectLst/>
                          <a:latin typeface="Helvetica Neue"/>
                        </a:rPr>
                        <a:t>&gt;&gt;&gt;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shift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6"/>
                  </a:ext>
                </a:extLst>
              </a:tr>
              <a:tr h="238125">
                <a:tc>
                  <a:txBody>
                    <a:bodyPr/>
                    <a:lstStyle/>
                    <a:p>
                      <a:pPr algn="ctr"/>
                      <a:r>
                        <a:rPr lang="en-US" sz="900" b="0" i="0">
                          <a:effectLst/>
                          <a:latin typeface="Helvetica Neue"/>
                        </a:rPr>
                        <a:t>&lt; &lt;= &gt; &gt;= instanceof</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relational</a:t>
                      </a:r>
                      <a:br>
                        <a:rPr lang="en-US" sz="900" b="0" i="0">
                          <a:effectLst/>
                          <a:latin typeface="Helvetica Neue"/>
                        </a:rPr>
                      </a:br>
                      <a:r>
                        <a:rPr lang="en-US" sz="900" b="0" i="0">
                          <a:effectLst/>
                          <a:latin typeface="Helvetica Neue"/>
                        </a:rPr>
                        <a:t>type comparison</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7"/>
                  </a:ext>
                </a:extLst>
              </a:tr>
              <a:tr h="166687">
                <a:tc>
                  <a:txBody>
                    <a:bodyPr/>
                    <a:lstStyle/>
                    <a:p>
                      <a:pPr algn="ctr"/>
                      <a:r>
                        <a:rPr lang="en-US" sz="900" b="0" i="0">
                          <a:effectLst/>
                          <a:latin typeface="Helvetica Neue"/>
                        </a:rPr>
                        <a:t>==</a:t>
                      </a:r>
                      <a:br>
                        <a:rPr lang="en-US" sz="900" b="0" i="0">
                          <a:effectLst/>
                          <a:latin typeface="Helvetica Neue"/>
                        </a:rPr>
                      </a:b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equality</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8"/>
                  </a:ext>
                </a:extLst>
              </a:tr>
              <a:tr h="95250">
                <a:tc>
                  <a:txBody>
                    <a:bodyPr/>
                    <a:lstStyle/>
                    <a:p>
                      <a:pPr algn="ctr"/>
                      <a:r>
                        <a:rPr lang="en-US" sz="900" b="0" i="0">
                          <a:effectLst/>
                          <a:latin typeface="Helvetica Neue"/>
                        </a:rPr>
                        <a:t>&amp;</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bitwise AND</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09"/>
                  </a:ext>
                </a:extLst>
              </a:tr>
              <a:tr h="95250">
                <a:tc>
                  <a:txBody>
                    <a:bodyPr/>
                    <a:lstStyle/>
                    <a:p>
                      <a:pPr algn="ct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bitwise XOR</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10"/>
                  </a:ext>
                </a:extLst>
              </a:tr>
              <a:tr h="95250">
                <a:tc>
                  <a:txBody>
                    <a:bodyPr/>
                    <a:lstStyle/>
                    <a:p>
                      <a:pPr algn="ct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bitwise OR</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11"/>
                  </a:ext>
                </a:extLst>
              </a:tr>
              <a:tr h="166687">
                <a:tc>
                  <a:txBody>
                    <a:bodyPr/>
                    <a:lstStyle/>
                    <a:p>
                      <a:pPr algn="ctr"/>
                      <a:r>
                        <a:rPr lang="en-US" sz="900" b="0" i="0">
                          <a:effectLst/>
                          <a:latin typeface="Helvetica Neue"/>
                        </a:rPr>
                        <a:t>&amp;&amp;</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conditional AND</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12"/>
                  </a:ext>
                </a:extLst>
              </a:tr>
              <a:tr h="166687">
                <a:tc>
                  <a:txBody>
                    <a:bodyPr/>
                    <a:lstStyle/>
                    <a:p>
                      <a:pPr algn="ct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conditional OR</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13"/>
                  </a:ext>
                </a:extLst>
              </a:tr>
              <a:tr h="95250">
                <a:tc>
                  <a:txBody>
                    <a:bodyPr/>
                    <a:lstStyle/>
                    <a:p>
                      <a:pPr algn="ctr"/>
                      <a:r>
                        <a:rPr lang="en-US" sz="900" b="0" i="0">
                          <a:effectLst/>
                          <a:latin typeface="Helvetica Neue"/>
                        </a:rPr>
                        <a: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a:effectLst/>
                          <a:latin typeface="Helvetica Neue"/>
                        </a:rPr>
                        <a:t>conditional</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14"/>
                  </a:ext>
                </a:extLst>
              </a:tr>
              <a:tr h="309562">
                <a:tc>
                  <a:txBody>
                    <a:bodyPr/>
                    <a:lstStyle/>
                    <a:p>
                      <a:pPr algn="ctr"/>
                      <a:r>
                        <a:rPr lang="en-US" sz="900" b="0" i="0">
                          <a:effectLst/>
                          <a:latin typeface="Helvetica Neue"/>
                        </a:rPr>
                        <a:t>= += -= *= /= %= &amp;= ^= |= &lt;&lt;= &gt;&gt;= &gt;&gt;&gt;= </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900" b="0" i="0" dirty="0">
                          <a:effectLst/>
                          <a:latin typeface="Helvetica Neue"/>
                        </a:rPr>
                        <a:t>assignment</a:t>
                      </a:r>
                    </a:p>
                  </a:txBody>
                  <a:tcPr marL="23812" marR="23812" marT="11906" marB="119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527787294"/>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b="1" dirty="0"/>
              <a:t>Associativity</a:t>
            </a:r>
            <a:r>
              <a:rPr lang="en-US" dirty="0"/>
              <a:t> determines the order of evaluation when two operators of the same precedence occur in an expression.</a:t>
            </a:r>
          </a:p>
          <a:p>
            <a:pPr lvl="1"/>
            <a:r>
              <a:rPr lang="en-US" dirty="0" err="1"/>
              <a:t>a+b+c</a:t>
            </a:r>
            <a:r>
              <a:rPr lang="en-US" dirty="0"/>
              <a:t> == (</a:t>
            </a:r>
            <a:r>
              <a:rPr lang="en-US" dirty="0" err="1"/>
              <a:t>a+b</a:t>
            </a:r>
            <a:r>
              <a:rPr lang="en-US" dirty="0"/>
              <a:t>)+c		+ is left-associative</a:t>
            </a:r>
          </a:p>
          <a:p>
            <a:pPr lvl="1"/>
            <a:r>
              <a:rPr lang="en-US" dirty="0"/>
              <a:t>a/b/c == (a/b)/c		/ is left-associative</a:t>
            </a:r>
          </a:p>
          <a:p>
            <a:pPr lvl="1"/>
            <a:r>
              <a:rPr lang="en-US" dirty="0"/>
              <a:t>a**b**c == a**(b**c)		** is right-associative (</a:t>
            </a:r>
            <a:r>
              <a:rPr lang="en-US" dirty="0" err="1"/>
              <a:t>fortran</a:t>
            </a:r>
            <a:r>
              <a:rPr lang="en-US" dirty="0"/>
              <a:t>)</a:t>
            </a:r>
          </a:p>
          <a:p>
            <a:endParaRPr lang="en-US" dirty="0"/>
          </a:p>
          <a:p>
            <a:r>
              <a:rPr lang="en-US" dirty="0"/>
              <a:t>Example: Give the associativity of ‘=‘ in Java.</a:t>
            </a:r>
          </a:p>
          <a:p>
            <a:pPr lvl="1"/>
            <a:r>
              <a:rPr lang="en-US" dirty="0"/>
              <a:t>a = x = 3 * 2;</a:t>
            </a:r>
          </a:p>
          <a:p>
            <a:pPr lvl="1"/>
            <a:endParaRPr lang="en-US" dirty="0"/>
          </a:p>
          <a:p>
            <a:endParaRPr lang="en-US" dirty="0"/>
          </a:p>
        </p:txBody>
      </p:sp>
    </p:spTree>
    <p:extLst>
      <p:ext uri="{BB962C8B-B14F-4D97-AF65-F5344CB8AC3E}">
        <p14:creationId xmlns:p14="http://schemas.microsoft.com/office/powerpoint/2010/main" val="2241801975"/>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normAutofit/>
          </a:bodyPr>
          <a:lstStyle/>
          <a:p>
            <a:r>
              <a:rPr lang="en-US" dirty="0"/>
              <a:t>Expressions are written in either prefix, postfix, or infix notation.</a:t>
            </a:r>
          </a:p>
          <a:p>
            <a:pPr lvl="1"/>
            <a:r>
              <a:rPr lang="en-US" b="1" dirty="0"/>
              <a:t>Prefix</a:t>
            </a:r>
            <a:r>
              <a:rPr lang="en-US" dirty="0"/>
              <a:t> notation: the operator precedes the operands</a:t>
            </a:r>
          </a:p>
          <a:p>
            <a:pPr lvl="2"/>
            <a:r>
              <a:rPr lang="en-US" dirty="0"/>
              <a:t>+ + / 4 2 – 6 3 18</a:t>
            </a:r>
          </a:p>
          <a:p>
            <a:pPr lvl="2"/>
            <a:r>
              <a:rPr lang="en-US" dirty="0"/>
              <a:t>Used by Lisp/Scheme/Assembly/</a:t>
            </a:r>
            <a:r>
              <a:rPr lang="en-US" dirty="0" err="1"/>
              <a:t>Mathematica</a:t>
            </a:r>
            <a:endParaRPr lang="en-US" dirty="0"/>
          </a:p>
          <a:p>
            <a:pPr lvl="2"/>
            <a:r>
              <a:rPr lang="en-US" dirty="0"/>
              <a:t>No need for precedence or associativity rules</a:t>
            </a:r>
          </a:p>
          <a:p>
            <a:pPr lvl="2"/>
            <a:r>
              <a:rPr lang="en-US" dirty="0"/>
              <a:t>No need for parenthesis if the arity of all functions/operators is known</a:t>
            </a:r>
          </a:p>
          <a:p>
            <a:pPr lvl="1"/>
            <a:r>
              <a:rPr lang="en-US" b="1" dirty="0"/>
              <a:t>Postfix</a:t>
            </a:r>
            <a:r>
              <a:rPr lang="en-US" dirty="0"/>
              <a:t> notation: the operator occurs after the operands</a:t>
            </a:r>
          </a:p>
          <a:p>
            <a:pPr lvl="2"/>
            <a:r>
              <a:rPr lang="en-US" dirty="0"/>
              <a:t>3 4 + 2 4 - *14+</a:t>
            </a:r>
          </a:p>
          <a:p>
            <a:pPr lvl="2"/>
            <a:r>
              <a:rPr lang="en-US" dirty="0"/>
              <a:t>Used by stack-based compilers for easy evaluation</a:t>
            </a:r>
          </a:p>
          <a:p>
            <a:pPr lvl="2"/>
            <a:r>
              <a:rPr lang="en-US" dirty="0"/>
              <a:t>No need for precedence or associativity rules</a:t>
            </a:r>
          </a:p>
          <a:p>
            <a:pPr lvl="2"/>
            <a:r>
              <a:rPr lang="en-US" dirty="0"/>
              <a:t>No need for parenthesis if the arity of all functions/operators is known</a:t>
            </a:r>
          </a:p>
          <a:p>
            <a:endParaRPr lang="en-US" dirty="0"/>
          </a:p>
        </p:txBody>
      </p:sp>
    </p:spTree>
    <p:extLst>
      <p:ext uri="{BB962C8B-B14F-4D97-AF65-F5344CB8AC3E}">
        <p14:creationId xmlns:p14="http://schemas.microsoft.com/office/powerpoint/2010/main" val="4291331581"/>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normAutofit/>
          </a:bodyPr>
          <a:lstStyle/>
          <a:p>
            <a:r>
              <a:rPr lang="en-US" b="1" dirty="0"/>
              <a:t>Infix</a:t>
            </a:r>
            <a:r>
              <a:rPr lang="en-US" dirty="0"/>
              <a:t> notation: the operator occurs between the operands</a:t>
            </a:r>
          </a:p>
          <a:p>
            <a:pPr lvl="1"/>
            <a:r>
              <a:rPr lang="en-US" dirty="0"/>
              <a:t>4 / 2 + 3 * 5 + 18</a:t>
            </a:r>
          </a:p>
          <a:p>
            <a:pPr lvl="1"/>
            <a:r>
              <a:rPr lang="en-US" dirty="0"/>
              <a:t>Used by most languages (Fortran/C/Java/Pascal)</a:t>
            </a:r>
          </a:p>
          <a:p>
            <a:pPr lvl="1"/>
            <a:r>
              <a:rPr lang="en-US" dirty="0"/>
              <a:t>Precedence and associativity rules are required</a:t>
            </a:r>
          </a:p>
          <a:p>
            <a:pPr lvl="1"/>
            <a:r>
              <a:rPr lang="en-US" dirty="0"/>
              <a:t>Parenthesis may be required to specify correct order of computation, even if the arity of all functions/operators is known</a:t>
            </a:r>
          </a:p>
          <a:p>
            <a:r>
              <a:rPr lang="en-US" b="1" dirty="0" err="1"/>
              <a:t>Mixfix</a:t>
            </a:r>
            <a:r>
              <a:rPr lang="en-US" dirty="0"/>
              <a:t> notation: an outlier.  When symbols or keywords are interspersed with the operands</a:t>
            </a:r>
          </a:p>
          <a:p>
            <a:pPr lvl="1"/>
            <a:r>
              <a:rPr lang="en-US" dirty="0"/>
              <a:t>Example: a = 3&gt;4?1:0;</a:t>
            </a:r>
          </a:p>
          <a:p>
            <a:endParaRPr lang="en-US" dirty="0"/>
          </a:p>
          <a:p>
            <a:endParaRPr lang="en-US" dirty="0"/>
          </a:p>
        </p:txBody>
      </p:sp>
    </p:spTree>
    <p:extLst>
      <p:ext uri="{BB962C8B-B14F-4D97-AF65-F5344CB8AC3E}">
        <p14:creationId xmlns:p14="http://schemas.microsoft.com/office/powerpoint/2010/main" val="706616241"/>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define Expressions?</a:t>
            </a:r>
          </a:p>
        </p:txBody>
      </p:sp>
      <p:sp>
        <p:nvSpPr>
          <p:cNvPr id="3" name="Content Placeholder 2"/>
          <p:cNvSpPr>
            <a:spLocks noGrp="1"/>
          </p:cNvSpPr>
          <p:nvPr>
            <p:ph idx="1"/>
          </p:nvPr>
        </p:nvSpPr>
        <p:spPr/>
        <p:txBody>
          <a:bodyPr/>
          <a:lstStyle/>
          <a:p>
            <a:r>
              <a:rPr lang="en-US" dirty="0"/>
              <a:t>How can the syntax of expressions be specified for some programming language?  For example, how would we know whether the following expressions are syntactically correct in some language?</a:t>
            </a:r>
          </a:p>
          <a:p>
            <a:pPr lvl="1"/>
            <a:r>
              <a:rPr lang="en-US" dirty="0"/>
              <a:t>(+ (* 3 2) 1)</a:t>
            </a:r>
          </a:p>
          <a:p>
            <a:pPr lvl="1"/>
            <a:r>
              <a:rPr lang="en-US" dirty="0"/>
              <a:t>x + 3 % 1</a:t>
            </a:r>
          </a:p>
          <a:p>
            <a:pPr lvl="1"/>
            <a:r>
              <a:rPr lang="en-US" dirty="0"/>
              <a:t>+a++ + ++a</a:t>
            </a:r>
          </a:p>
          <a:p>
            <a:r>
              <a:rPr lang="en-US" dirty="0"/>
              <a:t>Formal grammars are used to specify languages.  A formal grammar provides rules for knowing whether a string is an element of a language or not.</a:t>
            </a:r>
          </a:p>
        </p:txBody>
      </p:sp>
    </p:spTree>
    <p:extLst>
      <p:ext uri="{BB962C8B-B14F-4D97-AF65-F5344CB8AC3E}">
        <p14:creationId xmlns:p14="http://schemas.microsoft.com/office/powerpoint/2010/main" val="302301999"/>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Grammar</a:t>
            </a:r>
          </a:p>
        </p:txBody>
      </p:sp>
      <p:sp>
        <p:nvSpPr>
          <p:cNvPr id="3" name="Content Placeholder 2"/>
          <p:cNvSpPr>
            <a:spLocks noGrp="1"/>
          </p:cNvSpPr>
          <p:nvPr>
            <p:ph idx="1"/>
          </p:nvPr>
        </p:nvSpPr>
        <p:spPr/>
        <p:txBody>
          <a:bodyPr>
            <a:normAutofit/>
          </a:bodyPr>
          <a:lstStyle/>
          <a:p>
            <a:r>
              <a:rPr lang="en-US" b="1" dirty="0"/>
              <a:t>Grammar</a:t>
            </a:r>
            <a:r>
              <a:rPr lang="en-US" dirty="0"/>
              <a:t>: a </a:t>
            </a:r>
            <a:r>
              <a:rPr lang="en-US" dirty="0" err="1"/>
              <a:t>metalanguage</a:t>
            </a:r>
            <a:r>
              <a:rPr lang="en-US" dirty="0"/>
              <a:t> that serves to define all legal strings of characters that can form syntactically valid programs</a:t>
            </a:r>
          </a:p>
          <a:p>
            <a:r>
              <a:rPr lang="en-US" dirty="0"/>
              <a:t>A grammar consists of four components:</a:t>
            </a:r>
          </a:p>
          <a:p>
            <a:pPr lvl="1"/>
            <a:r>
              <a:rPr lang="en-US" dirty="0"/>
              <a:t>A finite set N of nonterminal symbols</a:t>
            </a:r>
          </a:p>
          <a:p>
            <a:pPr lvl="1"/>
            <a:r>
              <a:rPr lang="en-US" dirty="0"/>
              <a:t>A finite set </a:t>
            </a:r>
            <a:r>
              <a:rPr lang="el-GR" dirty="0"/>
              <a:t>Σ</a:t>
            </a:r>
            <a:r>
              <a:rPr lang="en-US" dirty="0"/>
              <a:t> of terminal symbols that is disjoint from N</a:t>
            </a:r>
          </a:p>
          <a:p>
            <a:pPr lvl="1"/>
            <a:r>
              <a:rPr lang="en-US" dirty="0"/>
              <a:t>A finite set P of production rules having the form</a:t>
            </a:r>
          </a:p>
          <a:p>
            <a:pPr lvl="2"/>
            <a:r>
              <a:rPr lang="en-US" dirty="0"/>
              <a:t>(</a:t>
            </a:r>
            <a:r>
              <a:rPr lang="el-GR" dirty="0"/>
              <a:t>Σ</a:t>
            </a:r>
            <a:r>
              <a:rPr lang="en-US" dirty="0"/>
              <a:t> </a:t>
            </a:r>
            <a:r>
              <a:rPr lang="en-US" dirty="0">
                <a:sym typeface="Symbol" panose="05050102010706020507" pitchFamily="18" charset="2"/>
              </a:rPr>
              <a:t></a:t>
            </a:r>
            <a:r>
              <a:rPr lang="en-US" dirty="0"/>
              <a:t> N)*N(</a:t>
            </a:r>
            <a:r>
              <a:rPr lang="el-GR" dirty="0"/>
              <a:t>Σ</a:t>
            </a:r>
            <a:r>
              <a:rPr lang="en-US" dirty="0"/>
              <a:t> </a:t>
            </a:r>
            <a:r>
              <a:rPr lang="en-US" dirty="0">
                <a:sym typeface="Symbol" panose="05050102010706020507" pitchFamily="18" charset="2"/>
              </a:rPr>
              <a:t></a:t>
            </a:r>
            <a:r>
              <a:rPr lang="en-US" dirty="0"/>
              <a:t> N)* → (</a:t>
            </a:r>
            <a:r>
              <a:rPr lang="el-GR" dirty="0"/>
              <a:t>Σ</a:t>
            </a:r>
            <a:r>
              <a:rPr lang="en-US" dirty="0"/>
              <a:t> </a:t>
            </a:r>
            <a:r>
              <a:rPr lang="en-US" dirty="0">
                <a:sym typeface="Symbol" panose="05050102010706020507" pitchFamily="18" charset="2"/>
              </a:rPr>
              <a:t></a:t>
            </a:r>
            <a:r>
              <a:rPr lang="en-US" dirty="0"/>
              <a:t> N)* </a:t>
            </a:r>
          </a:p>
          <a:p>
            <a:pPr lvl="1"/>
            <a:r>
              <a:rPr lang="en-US" dirty="0"/>
              <a:t>A symbol S in N that is the start symbol</a:t>
            </a:r>
          </a:p>
          <a:p>
            <a:r>
              <a:rPr lang="en-US" dirty="0"/>
              <a:t>A grammar is then defined as</a:t>
            </a:r>
          </a:p>
          <a:p>
            <a:pPr lvl="1"/>
            <a:r>
              <a:rPr lang="en-US" dirty="0"/>
              <a:t>G = (N, </a:t>
            </a:r>
            <a:r>
              <a:rPr lang="el-GR" dirty="0"/>
              <a:t>Σ</a:t>
            </a:r>
            <a:r>
              <a:rPr lang="en-US" dirty="0"/>
              <a:t>, P, S)</a:t>
            </a:r>
            <a:br>
              <a:rPr lang="en-US" dirty="0"/>
            </a:br>
            <a:endParaRPr lang="en-US" dirty="0"/>
          </a:p>
          <a:p>
            <a:endParaRPr lang="en-US" dirty="0"/>
          </a:p>
        </p:txBody>
      </p:sp>
    </p:spTree>
    <p:extLst>
      <p:ext uri="{BB962C8B-B14F-4D97-AF65-F5344CB8AC3E}">
        <p14:creationId xmlns:p14="http://schemas.microsoft.com/office/powerpoint/2010/main" val="3414418974"/>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Context-Free Grammar</a:t>
            </a:r>
          </a:p>
        </p:txBody>
      </p:sp>
      <p:sp>
        <p:nvSpPr>
          <p:cNvPr id="23555" name="Rectangle 3"/>
          <p:cNvSpPr>
            <a:spLocks noGrp="1" noChangeArrowheads="1"/>
          </p:cNvSpPr>
          <p:nvPr>
            <p:ph idx="1"/>
          </p:nvPr>
        </p:nvSpPr>
        <p:spPr/>
        <p:txBody>
          <a:bodyPr>
            <a:normAutofit lnSpcReduction="10000"/>
          </a:bodyPr>
          <a:lstStyle/>
          <a:p>
            <a:pPr eaLnBrk="1" hangingPunct="1"/>
            <a:r>
              <a:rPr lang="en-US" sz="1800" dirty="0">
                <a:sym typeface="Symbol" pitchFamily="18" charset="2"/>
              </a:rPr>
              <a:t>A grammar is defined as</a:t>
            </a:r>
          </a:p>
          <a:p>
            <a:pPr lvl="1" eaLnBrk="1" hangingPunct="1"/>
            <a:r>
              <a:rPr lang="en-US" sz="1800" b="1" dirty="0">
                <a:solidFill>
                  <a:schemeClr val="tx2">
                    <a:lumMod val="50000"/>
                  </a:schemeClr>
                </a:solidFill>
                <a:sym typeface="Symbol" pitchFamily="18" charset="2"/>
              </a:rPr>
              <a:t>G = (N, , P, S)</a:t>
            </a:r>
            <a:endParaRPr lang="en-US" sz="1800" dirty="0">
              <a:solidFill>
                <a:schemeClr val="tx2">
                  <a:lumMod val="50000"/>
                </a:schemeClr>
              </a:solidFill>
              <a:sym typeface="Symbol" pitchFamily="18" charset="2"/>
            </a:endParaRPr>
          </a:p>
          <a:p>
            <a:pPr eaLnBrk="1" hangingPunct="1"/>
            <a:r>
              <a:rPr lang="en-US" sz="2000" dirty="0">
                <a:latin typeface="Times New Roman" pitchFamily="18" charset="0"/>
                <a:sym typeface="Symbol" pitchFamily="18" charset="2"/>
              </a:rPr>
              <a:t>All production rules are of the form A</a:t>
            </a:r>
            <a:r>
              <a:rPr lang="en-US" sz="2000" dirty="0">
                <a:latin typeface="Times New Roman" pitchFamily="18" charset="0"/>
                <a:cs typeface="Times New Roman" pitchFamily="18" charset="0"/>
                <a:sym typeface="Symbol" pitchFamily="18" charset="2"/>
              </a:rPr>
              <a:t>→  where A is a nonterminal symbol and  is a string of terminals and non-terminals.</a:t>
            </a:r>
          </a:p>
          <a:p>
            <a:pPr eaLnBrk="1" hangingPunct="1"/>
            <a:r>
              <a:rPr lang="en-US" sz="2000" dirty="0">
                <a:latin typeface="Times New Roman" pitchFamily="18" charset="0"/>
                <a:cs typeface="Times New Roman" pitchFamily="18" charset="0"/>
                <a:sym typeface="Symbol" pitchFamily="18" charset="2"/>
              </a:rPr>
              <a:t>Grammars are mathematical abstractions.  BNF is a way to denote a context-free grammar for computability using actual keyboard characters (the right arrow is not a keyboard character for example) </a:t>
            </a:r>
          </a:p>
          <a:p>
            <a:pPr lvl="1"/>
            <a:r>
              <a:rPr lang="en-US" dirty="0">
                <a:latin typeface="Times New Roman" pitchFamily="18" charset="0"/>
                <a:cs typeface="Times New Roman" pitchFamily="18" charset="0"/>
                <a:sym typeface="Symbol" pitchFamily="18" charset="2"/>
              </a:rPr>
              <a:t>The notation </a:t>
            </a:r>
            <a:r>
              <a:rPr lang="en-US" b="1"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is used to denote a production rule arrow</a:t>
            </a:r>
          </a:p>
          <a:p>
            <a:pPr lvl="1"/>
            <a:r>
              <a:rPr lang="en-US" dirty="0">
                <a:latin typeface="Times New Roman" pitchFamily="18" charset="0"/>
                <a:cs typeface="Times New Roman" pitchFamily="18" charset="0"/>
                <a:sym typeface="Symbol" pitchFamily="18" charset="2"/>
              </a:rPr>
              <a:t>Non-terminals are enclosed in angled brackets &lt;…&gt;</a:t>
            </a:r>
          </a:p>
          <a:p>
            <a:pPr lvl="1"/>
            <a:r>
              <a:rPr lang="en-US" dirty="0">
                <a:latin typeface="Times New Roman" pitchFamily="18" charset="0"/>
                <a:cs typeface="Times New Roman" pitchFamily="18" charset="0"/>
                <a:sym typeface="Symbol" pitchFamily="18" charset="2"/>
              </a:rPr>
              <a:t>Terminals are not</a:t>
            </a:r>
          </a:p>
          <a:p>
            <a:pPr lvl="1"/>
            <a:r>
              <a:rPr lang="en-US" dirty="0">
                <a:latin typeface="Times New Roman" pitchFamily="18" charset="0"/>
                <a:cs typeface="Times New Roman" pitchFamily="18" charset="0"/>
                <a:sym typeface="Symbol" pitchFamily="18" charset="2"/>
              </a:rPr>
              <a:t>Vertical bars are used as shorthand for multiple production rules</a:t>
            </a:r>
          </a:p>
          <a:p>
            <a:pPr lvl="2"/>
            <a:r>
              <a:rPr lang="en-US" dirty="0">
                <a:latin typeface="Times New Roman" pitchFamily="18" charset="0"/>
                <a:cs typeface="Times New Roman" pitchFamily="18" charset="0"/>
                <a:sym typeface="Symbol" pitchFamily="18" charset="2"/>
              </a:rPr>
              <a:t>&lt;BIT&gt; ::= 0|1</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Chomsky Hierarchy</a:t>
            </a:r>
          </a:p>
        </p:txBody>
      </p:sp>
      <p:graphicFrame>
        <p:nvGraphicFramePr>
          <p:cNvPr id="179263" name="Group 63"/>
          <p:cNvGraphicFramePr>
            <a:graphicFrameLocks noGrp="1"/>
          </p:cNvGraphicFramePr>
          <p:nvPr/>
        </p:nvGraphicFramePr>
        <p:xfrm>
          <a:off x="381000" y="1905000"/>
          <a:ext cx="8382000" cy="4181856"/>
        </p:xfrm>
        <a:graphic>
          <a:graphicData uri="http://schemas.openxmlformats.org/drawingml/2006/table">
            <a:tbl>
              <a:tblPr/>
              <a:tblGrid>
                <a:gridCol w="1524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7813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Grammar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Languages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Automaton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Production Rules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Type-0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Recursively-Enumerable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Turing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sym typeface="Symbol" pitchFamily="18" charset="2"/>
                        </a:rPr>
                        <a:t></a:t>
                      </a:r>
                      <a:r>
                        <a:rPr kumimoji="0" lang="en-US" sz="1600" b="1"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Type-1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Context-Sensitive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Linear-bounded Non-deterministic Turing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sym typeface="Symbol" pitchFamily="18" charset="2"/>
                        </a:rPr>
                        <a:t>A</a:t>
                      </a:r>
                      <a:r>
                        <a:rPr kumimoji="0" lang="en-US" sz="1600" b="1" i="0" u="none" strike="noStrike" cap="none" normalizeH="0" baseline="0">
                          <a:ln>
                            <a:noFill/>
                          </a:ln>
                          <a:solidFill>
                            <a:schemeClr val="tx1"/>
                          </a:solidFill>
                          <a:effectLst/>
                          <a:latin typeface="Times New Roman" pitchFamily="18" charset="0"/>
                          <a:cs typeface="Times New Roman" pitchFamily="18" charset="0"/>
                          <a:sym typeface="Symbol" pitchFamily="18" charset="2"/>
                        </a:rPr>
                        <a:t>→ </a:t>
                      </a:r>
                      <a:r>
                        <a:rPr kumimoji="0" lang="en-US" sz="1600" b="1" i="0" u="none" strike="noStrike" cap="none" normalizeH="0" baseline="0">
                          <a:ln>
                            <a:noFill/>
                          </a:ln>
                          <a:solidFill>
                            <a:schemeClr val="tx1"/>
                          </a:solidFill>
                          <a:effectLst/>
                          <a:latin typeface="Times New Roman" pitchFamily="18" charset="0"/>
                          <a:sym typeface="Symbol" pitchFamily="18" charset="2"/>
                        </a:rPr>
                        <a:t></a:t>
                      </a:r>
                      <a:r>
                        <a:rPr kumimoji="0" lang="en-US" sz="1600" b="1" i="0" u="none" strike="noStrike" cap="none" normalizeH="0" baseline="0">
                          <a:ln>
                            <a:noFill/>
                          </a:ln>
                          <a:solidFill>
                            <a:schemeClr val="tx1"/>
                          </a:solidFill>
                          <a:effectLst/>
                          <a:latin typeface="Times New Roman" pitchFamily="18" charset="0"/>
                          <a:cs typeface="Times New Roman" pitchFamily="18" charset="0"/>
                          <a:sym typeface="Symbol" pitchFamily="18" charset="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Type-2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Context-Free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Non-deterministic PDA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sym typeface="Symbol" pitchFamily="18" charset="2"/>
                        </a:rPr>
                        <a:t>A</a:t>
                      </a:r>
                      <a:r>
                        <a:rPr kumimoji="0" lang="en-US" sz="1600" b="1" i="0" u="none" strike="noStrike" cap="none" normalizeH="0" baseline="0">
                          <a:ln>
                            <a:noFill/>
                          </a:ln>
                          <a:solidFill>
                            <a:schemeClr val="tx1"/>
                          </a:solidFill>
                          <a:effectLst/>
                          <a:latin typeface="Times New Roman" pitchFamily="18" charset="0"/>
                          <a:cs typeface="Times New Roman" pitchFamily="18" charset="0"/>
                          <a:sym typeface="Symbol" pitchFamily="18" charset="2"/>
                        </a:rPr>
                        <a:t>→ 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Type-3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Regular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sym typeface="Symbol" pitchFamily="18" charset="2"/>
                        </a:rPr>
                        <a:t>A</a:t>
                      </a:r>
                      <a:r>
                        <a:rPr kumimoji="0" lang="en-US" sz="1600" b="1" i="0" u="none" strike="noStrike" cap="none" normalizeH="0" baseline="0">
                          <a:ln>
                            <a:noFill/>
                          </a:ln>
                          <a:solidFill>
                            <a:schemeClr val="tx1"/>
                          </a:solidFill>
                          <a:effectLst/>
                          <a:latin typeface="Times New Roman" pitchFamily="18" charset="0"/>
                          <a:cs typeface="Times New Roman" pitchFamily="18" charset="0"/>
                          <a:sym typeface="Symbol" pitchFamily="18" charset="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sym typeface="Symbol" pitchFamily="18" charset="2"/>
                        </a:rPr>
                        <a:t>A→ aB</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Integer numbers</a:t>
            </a:r>
          </a:p>
        </p:txBody>
      </p:sp>
      <p:sp>
        <p:nvSpPr>
          <p:cNvPr id="3" name="Content Placeholder 2"/>
          <p:cNvSpPr>
            <a:spLocks noGrp="1"/>
          </p:cNvSpPr>
          <p:nvPr>
            <p:ph idx="1"/>
          </p:nvPr>
        </p:nvSpPr>
        <p:spPr/>
        <p:txBody>
          <a:bodyPr/>
          <a:lstStyle/>
          <a:p>
            <a:r>
              <a:rPr lang="en-US" dirty="0"/>
              <a:t>Write a BNF specification for integer numbers </a:t>
            </a:r>
          </a:p>
          <a:p>
            <a:endParaRPr lang="en-US" dirty="0"/>
          </a:p>
          <a:p>
            <a:endParaRPr lang="en-US" dirty="0"/>
          </a:p>
          <a:p>
            <a:pPr marL="742950" lvl="2" indent="-342900">
              <a:spcBef>
                <a:spcPts val="1000"/>
              </a:spcBef>
            </a:pPr>
            <a:r>
              <a:rPr lang="en-US" sz="1800" b="1" dirty="0">
                <a:solidFill>
                  <a:schemeClr val="tx1"/>
                </a:solidFill>
                <a:sym typeface="Symbol" pitchFamily="18" charset="2"/>
              </a:rPr>
              <a:t>N = { &lt;DIGIT&gt;, &lt;INTEGER&gt; }</a:t>
            </a:r>
          </a:p>
          <a:p>
            <a:pPr marL="742950" lvl="2" indent="-342900">
              <a:spcBef>
                <a:spcPts val="1000"/>
              </a:spcBef>
            </a:pPr>
            <a:r>
              <a:rPr lang="en-US" sz="1800" b="1" dirty="0">
                <a:solidFill>
                  <a:schemeClr val="tx1"/>
                </a:solidFill>
                <a:sym typeface="Symbol" pitchFamily="18" charset="2"/>
              </a:rPr>
              <a:t> = </a:t>
            </a:r>
            <a:r>
              <a:rPr lang="en-US" sz="1800" b="1" dirty="0">
                <a:solidFill>
                  <a:schemeClr val="tx1"/>
                </a:solidFill>
                <a:latin typeface="Times New Roman" pitchFamily="18" charset="0"/>
              </a:rPr>
              <a:t>{0,1,2,3,4,5,6,7,8,9}</a:t>
            </a:r>
          </a:p>
          <a:p>
            <a:pPr marL="742950" lvl="2" indent="-342900">
              <a:spcBef>
                <a:spcPts val="1000"/>
              </a:spcBef>
            </a:pPr>
            <a:r>
              <a:rPr lang="en-US" sz="1800" b="1" dirty="0">
                <a:solidFill>
                  <a:schemeClr val="tx1"/>
                </a:solidFill>
                <a:latin typeface="Times New Roman" pitchFamily="18" charset="0"/>
              </a:rPr>
              <a:t>S = &lt;INTEGER&gt;</a:t>
            </a:r>
            <a:endParaRPr lang="en-US" sz="1800" dirty="0">
              <a:solidFill>
                <a:schemeClr val="tx1"/>
              </a:solidFill>
            </a:endParaRPr>
          </a:p>
          <a:p>
            <a:pPr marL="742950" lvl="2" indent="-342900">
              <a:spcBef>
                <a:spcPts val="1000"/>
              </a:spcBef>
            </a:pPr>
            <a:r>
              <a:rPr lang="en-US" sz="1800" b="1" dirty="0">
                <a:solidFill>
                  <a:schemeClr val="tx1"/>
                </a:solidFill>
                <a:latin typeface="Times New Roman" pitchFamily="18" charset="0"/>
              </a:rPr>
              <a:t>P = </a:t>
            </a:r>
          </a:p>
          <a:p>
            <a:pPr marL="1200150" lvl="3" indent="-342900">
              <a:spcBef>
                <a:spcPts val="1000"/>
              </a:spcBef>
            </a:pPr>
            <a:r>
              <a:rPr lang="en-US" sz="1600" b="1" dirty="0">
                <a:solidFill>
                  <a:schemeClr val="tx1"/>
                </a:solidFill>
                <a:latin typeface="Times New Roman" pitchFamily="18" charset="0"/>
              </a:rPr>
              <a:t>&lt;DIGIT&gt; ::= 0|1|2|3|4|5|6|7|8|9</a:t>
            </a:r>
          </a:p>
          <a:p>
            <a:pPr marL="1200150" lvl="3" indent="-342900">
              <a:spcBef>
                <a:spcPts val="1000"/>
              </a:spcBef>
            </a:pPr>
            <a:r>
              <a:rPr lang="en-US" sz="1600" b="1" dirty="0">
                <a:solidFill>
                  <a:schemeClr val="tx1"/>
                </a:solidFill>
                <a:latin typeface="Times New Roman" pitchFamily="18" charset="0"/>
              </a:rPr>
              <a:t>&lt;INTEGER&gt; ::= &lt;DIGIT&gt; | &lt;DIGIT&gt;&lt;INTEGER&gt;</a:t>
            </a:r>
          </a:p>
        </p:txBody>
      </p:sp>
      <p:sp>
        <p:nvSpPr>
          <p:cNvPr id="4" name="Rectangle 6"/>
          <p:cNvSpPr>
            <a:spLocks noChangeArrowheads="1"/>
          </p:cNvSpPr>
          <p:nvPr/>
        </p:nvSpPr>
        <p:spPr bwMode="auto">
          <a:xfrm>
            <a:off x="2590800" y="2133600"/>
            <a:ext cx="2452688" cy="457200"/>
          </a:xfrm>
          <a:prstGeom prst="rect">
            <a:avLst/>
          </a:prstGeom>
          <a:noFill/>
          <a:ln w="9525">
            <a:noFill/>
            <a:miter lim="800000"/>
            <a:headEnd/>
            <a:tailEnd/>
          </a:ln>
        </p:spPr>
        <p:txBody>
          <a:bodyPr>
            <a:spAutoFit/>
          </a:bodyPr>
          <a:lstStyle/>
          <a:p>
            <a:pPr algn="ctr"/>
            <a:r>
              <a:rPr lang="en-US" b="1" dirty="0">
                <a:solidFill>
                  <a:schemeClr val="accent1">
                    <a:lumMod val="50000"/>
                  </a:schemeClr>
                </a:solidFill>
                <a:sym typeface="Symbol" pitchFamily="18" charset="2"/>
              </a:rPr>
              <a:t>G = (N, , P, S)</a:t>
            </a:r>
            <a:endParaRPr lang="en-US" dirty="0">
              <a:solidFill>
                <a:schemeClr val="accent1">
                  <a:lumMod val="50000"/>
                </a:schemeClr>
              </a:solidFill>
              <a:sym typeface="Symbol" pitchFamily="18" charset="2"/>
            </a:endParaRPr>
          </a:p>
        </p:txBody>
      </p:sp>
    </p:spTree>
    <p:extLst>
      <p:ext uri="{BB962C8B-B14F-4D97-AF65-F5344CB8AC3E}">
        <p14:creationId xmlns:p14="http://schemas.microsoft.com/office/powerpoint/2010/main" val="3929907266"/>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a:t>
            </a:r>
          </a:p>
        </p:txBody>
      </p:sp>
      <p:sp>
        <p:nvSpPr>
          <p:cNvPr id="3" name="Content Placeholder 2"/>
          <p:cNvSpPr>
            <a:spLocks noGrp="1"/>
          </p:cNvSpPr>
          <p:nvPr>
            <p:ph idx="1"/>
          </p:nvPr>
        </p:nvSpPr>
        <p:spPr/>
        <p:txBody>
          <a:bodyPr>
            <a:normAutofit/>
          </a:bodyPr>
          <a:lstStyle/>
          <a:p>
            <a:r>
              <a:rPr lang="en-US" dirty="0"/>
              <a:t>A </a:t>
            </a:r>
            <a:r>
              <a:rPr lang="en-US" b="1" dirty="0"/>
              <a:t>derivation</a:t>
            </a:r>
            <a:r>
              <a:rPr lang="en-US" dirty="0"/>
              <a:t> is a sequence of strings where each string in the sequence results from applying a production rule to the previous string.  The first string must be the starting non-terminal.</a:t>
            </a:r>
          </a:p>
          <a:p>
            <a:pPr lvl="1"/>
            <a:r>
              <a:rPr lang="en-US" dirty="0"/>
              <a:t>&lt;INTEGER&gt;</a:t>
            </a:r>
          </a:p>
          <a:p>
            <a:pPr lvl="1"/>
            <a:r>
              <a:rPr lang="en-US" dirty="0"/>
              <a:t>&lt;DIGIT&gt;&lt;INTEGER&gt;</a:t>
            </a:r>
          </a:p>
          <a:p>
            <a:pPr lvl="1"/>
            <a:r>
              <a:rPr lang="en-US" dirty="0"/>
              <a:t>3&lt;INTEGER&gt;</a:t>
            </a:r>
          </a:p>
          <a:p>
            <a:pPr lvl="1"/>
            <a:r>
              <a:rPr lang="en-US" dirty="0"/>
              <a:t>3&lt;DIGIT&gt;&lt;INTEGER&gt;</a:t>
            </a:r>
          </a:p>
          <a:p>
            <a:pPr lvl="1"/>
            <a:r>
              <a:rPr lang="en-US" dirty="0"/>
              <a:t>3&lt;DIGIT&gt;&lt;DIGIT&gt;&lt;INTEGER&gt;</a:t>
            </a:r>
          </a:p>
          <a:p>
            <a:pPr lvl="1"/>
            <a:r>
              <a:rPr lang="en-US" dirty="0"/>
              <a:t>3&lt;DIGIT&gt;2&lt;INTEGER&gt;</a:t>
            </a:r>
          </a:p>
          <a:p>
            <a:pPr lvl="1"/>
            <a:r>
              <a:rPr lang="en-US" dirty="0"/>
              <a:t>312&lt;INTEGER&gt;</a:t>
            </a:r>
          </a:p>
          <a:p>
            <a:pPr lvl="1"/>
            <a:r>
              <a:rPr lang="en-US" dirty="0"/>
              <a:t>312&lt;DIGIT&gt;</a:t>
            </a:r>
          </a:p>
          <a:p>
            <a:pPr lvl="1"/>
            <a:r>
              <a:rPr lang="en-US" dirty="0"/>
              <a:t>3129</a:t>
            </a:r>
          </a:p>
          <a:p>
            <a:pPr marL="0" indent="0">
              <a:buNone/>
            </a:pPr>
            <a:endParaRPr lang="en-US" dirty="0"/>
          </a:p>
        </p:txBody>
      </p:sp>
    </p:spTree>
    <p:extLst>
      <p:ext uri="{BB962C8B-B14F-4D97-AF65-F5344CB8AC3E}">
        <p14:creationId xmlns:p14="http://schemas.microsoft.com/office/powerpoint/2010/main" val="1343401177"/>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Language Specification - Syntax</a:t>
            </a:r>
          </a:p>
        </p:txBody>
      </p:sp>
      <p:sp>
        <p:nvSpPr>
          <p:cNvPr id="3" name="Content Placeholder 2"/>
          <p:cNvSpPr>
            <a:spLocks noGrp="1"/>
          </p:cNvSpPr>
          <p:nvPr>
            <p:ph idx="1"/>
          </p:nvPr>
        </p:nvSpPr>
        <p:spPr/>
        <p:txBody>
          <a:bodyPr>
            <a:normAutofit lnSpcReduction="10000"/>
          </a:bodyPr>
          <a:lstStyle/>
          <a:p>
            <a:r>
              <a:rPr lang="en-US" b="1" dirty="0"/>
              <a:t>Syntax</a:t>
            </a:r>
            <a:r>
              <a:rPr lang="en-US" dirty="0"/>
              <a:t>: What is the notation for a legal program? </a:t>
            </a:r>
          </a:p>
          <a:p>
            <a:pPr lvl="1"/>
            <a:r>
              <a:rPr lang="en-US" dirty="0"/>
              <a:t>(Pascal)		X := A + B</a:t>
            </a:r>
          </a:p>
          <a:p>
            <a:pPr lvl="1"/>
            <a:r>
              <a:rPr lang="en-US" dirty="0"/>
              <a:t>(Fortran)		X = A + B</a:t>
            </a:r>
          </a:p>
          <a:p>
            <a:pPr lvl="1"/>
            <a:r>
              <a:rPr lang="en-US" dirty="0"/>
              <a:t>(Common Lisp)	(SETQ X (+ A B))</a:t>
            </a:r>
          </a:p>
          <a:p>
            <a:pPr lvl="1"/>
            <a:r>
              <a:rPr lang="en-US" dirty="0"/>
              <a:t>(C)			X = A + B;</a:t>
            </a:r>
          </a:p>
          <a:p>
            <a:pPr lvl="1"/>
            <a:endParaRPr lang="en-US" dirty="0"/>
          </a:p>
          <a:p>
            <a:r>
              <a:rPr lang="en-US" b="1" dirty="0"/>
              <a:t>Semantics</a:t>
            </a:r>
            <a:r>
              <a:rPr lang="en-US" dirty="0"/>
              <a:t>: What does the notation mean?</a:t>
            </a:r>
          </a:p>
          <a:p>
            <a:pPr lvl="1"/>
            <a:r>
              <a:rPr lang="en-US" dirty="0"/>
              <a:t>What is the value of the expression (1+2*3)?</a:t>
            </a:r>
          </a:p>
          <a:p>
            <a:pPr lvl="2"/>
            <a:r>
              <a:rPr lang="en-US" dirty="0"/>
              <a:t>7 in C, Fortran, Java</a:t>
            </a:r>
          </a:p>
          <a:p>
            <a:pPr lvl="2"/>
            <a:r>
              <a:rPr lang="en-US" dirty="0"/>
              <a:t>9 in APL, Smalltalk</a:t>
            </a:r>
          </a:p>
          <a:p>
            <a:pPr lvl="2"/>
            <a:endParaRPr lang="en-US" dirty="0"/>
          </a:p>
          <a:p>
            <a:r>
              <a:rPr lang="en-US" b="1" dirty="0"/>
              <a:t>Style</a:t>
            </a:r>
            <a:r>
              <a:rPr lang="en-US" dirty="0"/>
              <a:t>: What is the recommended way of writing programs?</a:t>
            </a:r>
          </a:p>
          <a:p>
            <a:pPr lvl="1"/>
            <a:r>
              <a:rPr lang="en-US" dirty="0"/>
              <a:t>Start method names with lower case in Java</a:t>
            </a:r>
          </a:p>
          <a:p>
            <a:pPr lvl="1"/>
            <a:r>
              <a:rPr lang="en-US" dirty="0"/>
              <a:t>Use </a:t>
            </a:r>
            <a:r>
              <a:rPr lang="en-US" dirty="0" err="1"/>
              <a:t>const</a:t>
            </a:r>
            <a:r>
              <a:rPr lang="en-US" dirty="0"/>
              <a:t>-correctness in C++</a:t>
            </a:r>
          </a:p>
        </p:txBody>
      </p:sp>
    </p:spTree>
    <p:extLst>
      <p:ext uri="{BB962C8B-B14F-4D97-AF65-F5344CB8AC3E}">
        <p14:creationId xmlns:p14="http://schemas.microsoft.com/office/powerpoint/2010/main" val="3282442086"/>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Derivations</a:t>
            </a:r>
          </a:p>
        </p:txBody>
      </p:sp>
      <p:sp>
        <p:nvSpPr>
          <p:cNvPr id="26627" name="Rectangle 3"/>
          <p:cNvSpPr>
            <a:spLocks noGrp="1" noChangeArrowheads="1"/>
          </p:cNvSpPr>
          <p:nvPr>
            <p:ph idx="1"/>
          </p:nvPr>
        </p:nvSpPr>
        <p:spPr/>
        <p:txBody>
          <a:bodyPr>
            <a:normAutofit/>
          </a:bodyPr>
          <a:lstStyle/>
          <a:p>
            <a:pPr eaLnBrk="1" hangingPunct="1"/>
            <a:r>
              <a:rPr lang="en-US" sz="1600" dirty="0">
                <a:solidFill>
                  <a:schemeClr val="tx1"/>
                </a:solidFill>
                <a:latin typeface="Times New Roman" pitchFamily="18" charset="0"/>
                <a:sym typeface="Symbol" pitchFamily="18" charset="2"/>
              </a:rPr>
              <a:t>A right-most derivation applies a production to the right-most nonterminal at each step.</a:t>
            </a:r>
          </a:p>
          <a:p>
            <a:pPr eaLnBrk="1" hangingPunct="1"/>
            <a:r>
              <a:rPr lang="en-US" sz="1600" dirty="0">
                <a:solidFill>
                  <a:schemeClr val="tx1"/>
                </a:solidFill>
                <a:latin typeface="Times New Roman" pitchFamily="18" charset="0"/>
                <a:sym typeface="Symbol" pitchFamily="18" charset="2"/>
              </a:rPr>
              <a:t>A left-most derivation applies a production to the left-most nonterminal at each step.</a:t>
            </a:r>
          </a:p>
          <a:p>
            <a:pPr eaLnBrk="1" hangingPunct="1"/>
            <a:r>
              <a:rPr lang="en-US" sz="1600" dirty="0">
                <a:solidFill>
                  <a:schemeClr val="tx1"/>
                </a:solidFill>
                <a:latin typeface="Times New Roman" pitchFamily="18" charset="0"/>
                <a:sym typeface="Symbol" pitchFamily="18" charset="2"/>
              </a:rPr>
              <a:t>The language of the grammar, L(G), is defined as the set of all terminal strings that can be derived from the starting nonterminal S.  A terminal string is any string containing only terminal symbols.</a:t>
            </a:r>
            <a:endParaRPr lang="en-US" sz="1600" dirty="0">
              <a:solidFill>
                <a:schemeClr val="tx1"/>
              </a:solidFill>
              <a:latin typeface="Times New Roman" pitchFamily="18" charset="0"/>
            </a:endParaRPr>
          </a:p>
        </p:txBody>
      </p:sp>
      <p:sp>
        <p:nvSpPr>
          <p:cNvPr id="2" name="TextBox 1"/>
          <p:cNvSpPr txBox="1"/>
          <p:nvPr/>
        </p:nvSpPr>
        <p:spPr>
          <a:xfrm>
            <a:off x="381000" y="3820781"/>
            <a:ext cx="2438400" cy="1615827"/>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114300" lvl="1"/>
            <a:r>
              <a:rPr lang="en-US" sz="1100" b="1" dirty="0"/>
              <a:t>&lt;INTEGER&gt;</a:t>
            </a:r>
          </a:p>
          <a:p>
            <a:pPr marL="114300" lvl="1"/>
            <a:r>
              <a:rPr lang="en-US" sz="1100" b="1" dirty="0"/>
              <a:t>&lt;DIGIT&gt;&lt;INTEGER&gt;</a:t>
            </a:r>
          </a:p>
          <a:p>
            <a:pPr marL="114300" lvl="1"/>
            <a:r>
              <a:rPr lang="en-US" sz="1100" b="1" dirty="0"/>
              <a:t>3&lt;INTEGER&gt;</a:t>
            </a:r>
          </a:p>
          <a:p>
            <a:pPr marL="114300" lvl="1"/>
            <a:r>
              <a:rPr lang="en-US" sz="1100" b="1" dirty="0"/>
              <a:t>3&lt;DIGIT&gt;&lt;INTEGER&gt;</a:t>
            </a:r>
          </a:p>
          <a:p>
            <a:pPr marL="114300" lvl="1"/>
            <a:r>
              <a:rPr lang="en-US" sz="1100" b="1" dirty="0"/>
              <a:t>3&lt;DIGIT&gt;&lt;DIGIT&gt;&lt;INTEGER&gt;</a:t>
            </a:r>
          </a:p>
          <a:p>
            <a:pPr marL="114300" lvl="1"/>
            <a:r>
              <a:rPr lang="en-US" sz="1100" b="1" dirty="0"/>
              <a:t>3&lt;DIGIT&gt;2&lt;INTEGER&gt;</a:t>
            </a:r>
          </a:p>
          <a:p>
            <a:pPr marL="114300" lvl="1"/>
            <a:r>
              <a:rPr lang="en-US" sz="1100" b="1" dirty="0"/>
              <a:t>312&lt;INTEGER&gt;</a:t>
            </a:r>
          </a:p>
          <a:p>
            <a:pPr marL="114300" lvl="1"/>
            <a:r>
              <a:rPr lang="en-US" sz="1100" b="1" dirty="0"/>
              <a:t>312&lt;DIGIT&gt;</a:t>
            </a:r>
          </a:p>
          <a:p>
            <a:pPr marL="114300" lvl="1"/>
            <a:r>
              <a:rPr lang="en-US" sz="1100" b="1" dirty="0"/>
              <a:t>3129</a:t>
            </a:r>
          </a:p>
        </p:txBody>
      </p:sp>
      <p:sp>
        <p:nvSpPr>
          <p:cNvPr id="5" name="TextBox 4"/>
          <p:cNvSpPr txBox="1"/>
          <p:nvPr/>
        </p:nvSpPr>
        <p:spPr>
          <a:xfrm>
            <a:off x="3048001" y="3820780"/>
            <a:ext cx="2438400" cy="1615827"/>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114300" lvl="1"/>
            <a:r>
              <a:rPr lang="en-US" sz="1100" b="1" dirty="0"/>
              <a:t>&lt;INTEGER&gt;</a:t>
            </a:r>
          </a:p>
          <a:p>
            <a:pPr marL="114300" lvl="1"/>
            <a:r>
              <a:rPr lang="en-US" sz="1100" b="1" dirty="0"/>
              <a:t>&lt;DIGIT&gt;&lt;INTEGER&gt;</a:t>
            </a:r>
          </a:p>
          <a:p>
            <a:pPr marL="114300" lvl="1"/>
            <a:r>
              <a:rPr lang="en-US" sz="1100" b="1" dirty="0"/>
              <a:t>3&lt;INTEGER&gt;</a:t>
            </a:r>
          </a:p>
          <a:p>
            <a:pPr marL="114300" lvl="1"/>
            <a:r>
              <a:rPr lang="en-US" sz="1100" b="1" dirty="0"/>
              <a:t>3&lt;DIGIT&gt;&lt;INTEGER&gt;</a:t>
            </a:r>
          </a:p>
          <a:p>
            <a:pPr marL="114300" lvl="1"/>
            <a:r>
              <a:rPr lang="en-US" sz="1100" b="1" dirty="0"/>
              <a:t>31&lt;INTEGER&gt;</a:t>
            </a:r>
          </a:p>
          <a:p>
            <a:pPr marL="114300" lvl="1"/>
            <a:r>
              <a:rPr lang="en-US" sz="1100" b="1" dirty="0"/>
              <a:t>31&lt;DIGIT&gt;&lt;INTEGER&gt;</a:t>
            </a:r>
          </a:p>
          <a:p>
            <a:pPr marL="114300" lvl="1"/>
            <a:r>
              <a:rPr lang="en-US" sz="1100" b="1" dirty="0"/>
              <a:t>312&lt;INTEGER&gt;</a:t>
            </a:r>
          </a:p>
          <a:p>
            <a:pPr marL="114300" lvl="1"/>
            <a:r>
              <a:rPr lang="en-US" sz="1100" b="1" dirty="0"/>
              <a:t>312&lt;DIGIT&gt;</a:t>
            </a:r>
          </a:p>
          <a:p>
            <a:pPr marL="114300" lvl="1"/>
            <a:r>
              <a:rPr lang="en-US" sz="1100" b="1" dirty="0"/>
              <a:t>3129</a:t>
            </a:r>
          </a:p>
        </p:txBody>
      </p:sp>
      <p:sp>
        <p:nvSpPr>
          <p:cNvPr id="6" name="TextBox 5"/>
          <p:cNvSpPr txBox="1"/>
          <p:nvPr/>
        </p:nvSpPr>
        <p:spPr>
          <a:xfrm>
            <a:off x="5715002" y="3820780"/>
            <a:ext cx="2895598" cy="1615827"/>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114300" lvl="1"/>
            <a:r>
              <a:rPr lang="en-US" sz="1100" b="1" dirty="0"/>
              <a:t>&lt;INTEGER&gt;</a:t>
            </a:r>
          </a:p>
          <a:p>
            <a:pPr marL="114300" lvl="1"/>
            <a:r>
              <a:rPr lang="en-US" sz="1100" b="1" dirty="0"/>
              <a:t>&lt;DIGIT&gt;&lt;INTEGER&gt;</a:t>
            </a:r>
          </a:p>
          <a:p>
            <a:pPr marL="114300" lvl="1"/>
            <a:r>
              <a:rPr lang="en-US" sz="1100" b="1" dirty="0"/>
              <a:t>&lt;DIGIT&gt;&lt;DIGIT&gt;&lt;INTEGER&gt;</a:t>
            </a:r>
          </a:p>
          <a:p>
            <a:pPr marL="114300" lvl="1"/>
            <a:r>
              <a:rPr lang="en-US" sz="1100" b="1" dirty="0"/>
              <a:t>&lt;DIGIT&gt;&lt;DIGIT&gt;&lt;DIGIT&gt;&lt;INTEGER&gt;</a:t>
            </a:r>
          </a:p>
          <a:p>
            <a:pPr marL="114300" lvl="1"/>
            <a:r>
              <a:rPr lang="en-US" sz="1100" b="1" dirty="0"/>
              <a:t>&lt;DIGIT&gt;&lt;DIGIT&gt;&lt;DIGIT&gt;&lt;DIGIT&gt;</a:t>
            </a:r>
          </a:p>
          <a:p>
            <a:pPr marL="114300" lvl="1"/>
            <a:r>
              <a:rPr lang="en-US" sz="1100" b="1" dirty="0"/>
              <a:t>&lt;DIGIT&gt;&lt;DIGIT&gt;&lt;DIGIT&gt;9</a:t>
            </a:r>
          </a:p>
          <a:p>
            <a:pPr marL="114300" lvl="1"/>
            <a:r>
              <a:rPr lang="en-US" sz="1100" b="1" dirty="0"/>
              <a:t>&lt;DIGIT&gt;&lt;DIGIT&gt;29</a:t>
            </a:r>
          </a:p>
          <a:p>
            <a:pPr marL="114300" lvl="1"/>
            <a:r>
              <a:rPr lang="en-US" sz="1100" b="1" dirty="0"/>
              <a:t>&lt;DIGIT&gt;129</a:t>
            </a:r>
          </a:p>
          <a:p>
            <a:pPr marL="114300" lvl="1"/>
            <a:r>
              <a:rPr lang="en-US" sz="1100" b="1" dirty="0"/>
              <a:t>3129</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L(G) Example</a:t>
            </a:r>
          </a:p>
        </p:txBody>
      </p:sp>
      <p:sp>
        <p:nvSpPr>
          <p:cNvPr id="3" name="Content Placeholder 2"/>
          <p:cNvSpPr>
            <a:spLocks noGrp="1"/>
          </p:cNvSpPr>
          <p:nvPr>
            <p:ph idx="1"/>
          </p:nvPr>
        </p:nvSpPr>
        <p:spPr/>
        <p:txBody>
          <a:bodyPr/>
          <a:lstStyle/>
          <a:p>
            <a:r>
              <a:rPr lang="en-US" dirty="0">
                <a:solidFill>
                  <a:schemeClr val="tx1"/>
                </a:solidFill>
              </a:rPr>
              <a:t>Consider the grammar G = {N, </a:t>
            </a:r>
            <a:r>
              <a:rPr lang="en-US" b="1" dirty="0">
                <a:solidFill>
                  <a:schemeClr val="tx1"/>
                </a:solidFill>
                <a:sym typeface="Symbol" pitchFamily="18" charset="2"/>
              </a:rPr>
              <a:t></a:t>
            </a:r>
            <a:r>
              <a:rPr lang="en-US" dirty="0">
                <a:solidFill>
                  <a:schemeClr val="tx1"/>
                </a:solidFill>
              </a:rPr>
              <a:t>, P, S} where</a:t>
            </a:r>
          </a:p>
          <a:p>
            <a:pPr lvl="1"/>
            <a:r>
              <a:rPr lang="en-US" b="1" dirty="0">
                <a:solidFill>
                  <a:schemeClr val="tx1"/>
                </a:solidFill>
                <a:sym typeface="Symbol" pitchFamily="18" charset="2"/>
              </a:rPr>
              <a:t></a:t>
            </a:r>
            <a:r>
              <a:rPr lang="en-US" dirty="0">
                <a:solidFill>
                  <a:schemeClr val="tx1"/>
                </a:solidFill>
              </a:rPr>
              <a:t> = {+, -, A}</a:t>
            </a:r>
          </a:p>
          <a:p>
            <a:pPr lvl="1"/>
            <a:r>
              <a:rPr lang="en-US" dirty="0">
                <a:solidFill>
                  <a:schemeClr val="tx1"/>
                </a:solidFill>
              </a:rPr>
              <a:t>N = {&lt; EXP &gt;}</a:t>
            </a:r>
          </a:p>
          <a:p>
            <a:pPr lvl="1"/>
            <a:r>
              <a:rPr lang="en-US" dirty="0">
                <a:solidFill>
                  <a:schemeClr val="tx1"/>
                </a:solidFill>
              </a:rPr>
              <a:t>S = &lt; EXP &gt;</a:t>
            </a:r>
          </a:p>
          <a:p>
            <a:pPr lvl="1"/>
            <a:r>
              <a:rPr lang="en-US" b="1" dirty="0">
                <a:solidFill>
                  <a:schemeClr val="tx1"/>
                </a:solidFill>
                <a:sym typeface="Symbol" pitchFamily="18" charset="2"/>
              </a:rPr>
              <a:t> </a:t>
            </a:r>
            <a:r>
              <a:rPr lang="en-US" dirty="0">
                <a:solidFill>
                  <a:schemeClr val="tx1"/>
                </a:solidFill>
                <a:sym typeface="Symbol" pitchFamily="18" charset="2"/>
              </a:rPr>
              <a:t>= </a:t>
            </a:r>
            <a:endParaRPr lang="en-US" dirty="0">
              <a:solidFill>
                <a:schemeClr val="tx1"/>
              </a:solidFill>
            </a:endParaRPr>
          </a:p>
          <a:p>
            <a:pPr lvl="2"/>
            <a:r>
              <a:rPr lang="en-US" dirty="0">
                <a:solidFill>
                  <a:schemeClr val="tx1"/>
                </a:solidFill>
              </a:rPr>
              <a:t>&lt; EXP &gt; ::= &lt; EXP &gt;+&lt; EXP &gt;</a:t>
            </a:r>
          </a:p>
          <a:p>
            <a:pPr lvl="2"/>
            <a:r>
              <a:rPr lang="en-US" dirty="0">
                <a:solidFill>
                  <a:schemeClr val="tx1"/>
                </a:solidFill>
              </a:rPr>
              <a:t>&lt; EXP &gt; ::= &lt; EXP &gt;-&lt; EXP &gt;</a:t>
            </a:r>
          </a:p>
          <a:p>
            <a:pPr lvl="2"/>
            <a:r>
              <a:rPr lang="en-US" dirty="0">
                <a:solidFill>
                  <a:schemeClr val="tx1"/>
                </a:solidFill>
              </a:rPr>
              <a:t>&lt; EXP &gt; ::= A</a:t>
            </a:r>
          </a:p>
          <a:p>
            <a:pPr lvl="2"/>
            <a:endParaRPr lang="en-US" dirty="0">
              <a:solidFill>
                <a:schemeClr val="tx1"/>
              </a:solidFill>
            </a:endParaRPr>
          </a:p>
          <a:p>
            <a:r>
              <a:rPr lang="en-US" dirty="0">
                <a:solidFill>
                  <a:schemeClr val="tx1"/>
                </a:solidFill>
              </a:rPr>
              <a:t>Which of the following are in L(G)?</a:t>
            </a:r>
          </a:p>
          <a:p>
            <a:pPr lvl="1"/>
            <a:r>
              <a:rPr lang="en-US" dirty="0">
                <a:solidFill>
                  <a:schemeClr val="tx1"/>
                </a:solidFill>
              </a:rPr>
              <a:t>A+A</a:t>
            </a:r>
          </a:p>
          <a:p>
            <a:pPr lvl="1"/>
            <a:r>
              <a:rPr lang="en-US" dirty="0">
                <a:solidFill>
                  <a:schemeClr val="tx1"/>
                </a:solidFill>
              </a:rPr>
              <a:t>A-A+A+A</a:t>
            </a:r>
          </a:p>
          <a:p>
            <a:pPr lvl="1"/>
            <a:r>
              <a:rPr lang="en-US" dirty="0">
                <a:solidFill>
                  <a:schemeClr val="tx1"/>
                </a:solidFill>
              </a:rPr>
              <a:t>A+A+A</a:t>
            </a:r>
          </a:p>
          <a:p>
            <a:pPr lvl="1"/>
            <a:r>
              <a:rPr lang="en-US" dirty="0">
                <a:solidFill>
                  <a:schemeClr val="tx1"/>
                </a:solidFill>
              </a:rPr>
              <a:t>A++A</a:t>
            </a:r>
          </a:p>
          <a:p>
            <a:endParaRPr lang="en-US" dirty="0">
              <a:solidFill>
                <a:schemeClr val="tx1"/>
              </a:solidFill>
            </a:endParaRP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89974850"/>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L(G) Example</a:t>
            </a:r>
          </a:p>
        </p:txBody>
      </p:sp>
      <p:sp>
        <p:nvSpPr>
          <p:cNvPr id="3" name="Content Placeholder 2"/>
          <p:cNvSpPr>
            <a:spLocks noGrp="1"/>
          </p:cNvSpPr>
          <p:nvPr>
            <p:ph idx="1"/>
          </p:nvPr>
        </p:nvSpPr>
        <p:spPr/>
        <p:txBody>
          <a:bodyPr>
            <a:normAutofit/>
          </a:bodyPr>
          <a:lstStyle/>
          <a:p>
            <a:r>
              <a:rPr lang="en-US" dirty="0"/>
              <a:t>Consider the following grammar</a:t>
            </a:r>
          </a:p>
          <a:p>
            <a:pPr lvl="1"/>
            <a:r>
              <a:rPr lang="en-US" dirty="0"/>
              <a:t>N = {0,1,2,3,4,5,6,7,8,9,.}</a:t>
            </a:r>
          </a:p>
          <a:p>
            <a:pPr lvl="1"/>
            <a:r>
              <a:rPr lang="en-US" b="1" dirty="0">
                <a:solidFill>
                  <a:schemeClr val="tx1"/>
                </a:solidFill>
                <a:sym typeface="Symbol" pitchFamily="18" charset="2"/>
              </a:rPr>
              <a:t> </a:t>
            </a:r>
            <a:r>
              <a:rPr lang="en-US" dirty="0"/>
              <a:t>= {&lt; REAL&gt;, &lt;INTEGER-PART&gt;, &lt;FRACTION&gt;, &lt;DIGIT&gt;}</a:t>
            </a:r>
          </a:p>
          <a:p>
            <a:pPr lvl="1"/>
            <a:r>
              <a:rPr lang="en-US" dirty="0"/>
              <a:t>S = &lt; REAL &gt;</a:t>
            </a:r>
          </a:p>
          <a:p>
            <a:pPr lvl="1"/>
            <a:r>
              <a:rPr lang="en-US" dirty="0"/>
              <a:t>P = </a:t>
            </a:r>
          </a:p>
          <a:p>
            <a:pPr lvl="2"/>
            <a:r>
              <a:rPr lang="en-US" dirty="0"/>
              <a:t>&lt; REAL &gt; ::= &lt;INTEGER-PART&gt;.&lt;FRACTION&gt;</a:t>
            </a:r>
          </a:p>
          <a:p>
            <a:pPr lvl="2"/>
            <a:r>
              <a:rPr lang="en-US" dirty="0"/>
              <a:t>&lt; INTEGER-PART &gt; ::= &lt; DIGIT &gt;|&lt;DIGIT&gt;&lt;INTEGER-PART&gt;</a:t>
            </a:r>
          </a:p>
          <a:p>
            <a:pPr lvl="2"/>
            <a:r>
              <a:rPr lang="en-US" dirty="0"/>
              <a:t>&lt; FRACTION &gt; ::= &lt;DIGIT&gt;|&lt;DIGIT&gt;&lt;FRACTION&gt;</a:t>
            </a:r>
          </a:p>
          <a:p>
            <a:pPr lvl="2"/>
            <a:r>
              <a:rPr lang="en-US" dirty="0"/>
              <a:t>&lt;DIGIT&gt; ::= 0|1|2|3|4|5|6|7|8|9</a:t>
            </a:r>
          </a:p>
          <a:p>
            <a:r>
              <a:rPr lang="en-US" dirty="0"/>
              <a:t>Which of the following are in L(G)?</a:t>
            </a:r>
          </a:p>
          <a:p>
            <a:pPr lvl="1"/>
            <a:r>
              <a:rPr lang="en-US" dirty="0"/>
              <a:t>528</a:t>
            </a:r>
          </a:p>
          <a:p>
            <a:pPr lvl="1"/>
            <a:r>
              <a:rPr lang="en-US" dirty="0"/>
              <a:t>.528</a:t>
            </a:r>
          </a:p>
          <a:p>
            <a:pPr lvl="1"/>
            <a:r>
              <a:rPr lang="en-US" dirty="0"/>
              <a:t>528.11</a:t>
            </a:r>
          </a:p>
          <a:p>
            <a:pPr lvl="1"/>
            <a:r>
              <a:rPr lang="en-US" dirty="0"/>
              <a:t>528.</a:t>
            </a:r>
          </a:p>
          <a:p>
            <a:endParaRPr lang="en-US" dirty="0"/>
          </a:p>
        </p:txBody>
      </p:sp>
    </p:spTree>
    <p:extLst>
      <p:ext uri="{BB962C8B-B14F-4D97-AF65-F5344CB8AC3E}">
        <p14:creationId xmlns:p14="http://schemas.microsoft.com/office/powerpoint/2010/main" val="1817204272"/>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BNF for BNF</a:t>
            </a:r>
          </a:p>
        </p:txBody>
      </p:sp>
      <p:sp>
        <p:nvSpPr>
          <p:cNvPr id="199683" name="Rectangle 3"/>
          <p:cNvSpPr>
            <a:spLocks noGrp="1" noChangeArrowheads="1"/>
          </p:cNvSpPr>
          <p:nvPr>
            <p:ph idx="4294967295"/>
          </p:nvPr>
        </p:nvSpPr>
        <p:spPr>
          <a:xfrm>
            <a:off x="609598" y="1524000"/>
            <a:ext cx="8001001" cy="4343400"/>
          </a:xfrm>
          <a:solidFill>
            <a:schemeClr val="bg1"/>
          </a:solidFill>
          <a:ln w="19050">
            <a:solidFill>
              <a:schemeClr val="tx1"/>
            </a:solidFill>
          </a:ln>
        </p:spPr>
        <p:txBody>
          <a:bodyPr>
            <a:normAutofit fontScale="85000" lnSpcReduction="20000"/>
          </a:bodyPr>
          <a:lstStyle/>
          <a:p>
            <a:pPr marL="320040" indent="-320040" eaLnBrk="1" fontAlgn="auto" hangingPunct="1">
              <a:lnSpc>
                <a:spcPct val="90000"/>
              </a:lnSpc>
              <a:spcAft>
                <a:spcPts val="0"/>
              </a:spcAft>
              <a:buFontTx/>
              <a:buNone/>
              <a:defRPr/>
            </a:pPr>
            <a:r>
              <a:rPr lang="en-US" sz="1600" b="1" dirty="0">
                <a:latin typeface="Courier New" pitchFamily="49" charset="0"/>
              </a:rPr>
              <a:t>&lt;syntax&gt; ::= &lt;rule&gt; | &lt;rule&gt; &lt;syntax&gt;</a:t>
            </a:r>
          </a:p>
          <a:p>
            <a:pPr marL="320040" indent="-320040" eaLnBrk="1" fontAlgn="auto" hangingPunct="1">
              <a:lnSpc>
                <a:spcPct val="90000"/>
              </a:lnSpc>
              <a:spcAft>
                <a:spcPts val="0"/>
              </a:spcAft>
              <a:buFontTx/>
              <a:buNone/>
              <a:defRPr/>
            </a:pPr>
            <a:endParaRPr lang="en-US" sz="1600" b="1" dirty="0">
              <a:latin typeface="Courier New" pitchFamily="49" charset="0"/>
            </a:endParaRPr>
          </a:p>
          <a:p>
            <a:pPr marL="320040" indent="-320040" eaLnBrk="1" fontAlgn="auto" hangingPunct="1">
              <a:lnSpc>
                <a:spcPct val="90000"/>
              </a:lnSpc>
              <a:spcAft>
                <a:spcPts val="0"/>
              </a:spcAft>
              <a:buFontTx/>
              <a:buNone/>
              <a:defRPr/>
            </a:pPr>
            <a:r>
              <a:rPr lang="en-US" sz="1600" b="1" dirty="0">
                <a:latin typeface="Courier New" pitchFamily="49" charset="0"/>
              </a:rPr>
              <a:t>&lt;rule&gt; ::= &lt;opt-whitespace&gt; "&lt;" &lt;rule-name&gt; "&gt;" &lt;opt-whitespace&gt; "::=" &lt;opt-whitespace&gt; &lt;expression&gt; &lt;line-end&gt; </a:t>
            </a:r>
          </a:p>
          <a:p>
            <a:pPr marL="320040" indent="-320040" eaLnBrk="1" fontAlgn="auto" hangingPunct="1">
              <a:lnSpc>
                <a:spcPct val="90000"/>
              </a:lnSpc>
              <a:spcAft>
                <a:spcPts val="0"/>
              </a:spcAft>
              <a:buFontTx/>
              <a:buNone/>
              <a:defRPr/>
            </a:pPr>
            <a:endParaRPr lang="en-US" sz="1600" b="1" dirty="0">
              <a:latin typeface="Courier New" pitchFamily="49" charset="0"/>
            </a:endParaRPr>
          </a:p>
          <a:p>
            <a:pPr marL="320040" indent="-320040" eaLnBrk="1" fontAlgn="auto" hangingPunct="1">
              <a:lnSpc>
                <a:spcPct val="90000"/>
              </a:lnSpc>
              <a:spcAft>
                <a:spcPts val="0"/>
              </a:spcAft>
              <a:buFontTx/>
              <a:buNone/>
              <a:defRPr/>
            </a:pPr>
            <a:r>
              <a:rPr lang="en-US" sz="1600" b="1" dirty="0">
                <a:latin typeface="Courier New" pitchFamily="49" charset="0"/>
              </a:rPr>
              <a:t>&lt;opt-whitespace&gt; ::= " " &lt;opt-whitespace&gt; | "" </a:t>
            </a:r>
          </a:p>
          <a:p>
            <a:pPr marL="320040" indent="-320040" eaLnBrk="1" fontAlgn="auto" hangingPunct="1">
              <a:lnSpc>
                <a:spcPct val="90000"/>
              </a:lnSpc>
              <a:spcAft>
                <a:spcPts val="0"/>
              </a:spcAft>
              <a:buFontTx/>
              <a:buNone/>
              <a:defRPr/>
            </a:pPr>
            <a:endParaRPr lang="en-US" sz="1600" b="1" dirty="0">
              <a:latin typeface="Courier New" pitchFamily="49" charset="0"/>
            </a:endParaRPr>
          </a:p>
          <a:p>
            <a:pPr marL="320040" indent="-320040" eaLnBrk="1" fontAlgn="auto" hangingPunct="1">
              <a:lnSpc>
                <a:spcPct val="90000"/>
              </a:lnSpc>
              <a:spcAft>
                <a:spcPts val="0"/>
              </a:spcAft>
              <a:buFontTx/>
              <a:buNone/>
              <a:defRPr/>
            </a:pPr>
            <a:r>
              <a:rPr lang="en-US" sz="1600" b="1" dirty="0">
                <a:latin typeface="Courier New" pitchFamily="49" charset="0"/>
              </a:rPr>
              <a:t>&lt;expression&gt; ::= &lt;list&gt; | &lt;list&gt; "|" &lt;expression&gt; </a:t>
            </a:r>
          </a:p>
          <a:p>
            <a:pPr marL="320040" indent="-320040" eaLnBrk="1" fontAlgn="auto" hangingPunct="1">
              <a:lnSpc>
                <a:spcPct val="90000"/>
              </a:lnSpc>
              <a:spcAft>
                <a:spcPts val="0"/>
              </a:spcAft>
              <a:buFontTx/>
              <a:buNone/>
              <a:defRPr/>
            </a:pPr>
            <a:endParaRPr lang="en-US" sz="1600" b="1" dirty="0">
              <a:latin typeface="Courier New" pitchFamily="49" charset="0"/>
            </a:endParaRPr>
          </a:p>
          <a:p>
            <a:pPr marL="320040" indent="-320040" eaLnBrk="1" fontAlgn="auto" hangingPunct="1">
              <a:lnSpc>
                <a:spcPct val="90000"/>
              </a:lnSpc>
              <a:spcAft>
                <a:spcPts val="0"/>
              </a:spcAft>
              <a:buFontTx/>
              <a:buNone/>
              <a:defRPr/>
            </a:pPr>
            <a:r>
              <a:rPr lang="en-US" sz="1600" b="1" dirty="0">
                <a:latin typeface="Courier New" pitchFamily="49" charset="0"/>
              </a:rPr>
              <a:t>&lt;line-end&gt; ::= &lt;opt-whitespace&gt; &lt;EOL&gt; | &lt;line-end&gt; </a:t>
            </a:r>
          </a:p>
          <a:p>
            <a:pPr marL="320040" indent="-320040" eaLnBrk="1" fontAlgn="auto" hangingPunct="1">
              <a:lnSpc>
                <a:spcPct val="90000"/>
              </a:lnSpc>
              <a:spcAft>
                <a:spcPts val="0"/>
              </a:spcAft>
              <a:buFontTx/>
              <a:buNone/>
              <a:defRPr/>
            </a:pPr>
            <a:endParaRPr lang="en-US" sz="1600" b="1" dirty="0">
              <a:latin typeface="Courier New" pitchFamily="49" charset="0"/>
            </a:endParaRPr>
          </a:p>
          <a:p>
            <a:pPr marL="320040" indent="-320040" eaLnBrk="1" fontAlgn="auto" hangingPunct="1">
              <a:lnSpc>
                <a:spcPct val="90000"/>
              </a:lnSpc>
              <a:spcAft>
                <a:spcPts val="0"/>
              </a:spcAft>
              <a:buFontTx/>
              <a:buNone/>
              <a:defRPr/>
            </a:pPr>
            <a:r>
              <a:rPr lang="en-US" sz="1600" b="1" dirty="0">
                <a:latin typeface="Courier New" pitchFamily="49" charset="0"/>
              </a:rPr>
              <a:t>&lt;line-end&gt; &lt;list&gt; ::= &lt;term&gt; | &lt;term&gt; &lt;opt-whitespace&gt; &lt;list&gt; </a:t>
            </a:r>
          </a:p>
          <a:p>
            <a:pPr marL="320040" indent="-320040" eaLnBrk="1" fontAlgn="auto" hangingPunct="1">
              <a:lnSpc>
                <a:spcPct val="90000"/>
              </a:lnSpc>
              <a:spcAft>
                <a:spcPts val="0"/>
              </a:spcAft>
              <a:buFontTx/>
              <a:buNone/>
              <a:defRPr/>
            </a:pPr>
            <a:endParaRPr lang="en-US" sz="1600" b="1" dirty="0">
              <a:latin typeface="Courier New" pitchFamily="49" charset="0"/>
            </a:endParaRPr>
          </a:p>
          <a:p>
            <a:pPr marL="320040" indent="-320040" eaLnBrk="1" fontAlgn="auto" hangingPunct="1">
              <a:lnSpc>
                <a:spcPct val="90000"/>
              </a:lnSpc>
              <a:spcAft>
                <a:spcPts val="0"/>
              </a:spcAft>
              <a:buFontTx/>
              <a:buNone/>
              <a:defRPr/>
            </a:pPr>
            <a:r>
              <a:rPr lang="en-US" sz="1600" b="1" dirty="0">
                <a:latin typeface="Courier New" pitchFamily="49" charset="0"/>
              </a:rPr>
              <a:t>&lt;term&gt; ::= &lt;literal&gt; | "&lt;" &lt;rule-name&gt; "&gt;" </a:t>
            </a:r>
          </a:p>
          <a:p>
            <a:pPr marL="320040" indent="-320040" eaLnBrk="1" fontAlgn="auto" hangingPunct="1">
              <a:lnSpc>
                <a:spcPct val="90000"/>
              </a:lnSpc>
              <a:spcAft>
                <a:spcPts val="0"/>
              </a:spcAft>
              <a:buFontTx/>
              <a:buNone/>
              <a:defRPr/>
            </a:pPr>
            <a:endParaRPr lang="en-US" sz="1600" b="1" dirty="0">
              <a:latin typeface="Courier New" pitchFamily="49" charset="0"/>
            </a:endParaRPr>
          </a:p>
          <a:p>
            <a:pPr marL="320040" indent="-320040" eaLnBrk="1" fontAlgn="auto" hangingPunct="1">
              <a:lnSpc>
                <a:spcPct val="90000"/>
              </a:lnSpc>
              <a:spcAft>
                <a:spcPts val="0"/>
              </a:spcAft>
              <a:buFontTx/>
              <a:buNone/>
              <a:defRPr/>
            </a:pPr>
            <a:r>
              <a:rPr lang="en-US" sz="1600" b="1" dirty="0">
                <a:latin typeface="Courier New" pitchFamily="49" charset="0"/>
              </a:rPr>
              <a:t>&lt;literal&gt; ::= '"' &lt;text&gt; '"' | "'" &lt;text&gt; "'"</a:t>
            </a:r>
            <a:r>
              <a:rPr lang="en-US" sz="1600" dirty="0">
                <a:latin typeface="Courier New" pitchFamily="49" charset="0"/>
              </a:rPr>
              <a:t> </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trees</a:t>
            </a:r>
          </a:p>
        </p:txBody>
      </p:sp>
      <p:sp>
        <p:nvSpPr>
          <p:cNvPr id="3" name="Content Placeholder 2"/>
          <p:cNvSpPr>
            <a:spLocks noGrp="1"/>
          </p:cNvSpPr>
          <p:nvPr>
            <p:ph idx="1"/>
          </p:nvPr>
        </p:nvSpPr>
        <p:spPr>
          <a:xfrm>
            <a:off x="609599" y="1600200"/>
            <a:ext cx="6347714" cy="4441163"/>
          </a:xfrm>
        </p:spPr>
        <p:txBody>
          <a:bodyPr/>
          <a:lstStyle/>
          <a:p>
            <a:r>
              <a:rPr lang="en-US" dirty="0"/>
              <a:t>A parse tree represents a derivation without regard for sequence.  A parse tree is a tree such that:</a:t>
            </a:r>
          </a:p>
          <a:p>
            <a:pPr lvl="1"/>
            <a:r>
              <a:rPr lang="en-US" dirty="0"/>
              <a:t>The root is the starting non-terminal</a:t>
            </a:r>
          </a:p>
          <a:p>
            <a:pPr lvl="1"/>
            <a:r>
              <a:rPr lang="en-US" dirty="0"/>
              <a:t>Each leaf is either a terminal or &lt;empty&gt;</a:t>
            </a:r>
          </a:p>
          <a:p>
            <a:pPr lvl="1"/>
            <a:r>
              <a:rPr lang="en-US" dirty="0"/>
              <a:t>Each non-leaf is a non-terminal</a:t>
            </a:r>
          </a:p>
          <a:p>
            <a:pPr lvl="1"/>
            <a:r>
              <a:rPr lang="en-US" dirty="0"/>
              <a:t>Each non-leaf is the label of the LHS of a production and its children (in left-to-right order) form the RHS of that production</a:t>
            </a:r>
          </a:p>
          <a:p>
            <a:r>
              <a:rPr lang="en-US" dirty="0"/>
              <a:t>The process of creating a parse tree is called “parsing”</a:t>
            </a:r>
          </a:p>
          <a:p>
            <a:endParaRPr lang="en-US" dirty="0"/>
          </a:p>
        </p:txBody>
      </p:sp>
      <p:pic>
        <p:nvPicPr>
          <p:cNvPr id="2050" name="Picture 2" descr="http://fc06.deviantart.net/fs71/f/2011/043/3/9/chaos_tree_by_beronheavyhand-d39edm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5943600" y="3901247"/>
            <a:ext cx="2911429" cy="276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766882"/>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Parse Tree Example</a:t>
            </a:r>
          </a:p>
        </p:txBody>
      </p:sp>
      <p:sp>
        <p:nvSpPr>
          <p:cNvPr id="26627" name="Rectangle 3"/>
          <p:cNvSpPr>
            <a:spLocks noGrp="1" noChangeArrowheads="1"/>
          </p:cNvSpPr>
          <p:nvPr>
            <p:ph idx="1"/>
          </p:nvPr>
        </p:nvSpPr>
        <p:spPr/>
        <p:txBody>
          <a:bodyPr>
            <a:normAutofit/>
          </a:bodyPr>
          <a:lstStyle/>
          <a:p>
            <a:r>
              <a:rPr lang="en-US" sz="2000" dirty="0">
                <a:solidFill>
                  <a:schemeClr val="tx1"/>
                </a:solidFill>
                <a:latin typeface="Times New Roman" pitchFamily="18" charset="0"/>
                <a:sym typeface="Symbol" pitchFamily="18" charset="2"/>
              </a:rPr>
              <a:t>Using the following grammar, parse the string "3129"</a:t>
            </a:r>
          </a:p>
          <a:p>
            <a:pPr lvl="1"/>
            <a:r>
              <a:rPr lang="en-US" sz="1800" dirty="0">
                <a:solidFill>
                  <a:schemeClr val="tx1"/>
                </a:solidFill>
                <a:latin typeface="Times New Roman" pitchFamily="18" charset="0"/>
                <a:sym typeface="Symbol" pitchFamily="18" charset="2"/>
              </a:rPr>
              <a:t>N = { &lt;DIGIT&gt;, &lt;INTEGER&gt; }</a:t>
            </a:r>
          </a:p>
          <a:p>
            <a:pPr lvl="1"/>
            <a:r>
              <a:rPr lang="en-US" sz="1800" dirty="0">
                <a:solidFill>
                  <a:schemeClr val="tx1"/>
                </a:solidFill>
                <a:latin typeface="Times New Roman" pitchFamily="18" charset="0"/>
                <a:sym typeface="Symbol" pitchFamily="18" charset="2"/>
              </a:rPr>
              <a:t> = {0,1,2,3,4,5,6,7,8,9}</a:t>
            </a:r>
          </a:p>
          <a:p>
            <a:pPr lvl="1"/>
            <a:r>
              <a:rPr lang="en-US" sz="1800" dirty="0">
                <a:solidFill>
                  <a:schemeClr val="tx1"/>
                </a:solidFill>
                <a:latin typeface="Times New Roman" pitchFamily="18" charset="0"/>
                <a:sym typeface="Symbol" pitchFamily="18" charset="2"/>
              </a:rPr>
              <a:t>S = &lt;INTEGER&gt;</a:t>
            </a:r>
          </a:p>
          <a:p>
            <a:pPr lvl="1"/>
            <a:r>
              <a:rPr lang="en-US" sz="1800" dirty="0">
                <a:solidFill>
                  <a:schemeClr val="tx1"/>
                </a:solidFill>
                <a:latin typeface="Times New Roman" pitchFamily="18" charset="0"/>
                <a:sym typeface="Symbol" pitchFamily="18" charset="2"/>
              </a:rPr>
              <a:t>P = </a:t>
            </a:r>
          </a:p>
          <a:p>
            <a:pPr lvl="2"/>
            <a:r>
              <a:rPr lang="en-US" sz="1600" dirty="0">
                <a:solidFill>
                  <a:schemeClr val="tx1"/>
                </a:solidFill>
                <a:latin typeface="Times New Roman" pitchFamily="18" charset="0"/>
                <a:sym typeface="Symbol" pitchFamily="18" charset="2"/>
              </a:rPr>
              <a:t>&lt;DIGIT&gt; ::= 0|1|2|3|4|5|6|7|8|9</a:t>
            </a:r>
          </a:p>
          <a:p>
            <a:pPr lvl="2"/>
            <a:r>
              <a:rPr lang="en-US" sz="1600" dirty="0">
                <a:solidFill>
                  <a:schemeClr val="tx1"/>
                </a:solidFill>
                <a:latin typeface="Times New Roman" pitchFamily="18" charset="0"/>
                <a:sym typeface="Symbol" pitchFamily="18" charset="2"/>
              </a:rPr>
              <a:t>&lt;INTEGER&gt; ::= &lt;DIGIT&gt; | &lt;DIGIT&gt;&lt;INTEGER&gt;</a:t>
            </a:r>
          </a:p>
        </p:txBody>
      </p:sp>
      <p:sp>
        <p:nvSpPr>
          <p:cNvPr id="2" name="TextBox 1"/>
          <p:cNvSpPr txBox="1"/>
          <p:nvPr/>
        </p:nvSpPr>
        <p:spPr>
          <a:xfrm>
            <a:off x="381000" y="4425536"/>
            <a:ext cx="2438400" cy="1615827"/>
          </a:xfrm>
          <a:prstGeom prst="rect">
            <a:avLst/>
          </a:prstGeom>
          <a:solidFill>
            <a:srgbClr val="00206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114300" lvl="1"/>
            <a:r>
              <a:rPr lang="en-US" sz="1100" b="1" dirty="0">
                <a:solidFill>
                  <a:schemeClr val="accent6">
                    <a:lumMod val="60000"/>
                    <a:lumOff val="40000"/>
                  </a:schemeClr>
                </a:solidFill>
              </a:rPr>
              <a:t>&lt;INTEGER&gt;</a:t>
            </a:r>
          </a:p>
          <a:p>
            <a:pPr marL="114300" lvl="1"/>
            <a:r>
              <a:rPr lang="en-US" sz="1100" b="1" dirty="0">
                <a:solidFill>
                  <a:schemeClr val="accent6">
                    <a:lumMod val="60000"/>
                    <a:lumOff val="40000"/>
                  </a:schemeClr>
                </a:solidFill>
              </a:rPr>
              <a:t>&lt;DIGIT&gt;&lt;INTEGER&gt;</a:t>
            </a:r>
          </a:p>
          <a:p>
            <a:pPr marL="114300" lvl="1"/>
            <a:r>
              <a:rPr lang="en-US" sz="1100" b="1" dirty="0">
                <a:solidFill>
                  <a:schemeClr val="accent6">
                    <a:lumMod val="60000"/>
                    <a:lumOff val="40000"/>
                  </a:schemeClr>
                </a:solidFill>
              </a:rPr>
              <a:t>3&lt;INTEGER&gt;</a:t>
            </a:r>
          </a:p>
          <a:p>
            <a:pPr marL="114300" lvl="1"/>
            <a:r>
              <a:rPr lang="en-US" sz="1100" b="1" dirty="0">
                <a:solidFill>
                  <a:schemeClr val="accent6">
                    <a:lumMod val="60000"/>
                    <a:lumOff val="40000"/>
                  </a:schemeClr>
                </a:solidFill>
              </a:rPr>
              <a:t>3&lt;DIGIT&gt;&lt;INTEGER&gt;</a:t>
            </a:r>
          </a:p>
          <a:p>
            <a:pPr marL="114300" lvl="1"/>
            <a:r>
              <a:rPr lang="en-US" sz="1100" b="1" dirty="0">
                <a:solidFill>
                  <a:schemeClr val="accent6">
                    <a:lumMod val="60000"/>
                    <a:lumOff val="40000"/>
                  </a:schemeClr>
                </a:solidFill>
              </a:rPr>
              <a:t>3&lt;DIGIT&gt;&lt;DIGIT&gt;&lt;INTEGER&gt;</a:t>
            </a:r>
          </a:p>
          <a:p>
            <a:pPr marL="114300" lvl="1"/>
            <a:r>
              <a:rPr lang="en-US" sz="1100" b="1" dirty="0">
                <a:solidFill>
                  <a:schemeClr val="accent6">
                    <a:lumMod val="60000"/>
                    <a:lumOff val="40000"/>
                  </a:schemeClr>
                </a:solidFill>
              </a:rPr>
              <a:t>3&lt;DIGIT&gt;2&lt;INTEGER&gt;</a:t>
            </a:r>
          </a:p>
          <a:p>
            <a:pPr marL="114300" lvl="1"/>
            <a:r>
              <a:rPr lang="en-US" sz="1100" b="1" dirty="0">
                <a:solidFill>
                  <a:schemeClr val="accent6">
                    <a:lumMod val="60000"/>
                    <a:lumOff val="40000"/>
                  </a:schemeClr>
                </a:solidFill>
              </a:rPr>
              <a:t>312&lt;INTEGER&gt;</a:t>
            </a:r>
          </a:p>
          <a:p>
            <a:pPr marL="114300" lvl="1"/>
            <a:r>
              <a:rPr lang="en-US" sz="1100" b="1" dirty="0">
                <a:solidFill>
                  <a:schemeClr val="accent6">
                    <a:lumMod val="60000"/>
                    <a:lumOff val="40000"/>
                  </a:schemeClr>
                </a:solidFill>
              </a:rPr>
              <a:t>312&lt;DIGIT&gt;</a:t>
            </a:r>
          </a:p>
          <a:p>
            <a:pPr marL="114300" lvl="1"/>
            <a:r>
              <a:rPr lang="en-US" sz="1100" b="1" dirty="0">
                <a:solidFill>
                  <a:schemeClr val="accent6">
                    <a:lumMod val="60000"/>
                    <a:lumOff val="40000"/>
                  </a:schemeClr>
                </a:solidFill>
              </a:rPr>
              <a:t>3129</a:t>
            </a:r>
          </a:p>
        </p:txBody>
      </p:sp>
      <p:sp>
        <p:nvSpPr>
          <p:cNvPr id="5" name="TextBox 4"/>
          <p:cNvSpPr txBox="1"/>
          <p:nvPr/>
        </p:nvSpPr>
        <p:spPr>
          <a:xfrm>
            <a:off x="3048001" y="4425535"/>
            <a:ext cx="2438400" cy="1615827"/>
          </a:xfrm>
          <a:prstGeom prst="rect">
            <a:avLst/>
          </a:prstGeom>
          <a:solidFill>
            <a:srgbClr val="00206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114300" lvl="1"/>
            <a:r>
              <a:rPr lang="en-US" sz="1100" b="1" dirty="0">
                <a:solidFill>
                  <a:schemeClr val="accent6">
                    <a:lumMod val="60000"/>
                    <a:lumOff val="40000"/>
                  </a:schemeClr>
                </a:solidFill>
              </a:rPr>
              <a:t>&lt;INTEGER&gt;</a:t>
            </a:r>
          </a:p>
          <a:p>
            <a:pPr marL="114300" lvl="1"/>
            <a:r>
              <a:rPr lang="en-US" sz="1100" b="1" dirty="0">
                <a:solidFill>
                  <a:schemeClr val="accent6">
                    <a:lumMod val="60000"/>
                    <a:lumOff val="40000"/>
                  </a:schemeClr>
                </a:solidFill>
              </a:rPr>
              <a:t>&lt;DIGIT&gt;&lt;INTEGER&gt;</a:t>
            </a:r>
          </a:p>
          <a:p>
            <a:pPr marL="114300" lvl="1"/>
            <a:r>
              <a:rPr lang="en-US" sz="1100" b="1" dirty="0">
                <a:solidFill>
                  <a:schemeClr val="accent6">
                    <a:lumMod val="60000"/>
                    <a:lumOff val="40000"/>
                  </a:schemeClr>
                </a:solidFill>
              </a:rPr>
              <a:t>3&lt;INTEGER&gt;</a:t>
            </a:r>
          </a:p>
          <a:p>
            <a:pPr marL="114300" lvl="1"/>
            <a:r>
              <a:rPr lang="en-US" sz="1100" b="1" dirty="0">
                <a:solidFill>
                  <a:schemeClr val="accent6">
                    <a:lumMod val="60000"/>
                    <a:lumOff val="40000"/>
                  </a:schemeClr>
                </a:solidFill>
              </a:rPr>
              <a:t>3&lt;DIGIT&gt;&lt;INTEGER&gt;</a:t>
            </a:r>
          </a:p>
          <a:p>
            <a:pPr marL="114300" lvl="1"/>
            <a:r>
              <a:rPr lang="en-US" sz="1100" b="1" dirty="0">
                <a:solidFill>
                  <a:schemeClr val="accent6">
                    <a:lumMod val="60000"/>
                    <a:lumOff val="40000"/>
                  </a:schemeClr>
                </a:solidFill>
              </a:rPr>
              <a:t>31&lt;INTEGER&gt;</a:t>
            </a:r>
          </a:p>
          <a:p>
            <a:pPr marL="114300" lvl="1"/>
            <a:r>
              <a:rPr lang="en-US" sz="1100" b="1" dirty="0">
                <a:solidFill>
                  <a:schemeClr val="accent6">
                    <a:lumMod val="60000"/>
                    <a:lumOff val="40000"/>
                  </a:schemeClr>
                </a:solidFill>
              </a:rPr>
              <a:t>31&lt;DIGIT&gt;&lt;INTEGER&gt;</a:t>
            </a:r>
          </a:p>
          <a:p>
            <a:pPr marL="114300" lvl="1"/>
            <a:r>
              <a:rPr lang="en-US" sz="1100" b="1" dirty="0">
                <a:solidFill>
                  <a:schemeClr val="accent6">
                    <a:lumMod val="60000"/>
                    <a:lumOff val="40000"/>
                  </a:schemeClr>
                </a:solidFill>
              </a:rPr>
              <a:t>312&lt;INTEGER&gt;</a:t>
            </a:r>
          </a:p>
          <a:p>
            <a:pPr marL="114300" lvl="1"/>
            <a:r>
              <a:rPr lang="en-US" sz="1100" b="1" dirty="0">
                <a:solidFill>
                  <a:schemeClr val="accent6">
                    <a:lumMod val="60000"/>
                    <a:lumOff val="40000"/>
                  </a:schemeClr>
                </a:solidFill>
              </a:rPr>
              <a:t>312&lt;DIGIT&gt;</a:t>
            </a:r>
          </a:p>
          <a:p>
            <a:pPr marL="114300" lvl="1"/>
            <a:r>
              <a:rPr lang="en-US" sz="1100" b="1" dirty="0">
                <a:solidFill>
                  <a:schemeClr val="accent6">
                    <a:lumMod val="60000"/>
                    <a:lumOff val="40000"/>
                  </a:schemeClr>
                </a:solidFill>
              </a:rPr>
              <a:t>3129</a:t>
            </a:r>
          </a:p>
        </p:txBody>
      </p:sp>
      <p:sp>
        <p:nvSpPr>
          <p:cNvPr id="6" name="TextBox 5"/>
          <p:cNvSpPr txBox="1"/>
          <p:nvPr/>
        </p:nvSpPr>
        <p:spPr>
          <a:xfrm>
            <a:off x="5715002" y="4425535"/>
            <a:ext cx="2895598" cy="1615827"/>
          </a:xfrm>
          <a:prstGeom prst="rect">
            <a:avLst/>
          </a:prstGeom>
          <a:solidFill>
            <a:srgbClr val="00206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114300" lvl="1"/>
            <a:r>
              <a:rPr lang="en-US" sz="1100" b="1" dirty="0">
                <a:solidFill>
                  <a:schemeClr val="accent6">
                    <a:lumMod val="60000"/>
                    <a:lumOff val="40000"/>
                  </a:schemeClr>
                </a:solidFill>
              </a:rPr>
              <a:t>&lt;INTEGER&gt;</a:t>
            </a:r>
          </a:p>
          <a:p>
            <a:pPr marL="114300" lvl="1"/>
            <a:r>
              <a:rPr lang="en-US" sz="1100" b="1" dirty="0">
                <a:solidFill>
                  <a:schemeClr val="accent6">
                    <a:lumMod val="60000"/>
                    <a:lumOff val="40000"/>
                  </a:schemeClr>
                </a:solidFill>
              </a:rPr>
              <a:t>&lt;DIGIT&gt;&lt;INTEGER&gt;</a:t>
            </a:r>
          </a:p>
          <a:p>
            <a:pPr marL="114300" lvl="1"/>
            <a:r>
              <a:rPr lang="en-US" sz="1100" b="1" dirty="0">
                <a:solidFill>
                  <a:schemeClr val="accent6">
                    <a:lumMod val="60000"/>
                    <a:lumOff val="40000"/>
                  </a:schemeClr>
                </a:solidFill>
              </a:rPr>
              <a:t>&lt;DIGIT&gt;&lt;DIGIT&gt;&lt;INTEGER&gt;</a:t>
            </a:r>
          </a:p>
          <a:p>
            <a:pPr marL="114300" lvl="1"/>
            <a:r>
              <a:rPr lang="en-US" sz="1100" b="1" dirty="0">
                <a:solidFill>
                  <a:schemeClr val="accent6">
                    <a:lumMod val="60000"/>
                    <a:lumOff val="40000"/>
                  </a:schemeClr>
                </a:solidFill>
              </a:rPr>
              <a:t>&lt;DIGIT&gt;&lt;DIGIT&gt;&lt;DIGIT&gt;&lt;INTEGER&gt;</a:t>
            </a:r>
          </a:p>
          <a:p>
            <a:pPr marL="114300" lvl="1"/>
            <a:r>
              <a:rPr lang="en-US" sz="1100" b="1" dirty="0">
                <a:solidFill>
                  <a:schemeClr val="accent6">
                    <a:lumMod val="60000"/>
                    <a:lumOff val="40000"/>
                  </a:schemeClr>
                </a:solidFill>
              </a:rPr>
              <a:t>&lt;DIGIT&gt;&lt;DIGIT&gt;&lt;DIGIT&gt;&lt;DIGIT&gt;</a:t>
            </a:r>
          </a:p>
          <a:p>
            <a:pPr marL="114300" lvl="1"/>
            <a:r>
              <a:rPr lang="en-US" sz="1100" b="1" dirty="0">
                <a:solidFill>
                  <a:schemeClr val="accent6">
                    <a:lumMod val="60000"/>
                    <a:lumOff val="40000"/>
                  </a:schemeClr>
                </a:solidFill>
              </a:rPr>
              <a:t>&lt;DIGIT&gt;&lt;DIGIT&gt;&lt;DIGIT&gt;9</a:t>
            </a:r>
          </a:p>
          <a:p>
            <a:pPr marL="114300" lvl="1"/>
            <a:r>
              <a:rPr lang="en-US" sz="1100" b="1" dirty="0">
                <a:solidFill>
                  <a:schemeClr val="accent6">
                    <a:lumMod val="60000"/>
                    <a:lumOff val="40000"/>
                  </a:schemeClr>
                </a:solidFill>
              </a:rPr>
              <a:t>&lt;DIGIT&gt;&lt;DIGIT&gt;29</a:t>
            </a:r>
          </a:p>
          <a:p>
            <a:pPr marL="114300" lvl="1"/>
            <a:r>
              <a:rPr lang="en-US" sz="1100" b="1" dirty="0">
                <a:solidFill>
                  <a:schemeClr val="accent6">
                    <a:lumMod val="60000"/>
                    <a:lumOff val="40000"/>
                  </a:schemeClr>
                </a:solidFill>
              </a:rPr>
              <a:t>&lt;DIGIT&gt;129</a:t>
            </a:r>
          </a:p>
          <a:p>
            <a:pPr marL="114300" lvl="1"/>
            <a:r>
              <a:rPr lang="en-US" sz="1100" b="1" dirty="0">
                <a:solidFill>
                  <a:schemeClr val="accent6">
                    <a:lumMod val="60000"/>
                    <a:lumOff val="40000"/>
                  </a:schemeClr>
                </a:solidFill>
              </a:rPr>
              <a:t>3129</a:t>
            </a:r>
          </a:p>
        </p:txBody>
      </p:sp>
    </p:spTree>
    <p:extLst>
      <p:ext uri="{BB962C8B-B14F-4D97-AF65-F5344CB8AC3E}">
        <p14:creationId xmlns:p14="http://schemas.microsoft.com/office/powerpoint/2010/main" val="2898587160"/>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a:t>
            </a:r>
          </a:p>
        </p:txBody>
      </p:sp>
      <p:sp>
        <p:nvSpPr>
          <p:cNvPr id="3" name="Content Placeholder 2"/>
          <p:cNvSpPr>
            <a:spLocks noGrp="1"/>
          </p:cNvSpPr>
          <p:nvPr>
            <p:ph idx="1"/>
          </p:nvPr>
        </p:nvSpPr>
        <p:spPr/>
        <p:txBody>
          <a:bodyPr/>
          <a:lstStyle/>
          <a:p>
            <a:r>
              <a:rPr lang="en-US" dirty="0"/>
              <a:t>Consider the following grammar (only the production rules are shown)</a:t>
            </a:r>
          </a:p>
          <a:p>
            <a:pPr lvl="1"/>
            <a:r>
              <a:rPr lang="en-US" dirty="0"/>
              <a:t>&lt;</a:t>
            </a:r>
            <a:r>
              <a:rPr lang="en-US" dirty="0" err="1"/>
              <a:t>Exp</a:t>
            </a:r>
            <a:r>
              <a:rPr lang="en-US" dirty="0"/>
              <a:t>&gt; ::= &lt;</a:t>
            </a:r>
            <a:r>
              <a:rPr lang="en-US" dirty="0" err="1"/>
              <a:t>Exp</a:t>
            </a:r>
            <a:r>
              <a:rPr lang="en-US" dirty="0"/>
              <a:t>&gt;-&lt;</a:t>
            </a:r>
            <a:r>
              <a:rPr lang="en-US" dirty="0" err="1"/>
              <a:t>Exp</a:t>
            </a:r>
            <a:r>
              <a:rPr lang="en-US" dirty="0"/>
              <a:t>&gt; | 0 | 1</a:t>
            </a:r>
          </a:p>
          <a:p>
            <a:r>
              <a:rPr lang="en-US" dirty="0"/>
              <a:t>Parse the expression “1-0-1”</a:t>
            </a:r>
          </a:p>
          <a:p>
            <a:endParaRPr lang="en-US" dirty="0"/>
          </a:p>
          <a:p>
            <a:endParaRPr lang="en-US" dirty="0"/>
          </a:p>
          <a:p>
            <a:endParaRPr lang="en-US" dirty="0"/>
          </a:p>
          <a:p>
            <a:endParaRPr lang="en-US" dirty="0"/>
          </a:p>
          <a:p>
            <a:r>
              <a:rPr lang="en-US" dirty="0"/>
              <a:t>A grammar is ambiguous if its language contains at least one string with two or more distinct parse trees.</a:t>
            </a:r>
          </a:p>
        </p:txBody>
      </p:sp>
    </p:spTree>
    <p:extLst>
      <p:ext uri="{BB962C8B-B14F-4D97-AF65-F5344CB8AC3E}">
        <p14:creationId xmlns:p14="http://schemas.microsoft.com/office/powerpoint/2010/main" val="3702836"/>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Ambiguity</a:t>
            </a:r>
          </a:p>
        </p:txBody>
      </p:sp>
      <p:sp>
        <p:nvSpPr>
          <p:cNvPr id="33795" name="Rectangle 3"/>
          <p:cNvSpPr>
            <a:spLocks noGrp="1" noChangeArrowheads="1"/>
          </p:cNvSpPr>
          <p:nvPr>
            <p:ph idx="1"/>
          </p:nvPr>
        </p:nvSpPr>
        <p:spPr/>
        <p:txBody>
          <a:bodyPr>
            <a:normAutofit fontScale="92500" lnSpcReduction="20000"/>
          </a:bodyPr>
          <a:lstStyle/>
          <a:p>
            <a:pPr eaLnBrk="1" hangingPunct="1"/>
            <a:r>
              <a:rPr lang="en-US" dirty="0">
                <a:solidFill>
                  <a:schemeClr val="tx2">
                    <a:lumMod val="50000"/>
                  </a:schemeClr>
                </a:solidFill>
              </a:rPr>
              <a:t>Why are ambiguous grammars bad?</a:t>
            </a:r>
          </a:p>
          <a:p>
            <a:pPr lvl="1" eaLnBrk="1" hangingPunct="1"/>
            <a:r>
              <a:rPr lang="en-US" dirty="0">
                <a:solidFill>
                  <a:schemeClr val="tx2">
                    <a:lumMod val="50000"/>
                  </a:schemeClr>
                </a:solidFill>
              </a:rPr>
              <a:t>The meaning of a program is usually defined in terms of its syntax tree.  Two syntax trees for an expression imply two meanings for that expression</a:t>
            </a:r>
          </a:p>
          <a:p>
            <a:r>
              <a:rPr lang="en-US" dirty="0">
                <a:solidFill>
                  <a:schemeClr val="tx2">
                    <a:lumMod val="50000"/>
                  </a:schemeClr>
                </a:solidFill>
              </a:rPr>
              <a:t>Example: The infamous "dangling-else"</a:t>
            </a:r>
          </a:p>
          <a:p>
            <a:pPr lvl="1"/>
            <a:r>
              <a:rPr lang="en-US" dirty="0">
                <a:solidFill>
                  <a:schemeClr val="tx2">
                    <a:lumMod val="50000"/>
                  </a:schemeClr>
                </a:solidFill>
              </a:rPr>
              <a:t>Given grammar G as:</a:t>
            </a:r>
          </a:p>
          <a:p>
            <a:pPr lvl="2"/>
            <a:r>
              <a:rPr lang="en-US" dirty="0">
                <a:solidFill>
                  <a:schemeClr val="tx2">
                    <a:lumMod val="50000"/>
                  </a:schemeClr>
                </a:solidFill>
              </a:rPr>
              <a:t>&lt;S&gt; ::= if &lt;E&gt; then &lt;S&gt;</a:t>
            </a:r>
          </a:p>
          <a:p>
            <a:pPr lvl="2"/>
            <a:r>
              <a:rPr lang="en-US" dirty="0">
                <a:solidFill>
                  <a:schemeClr val="tx2">
                    <a:lumMod val="50000"/>
                  </a:schemeClr>
                </a:solidFill>
              </a:rPr>
              <a:t>&lt;S&gt; ::= if &lt;E&gt; then &lt;S&gt; else &lt;S&gt;</a:t>
            </a:r>
          </a:p>
          <a:p>
            <a:pPr lvl="1"/>
            <a:r>
              <a:rPr lang="en-US" dirty="0">
                <a:solidFill>
                  <a:schemeClr val="tx2">
                    <a:lumMod val="50000"/>
                  </a:schemeClr>
                </a:solidFill>
              </a:rPr>
              <a:t>Parse the following:</a:t>
            </a:r>
          </a:p>
          <a:p>
            <a:pPr lvl="2"/>
            <a:r>
              <a:rPr lang="en-US" dirty="0">
                <a:solidFill>
                  <a:schemeClr val="tx2">
                    <a:lumMod val="50000"/>
                  </a:schemeClr>
                </a:solidFill>
              </a:rPr>
              <a:t>If &lt;E1&gt; then if &lt;E2&gt; then &lt;S1&gt; else &lt;S2&gt;</a:t>
            </a:r>
          </a:p>
          <a:p>
            <a:pPr marL="914400" lvl="2" indent="0">
              <a:buNone/>
            </a:pPr>
            <a:endParaRPr lang="en-US" dirty="0">
              <a:solidFill>
                <a:schemeClr val="tx2">
                  <a:lumMod val="50000"/>
                </a:schemeClr>
              </a:solidFill>
            </a:endParaRPr>
          </a:p>
          <a:p>
            <a:r>
              <a:rPr lang="en-US" dirty="0">
                <a:solidFill>
                  <a:schemeClr val="tx2">
                    <a:lumMod val="50000"/>
                  </a:schemeClr>
                </a:solidFill>
              </a:rPr>
              <a:t>There are a number of techniques to resolve ambiguity in a language:</a:t>
            </a:r>
          </a:p>
          <a:p>
            <a:pPr lvl="1"/>
            <a:r>
              <a:rPr lang="en-US" dirty="0">
                <a:solidFill>
                  <a:schemeClr val="tx2">
                    <a:lumMod val="50000"/>
                  </a:schemeClr>
                </a:solidFill>
              </a:rPr>
              <a:t>The elegant way is to design languages that are NOT ambiguous</a:t>
            </a:r>
          </a:p>
          <a:p>
            <a:pPr lvl="1"/>
            <a:r>
              <a:rPr lang="en-US" dirty="0">
                <a:solidFill>
                  <a:schemeClr val="tx2">
                    <a:lumMod val="50000"/>
                  </a:schemeClr>
                </a:solidFill>
              </a:rPr>
              <a:t>The simple-minded way is to design rules to resolve ambiguity.  This technique is used when an ambiguity is discovered after a language has been designed and in use</a:t>
            </a:r>
          </a:p>
          <a:p>
            <a:endParaRPr lang="en-US" dirty="0">
              <a:solidFill>
                <a:schemeClr val="tx2">
                  <a:lumMod val="50000"/>
                </a:schemeClr>
              </a:solidFill>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Grammars for Expressions</a:t>
            </a:r>
          </a:p>
        </p:txBody>
      </p:sp>
      <p:sp>
        <p:nvSpPr>
          <p:cNvPr id="64516" name="Text Box 4"/>
          <p:cNvSpPr txBox="1">
            <a:spLocks noChangeArrowheads="1"/>
          </p:cNvSpPr>
          <p:nvPr/>
        </p:nvSpPr>
        <p:spPr bwMode="auto">
          <a:xfrm>
            <a:off x="767976" y="1574800"/>
            <a:ext cx="7080624" cy="707886"/>
          </a:xfrm>
          <a:prstGeom prst="rect">
            <a:avLst/>
          </a:prstGeom>
          <a:noFill/>
          <a:ln w="9525">
            <a:noFill/>
            <a:miter lim="800000"/>
            <a:headEnd/>
            <a:tailEnd/>
          </a:ln>
        </p:spPr>
        <p:txBody>
          <a:bodyPr wrap="square">
            <a:spAutoFit/>
          </a:bodyPr>
          <a:lstStyle/>
          <a:p>
            <a:r>
              <a:rPr kumimoji="1" lang="en-US" altLang="zh-TW" sz="2000" dirty="0">
                <a:ea typeface="PMingLiU" pitchFamily="18" charset="-120"/>
              </a:rPr>
              <a:t>Recall that operators are characterized by arity, precedence and associativity.  Can a grammar capture these properties?</a:t>
            </a:r>
            <a:endParaRPr lang="en-US" sz="2000" dirty="0"/>
          </a:p>
        </p:txBody>
      </p:sp>
      <p:sp>
        <p:nvSpPr>
          <p:cNvPr id="64518" name="Text Box 6"/>
          <p:cNvSpPr txBox="1">
            <a:spLocks noChangeArrowheads="1"/>
          </p:cNvSpPr>
          <p:nvPr/>
        </p:nvSpPr>
        <p:spPr bwMode="auto">
          <a:xfrm>
            <a:off x="1295400" y="5638800"/>
            <a:ext cx="5539487" cy="457200"/>
          </a:xfrm>
          <a:prstGeom prst="rect">
            <a:avLst/>
          </a:prstGeom>
          <a:noFill/>
          <a:ln w="9525">
            <a:noFill/>
            <a:miter lim="800000"/>
            <a:headEnd/>
            <a:tailEnd/>
          </a:ln>
        </p:spPr>
        <p:txBody>
          <a:bodyPr wrap="square">
            <a:spAutoFit/>
          </a:bodyPr>
          <a:lstStyle/>
          <a:p>
            <a:r>
              <a:rPr kumimoji="1" lang="en-US" altLang="zh-TW" dirty="0">
                <a:ea typeface="PMingLiU" pitchFamily="18" charset="-120"/>
              </a:rPr>
              <a:t>Parse the expression “</a:t>
            </a:r>
            <a:r>
              <a:rPr kumimoji="1" lang="en-US" altLang="zh-TW" b="1" dirty="0">
                <a:latin typeface="Courier New" pitchFamily="49" charset="0"/>
                <a:ea typeface="PMingLiU" pitchFamily="18" charset="-120"/>
              </a:rPr>
              <a:t>X+3*2-5/Y+3+Z</a:t>
            </a:r>
            <a:r>
              <a:rPr kumimoji="1" lang="en-US" altLang="zh-TW" dirty="0">
                <a:ea typeface="PMingLiU" pitchFamily="18" charset="-120"/>
              </a:rPr>
              <a:t>”</a:t>
            </a:r>
            <a:endParaRPr lang="en-US" dirty="0"/>
          </a:p>
        </p:txBody>
      </p:sp>
      <p:sp>
        <p:nvSpPr>
          <p:cNvPr id="6" name="Rectangle 5"/>
          <p:cNvSpPr/>
          <p:nvPr/>
        </p:nvSpPr>
        <p:spPr>
          <a:xfrm>
            <a:off x="1219200" y="2360543"/>
            <a:ext cx="5867400" cy="3048000"/>
          </a:xfrm>
          <a:prstGeom prst="rect">
            <a:avLst/>
          </a:prstGeom>
          <a:solidFill>
            <a:srgbClr val="00206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marL="320040" indent="-320040" fontAlgn="auto">
              <a:spcAft>
                <a:spcPts val="0"/>
              </a:spcAft>
              <a:defRPr/>
            </a:pPr>
            <a:r>
              <a:rPr kumimoji="1" lang="zh-TW" altLang="en-US" sz="1800" b="1" dirty="0">
                <a:latin typeface="Courier New" pitchFamily="49" charset="0"/>
                <a:ea typeface="PMingLiU" pitchFamily="18" charset="-120"/>
              </a:rPr>
              <a:t>&lt;</a:t>
            </a:r>
            <a:r>
              <a:rPr kumimoji="1" lang="en-US" altLang="zh-TW" sz="1800" b="1" dirty="0">
                <a:latin typeface="Courier New" pitchFamily="49" charset="0"/>
                <a:ea typeface="PMingLiU" pitchFamily="18" charset="-120"/>
              </a:rPr>
              <a:t>expression&gt; ::= &lt;expression&gt; + &lt;term&gt;</a:t>
            </a:r>
          </a:p>
          <a:p>
            <a:pPr marL="320040" indent="-320040" fontAlgn="auto">
              <a:spcAft>
                <a:spcPts val="0"/>
              </a:spcAft>
              <a:defRPr/>
            </a:pPr>
            <a:r>
              <a:rPr kumimoji="1" lang="en-US" altLang="zh-TW" sz="1800" b="1" dirty="0">
                <a:latin typeface="Courier New" pitchFamily="49" charset="0"/>
                <a:ea typeface="PMingLiU" pitchFamily="18" charset="-120"/>
              </a:rPr>
              <a:t>               | &lt;expression&gt; - &lt;term&gt;</a:t>
            </a:r>
          </a:p>
          <a:p>
            <a:pPr marL="320040" indent="-320040" fontAlgn="auto">
              <a:spcAft>
                <a:spcPts val="0"/>
              </a:spcAft>
              <a:defRPr/>
            </a:pPr>
            <a:r>
              <a:rPr kumimoji="1" lang="en-US" altLang="zh-TW" sz="1800" b="1" dirty="0">
                <a:latin typeface="Courier New" pitchFamily="49" charset="0"/>
                <a:ea typeface="PMingLiU" pitchFamily="18" charset="-120"/>
              </a:rPr>
              <a:t>               | &lt;term&gt;</a:t>
            </a:r>
          </a:p>
          <a:p>
            <a:pPr marL="320040" indent="-320040" fontAlgn="auto">
              <a:spcAft>
                <a:spcPts val="0"/>
              </a:spcAft>
              <a:defRPr/>
            </a:pPr>
            <a:r>
              <a:rPr kumimoji="1" lang="en-US" altLang="zh-TW" sz="1800" b="1" dirty="0">
                <a:latin typeface="Courier New" pitchFamily="49" charset="0"/>
                <a:ea typeface="PMingLiU" pitchFamily="18" charset="-120"/>
              </a:rPr>
              <a:t>      &lt;term&gt; ::= &lt;term&gt; * &lt;factor&gt;</a:t>
            </a:r>
          </a:p>
          <a:p>
            <a:pPr marL="320040" indent="-320040" fontAlgn="auto">
              <a:spcAft>
                <a:spcPts val="0"/>
              </a:spcAft>
              <a:defRPr/>
            </a:pPr>
            <a:r>
              <a:rPr kumimoji="1" lang="en-US" altLang="zh-TW" sz="1800" b="1" dirty="0">
                <a:latin typeface="Courier New" pitchFamily="49" charset="0"/>
                <a:ea typeface="PMingLiU" pitchFamily="18" charset="-120"/>
              </a:rPr>
              <a:t>               | &lt;term&gt; / &lt;factor&gt;</a:t>
            </a:r>
          </a:p>
          <a:p>
            <a:pPr marL="320040" indent="-320040" fontAlgn="auto">
              <a:spcAft>
                <a:spcPts val="0"/>
              </a:spcAft>
              <a:defRPr/>
            </a:pPr>
            <a:r>
              <a:rPr kumimoji="1" lang="en-US" altLang="zh-TW" sz="1800" b="1" dirty="0">
                <a:latin typeface="Courier New" pitchFamily="49" charset="0"/>
                <a:ea typeface="PMingLiU" pitchFamily="18" charset="-120"/>
              </a:rPr>
              <a:t>               | &lt;factor&gt;</a:t>
            </a:r>
          </a:p>
          <a:p>
            <a:pPr marL="320040" indent="-320040" fontAlgn="auto">
              <a:spcAft>
                <a:spcPts val="0"/>
              </a:spcAft>
              <a:defRPr/>
            </a:pPr>
            <a:r>
              <a:rPr kumimoji="1" lang="en-US" altLang="zh-TW" sz="1800" b="1" dirty="0">
                <a:latin typeface="Courier New" pitchFamily="49" charset="0"/>
                <a:ea typeface="PMingLiU" pitchFamily="18" charset="-120"/>
              </a:rPr>
              <a:t>    &lt;factor&gt; ::= </a:t>
            </a:r>
            <a:r>
              <a:rPr kumimoji="1" lang="en-US" altLang="zh-TW" sz="1800" b="1" dirty="0">
                <a:solidFill>
                  <a:schemeClr val="bg2">
                    <a:lumMod val="50000"/>
                  </a:schemeClr>
                </a:solidFill>
                <a:latin typeface="Courier New" pitchFamily="49" charset="0"/>
                <a:ea typeface="PMingLiU" pitchFamily="18" charset="-120"/>
              </a:rPr>
              <a:t>&lt;number&gt;</a:t>
            </a:r>
          </a:p>
          <a:p>
            <a:pPr marL="320040" indent="-320040" fontAlgn="auto">
              <a:spcAft>
                <a:spcPts val="0"/>
              </a:spcAft>
              <a:defRPr/>
            </a:pPr>
            <a:r>
              <a:rPr kumimoji="1" lang="en-US" altLang="zh-TW" sz="1800" b="1" dirty="0">
                <a:latin typeface="Courier New" pitchFamily="49" charset="0"/>
                <a:ea typeface="PMingLiU" pitchFamily="18" charset="-120"/>
              </a:rPr>
              <a:t>               | </a:t>
            </a:r>
            <a:r>
              <a:rPr kumimoji="1" lang="en-US" altLang="zh-TW" sz="1800" b="1" dirty="0">
                <a:solidFill>
                  <a:schemeClr val="bg2">
                    <a:lumMod val="50000"/>
                  </a:schemeClr>
                </a:solidFill>
                <a:latin typeface="Courier New" pitchFamily="49" charset="0"/>
                <a:ea typeface="PMingLiU" pitchFamily="18" charset="-120"/>
              </a:rPr>
              <a:t>&lt;name&gt;</a:t>
            </a:r>
          </a:p>
          <a:p>
            <a:pPr marL="320040" indent="-320040" fontAlgn="auto">
              <a:spcAft>
                <a:spcPts val="0"/>
              </a:spcAft>
              <a:defRPr/>
            </a:pPr>
            <a:r>
              <a:rPr kumimoji="1" lang="en-US" altLang="zh-TW" sz="1800" b="1" dirty="0">
                <a:latin typeface="Courier New" pitchFamily="49" charset="0"/>
                <a:ea typeface="PMingLiU" pitchFamily="18" charset="-120"/>
              </a:rPr>
              <a:t>               | (&lt;expression&gt;)</a:t>
            </a:r>
            <a:endParaRPr kumimoji="1" lang="en-US" altLang="zh-TW" sz="2000" dirty="0">
              <a:latin typeface="Times New Roman" pitchFamily="18" charset="0"/>
              <a:ea typeface="PMingLiU" pitchFamily="18" charset="-12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ppt_x"/>
                                          </p:val>
                                        </p:tav>
                                        <p:tav tm="100000">
                                          <p:val>
                                            <p:strVal val="#ppt_x"/>
                                          </p:val>
                                        </p:tav>
                                      </p:tavLst>
                                    </p:anim>
                                    <p:anim calcmode="lin" valueType="num">
                                      <p:cBhvr additive="base">
                                        <p:cTn id="8"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8">
                                            <p:txEl>
                                              <p:pRg st="0" end="0"/>
                                            </p:txEl>
                                          </p:spTgt>
                                        </p:tgtEl>
                                        <p:attrNameLst>
                                          <p:attrName>style.visibility</p:attrName>
                                        </p:attrNameLst>
                                      </p:cBhvr>
                                      <p:to>
                                        <p:strVal val="visible"/>
                                      </p:to>
                                    </p:set>
                                    <p:anim calcmode="lin" valueType="num">
                                      <p:cBhvr additive="base">
                                        <p:cTn id="13" dur="500" fill="hold"/>
                                        <p:tgtEl>
                                          <p:spTgt spid="6451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BNF</a:t>
            </a:r>
          </a:p>
        </p:txBody>
      </p:sp>
      <p:sp>
        <p:nvSpPr>
          <p:cNvPr id="3" name="Content Placeholder 2"/>
          <p:cNvSpPr>
            <a:spLocks noGrp="1"/>
          </p:cNvSpPr>
          <p:nvPr>
            <p:ph idx="1"/>
          </p:nvPr>
        </p:nvSpPr>
        <p:spPr/>
        <p:txBody>
          <a:bodyPr/>
          <a:lstStyle/>
          <a:p>
            <a:r>
              <a:rPr lang="en-US" dirty="0"/>
              <a:t>Different (kind-of) than BNF.  Allows convenient specification of certain constructs</a:t>
            </a:r>
          </a:p>
          <a:p>
            <a:pPr lvl="1"/>
            <a:r>
              <a:rPr lang="en-US" dirty="0"/>
              <a:t>Use “{“ and “}” to specify lists of constructions.  Anything between the brackets may appear zero or more times.</a:t>
            </a:r>
          </a:p>
          <a:p>
            <a:pPr lvl="1"/>
            <a:r>
              <a:rPr lang="en-US" dirty="0"/>
              <a:t>Use “[“ and “]” to specify optional constructs.</a:t>
            </a:r>
          </a:p>
          <a:p>
            <a:pPr lvl="1"/>
            <a:r>
              <a:rPr lang="en-US" dirty="0"/>
              <a:t>Use “(“ and “)” to specify a group of constructs</a:t>
            </a:r>
          </a:p>
          <a:p>
            <a:endParaRPr lang="en-US" dirty="0"/>
          </a:p>
        </p:txBody>
      </p:sp>
      <p:sp>
        <p:nvSpPr>
          <p:cNvPr id="4" name="Text Box 4"/>
          <p:cNvSpPr txBox="1">
            <a:spLocks noChangeArrowheads="1"/>
          </p:cNvSpPr>
          <p:nvPr/>
        </p:nvSpPr>
        <p:spPr bwMode="auto">
          <a:xfrm>
            <a:off x="1143000" y="3936151"/>
            <a:ext cx="4876800" cy="830997"/>
          </a:xfrm>
          <a:prstGeom prst="rect">
            <a:avLst/>
          </a:prstGeom>
          <a:solidFill>
            <a:schemeClr val="accent3">
              <a:lumMod val="20000"/>
              <a:lumOff val="80000"/>
            </a:schemeClr>
          </a:solidFill>
          <a:ln w="635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r>
              <a:rPr lang="en-US" b="1" dirty="0"/>
              <a:t>&lt;dl&gt; ::= &lt;d&gt;&lt;dl&gt; | </a:t>
            </a:r>
            <a:r>
              <a:rPr lang="en-US" b="1" dirty="0">
                <a:sym typeface="Symbol" pitchFamily="18" charset="2"/>
              </a:rPr>
              <a:t></a:t>
            </a:r>
            <a:endParaRPr lang="en-US" b="1" dirty="0"/>
          </a:p>
          <a:p>
            <a:r>
              <a:rPr lang="en-US" b="1" dirty="0"/>
              <a:t>&lt;dl&gt; ::= {&lt;d&gt;}</a:t>
            </a:r>
          </a:p>
        </p:txBody>
      </p:sp>
      <p:sp>
        <p:nvSpPr>
          <p:cNvPr id="5" name="Text Box 5"/>
          <p:cNvSpPr txBox="1">
            <a:spLocks noChangeArrowheads="1"/>
          </p:cNvSpPr>
          <p:nvPr/>
        </p:nvSpPr>
        <p:spPr bwMode="auto">
          <a:xfrm>
            <a:off x="1143000" y="5002951"/>
            <a:ext cx="4876800" cy="1193800"/>
          </a:xfrm>
          <a:prstGeom prst="rect">
            <a:avLst/>
          </a:prstGeom>
          <a:solidFill>
            <a:schemeClr val="accent3">
              <a:lumMod val="20000"/>
              <a:lumOff val="80000"/>
            </a:schemeClr>
          </a:solidFill>
          <a:ln w="635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r>
              <a:rPr lang="en-US" b="1" dirty="0"/>
              <a:t>&lt;integer&gt; ::= &lt;dl&gt; | -</a:t>
            </a:r>
            <a:r>
              <a:rPr lang="en-US" b="1" dirty="0">
                <a:sym typeface="Symbol" pitchFamily="18" charset="2"/>
              </a:rPr>
              <a:t>&lt;dl&gt; | +&lt;dl&gt;</a:t>
            </a:r>
            <a:endParaRPr lang="en-US" b="1" dirty="0"/>
          </a:p>
          <a:p>
            <a:r>
              <a:rPr lang="en-US" b="1" dirty="0"/>
              <a:t>&lt;dl&gt; ::= &lt;d&gt;&lt;dl&gt; | </a:t>
            </a:r>
            <a:r>
              <a:rPr lang="en-US" b="1" dirty="0">
                <a:sym typeface="Symbol" pitchFamily="18" charset="2"/>
              </a:rPr>
              <a:t>&lt;d&gt;</a:t>
            </a:r>
          </a:p>
          <a:p>
            <a:r>
              <a:rPr lang="en-US" b="1" dirty="0">
                <a:sym typeface="Symbol" pitchFamily="18" charset="2"/>
              </a:rPr>
              <a:t>&lt;integer&gt; ::= [(+|-)]&lt;d&gt;{&lt;d&gt;}</a:t>
            </a:r>
          </a:p>
        </p:txBody>
      </p:sp>
    </p:spTree>
    <p:extLst>
      <p:ext uri="{BB962C8B-B14F-4D97-AF65-F5344CB8AC3E}">
        <p14:creationId xmlns:p14="http://schemas.microsoft.com/office/powerpoint/2010/main" val="308278881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 calcmode="lin" valueType="num">
                                      <p:cBhvr additive="base">
                                        <p:cTn id="25"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uild="p"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Specification</a:t>
            </a:r>
          </a:p>
        </p:txBody>
      </p:sp>
      <p:sp>
        <p:nvSpPr>
          <p:cNvPr id="3" name="Content Placeholder 2"/>
          <p:cNvSpPr>
            <a:spLocks noGrp="1"/>
          </p:cNvSpPr>
          <p:nvPr>
            <p:ph idx="1"/>
          </p:nvPr>
        </p:nvSpPr>
        <p:spPr/>
        <p:txBody>
          <a:bodyPr>
            <a:normAutofit/>
          </a:bodyPr>
          <a:lstStyle/>
          <a:p>
            <a:r>
              <a:rPr lang="en-US" dirty="0"/>
              <a:t>Syntax is easier to specify</a:t>
            </a:r>
          </a:p>
          <a:p>
            <a:pPr lvl="1"/>
            <a:r>
              <a:rPr lang="en-US" dirty="0"/>
              <a:t>Use a Grammar.  Usually a BNF representation.</a:t>
            </a:r>
          </a:p>
          <a:p>
            <a:pPr lvl="1"/>
            <a:r>
              <a:rPr lang="en-US" dirty="0"/>
              <a:t>Syntax Charts</a:t>
            </a:r>
          </a:p>
          <a:p>
            <a:pPr lvl="1"/>
            <a:r>
              <a:rPr lang="en-US" dirty="0"/>
              <a:t>FSA</a:t>
            </a:r>
          </a:p>
          <a:p>
            <a:pPr lvl="1"/>
            <a:r>
              <a:rPr lang="en-US" dirty="0"/>
              <a:t>Regular Expressions</a:t>
            </a:r>
          </a:p>
          <a:p>
            <a:endParaRPr lang="en-US" dirty="0"/>
          </a:p>
          <a:p>
            <a:r>
              <a:rPr lang="en-US" dirty="0"/>
              <a:t>Semantics is more difficult to specify</a:t>
            </a:r>
          </a:p>
          <a:p>
            <a:pPr lvl="1"/>
            <a:r>
              <a:rPr lang="en-US" dirty="0"/>
              <a:t>Operational semantics</a:t>
            </a:r>
          </a:p>
          <a:p>
            <a:pPr lvl="1"/>
            <a:r>
              <a:rPr lang="en-US" dirty="0" err="1"/>
              <a:t>Denotational</a:t>
            </a:r>
            <a:r>
              <a:rPr lang="en-US" dirty="0"/>
              <a:t> semantics</a:t>
            </a:r>
          </a:p>
          <a:p>
            <a:pPr lvl="1"/>
            <a:r>
              <a:rPr lang="en-US" dirty="0"/>
              <a:t>Axiomatic semantics</a:t>
            </a:r>
          </a:p>
          <a:p>
            <a:pPr lvl="1"/>
            <a:r>
              <a:rPr lang="en-US" dirty="0"/>
              <a:t>Attribute grammars</a:t>
            </a:r>
          </a:p>
          <a:p>
            <a:pPr lvl="1"/>
            <a:r>
              <a:rPr lang="en-US" dirty="0"/>
              <a:t>Action semantics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362200"/>
            <a:ext cx="3657600" cy="27432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2796238"/>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EBNF == BNF?</a:t>
            </a:r>
          </a:p>
        </p:txBody>
      </p:sp>
      <p:sp>
        <p:nvSpPr>
          <p:cNvPr id="3" name="Content Placeholder 2"/>
          <p:cNvSpPr>
            <a:spLocks noGrp="1"/>
          </p:cNvSpPr>
          <p:nvPr>
            <p:ph idx="1"/>
          </p:nvPr>
        </p:nvSpPr>
        <p:spPr/>
        <p:txBody>
          <a:bodyPr>
            <a:normAutofit/>
          </a:bodyPr>
          <a:lstStyle/>
          <a:p>
            <a:r>
              <a:rPr lang="en-US" sz="2400" dirty="0"/>
              <a:t>Is EBNF more expressive than BNF?  Are there languages that can be specified in EBNF that cannot be specified in BNF?</a:t>
            </a:r>
          </a:p>
          <a:p>
            <a:pPr lvl="1"/>
            <a:r>
              <a:rPr lang="en-US" sz="2000" dirty="0"/>
              <a:t>No.  All EBNF grammars can be re-written in BNF.</a:t>
            </a:r>
          </a:p>
          <a:p>
            <a:pPr lvl="1"/>
            <a:r>
              <a:rPr lang="en-US" sz="2000" dirty="0"/>
              <a:t>Example </a:t>
            </a:r>
          </a:p>
          <a:p>
            <a:pPr lvl="2"/>
            <a:r>
              <a:rPr lang="en-US" sz="1800" dirty="0"/>
              <a:t>EBNF: &lt;A&gt; ::= x { y } z</a:t>
            </a:r>
          </a:p>
          <a:p>
            <a:pPr lvl="2"/>
            <a:r>
              <a:rPr lang="en-US" sz="1800" dirty="0"/>
              <a:t>BNF:</a:t>
            </a:r>
          </a:p>
          <a:p>
            <a:pPr lvl="3"/>
            <a:r>
              <a:rPr lang="en-US" sz="1600" dirty="0"/>
              <a:t>&lt;A&gt; ::= x &lt;B&gt; z</a:t>
            </a:r>
          </a:p>
          <a:p>
            <a:pPr lvl="3"/>
            <a:r>
              <a:rPr lang="en-US" sz="1600" dirty="0"/>
              <a:t>&lt;B&gt; ::= y |  y &lt;B&gt;</a:t>
            </a:r>
          </a:p>
        </p:txBody>
      </p:sp>
    </p:spTree>
    <p:extLst>
      <p:ext uri="{BB962C8B-B14F-4D97-AF65-F5344CB8AC3E}">
        <p14:creationId xmlns:p14="http://schemas.microsoft.com/office/powerpoint/2010/main" val="2409626855"/>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pPr eaLnBrk="1" fontAlgn="auto" hangingPunct="1">
              <a:spcAft>
                <a:spcPts val="0"/>
              </a:spcAft>
              <a:defRPr/>
            </a:pPr>
            <a:r>
              <a:rPr lang="en-US"/>
              <a:t>Syntax Charts</a:t>
            </a:r>
            <a:br>
              <a:rPr lang="en-US"/>
            </a:br>
            <a:r>
              <a:rPr lang="en-US" sz="2400"/>
              <a:t>(Another metalanguage to specify syntax)</a:t>
            </a:r>
          </a:p>
        </p:txBody>
      </p:sp>
      <p:sp>
        <p:nvSpPr>
          <p:cNvPr id="39939" name="Rectangle 3"/>
          <p:cNvSpPr>
            <a:spLocks noGrp="1" noChangeArrowheads="1"/>
          </p:cNvSpPr>
          <p:nvPr>
            <p:ph idx="1"/>
          </p:nvPr>
        </p:nvSpPr>
        <p:spPr/>
        <p:txBody>
          <a:bodyPr/>
          <a:lstStyle/>
          <a:p>
            <a:pPr eaLnBrk="1" hangingPunct="1"/>
            <a:r>
              <a:rPr lang="en-US"/>
              <a:t>A graphical way of specifying a grammar</a:t>
            </a:r>
          </a:p>
          <a:p>
            <a:pPr lvl="1" eaLnBrk="1" hangingPunct="1"/>
            <a:r>
              <a:rPr lang="en-US"/>
              <a:t>Each subchart is a nonterminal</a:t>
            </a:r>
          </a:p>
          <a:p>
            <a:pPr lvl="1" eaLnBrk="1" hangingPunct="1"/>
            <a:r>
              <a:rPr lang="en-US"/>
              <a:t>Each path through the subchart is a production</a:t>
            </a:r>
          </a:p>
          <a:p>
            <a:pPr lvl="1" eaLnBrk="1" hangingPunct="1"/>
            <a:r>
              <a:rPr lang="en-US"/>
              <a:t>Terminals are enclosed in rounded boxes</a:t>
            </a:r>
          </a:p>
          <a:p>
            <a:pPr lvl="1" eaLnBrk="1" hangingPunct="1"/>
            <a:r>
              <a:rPr lang="en-US"/>
              <a:t>Nonterminals are enclosed in rectangular boxes</a:t>
            </a:r>
          </a:p>
          <a:p>
            <a:pPr eaLnBrk="1" hangingPunct="1">
              <a:buFontTx/>
              <a:buNone/>
            </a:pPr>
            <a:endParaRPr lang="en-US"/>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Syntax Charts</a:t>
            </a:r>
          </a:p>
        </p:txBody>
      </p:sp>
      <p:sp>
        <p:nvSpPr>
          <p:cNvPr id="40963" name="Text Box 42"/>
          <p:cNvSpPr txBox="1">
            <a:spLocks noChangeArrowheads="1"/>
          </p:cNvSpPr>
          <p:nvPr/>
        </p:nvSpPr>
        <p:spPr bwMode="auto">
          <a:xfrm>
            <a:off x="3505200" y="1676400"/>
            <a:ext cx="1676400" cy="376238"/>
          </a:xfrm>
          <a:prstGeom prst="rect">
            <a:avLst/>
          </a:prstGeom>
          <a:solidFill>
            <a:srgbClr val="CCECFF"/>
          </a:solidFill>
          <a:ln w="9525">
            <a:solidFill>
              <a:schemeClr val="tx2"/>
            </a:solidFill>
            <a:miter lim="800000"/>
            <a:headEnd/>
            <a:tailEnd/>
          </a:ln>
        </p:spPr>
        <p:txBody>
          <a:bodyPr>
            <a:spAutoFit/>
          </a:bodyPr>
          <a:lstStyle/>
          <a:p>
            <a:pPr algn="ctr">
              <a:spcBef>
                <a:spcPct val="50000"/>
              </a:spcBef>
            </a:pPr>
            <a:r>
              <a:rPr kumimoji="1" lang="en-US" altLang="zh-TW" sz="1800" b="1">
                <a:latin typeface="Courier New" pitchFamily="49" charset="0"/>
                <a:ea typeface="PMingLiU" pitchFamily="18" charset="-120"/>
              </a:rPr>
              <a:t>term</a:t>
            </a:r>
          </a:p>
        </p:txBody>
      </p:sp>
      <p:sp>
        <p:nvSpPr>
          <p:cNvPr id="40964" name="Line 43"/>
          <p:cNvSpPr>
            <a:spLocks noChangeShapeType="1"/>
          </p:cNvSpPr>
          <p:nvPr/>
        </p:nvSpPr>
        <p:spPr bwMode="auto">
          <a:xfrm>
            <a:off x="5181600" y="1828800"/>
            <a:ext cx="2667000" cy="0"/>
          </a:xfrm>
          <a:prstGeom prst="line">
            <a:avLst/>
          </a:prstGeom>
          <a:noFill/>
          <a:ln w="9525">
            <a:solidFill>
              <a:schemeClr val="tx2"/>
            </a:solidFill>
            <a:round/>
            <a:headEnd/>
            <a:tailEnd type="triangle" w="med" len="med"/>
          </a:ln>
        </p:spPr>
        <p:txBody>
          <a:bodyPr wrap="none" anchor="ctr"/>
          <a:lstStyle/>
          <a:p>
            <a:endParaRPr lang="en-US"/>
          </a:p>
        </p:txBody>
      </p:sp>
      <p:sp>
        <p:nvSpPr>
          <p:cNvPr id="40965" name="Line 44"/>
          <p:cNvSpPr>
            <a:spLocks noChangeShapeType="1"/>
          </p:cNvSpPr>
          <p:nvPr/>
        </p:nvSpPr>
        <p:spPr bwMode="auto">
          <a:xfrm>
            <a:off x="912813" y="1828800"/>
            <a:ext cx="2590800" cy="0"/>
          </a:xfrm>
          <a:prstGeom prst="line">
            <a:avLst/>
          </a:prstGeom>
          <a:noFill/>
          <a:ln w="9525">
            <a:solidFill>
              <a:schemeClr val="tx2"/>
            </a:solidFill>
            <a:round/>
            <a:headEnd/>
            <a:tailEnd type="triangle" w="med" len="med"/>
          </a:ln>
        </p:spPr>
        <p:txBody>
          <a:bodyPr wrap="none" anchor="ctr"/>
          <a:lstStyle/>
          <a:p>
            <a:endParaRPr lang="en-US"/>
          </a:p>
        </p:txBody>
      </p:sp>
      <p:sp>
        <p:nvSpPr>
          <p:cNvPr id="40966" name="Oval 45"/>
          <p:cNvSpPr>
            <a:spLocks noChangeArrowheads="1"/>
          </p:cNvSpPr>
          <p:nvPr/>
        </p:nvSpPr>
        <p:spPr bwMode="auto">
          <a:xfrm>
            <a:off x="4038600" y="2209800"/>
            <a:ext cx="533400" cy="304800"/>
          </a:xfrm>
          <a:prstGeom prst="ellipse">
            <a:avLst/>
          </a:prstGeom>
          <a:solidFill>
            <a:srgbClr val="CCECFF"/>
          </a:solidFill>
          <a:ln w="9525">
            <a:solidFill>
              <a:schemeClr val="tx2"/>
            </a:solidFill>
            <a:round/>
            <a:headEnd/>
            <a:tailEnd/>
          </a:ln>
        </p:spPr>
        <p:txBody>
          <a:bodyPr wrap="none" anchor="ctr"/>
          <a:lstStyle/>
          <a:p>
            <a:pPr algn="ctr"/>
            <a:r>
              <a:rPr kumimoji="1" lang="zh-TW" altLang="en-US" sz="1800" b="1">
                <a:latin typeface="Courier New" pitchFamily="49" charset="0"/>
                <a:ea typeface="PMingLiU" pitchFamily="18" charset="-120"/>
              </a:rPr>
              <a:t>+</a:t>
            </a:r>
          </a:p>
        </p:txBody>
      </p:sp>
      <p:sp>
        <p:nvSpPr>
          <p:cNvPr id="40967" name="Oval 46"/>
          <p:cNvSpPr>
            <a:spLocks noChangeArrowheads="1"/>
          </p:cNvSpPr>
          <p:nvPr/>
        </p:nvSpPr>
        <p:spPr bwMode="auto">
          <a:xfrm>
            <a:off x="4038600" y="2743200"/>
            <a:ext cx="533400" cy="304800"/>
          </a:xfrm>
          <a:prstGeom prst="ellipse">
            <a:avLst/>
          </a:prstGeom>
          <a:solidFill>
            <a:srgbClr val="CCECFF"/>
          </a:solidFill>
          <a:ln w="9525">
            <a:solidFill>
              <a:schemeClr val="tx2"/>
            </a:solidFill>
            <a:round/>
            <a:headEnd/>
            <a:tailEnd/>
          </a:ln>
        </p:spPr>
        <p:txBody>
          <a:bodyPr wrap="none" anchor="ctr"/>
          <a:lstStyle/>
          <a:p>
            <a:pPr algn="ctr"/>
            <a:r>
              <a:rPr kumimoji="1" lang="zh-TW" altLang="en-US" sz="1800" b="1">
                <a:latin typeface="Courier New" pitchFamily="49" charset="0"/>
                <a:ea typeface="PMingLiU" pitchFamily="18" charset="-120"/>
              </a:rPr>
              <a:t>-</a:t>
            </a:r>
          </a:p>
        </p:txBody>
      </p:sp>
      <p:sp>
        <p:nvSpPr>
          <p:cNvPr id="40968" name="Freeform 47"/>
          <p:cNvSpPr>
            <a:spLocks/>
          </p:cNvSpPr>
          <p:nvPr/>
        </p:nvSpPr>
        <p:spPr bwMode="auto">
          <a:xfrm>
            <a:off x="4572000" y="1828800"/>
            <a:ext cx="1066800" cy="533400"/>
          </a:xfrm>
          <a:custGeom>
            <a:avLst/>
            <a:gdLst>
              <a:gd name="T0" fmla="*/ 2147483647 w 672"/>
              <a:gd name="T1" fmla="*/ 0 h 336"/>
              <a:gd name="T2" fmla="*/ 2147483647 w 672"/>
              <a:gd name="T3" fmla="*/ 2147483647 h 336"/>
              <a:gd name="T4" fmla="*/ 0 w 672"/>
              <a:gd name="T5" fmla="*/ 2147483647 h 336"/>
              <a:gd name="T6" fmla="*/ 0 60000 65536"/>
              <a:gd name="T7" fmla="*/ 0 60000 65536"/>
              <a:gd name="T8" fmla="*/ 0 60000 65536"/>
              <a:gd name="T9" fmla="*/ 0 w 672"/>
              <a:gd name="T10" fmla="*/ 0 h 336"/>
              <a:gd name="T11" fmla="*/ 672 w 672"/>
              <a:gd name="T12" fmla="*/ 336 h 336"/>
            </a:gdLst>
            <a:ahLst/>
            <a:cxnLst>
              <a:cxn ang="T6">
                <a:pos x="T0" y="T1"/>
              </a:cxn>
              <a:cxn ang="T7">
                <a:pos x="T2" y="T3"/>
              </a:cxn>
              <a:cxn ang="T8">
                <a:pos x="T4" y="T5"/>
              </a:cxn>
            </a:cxnLst>
            <a:rect l="T9" t="T10" r="T11" b="T12"/>
            <a:pathLst>
              <a:path w="672" h="336">
                <a:moveTo>
                  <a:pt x="672" y="0"/>
                </a:moveTo>
                <a:lnTo>
                  <a:pt x="672" y="336"/>
                </a:lnTo>
                <a:lnTo>
                  <a:pt x="0" y="336"/>
                </a:lnTo>
              </a:path>
            </a:pathLst>
          </a:custGeom>
          <a:noFill/>
          <a:ln w="9525">
            <a:solidFill>
              <a:schemeClr val="tx2"/>
            </a:solidFill>
            <a:round/>
            <a:headEnd/>
            <a:tailEnd type="triangle" w="med" len="med"/>
          </a:ln>
        </p:spPr>
        <p:txBody>
          <a:bodyPr wrap="none" anchor="ctr"/>
          <a:lstStyle/>
          <a:p>
            <a:endParaRPr lang="en-US"/>
          </a:p>
        </p:txBody>
      </p:sp>
      <p:sp>
        <p:nvSpPr>
          <p:cNvPr id="40969" name="Freeform 48"/>
          <p:cNvSpPr>
            <a:spLocks/>
          </p:cNvSpPr>
          <p:nvPr/>
        </p:nvSpPr>
        <p:spPr bwMode="auto">
          <a:xfrm>
            <a:off x="4572000" y="2362200"/>
            <a:ext cx="1066800" cy="533400"/>
          </a:xfrm>
          <a:custGeom>
            <a:avLst/>
            <a:gdLst>
              <a:gd name="T0" fmla="*/ 2147483647 w 672"/>
              <a:gd name="T1" fmla="*/ 0 h 336"/>
              <a:gd name="T2" fmla="*/ 2147483647 w 672"/>
              <a:gd name="T3" fmla="*/ 2147483647 h 336"/>
              <a:gd name="T4" fmla="*/ 0 w 672"/>
              <a:gd name="T5" fmla="*/ 2147483647 h 336"/>
              <a:gd name="T6" fmla="*/ 0 60000 65536"/>
              <a:gd name="T7" fmla="*/ 0 60000 65536"/>
              <a:gd name="T8" fmla="*/ 0 60000 65536"/>
              <a:gd name="T9" fmla="*/ 0 w 672"/>
              <a:gd name="T10" fmla="*/ 0 h 336"/>
              <a:gd name="T11" fmla="*/ 672 w 672"/>
              <a:gd name="T12" fmla="*/ 336 h 336"/>
            </a:gdLst>
            <a:ahLst/>
            <a:cxnLst>
              <a:cxn ang="T6">
                <a:pos x="T0" y="T1"/>
              </a:cxn>
              <a:cxn ang="T7">
                <a:pos x="T2" y="T3"/>
              </a:cxn>
              <a:cxn ang="T8">
                <a:pos x="T4" y="T5"/>
              </a:cxn>
            </a:cxnLst>
            <a:rect l="T9" t="T10" r="T11" b="T12"/>
            <a:pathLst>
              <a:path w="672" h="336">
                <a:moveTo>
                  <a:pt x="672" y="0"/>
                </a:moveTo>
                <a:lnTo>
                  <a:pt x="672" y="336"/>
                </a:lnTo>
                <a:lnTo>
                  <a:pt x="0" y="336"/>
                </a:lnTo>
              </a:path>
            </a:pathLst>
          </a:custGeom>
          <a:noFill/>
          <a:ln w="9525">
            <a:solidFill>
              <a:schemeClr val="tx2"/>
            </a:solidFill>
            <a:round/>
            <a:headEnd/>
            <a:tailEnd type="triangle" w="med" len="med"/>
          </a:ln>
        </p:spPr>
        <p:txBody>
          <a:bodyPr wrap="none" anchor="ctr"/>
          <a:lstStyle/>
          <a:p>
            <a:endParaRPr lang="en-US"/>
          </a:p>
        </p:txBody>
      </p:sp>
      <p:sp>
        <p:nvSpPr>
          <p:cNvPr id="40970" name="Freeform 49"/>
          <p:cNvSpPr>
            <a:spLocks/>
          </p:cNvSpPr>
          <p:nvPr/>
        </p:nvSpPr>
        <p:spPr bwMode="auto">
          <a:xfrm>
            <a:off x="2895600" y="1828800"/>
            <a:ext cx="1143000" cy="533400"/>
          </a:xfrm>
          <a:custGeom>
            <a:avLst/>
            <a:gdLst>
              <a:gd name="T0" fmla="*/ 2147483647 w 720"/>
              <a:gd name="T1" fmla="*/ 2147483647 h 336"/>
              <a:gd name="T2" fmla="*/ 0 w 720"/>
              <a:gd name="T3" fmla="*/ 2147483647 h 336"/>
              <a:gd name="T4" fmla="*/ 0 w 720"/>
              <a:gd name="T5" fmla="*/ 0 h 336"/>
              <a:gd name="T6" fmla="*/ 0 60000 65536"/>
              <a:gd name="T7" fmla="*/ 0 60000 65536"/>
              <a:gd name="T8" fmla="*/ 0 60000 65536"/>
              <a:gd name="T9" fmla="*/ 0 w 720"/>
              <a:gd name="T10" fmla="*/ 0 h 336"/>
              <a:gd name="T11" fmla="*/ 720 w 720"/>
              <a:gd name="T12" fmla="*/ 336 h 336"/>
            </a:gdLst>
            <a:ahLst/>
            <a:cxnLst>
              <a:cxn ang="T6">
                <a:pos x="T0" y="T1"/>
              </a:cxn>
              <a:cxn ang="T7">
                <a:pos x="T2" y="T3"/>
              </a:cxn>
              <a:cxn ang="T8">
                <a:pos x="T4" y="T5"/>
              </a:cxn>
            </a:cxnLst>
            <a:rect l="T9" t="T10" r="T11" b="T12"/>
            <a:pathLst>
              <a:path w="720" h="336">
                <a:moveTo>
                  <a:pt x="720" y="336"/>
                </a:moveTo>
                <a:lnTo>
                  <a:pt x="0" y="336"/>
                </a:lnTo>
                <a:lnTo>
                  <a:pt x="0" y="0"/>
                </a:lnTo>
              </a:path>
            </a:pathLst>
          </a:custGeom>
          <a:noFill/>
          <a:ln w="9525">
            <a:solidFill>
              <a:schemeClr val="tx2"/>
            </a:solidFill>
            <a:round/>
            <a:headEnd/>
            <a:tailEnd type="triangle" w="med" len="med"/>
          </a:ln>
        </p:spPr>
        <p:txBody>
          <a:bodyPr wrap="none" anchor="ctr"/>
          <a:lstStyle/>
          <a:p>
            <a:endParaRPr lang="en-US"/>
          </a:p>
        </p:txBody>
      </p:sp>
      <p:sp>
        <p:nvSpPr>
          <p:cNvPr id="40971" name="Freeform 50"/>
          <p:cNvSpPr>
            <a:spLocks/>
          </p:cNvSpPr>
          <p:nvPr/>
        </p:nvSpPr>
        <p:spPr bwMode="auto">
          <a:xfrm>
            <a:off x="2895600" y="2362200"/>
            <a:ext cx="1143000" cy="533400"/>
          </a:xfrm>
          <a:custGeom>
            <a:avLst/>
            <a:gdLst>
              <a:gd name="T0" fmla="*/ 2147483647 w 720"/>
              <a:gd name="T1" fmla="*/ 2147483647 h 336"/>
              <a:gd name="T2" fmla="*/ 0 w 720"/>
              <a:gd name="T3" fmla="*/ 2147483647 h 336"/>
              <a:gd name="T4" fmla="*/ 0 w 720"/>
              <a:gd name="T5" fmla="*/ 0 h 336"/>
              <a:gd name="T6" fmla="*/ 0 60000 65536"/>
              <a:gd name="T7" fmla="*/ 0 60000 65536"/>
              <a:gd name="T8" fmla="*/ 0 60000 65536"/>
              <a:gd name="T9" fmla="*/ 0 w 720"/>
              <a:gd name="T10" fmla="*/ 0 h 336"/>
              <a:gd name="T11" fmla="*/ 720 w 720"/>
              <a:gd name="T12" fmla="*/ 336 h 336"/>
            </a:gdLst>
            <a:ahLst/>
            <a:cxnLst>
              <a:cxn ang="T6">
                <a:pos x="T0" y="T1"/>
              </a:cxn>
              <a:cxn ang="T7">
                <a:pos x="T2" y="T3"/>
              </a:cxn>
              <a:cxn ang="T8">
                <a:pos x="T4" y="T5"/>
              </a:cxn>
            </a:cxnLst>
            <a:rect l="T9" t="T10" r="T11" b="T12"/>
            <a:pathLst>
              <a:path w="720" h="336">
                <a:moveTo>
                  <a:pt x="720" y="336"/>
                </a:moveTo>
                <a:lnTo>
                  <a:pt x="0" y="336"/>
                </a:lnTo>
                <a:lnTo>
                  <a:pt x="0" y="0"/>
                </a:lnTo>
              </a:path>
            </a:pathLst>
          </a:custGeom>
          <a:noFill/>
          <a:ln w="9525">
            <a:solidFill>
              <a:schemeClr val="tx2"/>
            </a:solidFill>
            <a:round/>
            <a:headEnd/>
            <a:tailEnd type="triangle" w="med" len="med"/>
          </a:ln>
        </p:spPr>
        <p:txBody>
          <a:bodyPr wrap="none" anchor="ctr"/>
          <a:lstStyle/>
          <a:p>
            <a:endParaRPr lang="en-US"/>
          </a:p>
        </p:txBody>
      </p:sp>
      <p:sp>
        <p:nvSpPr>
          <p:cNvPr id="40972" name="Text Box 51"/>
          <p:cNvSpPr txBox="1">
            <a:spLocks noChangeArrowheads="1"/>
          </p:cNvSpPr>
          <p:nvPr/>
        </p:nvSpPr>
        <p:spPr bwMode="auto">
          <a:xfrm>
            <a:off x="822325" y="1504950"/>
            <a:ext cx="1549400" cy="366713"/>
          </a:xfrm>
          <a:prstGeom prst="rect">
            <a:avLst/>
          </a:prstGeom>
          <a:noFill/>
          <a:ln w="9525">
            <a:noFill/>
            <a:miter lim="800000"/>
            <a:headEnd/>
            <a:tailEnd/>
          </a:ln>
        </p:spPr>
        <p:txBody>
          <a:bodyPr wrap="none">
            <a:spAutoFit/>
          </a:bodyPr>
          <a:lstStyle/>
          <a:p>
            <a:r>
              <a:rPr kumimoji="1" lang="en-US" altLang="zh-TW" sz="1800" b="1" dirty="0">
                <a:latin typeface="Courier New" pitchFamily="49" charset="0"/>
                <a:ea typeface="PMingLiU" pitchFamily="18" charset="-120"/>
              </a:rPr>
              <a:t>expression</a:t>
            </a:r>
          </a:p>
        </p:txBody>
      </p:sp>
      <p:sp>
        <p:nvSpPr>
          <p:cNvPr id="40973" name="Text Box 63"/>
          <p:cNvSpPr txBox="1">
            <a:spLocks noChangeArrowheads="1"/>
          </p:cNvSpPr>
          <p:nvPr/>
        </p:nvSpPr>
        <p:spPr bwMode="auto">
          <a:xfrm>
            <a:off x="3444875" y="4972050"/>
            <a:ext cx="1676400" cy="346075"/>
          </a:xfrm>
          <a:prstGeom prst="rect">
            <a:avLst/>
          </a:prstGeom>
          <a:solidFill>
            <a:srgbClr val="CCECFF"/>
          </a:solidFill>
          <a:ln w="9525">
            <a:solidFill>
              <a:schemeClr val="tx2"/>
            </a:solidFill>
            <a:miter lim="800000"/>
            <a:headEnd/>
            <a:tailEnd/>
          </a:ln>
        </p:spPr>
        <p:txBody>
          <a:bodyPr>
            <a:spAutoFit/>
          </a:bodyPr>
          <a:lstStyle/>
          <a:p>
            <a:pPr algn="ctr">
              <a:spcBef>
                <a:spcPct val="50000"/>
              </a:spcBef>
            </a:pPr>
            <a:r>
              <a:rPr kumimoji="1" lang="en-US" altLang="zh-TW" sz="1600" b="1">
                <a:latin typeface="Courier New" pitchFamily="49" charset="0"/>
                <a:ea typeface="PMingLiU" pitchFamily="18" charset="-120"/>
              </a:rPr>
              <a:t>expression</a:t>
            </a:r>
          </a:p>
        </p:txBody>
      </p:sp>
      <p:sp>
        <p:nvSpPr>
          <p:cNvPr id="40974" name="Oval 66"/>
          <p:cNvSpPr>
            <a:spLocks noChangeArrowheads="1"/>
          </p:cNvSpPr>
          <p:nvPr/>
        </p:nvSpPr>
        <p:spPr bwMode="auto">
          <a:xfrm>
            <a:off x="3733800" y="5505450"/>
            <a:ext cx="990600" cy="304800"/>
          </a:xfrm>
          <a:prstGeom prst="ellipse">
            <a:avLst/>
          </a:prstGeom>
          <a:solidFill>
            <a:srgbClr val="CCECFF"/>
          </a:solidFill>
          <a:ln w="9525">
            <a:solidFill>
              <a:schemeClr val="tx2"/>
            </a:solidFill>
            <a:round/>
            <a:headEnd/>
            <a:tailEnd/>
          </a:ln>
        </p:spPr>
        <p:txBody>
          <a:bodyPr wrap="none" anchor="ctr"/>
          <a:lstStyle/>
          <a:p>
            <a:pPr algn="ctr"/>
            <a:r>
              <a:rPr kumimoji="1" lang="en-US" altLang="zh-TW" sz="1600" b="1">
                <a:latin typeface="Courier New" pitchFamily="49" charset="0"/>
                <a:ea typeface="PMingLiU" pitchFamily="18" charset="-120"/>
              </a:rPr>
              <a:t>name</a:t>
            </a:r>
          </a:p>
        </p:txBody>
      </p:sp>
      <p:sp>
        <p:nvSpPr>
          <p:cNvPr id="40975" name="Oval 67"/>
          <p:cNvSpPr>
            <a:spLocks noChangeArrowheads="1"/>
          </p:cNvSpPr>
          <p:nvPr/>
        </p:nvSpPr>
        <p:spPr bwMode="auto">
          <a:xfrm>
            <a:off x="3733800" y="6038850"/>
            <a:ext cx="990600" cy="304800"/>
          </a:xfrm>
          <a:prstGeom prst="ellipse">
            <a:avLst/>
          </a:prstGeom>
          <a:solidFill>
            <a:srgbClr val="CCECFF"/>
          </a:solidFill>
          <a:ln w="9525">
            <a:solidFill>
              <a:schemeClr val="tx2"/>
            </a:solidFill>
            <a:round/>
            <a:headEnd/>
            <a:tailEnd/>
          </a:ln>
        </p:spPr>
        <p:txBody>
          <a:bodyPr wrap="none" anchor="ctr"/>
          <a:lstStyle/>
          <a:p>
            <a:pPr algn="ctr"/>
            <a:r>
              <a:rPr kumimoji="1" lang="en-US" altLang="zh-TW" sz="1600" b="1">
                <a:latin typeface="Courier New" pitchFamily="49" charset="0"/>
                <a:ea typeface="PMingLiU" pitchFamily="18" charset="-120"/>
              </a:rPr>
              <a:t>number</a:t>
            </a:r>
          </a:p>
        </p:txBody>
      </p:sp>
      <p:sp>
        <p:nvSpPr>
          <p:cNvPr id="40976" name="Text Box 68"/>
          <p:cNvSpPr txBox="1">
            <a:spLocks noChangeArrowheads="1"/>
          </p:cNvSpPr>
          <p:nvPr/>
        </p:nvSpPr>
        <p:spPr bwMode="auto">
          <a:xfrm>
            <a:off x="762000" y="4800600"/>
            <a:ext cx="1549400" cy="366713"/>
          </a:xfrm>
          <a:prstGeom prst="rect">
            <a:avLst/>
          </a:prstGeom>
          <a:noFill/>
          <a:ln w="9525">
            <a:noFill/>
            <a:miter lim="800000"/>
            <a:headEnd/>
            <a:tailEnd/>
          </a:ln>
        </p:spPr>
        <p:txBody>
          <a:bodyPr wrap="none">
            <a:spAutoFit/>
          </a:bodyPr>
          <a:lstStyle/>
          <a:p>
            <a:r>
              <a:rPr kumimoji="1" lang="en-US" altLang="zh-TW" sz="1800" b="1">
                <a:latin typeface="Courier New" pitchFamily="49" charset="0"/>
                <a:ea typeface="PMingLiU" pitchFamily="18" charset="-120"/>
              </a:rPr>
              <a:t>expression</a:t>
            </a:r>
          </a:p>
        </p:txBody>
      </p:sp>
      <p:sp>
        <p:nvSpPr>
          <p:cNvPr id="40977" name="Oval 69"/>
          <p:cNvSpPr>
            <a:spLocks noChangeArrowheads="1"/>
          </p:cNvSpPr>
          <p:nvPr/>
        </p:nvSpPr>
        <p:spPr bwMode="auto">
          <a:xfrm>
            <a:off x="2438400" y="4972050"/>
            <a:ext cx="533400" cy="304800"/>
          </a:xfrm>
          <a:prstGeom prst="ellipse">
            <a:avLst/>
          </a:prstGeom>
          <a:solidFill>
            <a:srgbClr val="CCECFF"/>
          </a:solidFill>
          <a:ln w="9525">
            <a:solidFill>
              <a:schemeClr val="tx2"/>
            </a:solidFill>
            <a:round/>
            <a:headEnd/>
            <a:tailEnd/>
          </a:ln>
        </p:spPr>
        <p:txBody>
          <a:bodyPr wrap="none" anchor="ctr"/>
          <a:lstStyle/>
          <a:p>
            <a:pPr algn="ctr"/>
            <a:r>
              <a:rPr kumimoji="1" lang="zh-TW" altLang="zh-TW" sz="1600" b="1">
                <a:latin typeface="Courier New" pitchFamily="49" charset="0"/>
                <a:ea typeface="PMingLiU" pitchFamily="18" charset="-120"/>
              </a:rPr>
              <a:t>(</a:t>
            </a:r>
          </a:p>
        </p:txBody>
      </p:sp>
      <p:grpSp>
        <p:nvGrpSpPr>
          <p:cNvPr id="40978" name="Group 78"/>
          <p:cNvGrpSpPr>
            <a:grpSpLocks/>
          </p:cNvGrpSpPr>
          <p:nvPr/>
        </p:nvGrpSpPr>
        <p:grpSpPr bwMode="auto">
          <a:xfrm>
            <a:off x="762000" y="3181350"/>
            <a:ext cx="7026275" cy="1943100"/>
            <a:chOff x="480" y="2004"/>
            <a:chExt cx="4426" cy="1224"/>
          </a:xfrm>
        </p:grpSpPr>
        <p:sp>
          <p:nvSpPr>
            <p:cNvPr id="40984" name="Text Box 53"/>
            <p:cNvSpPr txBox="1">
              <a:spLocks noChangeArrowheads="1"/>
            </p:cNvSpPr>
            <p:nvPr/>
          </p:nvSpPr>
          <p:spPr bwMode="auto">
            <a:xfrm>
              <a:off x="2170" y="2112"/>
              <a:ext cx="1056" cy="237"/>
            </a:xfrm>
            <a:prstGeom prst="rect">
              <a:avLst/>
            </a:prstGeom>
            <a:solidFill>
              <a:srgbClr val="CCECFF"/>
            </a:solidFill>
            <a:ln w="9525">
              <a:solidFill>
                <a:schemeClr val="tx2"/>
              </a:solidFill>
              <a:miter lim="800000"/>
              <a:headEnd/>
              <a:tailEnd/>
            </a:ln>
          </p:spPr>
          <p:txBody>
            <a:bodyPr>
              <a:spAutoFit/>
            </a:bodyPr>
            <a:lstStyle/>
            <a:p>
              <a:pPr algn="ctr">
                <a:spcBef>
                  <a:spcPct val="50000"/>
                </a:spcBef>
              </a:pPr>
              <a:r>
                <a:rPr kumimoji="1" lang="en-US" altLang="zh-TW" sz="1800" b="1">
                  <a:latin typeface="Courier New" pitchFamily="49" charset="0"/>
                  <a:ea typeface="PMingLiU" pitchFamily="18" charset="-120"/>
                </a:rPr>
                <a:t>factor</a:t>
              </a:r>
            </a:p>
          </p:txBody>
        </p:sp>
        <p:sp>
          <p:nvSpPr>
            <p:cNvPr id="40985" name="Line 54"/>
            <p:cNvSpPr>
              <a:spLocks noChangeShapeType="1"/>
            </p:cNvSpPr>
            <p:nvPr/>
          </p:nvSpPr>
          <p:spPr bwMode="auto">
            <a:xfrm>
              <a:off x="3226" y="2208"/>
              <a:ext cx="1680" cy="0"/>
            </a:xfrm>
            <a:prstGeom prst="line">
              <a:avLst/>
            </a:prstGeom>
            <a:noFill/>
            <a:ln w="9525">
              <a:solidFill>
                <a:schemeClr val="tx2"/>
              </a:solidFill>
              <a:round/>
              <a:headEnd/>
              <a:tailEnd type="triangle" w="med" len="med"/>
            </a:ln>
          </p:spPr>
          <p:txBody>
            <a:bodyPr wrap="none" anchor="ctr"/>
            <a:lstStyle/>
            <a:p>
              <a:endParaRPr lang="en-US"/>
            </a:p>
          </p:txBody>
        </p:sp>
        <p:sp>
          <p:nvSpPr>
            <p:cNvPr id="40986" name="Line 55"/>
            <p:cNvSpPr>
              <a:spLocks noChangeShapeType="1"/>
            </p:cNvSpPr>
            <p:nvPr/>
          </p:nvSpPr>
          <p:spPr bwMode="auto">
            <a:xfrm>
              <a:off x="537" y="2208"/>
              <a:ext cx="1632" cy="0"/>
            </a:xfrm>
            <a:prstGeom prst="line">
              <a:avLst/>
            </a:prstGeom>
            <a:noFill/>
            <a:ln w="9525">
              <a:solidFill>
                <a:schemeClr val="tx2"/>
              </a:solidFill>
              <a:round/>
              <a:headEnd/>
              <a:tailEnd type="triangle" w="med" len="med"/>
            </a:ln>
          </p:spPr>
          <p:txBody>
            <a:bodyPr wrap="none" anchor="ctr"/>
            <a:lstStyle/>
            <a:p>
              <a:endParaRPr lang="en-US"/>
            </a:p>
          </p:txBody>
        </p:sp>
        <p:sp>
          <p:nvSpPr>
            <p:cNvPr id="40987" name="Oval 56"/>
            <p:cNvSpPr>
              <a:spLocks noChangeArrowheads="1"/>
            </p:cNvSpPr>
            <p:nvPr/>
          </p:nvSpPr>
          <p:spPr bwMode="auto">
            <a:xfrm>
              <a:off x="2506" y="2448"/>
              <a:ext cx="336" cy="192"/>
            </a:xfrm>
            <a:prstGeom prst="ellipse">
              <a:avLst/>
            </a:prstGeom>
            <a:solidFill>
              <a:srgbClr val="CCECFF"/>
            </a:solidFill>
            <a:ln w="9525">
              <a:solidFill>
                <a:schemeClr val="tx2"/>
              </a:solidFill>
              <a:round/>
              <a:headEnd/>
              <a:tailEnd/>
            </a:ln>
          </p:spPr>
          <p:txBody>
            <a:bodyPr wrap="none" anchor="ctr"/>
            <a:lstStyle/>
            <a:p>
              <a:pPr algn="ctr"/>
              <a:r>
                <a:rPr kumimoji="1" lang="zh-TW" altLang="en-US" sz="1800" b="1">
                  <a:latin typeface="Courier New" pitchFamily="49" charset="0"/>
                  <a:ea typeface="PMingLiU" pitchFamily="18" charset="-120"/>
                </a:rPr>
                <a:t>*</a:t>
              </a:r>
            </a:p>
          </p:txBody>
        </p:sp>
        <p:sp>
          <p:nvSpPr>
            <p:cNvPr id="40988" name="Oval 57"/>
            <p:cNvSpPr>
              <a:spLocks noChangeArrowheads="1"/>
            </p:cNvSpPr>
            <p:nvPr/>
          </p:nvSpPr>
          <p:spPr bwMode="auto">
            <a:xfrm>
              <a:off x="2506" y="2784"/>
              <a:ext cx="336" cy="192"/>
            </a:xfrm>
            <a:prstGeom prst="ellipse">
              <a:avLst/>
            </a:prstGeom>
            <a:solidFill>
              <a:srgbClr val="CCECFF"/>
            </a:solidFill>
            <a:ln w="9525">
              <a:solidFill>
                <a:schemeClr val="tx2"/>
              </a:solidFill>
              <a:round/>
              <a:headEnd/>
              <a:tailEnd/>
            </a:ln>
          </p:spPr>
          <p:txBody>
            <a:bodyPr wrap="none" anchor="ctr"/>
            <a:lstStyle/>
            <a:p>
              <a:pPr algn="ctr"/>
              <a:r>
                <a:rPr kumimoji="1" lang="zh-TW" altLang="en-US" sz="1800" b="1">
                  <a:latin typeface="Courier New" pitchFamily="49" charset="0"/>
                  <a:ea typeface="PMingLiU" pitchFamily="18" charset="-120"/>
                </a:rPr>
                <a:t>/</a:t>
              </a:r>
            </a:p>
          </p:txBody>
        </p:sp>
        <p:sp>
          <p:nvSpPr>
            <p:cNvPr id="40989" name="Freeform 58"/>
            <p:cNvSpPr>
              <a:spLocks/>
            </p:cNvSpPr>
            <p:nvPr/>
          </p:nvSpPr>
          <p:spPr bwMode="auto">
            <a:xfrm>
              <a:off x="2842" y="2208"/>
              <a:ext cx="672" cy="336"/>
            </a:xfrm>
            <a:custGeom>
              <a:avLst/>
              <a:gdLst>
                <a:gd name="T0" fmla="*/ 672 w 672"/>
                <a:gd name="T1" fmla="*/ 0 h 336"/>
                <a:gd name="T2" fmla="*/ 672 w 672"/>
                <a:gd name="T3" fmla="*/ 336 h 336"/>
                <a:gd name="T4" fmla="*/ 0 w 672"/>
                <a:gd name="T5" fmla="*/ 336 h 336"/>
                <a:gd name="T6" fmla="*/ 0 60000 65536"/>
                <a:gd name="T7" fmla="*/ 0 60000 65536"/>
                <a:gd name="T8" fmla="*/ 0 60000 65536"/>
                <a:gd name="T9" fmla="*/ 0 w 672"/>
                <a:gd name="T10" fmla="*/ 0 h 336"/>
                <a:gd name="T11" fmla="*/ 672 w 672"/>
                <a:gd name="T12" fmla="*/ 336 h 336"/>
              </a:gdLst>
              <a:ahLst/>
              <a:cxnLst>
                <a:cxn ang="T6">
                  <a:pos x="T0" y="T1"/>
                </a:cxn>
                <a:cxn ang="T7">
                  <a:pos x="T2" y="T3"/>
                </a:cxn>
                <a:cxn ang="T8">
                  <a:pos x="T4" y="T5"/>
                </a:cxn>
              </a:cxnLst>
              <a:rect l="T9" t="T10" r="T11" b="T12"/>
              <a:pathLst>
                <a:path w="672" h="336">
                  <a:moveTo>
                    <a:pt x="672" y="0"/>
                  </a:moveTo>
                  <a:lnTo>
                    <a:pt x="672" y="336"/>
                  </a:lnTo>
                  <a:lnTo>
                    <a:pt x="0" y="336"/>
                  </a:lnTo>
                </a:path>
              </a:pathLst>
            </a:custGeom>
            <a:noFill/>
            <a:ln w="9525">
              <a:solidFill>
                <a:schemeClr val="tx2"/>
              </a:solidFill>
              <a:round/>
              <a:headEnd/>
              <a:tailEnd type="triangle" w="med" len="med"/>
            </a:ln>
          </p:spPr>
          <p:txBody>
            <a:bodyPr wrap="none" anchor="ctr"/>
            <a:lstStyle/>
            <a:p>
              <a:endParaRPr lang="en-US"/>
            </a:p>
          </p:txBody>
        </p:sp>
        <p:sp>
          <p:nvSpPr>
            <p:cNvPr id="40990" name="Freeform 59"/>
            <p:cNvSpPr>
              <a:spLocks/>
            </p:cNvSpPr>
            <p:nvPr/>
          </p:nvSpPr>
          <p:spPr bwMode="auto">
            <a:xfrm>
              <a:off x="2842" y="2544"/>
              <a:ext cx="672" cy="336"/>
            </a:xfrm>
            <a:custGeom>
              <a:avLst/>
              <a:gdLst>
                <a:gd name="T0" fmla="*/ 672 w 672"/>
                <a:gd name="T1" fmla="*/ 0 h 336"/>
                <a:gd name="T2" fmla="*/ 672 w 672"/>
                <a:gd name="T3" fmla="*/ 336 h 336"/>
                <a:gd name="T4" fmla="*/ 0 w 672"/>
                <a:gd name="T5" fmla="*/ 336 h 336"/>
                <a:gd name="T6" fmla="*/ 0 60000 65536"/>
                <a:gd name="T7" fmla="*/ 0 60000 65536"/>
                <a:gd name="T8" fmla="*/ 0 60000 65536"/>
                <a:gd name="T9" fmla="*/ 0 w 672"/>
                <a:gd name="T10" fmla="*/ 0 h 336"/>
                <a:gd name="T11" fmla="*/ 672 w 672"/>
                <a:gd name="T12" fmla="*/ 336 h 336"/>
              </a:gdLst>
              <a:ahLst/>
              <a:cxnLst>
                <a:cxn ang="T6">
                  <a:pos x="T0" y="T1"/>
                </a:cxn>
                <a:cxn ang="T7">
                  <a:pos x="T2" y="T3"/>
                </a:cxn>
                <a:cxn ang="T8">
                  <a:pos x="T4" y="T5"/>
                </a:cxn>
              </a:cxnLst>
              <a:rect l="T9" t="T10" r="T11" b="T12"/>
              <a:pathLst>
                <a:path w="672" h="336">
                  <a:moveTo>
                    <a:pt x="672" y="0"/>
                  </a:moveTo>
                  <a:lnTo>
                    <a:pt x="672" y="336"/>
                  </a:lnTo>
                  <a:lnTo>
                    <a:pt x="0" y="336"/>
                  </a:lnTo>
                </a:path>
              </a:pathLst>
            </a:custGeom>
            <a:noFill/>
            <a:ln w="9525">
              <a:solidFill>
                <a:schemeClr val="tx2"/>
              </a:solidFill>
              <a:round/>
              <a:headEnd/>
              <a:tailEnd type="triangle" w="med" len="med"/>
            </a:ln>
          </p:spPr>
          <p:txBody>
            <a:bodyPr wrap="none" anchor="ctr"/>
            <a:lstStyle/>
            <a:p>
              <a:endParaRPr lang="en-US"/>
            </a:p>
          </p:txBody>
        </p:sp>
        <p:sp>
          <p:nvSpPr>
            <p:cNvPr id="40991" name="Freeform 60"/>
            <p:cNvSpPr>
              <a:spLocks/>
            </p:cNvSpPr>
            <p:nvPr/>
          </p:nvSpPr>
          <p:spPr bwMode="auto">
            <a:xfrm>
              <a:off x="1786" y="2208"/>
              <a:ext cx="720" cy="336"/>
            </a:xfrm>
            <a:custGeom>
              <a:avLst/>
              <a:gdLst>
                <a:gd name="T0" fmla="*/ 720 w 720"/>
                <a:gd name="T1" fmla="*/ 336 h 336"/>
                <a:gd name="T2" fmla="*/ 0 w 720"/>
                <a:gd name="T3" fmla="*/ 336 h 336"/>
                <a:gd name="T4" fmla="*/ 0 w 720"/>
                <a:gd name="T5" fmla="*/ 0 h 336"/>
                <a:gd name="T6" fmla="*/ 0 60000 65536"/>
                <a:gd name="T7" fmla="*/ 0 60000 65536"/>
                <a:gd name="T8" fmla="*/ 0 60000 65536"/>
                <a:gd name="T9" fmla="*/ 0 w 720"/>
                <a:gd name="T10" fmla="*/ 0 h 336"/>
                <a:gd name="T11" fmla="*/ 720 w 720"/>
                <a:gd name="T12" fmla="*/ 336 h 336"/>
              </a:gdLst>
              <a:ahLst/>
              <a:cxnLst>
                <a:cxn ang="T6">
                  <a:pos x="T0" y="T1"/>
                </a:cxn>
                <a:cxn ang="T7">
                  <a:pos x="T2" y="T3"/>
                </a:cxn>
                <a:cxn ang="T8">
                  <a:pos x="T4" y="T5"/>
                </a:cxn>
              </a:cxnLst>
              <a:rect l="T9" t="T10" r="T11" b="T12"/>
              <a:pathLst>
                <a:path w="720" h="336">
                  <a:moveTo>
                    <a:pt x="720" y="336"/>
                  </a:moveTo>
                  <a:lnTo>
                    <a:pt x="0" y="336"/>
                  </a:lnTo>
                  <a:lnTo>
                    <a:pt x="0" y="0"/>
                  </a:lnTo>
                </a:path>
              </a:pathLst>
            </a:custGeom>
            <a:noFill/>
            <a:ln w="9525">
              <a:solidFill>
                <a:schemeClr val="tx2"/>
              </a:solidFill>
              <a:round/>
              <a:headEnd/>
              <a:tailEnd type="triangle" w="med" len="med"/>
            </a:ln>
          </p:spPr>
          <p:txBody>
            <a:bodyPr wrap="none" anchor="ctr"/>
            <a:lstStyle/>
            <a:p>
              <a:endParaRPr lang="en-US"/>
            </a:p>
          </p:txBody>
        </p:sp>
        <p:sp>
          <p:nvSpPr>
            <p:cNvPr id="40992" name="Freeform 61"/>
            <p:cNvSpPr>
              <a:spLocks/>
            </p:cNvSpPr>
            <p:nvPr/>
          </p:nvSpPr>
          <p:spPr bwMode="auto">
            <a:xfrm>
              <a:off x="1786" y="2544"/>
              <a:ext cx="720" cy="336"/>
            </a:xfrm>
            <a:custGeom>
              <a:avLst/>
              <a:gdLst>
                <a:gd name="T0" fmla="*/ 720 w 720"/>
                <a:gd name="T1" fmla="*/ 336 h 336"/>
                <a:gd name="T2" fmla="*/ 0 w 720"/>
                <a:gd name="T3" fmla="*/ 336 h 336"/>
                <a:gd name="T4" fmla="*/ 0 w 720"/>
                <a:gd name="T5" fmla="*/ 0 h 336"/>
                <a:gd name="T6" fmla="*/ 0 60000 65536"/>
                <a:gd name="T7" fmla="*/ 0 60000 65536"/>
                <a:gd name="T8" fmla="*/ 0 60000 65536"/>
                <a:gd name="T9" fmla="*/ 0 w 720"/>
                <a:gd name="T10" fmla="*/ 0 h 336"/>
                <a:gd name="T11" fmla="*/ 720 w 720"/>
                <a:gd name="T12" fmla="*/ 336 h 336"/>
              </a:gdLst>
              <a:ahLst/>
              <a:cxnLst>
                <a:cxn ang="T6">
                  <a:pos x="T0" y="T1"/>
                </a:cxn>
                <a:cxn ang="T7">
                  <a:pos x="T2" y="T3"/>
                </a:cxn>
                <a:cxn ang="T8">
                  <a:pos x="T4" y="T5"/>
                </a:cxn>
              </a:cxnLst>
              <a:rect l="T9" t="T10" r="T11" b="T12"/>
              <a:pathLst>
                <a:path w="720" h="336">
                  <a:moveTo>
                    <a:pt x="720" y="336"/>
                  </a:moveTo>
                  <a:lnTo>
                    <a:pt x="0" y="336"/>
                  </a:lnTo>
                  <a:lnTo>
                    <a:pt x="0" y="0"/>
                  </a:lnTo>
                </a:path>
              </a:pathLst>
            </a:custGeom>
            <a:noFill/>
            <a:ln w="9525">
              <a:solidFill>
                <a:schemeClr val="tx2"/>
              </a:solidFill>
              <a:round/>
              <a:headEnd/>
              <a:tailEnd type="triangle" w="med" len="med"/>
            </a:ln>
          </p:spPr>
          <p:txBody>
            <a:bodyPr wrap="none" anchor="ctr"/>
            <a:lstStyle/>
            <a:p>
              <a:endParaRPr lang="en-US"/>
            </a:p>
          </p:txBody>
        </p:sp>
        <p:sp>
          <p:nvSpPr>
            <p:cNvPr id="40993" name="Text Box 62"/>
            <p:cNvSpPr txBox="1">
              <a:spLocks noChangeArrowheads="1"/>
            </p:cNvSpPr>
            <p:nvPr/>
          </p:nvSpPr>
          <p:spPr bwMode="auto">
            <a:xfrm>
              <a:off x="480" y="2004"/>
              <a:ext cx="460" cy="231"/>
            </a:xfrm>
            <a:prstGeom prst="rect">
              <a:avLst/>
            </a:prstGeom>
            <a:noFill/>
            <a:ln w="9525">
              <a:noFill/>
              <a:miter lim="800000"/>
              <a:headEnd/>
              <a:tailEnd/>
            </a:ln>
          </p:spPr>
          <p:txBody>
            <a:bodyPr wrap="none">
              <a:spAutoFit/>
            </a:bodyPr>
            <a:lstStyle/>
            <a:p>
              <a:r>
                <a:rPr kumimoji="1" lang="en-US" altLang="zh-TW" sz="1800" b="1">
                  <a:latin typeface="Courier New" pitchFamily="49" charset="0"/>
                  <a:ea typeface="PMingLiU" pitchFamily="18" charset="-120"/>
                </a:rPr>
                <a:t>term</a:t>
              </a:r>
            </a:p>
          </p:txBody>
        </p:sp>
        <p:sp>
          <p:nvSpPr>
            <p:cNvPr id="40994" name="Line 64"/>
            <p:cNvSpPr>
              <a:spLocks noChangeShapeType="1"/>
            </p:cNvSpPr>
            <p:nvPr/>
          </p:nvSpPr>
          <p:spPr bwMode="auto">
            <a:xfrm>
              <a:off x="3840" y="3228"/>
              <a:ext cx="1018" cy="0"/>
            </a:xfrm>
            <a:prstGeom prst="line">
              <a:avLst/>
            </a:prstGeom>
            <a:noFill/>
            <a:ln w="9525">
              <a:solidFill>
                <a:schemeClr val="tx2"/>
              </a:solidFill>
              <a:round/>
              <a:headEnd/>
              <a:tailEnd type="triangle" w="med" len="med"/>
            </a:ln>
          </p:spPr>
          <p:txBody>
            <a:bodyPr wrap="none" anchor="ctr"/>
            <a:lstStyle/>
            <a:p>
              <a:endParaRPr lang="en-US"/>
            </a:p>
          </p:txBody>
        </p:sp>
        <p:sp>
          <p:nvSpPr>
            <p:cNvPr id="40995" name="Line 65"/>
            <p:cNvSpPr>
              <a:spLocks noChangeShapeType="1"/>
            </p:cNvSpPr>
            <p:nvPr/>
          </p:nvSpPr>
          <p:spPr bwMode="auto">
            <a:xfrm>
              <a:off x="528" y="3228"/>
              <a:ext cx="1008" cy="0"/>
            </a:xfrm>
            <a:prstGeom prst="line">
              <a:avLst/>
            </a:prstGeom>
            <a:noFill/>
            <a:ln w="9525">
              <a:solidFill>
                <a:schemeClr val="tx2"/>
              </a:solidFill>
              <a:round/>
              <a:headEnd/>
              <a:tailEnd type="triangle" w="med" len="med"/>
            </a:ln>
          </p:spPr>
          <p:txBody>
            <a:bodyPr wrap="none" anchor="ctr"/>
            <a:lstStyle/>
            <a:p>
              <a:endParaRPr lang="en-US"/>
            </a:p>
          </p:txBody>
        </p:sp>
        <p:sp>
          <p:nvSpPr>
            <p:cNvPr id="40996" name="Line 70"/>
            <p:cNvSpPr>
              <a:spLocks noChangeShapeType="1"/>
            </p:cNvSpPr>
            <p:nvPr/>
          </p:nvSpPr>
          <p:spPr bwMode="auto">
            <a:xfrm>
              <a:off x="1872" y="3228"/>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40997" name="Line 71"/>
            <p:cNvSpPr>
              <a:spLocks noChangeShapeType="1"/>
            </p:cNvSpPr>
            <p:nvPr/>
          </p:nvSpPr>
          <p:spPr bwMode="auto">
            <a:xfrm>
              <a:off x="3216" y="3228"/>
              <a:ext cx="288" cy="0"/>
            </a:xfrm>
            <a:prstGeom prst="line">
              <a:avLst/>
            </a:prstGeom>
            <a:noFill/>
            <a:ln w="9525">
              <a:solidFill>
                <a:schemeClr val="tx2"/>
              </a:solidFill>
              <a:round/>
              <a:headEnd/>
              <a:tailEnd type="triangle" w="med" len="med"/>
            </a:ln>
          </p:spPr>
          <p:txBody>
            <a:bodyPr wrap="none" anchor="ctr"/>
            <a:lstStyle/>
            <a:p>
              <a:endParaRPr lang="en-US"/>
            </a:p>
          </p:txBody>
        </p:sp>
      </p:grpSp>
      <p:sp>
        <p:nvSpPr>
          <p:cNvPr id="40979" name="Oval 72"/>
          <p:cNvSpPr>
            <a:spLocks noChangeArrowheads="1"/>
          </p:cNvSpPr>
          <p:nvPr/>
        </p:nvSpPr>
        <p:spPr bwMode="auto">
          <a:xfrm>
            <a:off x="5562600" y="4972050"/>
            <a:ext cx="533400" cy="304800"/>
          </a:xfrm>
          <a:prstGeom prst="ellipse">
            <a:avLst/>
          </a:prstGeom>
          <a:solidFill>
            <a:srgbClr val="CCECFF"/>
          </a:solidFill>
          <a:ln w="9525">
            <a:solidFill>
              <a:schemeClr val="tx2"/>
            </a:solidFill>
            <a:round/>
            <a:headEnd/>
            <a:tailEnd/>
          </a:ln>
        </p:spPr>
        <p:txBody>
          <a:bodyPr wrap="none" anchor="ctr"/>
          <a:lstStyle/>
          <a:p>
            <a:pPr algn="ctr"/>
            <a:r>
              <a:rPr kumimoji="1" lang="zh-TW" altLang="zh-TW" sz="1600" b="1">
                <a:latin typeface="Courier New" pitchFamily="49" charset="0"/>
                <a:ea typeface="PMingLiU" pitchFamily="18" charset="-120"/>
              </a:rPr>
              <a:t>)</a:t>
            </a:r>
          </a:p>
        </p:txBody>
      </p:sp>
      <p:sp>
        <p:nvSpPr>
          <p:cNvPr id="40980" name="Freeform 73"/>
          <p:cNvSpPr>
            <a:spLocks/>
          </p:cNvSpPr>
          <p:nvPr/>
        </p:nvSpPr>
        <p:spPr bwMode="auto">
          <a:xfrm>
            <a:off x="2057400" y="5124450"/>
            <a:ext cx="1676400" cy="533400"/>
          </a:xfrm>
          <a:custGeom>
            <a:avLst/>
            <a:gdLst>
              <a:gd name="T0" fmla="*/ 0 w 1056"/>
              <a:gd name="T1" fmla="*/ 0 h 336"/>
              <a:gd name="T2" fmla="*/ 0 w 1056"/>
              <a:gd name="T3" fmla="*/ 2147483647 h 336"/>
              <a:gd name="T4" fmla="*/ 2147483647 w 1056"/>
              <a:gd name="T5" fmla="*/ 2147483647 h 336"/>
              <a:gd name="T6" fmla="*/ 0 60000 65536"/>
              <a:gd name="T7" fmla="*/ 0 60000 65536"/>
              <a:gd name="T8" fmla="*/ 0 60000 65536"/>
              <a:gd name="T9" fmla="*/ 0 w 1056"/>
              <a:gd name="T10" fmla="*/ 0 h 336"/>
              <a:gd name="T11" fmla="*/ 1056 w 1056"/>
              <a:gd name="T12" fmla="*/ 336 h 336"/>
            </a:gdLst>
            <a:ahLst/>
            <a:cxnLst>
              <a:cxn ang="T6">
                <a:pos x="T0" y="T1"/>
              </a:cxn>
              <a:cxn ang="T7">
                <a:pos x="T2" y="T3"/>
              </a:cxn>
              <a:cxn ang="T8">
                <a:pos x="T4" y="T5"/>
              </a:cxn>
            </a:cxnLst>
            <a:rect l="T9" t="T10" r="T11" b="T12"/>
            <a:pathLst>
              <a:path w="1056" h="336">
                <a:moveTo>
                  <a:pt x="0" y="0"/>
                </a:moveTo>
                <a:lnTo>
                  <a:pt x="0" y="336"/>
                </a:lnTo>
                <a:lnTo>
                  <a:pt x="1056" y="336"/>
                </a:lnTo>
              </a:path>
            </a:pathLst>
          </a:custGeom>
          <a:noFill/>
          <a:ln w="9525">
            <a:solidFill>
              <a:schemeClr val="tx2"/>
            </a:solidFill>
            <a:round/>
            <a:headEnd/>
            <a:tailEnd type="triangle" w="med" len="med"/>
          </a:ln>
        </p:spPr>
        <p:txBody>
          <a:bodyPr wrap="none" anchor="ctr"/>
          <a:lstStyle/>
          <a:p>
            <a:endParaRPr lang="en-US"/>
          </a:p>
        </p:txBody>
      </p:sp>
      <p:sp>
        <p:nvSpPr>
          <p:cNvPr id="40981" name="Freeform 74"/>
          <p:cNvSpPr>
            <a:spLocks/>
          </p:cNvSpPr>
          <p:nvPr/>
        </p:nvSpPr>
        <p:spPr bwMode="auto">
          <a:xfrm>
            <a:off x="2057400" y="5657850"/>
            <a:ext cx="1676400" cy="533400"/>
          </a:xfrm>
          <a:custGeom>
            <a:avLst/>
            <a:gdLst>
              <a:gd name="T0" fmla="*/ 0 w 1056"/>
              <a:gd name="T1" fmla="*/ 0 h 336"/>
              <a:gd name="T2" fmla="*/ 0 w 1056"/>
              <a:gd name="T3" fmla="*/ 2147483647 h 336"/>
              <a:gd name="T4" fmla="*/ 2147483647 w 1056"/>
              <a:gd name="T5" fmla="*/ 2147483647 h 336"/>
              <a:gd name="T6" fmla="*/ 0 60000 65536"/>
              <a:gd name="T7" fmla="*/ 0 60000 65536"/>
              <a:gd name="T8" fmla="*/ 0 60000 65536"/>
              <a:gd name="T9" fmla="*/ 0 w 1056"/>
              <a:gd name="T10" fmla="*/ 0 h 336"/>
              <a:gd name="T11" fmla="*/ 1056 w 1056"/>
              <a:gd name="T12" fmla="*/ 336 h 336"/>
            </a:gdLst>
            <a:ahLst/>
            <a:cxnLst>
              <a:cxn ang="T6">
                <a:pos x="T0" y="T1"/>
              </a:cxn>
              <a:cxn ang="T7">
                <a:pos x="T2" y="T3"/>
              </a:cxn>
              <a:cxn ang="T8">
                <a:pos x="T4" y="T5"/>
              </a:cxn>
            </a:cxnLst>
            <a:rect l="T9" t="T10" r="T11" b="T12"/>
            <a:pathLst>
              <a:path w="1056" h="336">
                <a:moveTo>
                  <a:pt x="0" y="0"/>
                </a:moveTo>
                <a:lnTo>
                  <a:pt x="0" y="336"/>
                </a:lnTo>
                <a:lnTo>
                  <a:pt x="1056" y="336"/>
                </a:lnTo>
              </a:path>
            </a:pathLst>
          </a:custGeom>
          <a:noFill/>
          <a:ln w="9525">
            <a:solidFill>
              <a:schemeClr val="tx2"/>
            </a:solidFill>
            <a:round/>
            <a:headEnd/>
            <a:tailEnd type="triangle" w="med" len="med"/>
          </a:ln>
        </p:spPr>
        <p:txBody>
          <a:bodyPr wrap="none" anchor="ctr"/>
          <a:lstStyle/>
          <a:p>
            <a:endParaRPr lang="en-US"/>
          </a:p>
        </p:txBody>
      </p:sp>
      <p:sp>
        <p:nvSpPr>
          <p:cNvPr id="40982" name="Freeform 75"/>
          <p:cNvSpPr>
            <a:spLocks/>
          </p:cNvSpPr>
          <p:nvPr/>
        </p:nvSpPr>
        <p:spPr bwMode="auto">
          <a:xfrm>
            <a:off x="4724400" y="5124450"/>
            <a:ext cx="1600200" cy="533400"/>
          </a:xfrm>
          <a:custGeom>
            <a:avLst/>
            <a:gdLst>
              <a:gd name="T0" fmla="*/ 0 w 1008"/>
              <a:gd name="T1" fmla="*/ 2147483647 h 336"/>
              <a:gd name="T2" fmla="*/ 2147483647 w 1008"/>
              <a:gd name="T3" fmla="*/ 2147483647 h 336"/>
              <a:gd name="T4" fmla="*/ 2147483647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336"/>
                </a:moveTo>
                <a:lnTo>
                  <a:pt x="1008" y="336"/>
                </a:lnTo>
                <a:lnTo>
                  <a:pt x="1008" y="0"/>
                </a:lnTo>
              </a:path>
            </a:pathLst>
          </a:custGeom>
          <a:noFill/>
          <a:ln w="9525">
            <a:solidFill>
              <a:schemeClr val="tx2"/>
            </a:solidFill>
            <a:round/>
            <a:headEnd/>
            <a:tailEnd type="triangle" w="med" len="med"/>
          </a:ln>
        </p:spPr>
        <p:txBody>
          <a:bodyPr wrap="none" anchor="ctr"/>
          <a:lstStyle/>
          <a:p>
            <a:endParaRPr lang="en-US"/>
          </a:p>
        </p:txBody>
      </p:sp>
      <p:sp>
        <p:nvSpPr>
          <p:cNvPr id="40983" name="Freeform 76"/>
          <p:cNvSpPr>
            <a:spLocks/>
          </p:cNvSpPr>
          <p:nvPr/>
        </p:nvSpPr>
        <p:spPr bwMode="auto">
          <a:xfrm>
            <a:off x="4724400" y="5657850"/>
            <a:ext cx="1600200" cy="533400"/>
          </a:xfrm>
          <a:custGeom>
            <a:avLst/>
            <a:gdLst>
              <a:gd name="T0" fmla="*/ 0 w 1008"/>
              <a:gd name="T1" fmla="*/ 2147483647 h 336"/>
              <a:gd name="T2" fmla="*/ 2147483647 w 1008"/>
              <a:gd name="T3" fmla="*/ 2147483647 h 336"/>
              <a:gd name="T4" fmla="*/ 2147483647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336"/>
                </a:moveTo>
                <a:lnTo>
                  <a:pt x="1008" y="336"/>
                </a:lnTo>
                <a:lnTo>
                  <a:pt x="1008" y="0"/>
                </a:lnTo>
              </a:path>
            </a:pathLst>
          </a:custGeom>
          <a:noFill/>
          <a:ln w="9525">
            <a:solidFill>
              <a:schemeClr val="tx2"/>
            </a:solidFill>
            <a:round/>
            <a:headEnd/>
            <a:tailEnd type="triangle" w="med" len="med"/>
          </a:ln>
        </p:spPr>
        <p:txBody>
          <a:bodyPr wrap="none" anchor="ctr"/>
          <a:lstStyle/>
          <a:p>
            <a:endParaRPr lang="en-US"/>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pPr eaLnBrk="1" fontAlgn="auto" hangingPunct="1">
              <a:spcAft>
                <a:spcPts val="0"/>
              </a:spcAft>
              <a:defRPr/>
            </a:pPr>
            <a:r>
              <a:rPr lang="en-US"/>
              <a:t>Finite State Automata</a:t>
            </a:r>
            <a:br>
              <a:rPr lang="en-US"/>
            </a:br>
            <a:r>
              <a:rPr lang="en-US" sz="2400"/>
              <a:t>(Another metalanguage to specify syntax)</a:t>
            </a:r>
          </a:p>
        </p:txBody>
      </p:sp>
      <p:sp>
        <p:nvSpPr>
          <p:cNvPr id="41987" name="Rectangle 3"/>
          <p:cNvSpPr>
            <a:spLocks noGrp="1" noChangeArrowheads="1"/>
          </p:cNvSpPr>
          <p:nvPr>
            <p:ph idx="1"/>
          </p:nvPr>
        </p:nvSpPr>
        <p:spPr>
          <a:xfrm>
            <a:off x="433387" y="1741818"/>
            <a:ext cx="6347714" cy="4441163"/>
          </a:xfrm>
        </p:spPr>
        <p:txBody>
          <a:bodyPr/>
          <a:lstStyle/>
          <a:p>
            <a:pPr eaLnBrk="1" hangingPunct="1"/>
            <a:r>
              <a:rPr lang="en-US" dirty="0"/>
              <a:t>FSA consist of </a:t>
            </a:r>
          </a:p>
          <a:p>
            <a:pPr lvl="1" eaLnBrk="1" hangingPunct="1"/>
            <a:r>
              <a:rPr lang="en-US" sz="1600" dirty="0"/>
              <a:t>Set of States (denoted as circles)</a:t>
            </a:r>
          </a:p>
          <a:p>
            <a:pPr lvl="1" eaLnBrk="1" hangingPunct="1"/>
            <a:r>
              <a:rPr lang="en-US" sz="1600" dirty="0"/>
              <a:t>Start state</a:t>
            </a:r>
          </a:p>
          <a:p>
            <a:pPr lvl="1" eaLnBrk="1" hangingPunct="1"/>
            <a:r>
              <a:rPr lang="en-US" sz="1600" dirty="0"/>
              <a:t>Set of Accepting state(s) (denoted by bold-face outline)</a:t>
            </a:r>
          </a:p>
          <a:p>
            <a:pPr lvl="1" eaLnBrk="1" hangingPunct="1"/>
            <a:r>
              <a:rPr lang="en-US" sz="1600" dirty="0"/>
              <a:t>An input alphabet (or symbol set)</a:t>
            </a:r>
          </a:p>
          <a:p>
            <a:pPr lvl="1" eaLnBrk="1" hangingPunct="1"/>
            <a:r>
              <a:rPr lang="en-US" sz="1600" dirty="0"/>
              <a:t>Set of Transitions (denoted as labeled arrows from state to state)</a:t>
            </a:r>
          </a:p>
          <a:p>
            <a:pPr lvl="1" eaLnBrk="1" hangingPunct="1"/>
            <a:endParaRPr lang="en-US" sz="1600" dirty="0"/>
          </a:p>
        </p:txBody>
      </p:sp>
      <p:grpSp>
        <p:nvGrpSpPr>
          <p:cNvPr id="2" name="Group 17"/>
          <p:cNvGrpSpPr>
            <a:grpSpLocks/>
          </p:cNvGrpSpPr>
          <p:nvPr/>
        </p:nvGrpSpPr>
        <p:grpSpPr bwMode="auto">
          <a:xfrm>
            <a:off x="1295400" y="3886200"/>
            <a:ext cx="3505200" cy="2146300"/>
            <a:chOff x="1536" y="2112"/>
            <a:chExt cx="2208" cy="1352"/>
          </a:xfrm>
        </p:grpSpPr>
        <p:sp>
          <p:nvSpPr>
            <p:cNvPr id="41991" name="Oval 4"/>
            <p:cNvSpPr>
              <a:spLocks noChangeArrowheads="1"/>
            </p:cNvSpPr>
            <p:nvPr/>
          </p:nvSpPr>
          <p:spPr bwMode="auto">
            <a:xfrm>
              <a:off x="1632" y="2784"/>
              <a:ext cx="480" cy="48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1992" name="Oval 5"/>
            <p:cNvSpPr>
              <a:spLocks noChangeArrowheads="1"/>
            </p:cNvSpPr>
            <p:nvPr/>
          </p:nvSpPr>
          <p:spPr bwMode="auto">
            <a:xfrm>
              <a:off x="3264" y="2784"/>
              <a:ext cx="480" cy="480"/>
            </a:xfrm>
            <a:prstGeom prst="ellipse">
              <a:avLst/>
            </a:prstGeom>
            <a:solidFill>
              <a:schemeClr val="accent1"/>
            </a:solidFill>
            <a:ln w="63500">
              <a:solidFill>
                <a:schemeClr val="tx1"/>
              </a:solidFill>
              <a:round/>
              <a:headEnd/>
              <a:tailEnd/>
            </a:ln>
          </p:spPr>
          <p:txBody>
            <a:bodyPr wrap="none" anchor="ctr"/>
            <a:lstStyle/>
            <a:p>
              <a:endParaRPr lang="en-US"/>
            </a:p>
          </p:txBody>
        </p:sp>
        <p:sp>
          <p:nvSpPr>
            <p:cNvPr id="41993" name="Freeform 7"/>
            <p:cNvSpPr>
              <a:spLocks/>
            </p:cNvSpPr>
            <p:nvPr/>
          </p:nvSpPr>
          <p:spPr bwMode="auto">
            <a:xfrm>
              <a:off x="2064" y="2640"/>
              <a:ext cx="1152" cy="192"/>
            </a:xfrm>
            <a:custGeom>
              <a:avLst/>
              <a:gdLst>
                <a:gd name="T0" fmla="*/ 0 w 1152"/>
                <a:gd name="T1" fmla="*/ 192 h 192"/>
                <a:gd name="T2" fmla="*/ 576 w 1152"/>
                <a:gd name="T3" fmla="*/ 0 h 192"/>
                <a:gd name="T4" fmla="*/ 1152 w 1152"/>
                <a:gd name="T5" fmla="*/ 192 h 192"/>
                <a:gd name="T6" fmla="*/ 0 60000 65536"/>
                <a:gd name="T7" fmla="*/ 0 60000 65536"/>
                <a:gd name="T8" fmla="*/ 0 60000 65536"/>
                <a:gd name="T9" fmla="*/ 0 w 1152"/>
                <a:gd name="T10" fmla="*/ 0 h 192"/>
                <a:gd name="T11" fmla="*/ 1152 w 1152"/>
                <a:gd name="T12" fmla="*/ 192 h 192"/>
              </a:gdLst>
              <a:ahLst/>
              <a:cxnLst>
                <a:cxn ang="T6">
                  <a:pos x="T0" y="T1"/>
                </a:cxn>
                <a:cxn ang="T7">
                  <a:pos x="T2" y="T3"/>
                </a:cxn>
                <a:cxn ang="T8">
                  <a:pos x="T4" y="T5"/>
                </a:cxn>
              </a:cxnLst>
              <a:rect l="T9" t="T10" r="T11" b="T12"/>
              <a:pathLst>
                <a:path w="1152" h="192">
                  <a:moveTo>
                    <a:pt x="0" y="192"/>
                  </a:moveTo>
                  <a:cubicBezTo>
                    <a:pt x="192" y="96"/>
                    <a:pt x="384" y="0"/>
                    <a:pt x="576" y="0"/>
                  </a:cubicBezTo>
                  <a:cubicBezTo>
                    <a:pt x="768" y="0"/>
                    <a:pt x="960" y="96"/>
                    <a:pt x="1152" y="192"/>
                  </a:cubicBezTo>
                </a:path>
              </a:pathLst>
            </a:custGeom>
            <a:noFill/>
            <a:ln w="9525">
              <a:solidFill>
                <a:schemeClr val="tx1"/>
              </a:solidFill>
              <a:round/>
              <a:headEnd/>
              <a:tailEnd type="stealth" w="med" len="med"/>
            </a:ln>
          </p:spPr>
          <p:txBody>
            <a:bodyPr/>
            <a:lstStyle/>
            <a:p>
              <a:endParaRPr lang="en-US"/>
            </a:p>
          </p:txBody>
        </p:sp>
        <p:sp>
          <p:nvSpPr>
            <p:cNvPr id="41994" name="Freeform 8"/>
            <p:cNvSpPr>
              <a:spLocks/>
            </p:cNvSpPr>
            <p:nvPr/>
          </p:nvSpPr>
          <p:spPr bwMode="auto">
            <a:xfrm>
              <a:off x="2064" y="3216"/>
              <a:ext cx="1152" cy="248"/>
            </a:xfrm>
            <a:custGeom>
              <a:avLst/>
              <a:gdLst>
                <a:gd name="T0" fmla="*/ 0 w 1152"/>
                <a:gd name="T1" fmla="*/ 48 h 248"/>
                <a:gd name="T2" fmla="*/ 576 w 1152"/>
                <a:gd name="T3" fmla="*/ 240 h 248"/>
                <a:gd name="T4" fmla="*/ 1152 w 1152"/>
                <a:gd name="T5" fmla="*/ 0 h 248"/>
                <a:gd name="T6" fmla="*/ 0 60000 65536"/>
                <a:gd name="T7" fmla="*/ 0 60000 65536"/>
                <a:gd name="T8" fmla="*/ 0 60000 65536"/>
                <a:gd name="T9" fmla="*/ 0 w 1152"/>
                <a:gd name="T10" fmla="*/ 0 h 248"/>
                <a:gd name="T11" fmla="*/ 1152 w 1152"/>
                <a:gd name="T12" fmla="*/ 248 h 248"/>
              </a:gdLst>
              <a:ahLst/>
              <a:cxnLst>
                <a:cxn ang="T6">
                  <a:pos x="T0" y="T1"/>
                </a:cxn>
                <a:cxn ang="T7">
                  <a:pos x="T2" y="T3"/>
                </a:cxn>
                <a:cxn ang="T8">
                  <a:pos x="T4" y="T5"/>
                </a:cxn>
              </a:cxnLst>
              <a:rect l="T9" t="T10" r="T11" b="T12"/>
              <a:pathLst>
                <a:path w="1152" h="248">
                  <a:moveTo>
                    <a:pt x="0" y="48"/>
                  </a:moveTo>
                  <a:cubicBezTo>
                    <a:pt x="192" y="148"/>
                    <a:pt x="384" y="248"/>
                    <a:pt x="576" y="240"/>
                  </a:cubicBezTo>
                  <a:cubicBezTo>
                    <a:pt x="768" y="232"/>
                    <a:pt x="960" y="116"/>
                    <a:pt x="1152" y="0"/>
                  </a:cubicBezTo>
                </a:path>
              </a:pathLst>
            </a:custGeom>
            <a:noFill/>
            <a:ln w="9525">
              <a:solidFill>
                <a:schemeClr val="tx1"/>
              </a:solidFill>
              <a:round/>
              <a:headEnd type="stealth" w="med" len="med"/>
              <a:tailEnd/>
            </a:ln>
          </p:spPr>
          <p:txBody>
            <a:bodyPr/>
            <a:lstStyle/>
            <a:p>
              <a:endParaRPr lang="en-US"/>
            </a:p>
          </p:txBody>
        </p:sp>
        <p:sp>
          <p:nvSpPr>
            <p:cNvPr id="41995" name="Freeform 9"/>
            <p:cNvSpPr>
              <a:spLocks/>
            </p:cNvSpPr>
            <p:nvPr/>
          </p:nvSpPr>
          <p:spPr bwMode="auto">
            <a:xfrm>
              <a:off x="1624" y="2304"/>
              <a:ext cx="368" cy="432"/>
            </a:xfrm>
            <a:custGeom>
              <a:avLst/>
              <a:gdLst>
                <a:gd name="T0" fmla="*/ 104 w 368"/>
                <a:gd name="T1" fmla="*/ 432 h 432"/>
                <a:gd name="T2" fmla="*/ 8 w 368"/>
                <a:gd name="T3" fmla="*/ 240 h 432"/>
                <a:gd name="T4" fmla="*/ 152 w 368"/>
                <a:gd name="T5" fmla="*/ 0 h 432"/>
                <a:gd name="T6" fmla="*/ 344 w 368"/>
                <a:gd name="T7" fmla="*/ 240 h 432"/>
                <a:gd name="T8" fmla="*/ 296 w 368"/>
                <a:gd name="T9" fmla="*/ 432 h 432"/>
                <a:gd name="T10" fmla="*/ 0 60000 65536"/>
                <a:gd name="T11" fmla="*/ 0 60000 65536"/>
                <a:gd name="T12" fmla="*/ 0 60000 65536"/>
                <a:gd name="T13" fmla="*/ 0 60000 65536"/>
                <a:gd name="T14" fmla="*/ 0 60000 65536"/>
                <a:gd name="T15" fmla="*/ 0 w 368"/>
                <a:gd name="T16" fmla="*/ 0 h 432"/>
                <a:gd name="T17" fmla="*/ 368 w 368"/>
                <a:gd name="T18" fmla="*/ 432 h 432"/>
              </a:gdLst>
              <a:ahLst/>
              <a:cxnLst>
                <a:cxn ang="T10">
                  <a:pos x="T0" y="T1"/>
                </a:cxn>
                <a:cxn ang="T11">
                  <a:pos x="T2" y="T3"/>
                </a:cxn>
                <a:cxn ang="T12">
                  <a:pos x="T4" y="T5"/>
                </a:cxn>
                <a:cxn ang="T13">
                  <a:pos x="T6" y="T7"/>
                </a:cxn>
                <a:cxn ang="T14">
                  <a:pos x="T8" y="T9"/>
                </a:cxn>
              </a:cxnLst>
              <a:rect l="T15" t="T16" r="T17" b="T18"/>
              <a:pathLst>
                <a:path w="368" h="432">
                  <a:moveTo>
                    <a:pt x="104" y="432"/>
                  </a:moveTo>
                  <a:cubicBezTo>
                    <a:pt x="52" y="372"/>
                    <a:pt x="0" y="312"/>
                    <a:pt x="8" y="240"/>
                  </a:cubicBezTo>
                  <a:cubicBezTo>
                    <a:pt x="16" y="168"/>
                    <a:pt x="96" y="0"/>
                    <a:pt x="152" y="0"/>
                  </a:cubicBezTo>
                  <a:cubicBezTo>
                    <a:pt x="208" y="0"/>
                    <a:pt x="320" y="168"/>
                    <a:pt x="344" y="240"/>
                  </a:cubicBezTo>
                  <a:cubicBezTo>
                    <a:pt x="368" y="312"/>
                    <a:pt x="304" y="400"/>
                    <a:pt x="296" y="432"/>
                  </a:cubicBezTo>
                </a:path>
              </a:pathLst>
            </a:custGeom>
            <a:noFill/>
            <a:ln w="9525">
              <a:solidFill>
                <a:schemeClr val="tx1"/>
              </a:solidFill>
              <a:round/>
              <a:headEnd/>
              <a:tailEnd type="stealth" w="med" len="med"/>
            </a:ln>
          </p:spPr>
          <p:txBody>
            <a:bodyPr/>
            <a:lstStyle/>
            <a:p>
              <a:endParaRPr lang="en-US"/>
            </a:p>
          </p:txBody>
        </p:sp>
        <p:sp>
          <p:nvSpPr>
            <p:cNvPr id="41996" name="Freeform 10"/>
            <p:cNvSpPr>
              <a:spLocks/>
            </p:cNvSpPr>
            <p:nvPr/>
          </p:nvSpPr>
          <p:spPr bwMode="auto">
            <a:xfrm>
              <a:off x="3264" y="2256"/>
              <a:ext cx="368" cy="432"/>
            </a:xfrm>
            <a:custGeom>
              <a:avLst/>
              <a:gdLst>
                <a:gd name="T0" fmla="*/ 104 w 368"/>
                <a:gd name="T1" fmla="*/ 432 h 432"/>
                <a:gd name="T2" fmla="*/ 8 w 368"/>
                <a:gd name="T3" fmla="*/ 240 h 432"/>
                <a:gd name="T4" fmla="*/ 152 w 368"/>
                <a:gd name="T5" fmla="*/ 0 h 432"/>
                <a:gd name="T6" fmla="*/ 344 w 368"/>
                <a:gd name="T7" fmla="*/ 240 h 432"/>
                <a:gd name="T8" fmla="*/ 296 w 368"/>
                <a:gd name="T9" fmla="*/ 432 h 432"/>
                <a:gd name="T10" fmla="*/ 0 60000 65536"/>
                <a:gd name="T11" fmla="*/ 0 60000 65536"/>
                <a:gd name="T12" fmla="*/ 0 60000 65536"/>
                <a:gd name="T13" fmla="*/ 0 60000 65536"/>
                <a:gd name="T14" fmla="*/ 0 60000 65536"/>
                <a:gd name="T15" fmla="*/ 0 w 368"/>
                <a:gd name="T16" fmla="*/ 0 h 432"/>
                <a:gd name="T17" fmla="*/ 368 w 368"/>
                <a:gd name="T18" fmla="*/ 432 h 432"/>
              </a:gdLst>
              <a:ahLst/>
              <a:cxnLst>
                <a:cxn ang="T10">
                  <a:pos x="T0" y="T1"/>
                </a:cxn>
                <a:cxn ang="T11">
                  <a:pos x="T2" y="T3"/>
                </a:cxn>
                <a:cxn ang="T12">
                  <a:pos x="T4" y="T5"/>
                </a:cxn>
                <a:cxn ang="T13">
                  <a:pos x="T6" y="T7"/>
                </a:cxn>
                <a:cxn ang="T14">
                  <a:pos x="T8" y="T9"/>
                </a:cxn>
              </a:cxnLst>
              <a:rect l="T15" t="T16" r="T17" b="T18"/>
              <a:pathLst>
                <a:path w="368" h="432">
                  <a:moveTo>
                    <a:pt x="104" y="432"/>
                  </a:moveTo>
                  <a:cubicBezTo>
                    <a:pt x="52" y="372"/>
                    <a:pt x="0" y="312"/>
                    <a:pt x="8" y="240"/>
                  </a:cubicBezTo>
                  <a:cubicBezTo>
                    <a:pt x="16" y="168"/>
                    <a:pt x="96" y="0"/>
                    <a:pt x="152" y="0"/>
                  </a:cubicBezTo>
                  <a:cubicBezTo>
                    <a:pt x="208" y="0"/>
                    <a:pt x="320" y="168"/>
                    <a:pt x="344" y="240"/>
                  </a:cubicBezTo>
                  <a:cubicBezTo>
                    <a:pt x="368" y="312"/>
                    <a:pt x="304" y="400"/>
                    <a:pt x="296" y="432"/>
                  </a:cubicBezTo>
                </a:path>
              </a:pathLst>
            </a:custGeom>
            <a:noFill/>
            <a:ln w="9525">
              <a:solidFill>
                <a:schemeClr val="tx1"/>
              </a:solidFill>
              <a:round/>
              <a:headEnd/>
              <a:tailEnd type="stealth" w="med" len="med"/>
            </a:ln>
          </p:spPr>
          <p:txBody>
            <a:bodyPr/>
            <a:lstStyle/>
            <a:p>
              <a:endParaRPr lang="en-US"/>
            </a:p>
          </p:txBody>
        </p:sp>
        <p:sp>
          <p:nvSpPr>
            <p:cNvPr id="41997" name="Text Box 11"/>
            <p:cNvSpPr txBox="1">
              <a:spLocks noChangeArrowheads="1"/>
            </p:cNvSpPr>
            <p:nvPr/>
          </p:nvSpPr>
          <p:spPr bwMode="auto">
            <a:xfrm>
              <a:off x="1536" y="2112"/>
              <a:ext cx="288" cy="288"/>
            </a:xfrm>
            <a:prstGeom prst="rect">
              <a:avLst/>
            </a:prstGeom>
            <a:noFill/>
            <a:ln w="9525">
              <a:noFill/>
              <a:miter lim="800000"/>
              <a:headEnd/>
              <a:tailEnd/>
            </a:ln>
          </p:spPr>
          <p:txBody>
            <a:bodyPr>
              <a:spAutoFit/>
            </a:bodyPr>
            <a:lstStyle/>
            <a:p>
              <a:pPr>
                <a:spcBef>
                  <a:spcPct val="50000"/>
                </a:spcBef>
              </a:pPr>
              <a:r>
                <a:rPr lang="en-US"/>
                <a:t>0</a:t>
              </a:r>
            </a:p>
          </p:txBody>
        </p:sp>
        <p:sp>
          <p:nvSpPr>
            <p:cNvPr id="41998" name="Text Box 12"/>
            <p:cNvSpPr txBox="1">
              <a:spLocks noChangeArrowheads="1"/>
            </p:cNvSpPr>
            <p:nvPr/>
          </p:nvSpPr>
          <p:spPr bwMode="auto">
            <a:xfrm>
              <a:off x="3120" y="2112"/>
              <a:ext cx="288" cy="288"/>
            </a:xfrm>
            <a:prstGeom prst="rect">
              <a:avLst/>
            </a:prstGeom>
            <a:noFill/>
            <a:ln w="9525">
              <a:noFill/>
              <a:miter lim="800000"/>
              <a:headEnd/>
              <a:tailEnd/>
            </a:ln>
          </p:spPr>
          <p:txBody>
            <a:bodyPr>
              <a:spAutoFit/>
            </a:bodyPr>
            <a:lstStyle/>
            <a:p>
              <a:pPr>
                <a:spcBef>
                  <a:spcPct val="50000"/>
                </a:spcBef>
              </a:pPr>
              <a:r>
                <a:rPr lang="en-US"/>
                <a:t>0</a:t>
              </a:r>
            </a:p>
          </p:txBody>
        </p:sp>
        <p:sp>
          <p:nvSpPr>
            <p:cNvPr id="41999" name="Text Box 13"/>
            <p:cNvSpPr txBox="1">
              <a:spLocks noChangeArrowheads="1"/>
            </p:cNvSpPr>
            <p:nvPr/>
          </p:nvSpPr>
          <p:spPr bwMode="auto">
            <a:xfrm>
              <a:off x="2496" y="2352"/>
              <a:ext cx="288" cy="288"/>
            </a:xfrm>
            <a:prstGeom prst="rect">
              <a:avLst/>
            </a:prstGeom>
            <a:noFill/>
            <a:ln w="9525">
              <a:noFill/>
              <a:miter lim="800000"/>
              <a:headEnd/>
              <a:tailEnd/>
            </a:ln>
          </p:spPr>
          <p:txBody>
            <a:bodyPr>
              <a:spAutoFit/>
            </a:bodyPr>
            <a:lstStyle/>
            <a:p>
              <a:pPr>
                <a:spcBef>
                  <a:spcPct val="50000"/>
                </a:spcBef>
              </a:pPr>
              <a:r>
                <a:rPr lang="en-US"/>
                <a:t>1</a:t>
              </a:r>
            </a:p>
          </p:txBody>
        </p:sp>
        <p:sp>
          <p:nvSpPr>
            <p:cNvPr id="42000" name="Text Box 14"/>
            <p:cNvSpPr txBox="1">
              <a:spLocks noChangeArrowheads="1"/>
            </p:cNvSpPr>
            <p:nvPr/>
          </p:nvSpPr>
          <p:spPr bwMode="auto">
            <a:xfrm>
              <a:off x="2496" y="3168"/>
              <a:ext cx="288" cy="288"/>
            </a:xfrm>
            <a:prstGeom prst="rect">
              <a:avLst/>
            </a:prstGeom>
            <a:noFill/>
            <a:ln w="9525">
              <a:noFill/>
              <a:miter lim="800000"/>
              <a:headEnd/>
              <a:tailEnd/>
            </a:ln>
          </p:spPr>
          <p:txBody>
            <a:bodyPr>
              <a:spAutoFit/>
            </a:bodyPr>
            <a:lstStyle/>
            <a:p>
              <a:pPr>
                <a:spcBef>
                  <a:spcPct val="50000"/>
                </a:spcBef>
              </a:pPr>
              <a:r>
                <a:rPr lang="en-US"/>
                <a:t>1</a:t>
              </a:r>
            </a:p>
          </p:txBody>
        </p:sp>
        <p:sp>
          <p:nvSpPr>
            <p:cNvPr id="42001" name="Text Box 15"/>
            <p:cNvSpPr txBox="1">
              <a:spLocks noChangeArrowheads="1"/>
            </p:cNvSpPr>
            <p:nvPr/>
          </p:nvSpPr>
          <p:spPr bwMode="auto">
            <a:xfrm>
              <a:off x="1728" y="2880"/>
              <a:ext cx="288" cy="250"/>
            </a:xfrm>
            <a:prstGeom prst="rect">
              <a:avLst/>
            </a:prstGeom>
            <a:noFill/>
            <a:ln w="9525">
              <a:noFill/>
              <a:miter lim="800000"/>
              <a:headEnd/>
              <a:tailEnd/>
            </a:ln>
          </p:spPr>
          <p:txBody>
            <a:bodyPr>
              <a:spAutoFit/>
            </a:bodyPr>
            <a:lstStyle/>
            <a:p>
              <a:pPr>
                <a:spcBef>
                  <a:spcPct val="50000"/>
                </a:spcBef>
              </a:pPr>
              <a:r>
                <a:rPr lang="en-US" sz="2000"/>
                <a:t>A</a:t>
              </a:r>
            </a:p>
          </p:txBody>
        </p:sp>
        <p:sp>
          <p:nvSpPr>
            <p:cNvPr id="42002" name="Text Box 16"/>
            <p:cNvSpPr txBox="1">
              <a:spLocks noChangeArrowheads="1"/>
            </p:cNvSpPr>
            <p:nvPr/>
          </p:nvSpPr>
          <p:spPr bwMode="auto">
            <a:xfrm>
              <a:off x="3408" y="2880"/>
              <a:ext cx="336" cy="250"/>
            </a:xfrm>
            <a:prstGeom prst="rect">
              <a:avLst/>
            </a:prstGeom>
            <a:noFill/>
            <a:ln w="9525">
              <a:noFill/>
              <a:miter lim="800000"/>
              <a:headEnd/>
              <a:tailEnd/>
            </a:ln>
          </p:spPr>
          <p:txBody>
            <a:bodyPr>
              <a:spAutoFit/>
            </a:bodyPr>
            <a:lstStyle/>
            <a:p>
              <a:pPr>
                <a:spcBef>
                  <a:spcPct val="50000"/>
                </a:spcBef>
              </a:pPr>
              <a:r>
                <a:rPr lang="en-US" sz="2000"/>
                <a:t>B</a:t>
              </a:r>
            </a:p>
          </p:txBody>
        </p:sp>
      </p:grpSp>
      <p:sp>
        <p:nvSpPr>
          <p:cNvPr id="77842" name="Text Box 18"/>
          <p:cNvSpPr txBox="1">
            <a:spLocks noChangeArrowheads="1"/>
          </p:cNvSpPr>
          <p:nvPr/>
        </p:nvSpPr>
        <p:spPr bwMode="auto">
          <a:xfrm>
            <a:off x="5334000" y="3962400"/>
            <a:ext cx="3376613" cy="1162050"/>
          </a:xfrm>
          <a:prstGeom prst="rect">
            <a:avLst/>
          </a:prstGeom>
          <a:solidFill>
            <a:schemeClr val="accent3">
              <a:lumMod val="20000"/>
              <a:lumOff val="80000"/>
            </a:schemeClr>
          </a:solidFill>
          <a:ln w="6350">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p>
            <a:pPr>
              <a:defRPr/>
            </a:pPr>
            <a:r>
              <a:rPr lang="en-US" sz="1400" dirty="0"/>
              <a:t>Is the string “10010” accepted by this FSA?</a:t>
            </a:r>
          </a:p>
          <a:p>
            <a:pPr>
              <a:defRPr/>
            </a:pPr>
            <a:r>
              <a:rPr lang="en-US" sz="1400" dirty="0"/>
              <a:t>Is the string “00111” accepted by this FSA?</a:t>
            </a:r>
          </a:p>
          <a:p>
            <a:pPr>
              <a:defRPr/>
            </a:pPr>
            <a:endParaRPr lang="en-US" sz="1400" dirty="0"/>
          </a:p>
          <a:p>
            <a:pPr>
              <a:defRPr/>
            </a:pPr>
            <a:r>
              <a:rPr lang="en-US" sz="1400" dirty="0"/>
              <a:t>Write an FSA for specifying variable names.</a:t>
            </a:r>
          </a:p>
          <a:p>
            <a:pPr>
              <a:defRPr/>
            </a:pPr>
            <a:r>
              <a:rPr lang="en-US" sz="1400" dirty="0"/>
              <a:t>Write an FSA for Roman numerals 1-9</a:t>
            </a:r>
            <a:endParaRPr lang="en-US" sz="1400" b="1" dirty="0">
              <a:solidFill>
                <a:srgbClr val="006600"/>
              </a:solidFill>
            </a:endParaRPr>
          </a:p>
        </p:txBody>
      </p:sp>
      <p:pic>
        <p:nvPicPr>
          <p:cNvPr id="77843" name="Picture 19"/>
          <p:cNvPicPr>
            <a:picLocks noChangeAspect="1" noChangeArrowheads="1"/>
          </p:cNvPicPr>
          <p:nvPr/>
        </p:nvPicPr>
        <p:blipFill>
          <a:blip r:embed="rId3"/>
          <a:srcRect/>
          <a:stretch>
            <a:fillRect/>
          </a:stretch>
        </p:blipFill>
        <p:spPr bwMode="auto">
          <a:xfrm>
            <a:off x="6553200" y="457200"/>
            <a:ext cx="2205038" cy="1425575"/>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842">
                                            <p:bg/>
                                          </p:spTgt>
                                        </p:tgtEl>
                                        <p:attrNameLst>
                                          <p:attrName>style.visibility</p:attrName>
                                        </p:attrNameLst>
                                      </p:cBhvr>
                                      <p:to>
                                        <p:strVal val="visible"/>
                                      </p:to>
                                    </p:set>
                                    <p:anim calcmode="lin" valueType="num">
                                      <p:cBhvr additive="base">
                                        <p:cTn id="13" dur="500" fill="hold"/>
                                        <p:tgtEl>
                                          <p:spTgt spid="77842">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7842">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842">
                                            <p:txEl>
                                              <p:pRg st="0" end="0"/>
                                            </p:txEl>
                                          </p:spTgt>
                                        </p:tgtEl>
                                        <p:attrNameLst>
                                          <p:attrName>style.visibility</p:attrName>
                                        </p:attrNameLst>
                                      </p:cBhvr>
                                      <p:to>
                                        <p:strVal val="visible"/>
                                      </p:to>
                                    </p:set>
                                    <p:anim calcmode="lin" valueType="num">
                                      <p:cBhvr additive="base">
                                        <p:cTn id="19" dur="500" fill="hold"/>
                                        <p:tgtEl>
                                          <p:spTgt spid="7784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842">
                                            <p:txEl>
                                              <p:pRg st="1" end="1"/>
                                            </p:txEl>
                                          </p:spTgt>
                                        </p:tgtEl>
                                        <p:attrNameLst>
                                          <p:attrName>style.visibility</p:attrName>
                                        </p:attrNameLst>
                                      </p:cBhvr>
                                      <p:to>
                                        <p:strVal val="visible"/>
                                      </p:to>
                                    </p:set>
                                    <p:anim calcmode="lin" valueType="num">
                                      <p:cBhvr additive="base">
                                        <p:cTn id="25" dur="500" fill="hold"/>
                                        <p:tgtEl>
                                          <p:spTgt spid="7784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7842">
                                            <p:txEl>
                                              <p:pRg st="3" end="3"/>
                                            </p:txEl>
                                          </p:spTgt>
                                        </p:tgtEl>
                                        <p:attrNameLst>
                                          <p:attrName>style.visibility</p:attrName>
                                        </p:attrNameLst>
                                      </p:cBhvr>
                                      <p:to>
                                        <p:strVal val="visible"/>
                                      </p:to>
                                    </p:set>
                                    <p:anim calcmode="lin" valueType="num">
                                      <p:cBhvr additive="base">
                                        <p:cTn id="31" dur="500" fill="hold"/>
                                        <p:tgtEl>
                                          <p:spTgt spid="7784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842">
                                            <p:txEl>
                                              <p:pRg st="4" end="4"/>
                                            </p:txEl>
                                          </p:spTgt>
                                        </p:tgtEl>
                                        <p:attrNameLst>
                                          <p:attrName>style.visibility</p:attrName>
                                        </p:attrNameLst>
                                      </p:cBhvr>
                                      <p:to>
                                        <p:strVal val="visible"/>
                                      </p:to>
                                    </p:set>
                                    <p:anim calcmode="lin" valueType="num">
                                      <p:cBhvr additive="base">
                                        <p:cTn id="37" dur="500" fill="hold"/>
                                        <p:tgtEl>
                                          <p:spTgt spid="7784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77843"/>
                                        </p:tgtEl>
                                        <p:attrNameLst>
                                          <p:attrName>style.visibility</p:attrName>
                                        </p:attrNameLst>
                                      </p:cBhvr>
                                      <p:to>
                                        <p:strVal val="visible"/>
                                      </p:to>
                                    </p:set>
                                    <p:anim calcmode="lin" valueType="num">
                                      <p:cBhvr>
                                        <p:cTn id="43" dur="500" fill="hold"/>
                                        <p:tgtEl>
                                          <p:spTgt spid="77843"/>
                                        </p:tgtEl>
                                        <p:attrNameLst>
                                          <p:attrName>ppt_w</p:attrName>
                                        </p:attrNameLst>
                                      </p:cBhvr>
                                      <p:tavLst>
                                        <p:tav tm="0">
                                          <p:val>
                                            <p:fltVal val="0"/>
                                          </p:val>
                                        </p:tav>
                                        <p:tav tm="100000">
                                          <p:val>
                                            <p:strVal val="#ppt_w"/>
                                          </p:val>
                                        </p:tav>
                                      </p:tavLst>
                                    </p:anim>
                                    <p:anim calcmode="lin" valueType="num">
                                      <p:cBhvr>
                                        <p:cTn id="44" dur="500" fill="hold"/>
                                        <p:tgtEl>
                                          <p:spTgt spid="77843"/>
                                        </p:tgtEl>
                                        <p:attrNameLst>
                                          <p:attrName>ppt_h</p:attrName>
                                        </p:attrNameLst>
                                      </p:cBhvr>
                                      <p:tavLst>
                                        <p:tav tm="0">
                                          <p:val>
                                            <p:fltVal val="0"/>
                                          </p:val>
                                        </p:tav>
                                        <p:tav tm="100000">
                                          <p:val>
                                            <p:strVal val="#ppt_h"/>
                                          </p:val>
                                        </p:tav>
                                      </p:tavLst>
                                    </p:anim>
                                    <p:anim calcmode="lin" valueType="num">
                                      <p:cBhvr>
                                        <p:cTn id="45" dur="500" fill="hold"/>
                                        <p:tgtEl>
                                          <p:spTgt spid="77843"/>
                                        </p:tgtEl>
                                        <p:attrNameLst>
                                          <p:attrName>style.rotation</p:attrName>
                                        </p:attrNameLst>
                                      </p:cBhvr>
                                      <p:tavLst>
                                        <p:tav tm="0">
                                          <p:val>
                                            <p:fltVal val="360"/>
                                          </p:val>
                                        </p:tav>
                                        <p:tav tm="100000">
                                          <p:val>
                                            <p:fltVal val="0"/>
                                          </p:val>
                                        </p:tav>
                                      </p:tavLst>
                                    </p:anim>
                                    <p:animEffect transition="in" filter="fade">
                                      <p:cBhvr>
                                        <p:cTn id="46" dur="500"/>
                                        <p:tgtEl>
                                          <p:spTgt spid="77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2" grpId="0" build="p"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FSA</a:t>
            </a:r>
          </a:p>
        </p:txBody>
      </p:sp>
      <p:sp>
        <p:nvSpPr>
          <p:cNvPr id="3" name="Content Placeholder 2"/>
          <p:cNvSpPr>
            <a:spLocks noGrp="1"/>
          </p:cNvSpPr>
          <p:nvPr>
            <p:ph idx="1"/>
          </p:nvPr>
        </p:nvSpPr>
        <p:spPr/>
        <p:txBody>
          <a:bodyPr/>
          <a:lstStyle/>
          <a:p>
            <a:r>
              <a:rPr lang="en-US" dirty="0"/>
              <a:t>An FSA can also be represented as a state transition table.</a:t>
            </a:r>
          </a:p>
          <a:p>
            <a:pPr lvl="1"/>
            <a:r>
              <a:rPr lang="en-US" dirty="0"/>
              <a:t>Columns correspond to a state</a:t>
            </a:r>
          </a:p>
          <a:p>
            <a:pPr lvl="1"/>
            <a:r>
              <a:rPr lang="en-US" dirty="0"/>
              <a:t>Rows correspond to an input symbol</a:t>
            </a:r>
          </a:p>
          <a:p>
            <a:pPr lvl="1"/>
            <a:r>
              <a:rPr lang="en-US" dirty="0"/>
              <a:t>Each cell contains the to-state given an input symbol</a:t>
            </a:r>
          </a:p>
          <a:p>
            <a:endParaRPr lang="en-US" dirty="0"/>
          </a:p>
        </p:txBody>
      </p:sp>
      <p:grpSp>
        <p:nvGrpSpPr>
          <p:cNvPr id="4" name="Group 4"/>
          <p:cNvGrpSpPr>
            <a:grpSpLocks/>
          </p:cNvGrpSpPr>
          <p:nvPr/>
        </p:nvGrpSpPr>
        <p:grpSpPr bwMode="auto">
          <a:xfrm>
            <a:off x="533400" y="4114800"/>
            <a:ext cx="3048000" cy="1901825"/>
            <a:chOff x="1536" y="2112"/>
            <a:chExt cx="2208" cy="1390"/>
          </a:xfrm>
        </p:grpSpPr>
        <p:sp>
          <p:nvSpPr>
            <p:cNvPr id="5" name="Oval 5"/>
            <p:cNvSpPr>
              <a:spLocks noChangeArrowheads="1"/>
            </p:cNvSpPr>
            <p:nvPr/>
          </p:nvSpPr>
          <p:spPr bwMode="auto">
            <a:xfrm>
              <a:off x="1632" y="2784"/>
              <a:ext cx="480" cy="48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 name="Oval 6"/>
            <p:cNvSpPr>
              <a:spLocks noChangeArrowheads="1"/>
            </p:cNvSpPr>
            <p:nvPr/>
          </p:nvSpPr>
          <p:spPr bwMode="auto">
            <a:xfrm>
              <a:off x="3264" y="2784"/>
              <a:ext cx="480" cy="480"/>
            </a:xfrm>
            <a:prstGeom prst="ellipse">
              <a:avLst/>
            </a:prstGeom>
            <a:solidFill>
              <a:schemeClr val="accent1"/>
            </a:solidFill>
            <a:ln w="63500">
              <a:solidFill>
                <a:schemeClr val="tx1"/>
              </a:solidFill>
              <a:round/>
              <a:headEnd/>
              <a:tailEnd/>
            </a:ln>
          </p:spPr>
          <p:txBody>
            <a:bodyPr wrap="none" anchor="ctr"/>
            <a:lstStyle/>
            <a:p>
              <a:endParaRPr lang="en-US"/>
            </a:p>
          </p:txBody>
        </p:sp>
        <p:sp>
          <p:nvSpPr>
            <p:cNvPr id="7" name="Freeform 7"/>
            <p:cNvSpPr>
              <a:spLocks/>
            </p:cNvSpPr>
            <p:nvPr/>
          </p:nvSpPr>
          <p:spPr bwMode="auto">
            <a:xfrm>
              <a:off x="2064" y="2640"/>
              <a:ext cx="1152" cy="192"/>
            </a:xfrm>
            <a:custGeom>
              <a:avLst/>
              <a:gdLst>
                <a:gd name="T0" fmla="*/ 0 w 1152"/>
                <a:gd name="T1" fmla="*/ 192 h 192"/>
                <a:gd name="T2" fmla="*/ 576 w 1152"/>
                <a:gd name="T3" fmla="*/ 0 h 192"/>
                <a:gd name="T4" fmla="*/ 1152 w 1152"/>
                <a:gd name="T5" fmla="*/ 192 h 192"/>
                <a:gd name="T6" fmla="*/ 0 60000 65536"/>
                <a:gd name="T7" fmla="*/ 0 60000 65536"/>
                <a:gd name="T8" fmla="*/ 0 60000 65536"/>
                <a:gd name="T9" fmla="*/ 0 w 1152"/>
                <a:gd name="T10" fmla="*/ 0 h 192"/>
                <a:gd name="T11" fmla="*/ 1152 w 1152"/>
                <a:gd name="T12" fmla="*/ 192 h 192"/>
              </a:gdLst>
              <a:ahLst/>
              <a:cxnLst>
                <a:cxn ang="T6">
                  <a:pos x="T0" y="T1"/>
                </a:cxn>
                <a:cxn ang="T7">
                  <a:pos x="T2" y="T3"/>
                </a:cxn>
                <a:cxn ang="T8">
                  <a:pos x="T4" y="T5"/>
                </a:cxn>
              </a:cxnLst>
              <a:rect l="T9" t="T10" r="T11" b="T12"/>
              <a:pathLst>
                <a:path w="1152" h="192">
                  <a:moveTo>
                    <a:pt x="0" y="192"/>
                  </a:moveTo>
                  <a:cubicBezTo>
                    <a:pt x="192" y="96"/>
                    <a:pt x="384" y="0"/>
                    <a:pt x="576" y="0"/>
                  </a:cubicBezTo>
                  <a:cubicBezTo>
                    <a:pt x="768" y="0"/>
                    <a:pt x="960" y="96"/>
                    <a:pt x="1152" y="192"/>
                  </a:cubicBezTo>
                </a:path>
              </a:pathLst>
            </a:custGeom>
            <a:noFill/>
            <a:ln w="9525">
              <a:solidFill>
                <a:schemeClr val="tx1"/>
              </a:solidFill>
              <a:round/>
              <a:headEnd/>
              <a:tailEnd type="stealth" w="med" len="med"/>
            </a:ln>
          </p:spPr>
          <p:txBody>
            <a:bodyPr/>
            <a:lstStyle/>
            <a:p>
              <a:endParaRPr lang="en-US"/>
            </a:p>
          </p:txBody>
        </p:sp>
        <p:sp>
          <p:nvSpPr>
            <p:cNvPr id="8" name="Freeform 8"/>
            <p:cNvSpPr>
              <a:spLocks/>
            </p:cNvSpPr>
            <p:nvPr/>
          </p:nvSpPr>
          <p:spPr bwMode="auto">
            <a:xfrm>
              <a:off x="2064" y="3216"/>
              <a:ext cx="1152" cy="248"/>
            </a:xfrm>
            <a:custGeom>
              <a:avLst/>
              <a:gdLst>
                <a:gd name="T0" fmla="*/ 0 w 1152"/>
                <a:gd name="T1" fmla="*/ 48 h 248"/>
                <a:gd name="T2" fmla="*/ 576 w 1152"/>
                <a:gd name="T3" fmla="*/ 240 h 248"/>
                <a:gd name="T4" fmla="*/ 1152 w 1152"/>
                <a:gd name="T5" fmla="*/ 0 h 248"/>
                <a:gd name="T6" fmla="*/ 0 60000 65536"/>
                <a:gd name="T7" fmla="*/ 0 60000 65536"/>
                <a:gd name="T8" fmla="*/ 0 60000 65536"/>
                <a:gd name="T9" fmla="*/ 0 w 1152"/>
                <a:gd name="T10" fmla="*/ 0 h 248"/>
                <a:gd name="T11" fmla="*/ 1152 w 1152"/>
                <a:gd name="T12" fmla="*/ 248 h 248"/>
              </a:gdLst>
              <a:ahLst/>
              <a:cxnLst>
                <a:cxn ang="T6">
                  <a:pos x="T0" y="T1"/>
                </a:cxn>
                <a:cxn ang="T7">
                  <a:pos x="T2" y="T3"/>
                </a:cxn>
                <a:cxn ang="T8">
                  <a:pos x="T4" y="T5"/>
                </a:cxn>
              </a:cxnLst>
              <a:rect l="T9" t="T10" r="T11" b="T12"/>
              <a:pathLst>
                <a:path w="1152" h="248">
                  <a:moveTo>
                    <a:pt x="0" y="48"/>
                  </a:moveTo>
                  <a:cubicBezTo>
                    <a:pt x="192" y="148"/>
                    <a:pt x="384" y="248"/>
                    <a:pt x="576" y="240"/>
                  </a:cubicBezTo>
                  <a:cubicBezTo>
                    <a:pt x="768" y="232"/>
                    <a:pt x="960" y="116"/>
                    <a:pt x="1152" y="0"/>
                  </a:cubicBezTo>
                </a:path>
              </a:pathLst>
            </a:custGeom>
            <a:noFill/>
            <a:ln w="9525">
              <a:solidFill>
                <a:schemeClr val="tx1"/>
              </a:solidFill>
              <a:round/>
              <a:headEnd type="stealth" w="med" len="med"/>
              <a:tailEnd/>
            </a:ln>
          </p:spPr>
          <p:txBody>
            <a:bodyPr/>
            <a:lstStyle/>
            <a:p>
              <a:endParaRPr lang="en-US"/>
            </a:p>
          </p:txBody>
        </p:sp>
        <p:sp>
          <p:nvSpPr>
            <p:cNvPr id="9" name="Freeform 9"/>
            <p:cNvSpPr>
              <a:spLocks/>
            </p:cNvSpPr>
            <p:nvPr/>
          </p:nvSpPr>
          <p:spPr bwMode="auto">
            <a:xfrm>
              <a:off x="1624" y="2304"/>
              <a:ext cx="368" cy="432"/>
            </a:xfrm>
            <a:custGeom>
              <a:avLst/>
              <a:gdLst>
                <a:gd name="T0" fmla="*/ 104 w 368"/>
                <a:gd name="T1" fmla="*/ 432 h 432"/>
                <a:gd name="T2" fmla="*/ 8 w 368"/>
                <a:gd name="T3" fmla="*/ 240 h 432"/>
                <a:gd name="T4" fmla="*/ 152 w 368"/>
                <a:gd name="T5" fmla="*/ 0 h 432"/>
                <a:gd name="T6" fmla="*/ 344 w 368"/>
                <a:gd name="T7" fmla="*/ 240 h 432"/>
                <a:gd name="T8" fmla="*/ 296 w 368"/>
                <a:gd name="T9" fmla="*/ 432 h 432"/>
                <a:gd name="T10" fmla="*/ 0 60000 65536"/>
                <a:gd name="T11" fmla="*/ 0 60000 65536"/>
                <a:gd name="T12" fmla="*/ 0 60000 65536"/>
                <a:gd name="T13" fmla="*/ 0 60000 65536"/>
                <a:gd name="T14" fmla="*/ 0 60000 65536"/>
                <a:gd name="T15" fmla="*/ 0 w 368"/>
                <a:gd name="T16" fmla="*/ 0 h 432"/>
                <a:gd name="T17" fmla="*/ 368 w 368"/>
                <a:gd name="T18" fmla="*/ 432 h 432"/>
              </a:gdLst>
              <a:ahLst/>
              <a:cxnLst>
                <a:cxn ang="T10">
                  <a:pos x="T0" y="T1"/>
                </a:cxn>
                <a:cxn ang="T11">
                  <a:pos x="T2" y="T3"/>
                </a:cxn>
                <a:cxn ang="T12">
                  <a:pos x="T4" y="T5"/>
                </a:cxn>
                <a:cxn ang="T13">
                  <a:pos x="T6" y="T7"/>
                </a:cxn>
                <a:cxn ang="T14">
                  <a:pos x="T8" y="T9"/>
                </a:cxn>
              </a:cxnLst>
              <a:rect l="T15" t="T16" r="T17" b="T18"/>
              <a:pathLst>
                <a:path w="368" h="432">
                  <a:moveTo>
                    <a:pt x="104" y="432"/>
                  </a:moveTo>
                  <a:cubicBezTo>
                    <a:pt x="52" y="372"/>
                    <a:pt x="0" y="312"/>
                    <a:pt x="8" y="240"/>
                  </a:cubicBezTo>
                  <a:cubicBezTo>
                    <a:pt x="16" y="168"/>
                    <a:pt x="96" y="0"/>
                    <a:pt x="152" y="0"/>
                  </a:cubicBezTo>
                  <a:cubicBezTo>
                    <a:pt x="208" y="0"/>
                    <a:pt x="320" y="168"/>
                    <a:pt x="344" y="240"/>
                  </a:cubicBezTo>
                  <a:cubicBezTo>
                    <a:pt x="368" y="312"/>
                    <a:pt x="304" y="400"/>
                    <a:pt x="296" y="432"/>
                  </a:cubicBezTo>
                </a:path>
              </a:pathLst>
            </a:custGeom>
            <a:noFill/>
            <a:ln w="9525">
              <a:solidFill>
                <a:schemeClr val="tx1"/>
              </a:solidFill>
              <a:round/>
              <a:headEnd/>
              <a:tailEnd type="stealth" w="med" len="med"/>
            </a:ln>
          </p:spPr>
          <p:txBody>
            <a:bodyPr/>
            <a:lstStyle/>
            <a:p>
              <a:endParaRPr lang="en-US"/>
            </a:p>
          </p:txBody>
        </p:sp>
        <p:sp>
          <p:nvSpPr>
            <p:cNvPr id="10" name="Freeform 10"/>
            <p:cNvSpPr>
              <a:spLocks/>
            </p:cNvSpPr>
            <p:nvPr/>
          </p:nvSpPr>
          <p:spPr bwMode="auto">
            <a:xfrm>
              <a:off x="3264" y="2256"/>
              <a:ext cx="368" cy="432"/>
            </a:xfrm>
            <a:custGeom>
              <a:avLst/>
              <a:gdLst>
                <a:gd name="T0" fmla="*/ 104 w 368"/>
                <a:gd name="T1" fmla="*/ 432 h 432"/>
                <a:gd name="T2" fmla="*/ 8 w 368"/>
                <a:gd name="T3" fmla="*/ 240 h 432"/>
                <a:gd name="T4" fmla="*/ 152 w 368"/>
                <a:gd name="T5" fmla="*/ 0 h 432"/>
                <a:gd name="T6" fmla="*/ 344 w 368"/>
                <a:gd name="T7" fmla="*/ 240 h 432"/>
                <a:gd name="T8" fmla="*/ 296 w 368"/>
                <a:gd name="T9" fmla="*/ 432 h 432"/>
                <a:gd name="T10" fmla="*/ 0 60000 65536"/>
                <a:gd name="T11" fmla="*/ 0 60000 65536"/>
                <a:gd name="T12" fmla="*/ 0 60000 65536"/>
                <a:gd name="T13" fmla="*/ 0 60000 65536"/>
                <a:gd name="T14" fmla="*/ 0 60000 65536"/>
                <a:gd name="T15" fmla="*/ 0 w 368"/>
                <a:gd name="T16" fmla="*/ 0 h 432"/>
                <a:gd name="T17" fmla="*/ 368 w 368"/>
                <a:gd name="T18" fmla="*/ 432 h 432"/>
              </a:gdLst>
              <a:ahLst/>
              <a:cxnLst>
                <a:cxn ang="T10">
                  <a:pos x="T0" y="T1"/>
                </a:cxn>
                <a:cxn ang="T11">
                  <a:pos x="T2" y="T3"/>
                </a:cxn>
                <a:cxn ang="T12">
                  <a:pos x="T4" y="T5"/>
                </a:cxn>
                <a:cxn ang="T13">
                  <a:pos x="T6" y="T7"/>
                </a:cxn>
                <a:cxn ang="T14">
                  <a:pos x="T8" y="T9"/>
                </a:cxn>
              </a:cxnLst>
              <a:rect l="T15" t="T16" r="T17" b="T18"/>
              <a:pathLst>
                <a:path w="368" h="432">
                  <a:moveTo>
                    <a:pt x="104" y="432"/>
                  </a:moveTo>
                  <a:cubicBezTo>
                    <a:pt x="52" y="372"/>
                    <a:pt x="0" y="312"/>
                    <a:pt x="8" y="240"/>
                  </a:cubicBezTo>
                  <a:cubicBezTo>
                    <a:pt x="16" y="168"/>
                    <a:pt x="96" y="0"/>
                    <a:pt x="152" y="0"/>
                  </a:cubicBezTo>
                  <a:cubicBezTo>
                    <a:pt x="208" y="0"/>
                    <a:pt x="320" y="168"/>
                    <a:pt x="344" y="240"/>
                  </a:cubicBezTo>
                  <a:cubicBezTo>
                    <a:pt x="368" y="312"/>
                    <a:pt x="304" y="400"/>
                    <a:pt x="296" y="432"/>
                  </a:cubicBezTo>
                </a:path>
              </a:pathLst>
            </a:custGeom>
            <a:noFill/>
            <a:ln w="9525">
              <a:solidFill>
                <a:schemeClr val="tx1"/>
              </a:solidFill>
              <a:round/>
              <a:headEnd/>
              <a:tailEnd type="stealth" w="med" len="med"/>
            </a:ln>
          </p:spPr>
          <p:txBody>
            <a:bodyPr/>
            <a:lstStyle/>
            <a:p>
              <a:endParaRPr lang="en-US"/>
            </a:p>
          </p:txBody>
        </p:sp>
        <p:sp>
          <p:nvSpPr>
            <p:cNvPr id="11" name="Text Box 11"/>
            <p:cNvSpPr txBox="1">
              <a:spLocks noChangeArrowheads="1"/>
            </p:cNvSpPr>
            <p:nvPr/>
          </p:nvSpPr>
          <p:spPr bwMode="auto">
            <a:xfrm>
              <a:off x="1536" y="2112"/>
              <a:ext cx="289" cy="334"/>
            </a:xfrm>
            <a:prstGeom prst="rect">
              <a:avLst/>
            </a:prstGeom>
            <a:noFill/>
            <a:ln w="9525">
              <a:noFill/>
              <a:miter lim="800000"/>
              <a:headEnd/>
              <a:tailEnd/>
            </a:ln>
          </p:spPr>
          <p:txBody>
            <a:bodyPr>
              <a:spAutoFit/>
            </a:bodyPr>
            <a:lstStyle/>
            <a:p>
              <a:pPr>
                <a:spcBef>
                  <a:spcPct val="50000"/>
                </a:spcBef>
              </a:pPr>
              <a:r>
                <a:rPr lang="en-US"/>
                <a:t>0</a:t>
              </a:r>
            </a:p>
          </p:txBody>
        </p:sp>
        <p:sp>
          <p:nvSpPr>
            <p:cNvPr id="12" name="Text Box 12"/>
            <p:cNvSpPr txBox="1">
              <a:spLocks noChangeArrowheads="1"/>
            </p:cNvSpPr>
            <p:nvPr/>
          </p:nvSpPr>
          <p:spPr bwMode="auto">
            <a:xfrm>
              <a:off x="3122" y="2112"/>
              <a:ext cx="285" cy="334"/>
            </a:xfrm>
            <a:prstGeom prst="rect">
              <a:avLst/>
            </a:prstGeom>
            <a:noFill/>
            <a:ln w="9525">
              <a:noFill/>
              <a:miter lim="800000"/>
              <a:headEnd/>
              <a:tailEnd/>
            </a:ln>
          </p:spPr>
          <p:txBody>
            <a:bodyPr>
              <a:spAutoFit/>
            </a:bodyPr>
            <a:lstStyle/>
            <a:p>
              <a:pPr>
                <a:spcBef>
                  <a:spcPct val="50000"/>
                </a:spcBef>
              </a:pPr>
              <a:r>
                <a:rPr lang="en-US"/>
                <a:t>0</a:t>
              </a:r>
            </a:p>
          </p:txBody>
        </p:sp>
        <p:sp>
          <p:nvSpPr>
            <p:cNvPr id="13" name="Text Box 13"/>
            <p:cNvSpPr txBox="1">
              <a:spLocks noChangeArrowheads="1"/>
            </p:cNvSpPr>
            <p:nvPr/>
          </p:nvSpPr>
          <p:spPr bwMode="auto">
            <a:xfrm>
              <a:off x="2496" y="2351"/>
              <a:ext cx="288" cy="334"/>
            </a:xfrm>
            <a:prstGeom prst="rect">
              <a:avLst/>
            </a:prstGeom>
            <a:noFill/>
            <a:ln w="9525">
              <a:noFill/>
              <a:miter lim="800000"/>
              <a:headEnd/>
              <a:tailEnd/>
            </a:ln>
          </p:spPr>
          <p:txBody>
            <a:bodyPr>
              <a:spAutoFit/>
            </a:bodyPr>
            <a:lstStyle/>
            <a:p>
              <a:pPr>
                <a:spcBef>
                  <a:spcPct val="50000"/>
                </a:spcBef>
              </a:pPr>
              <a:r>
                <a:rPr lang="en-US"/>
                <a:t>1</a:t>
              </a:r>
            </a:p>
          </p:txBody>
        </p:sp>
        <p:sp>
          <p:nvSpPr>
            <p:cNvPr id="14" name="Text Box 14"/>
            <p:cNvSpPr txBox="1">
              <a:spLocks noChangeArrowheads="1"/>
            </p:cNvSpPr>
            <p:nvPr/>
          </p:nvSpPr>
          <p:spPr bwMode="auto">
            <a:xfrm>
              <a:off x="2496" y="3168"/>
              <a:ext cx="288" cy="334"/>
            </a:xfrm>
            <a:prstGeom prst="rect">
              <a:avLst/>
            </a:prstGeom>
            <a:noFill/>
            <a:ln w="9525">
              <a:noFill/>
              <a:miter lim="800000"/>
              <a:headEnd/>
              <a:tailEnd/>
            </a:ln>
          </p:spPr>
          <p:txBody>
            <a:bodyPr>
              <a:spAutoFit/>
            </a:bodyPr>
            <a:lstStyle/>
            <a:p>
              <a:pPr>
                <a:spcBef>
                  <a:spcPct val="50000"/>
                </a:spcBef>
              </a:pPr>
              <a:r>
                <a:rPr lang="en-US"/>
                <a:t>1</a:t>
              </a:r>
            </a:p>
          </p:txBody>
        </p:sp>
        <p:sp>
          <p:nvSpPr>
            <p:cNvPr id="15" name="Text Box 15"/>
            <p:cNvSpPr txBox="1">
              <a:spLocks noChangeArrowheads="1"/>
            </p:cNvSpPr>
            <p:nvPr/>
          </p:nvSpPr>
          <p:spPr bwMode="auto">
            <a:xfrm>
              <a:off x="1728" y="2881"/>
              <a:ext cx="290" cy="290"/>
            </a:xfrm>
            <a:prstGeom prst="rect">
              <a:avLst/>
            </a:prstGeom>
            <a:noFill/>
            <a:ln w="9525">
              <a:noFill/>
              <a:miter lim="800000"/>
              <a:headEnd/>
              <a:tailEnd/>
            </a:ln>
          </p:spPr>
          <p:txBody>
            <a:bodyPr>
              <a:spAutoFit/>
            </a:bodyPr>
            <a:lstStyle/>
            <a:p>
              <a:pPr>
                <a:spcBef>
                  <a:spcPct val="50000"/>
                </a:spcBef>
              </a:pPr>
              <a:r>
                <a:rPr lang="en-US" sz="2000"/>
                <a:t>A</a:t>
              </a:r>
            </a:p>
          </p:txBody>
        </p:sp>
        <p:sp>
          <p:nvSpPr>
            <p:cNvPr id="16" name="Text Box 16"/>
            <p:cNvSpPr txBox="1">
              <a:spLocks noChangeArrowheads="1"/>
            </p:cNvSpPr>
            <p:nvPr/>
          </p:nvSpPr>
          <p:spPr bwMode="auto">
            <a:xfrm>
              <a:off x="3407" y="2881"/>
              <a:ext cx="337" cy="290"/>
            </a:xfrm>
            <a:prstGeom prst="rect">
              <a:avLst/>
            </a:prstGeom>
            <a:noFill/>
            <a:ln w="9525">
              <a:noFill/>
              <a:miter lim="800000"/>
              <a:headEnd/>
              <a:tailEnd/>
            </a:ln>
          </p:spPr>
          <p:txBody>
            <a:bodyPr>
              <a:spAutoFit/>
            </a:bodyPr>
            <a:lstStyle/>
            <a:p>
              <a:pPr>
                <a:spcBef>
                  <a:spcPct val="50000"/>
                </a:spcBef>
              </a:pPr>
              <a:r>
                <a:rPr lang="en-US" sz="2000"/>
                <a:t>B</a:t>
              </a:r>
            </a:p>
          </p:txBody>
        </p:sp>
      </p:grpSp>
      <p:graphicFrame>
        <p:nvGraphicFramePr>
          <p:cNvPr id="17" name="Group 45"/>
          <p:cNvGraphicFramePr>
            <a:graphicFrameLocks noGrp="1"/>
          </p:cNvGraphicFramePr>
          <p:nvPr>
            <p:extLst>
              <p:ext uri="{D42A27DB-BD31-4B8C-83A1-F6EECF244321}">
                <p14:modId xmlns:p14="http://schemas.microsoft.com/office/powerpoint/2010/main" val="3437309784"/>
              </p:ext>
            </p:extLst>
          </p:nvPr>
        </p:nvGraphicFramePr>
        <p:xfrm>
          <a:off x="4495800" y="4572000"/>
          <a:ext cx="3886200" cy="129540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2">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341544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r>
              <a:rPr lang="en-US" dirty="0"/>
              <a:t>Regular Expressions are equivalent to FSA in expressive power. </a:t>
            </a:r>
          </a:p>
          <a:p>
            <a:pPr lvl="1"/>
            <a:r>
              <a:rPr lang="en-US" dirty="0"/>
              <a:t>A single character is a regular expression</a:t>
            </a:r>
          </a:p>
          <a:p>
            <a:pPr lvl="1"/>
            <a:r>
              <a:rPr lang="en-US" dirty="0"/>
              <a:t>If a and b are regular expressions then so are</a:t>
            </a:r>
          </a:p>
          <a:p>
            <a:pPr lvl="2"/>
            <a:r>
              <a:rPr lang="en-US" dirty="0" err="1"/>
              <a:t>a|b</a:t>
            </a:r>
            <a:r>
              <a:rPr lang="en-US" dirty="0"/>
              <a:t> – alternation of a or b</a:t>
            </a:r>
          </a:p>
          <a:p>
            <a:pPr lvl="2"/>
            <a:r>
              <a:rPr lang="en-US" dirty="0" err="1"/>
              <a:t>ab</a:t>
            </a:r>
            <a:r>
              <a:rPr lang="en-US" dirty="0"/>
              <a:t> - concatenation</a:t>
            </a:r>
          </a:p>
          <a:p>
            <a:pPr lvl="2"/>
            <a:r>
              <a:rPr lang="en-US" dirty="0"/>
              <a:t>(a) - grouping</a:t>
            </a:r>
          </a:p>
          <a:p>
            <a:pPr lvl="2"/>
            <a:r>
              <a:rPr lang="en-US" dirty="0"/>
              <a:t>a* - </a:t>
            </a:r>
            <a:r>
              <a:rPr lang="en-US" dirty="0" err="1"/>
              <a:t>Kleene</a:t>
            </a:r>
            <a:r>
              <a:rPr lang="en-US" dirty="0"/>
              <a:t> closure (zero or more occurrences of a)</a:t>
            </a:r>
          </a:p>
          <a:p>
            <a:r>
              <a:rPr lang="en-US" dirty="0"/>
              <a:t>Examples:</a:t>
            </a:r>
          </a:p>
          <a:p>
            <a:pPr lvl="1"/>
            <a:r>
              <a:rPr lang="en-US" dirty="0"/>
              <a:t>All binary strings:</a:t>
            </a:r>
          </a:p>
          <a:p>
            <a:pPr lvl="2"/>
            <a:r>
              <a:rPr lang="en-US" dirty="0"/>
              <a:t>(0|1)*</a:t>
            </a:r>
          </a:p>
          <a:p>
            <a:pPr lvl="1"/>
            <a:r>
              <a:rPr lang="en-US" dirty="0"/>
              <a:t>All binary strings divisible by 2:</a:t>
            </a:r>
          </a:p>
          <a:p>
            <a:pPr lvl="2"/>
            <a:r>
              <a:rPr lang="en-US" dirty="0"/>
              <a:t>(0|1)*0</a:t>
            </a:r>
          </a:p>
          <a:p>
            <a:pPr lvl="1"/>
            <a:r>
              <a:rPr lang="en-US" dirty="0"/>
              <a:t>All binary strings containing three consecutive 1s</a:t>
            </a:r>
          </a:p>
          <a:p>
            <a:pPr lvl="2"/>
            <a:r>
              <a:rPr lang="en-US" dirty="0"/>
              <a:t>(0|1)*111(0|1)*		</a:t>
            </a:r>
          </a:p>
          <a:p>
            <a:endParaRPr lang="en-US" dirty="0"/>
          </a:p>
        </p:txBody>
      </p:sp>
    </p:spTree>
    <p:extLst>
      <p:ext uri="{BB962C8B-B14F-4D97-AF65-F5344CB8AC3E}">
        <p14:creationId xmlns:p14="http://schemas.microsoft.com/office/powerpoint/2010/main" val="2091917470"/>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Expressions in JavaScript</a:t>
            </a:r>
          </a:p>
        </p:txBody>
      </p:sp>
      <p:sp>
        <p:nvSpPr>
          <p:cNvPr id="3" name="Content Placeholder 2"/>
          <p:cNvSpPr>
            <a:spLocks noGrp="1"/>
          </p:cNvSpPr>
          <p:nvPr>
            <p:ph idx="1"/>
          </p:nvPr>
        </p:nvSpPr>
        <p:spPr/>
        <p:txBody>
          <a:bodyPr/>
          <a:lstStyle/>
          <a:p>
            <a:r>
              <a:rPr lang="en-US" dirty="0"/>
              <a:t>JavaScript supports Regular Expression objects that can be applied to strings.  Here are rules for creating and interpreting a regular expression in JavaScript.</a:t>
            </a:r>
          </a:p>
          <a:p>
            <a:pPr lvl="1"/>
            <a:r>
              <a:rPr lang="en-US" dirty="0"/>
              <a:t>Any single character (except for a few special characters) is a regular expression.  The character matches only itself.</a:t>
            </a:r>
          </a:p>
          <a:p>
            <a:pPr lvl="1"/>
            <a:r>
              <a:rPr lang="en-US" dirty="0"/>
              <a:t>The period character is a special character.  It matches any single character.</a:t>
            </a:r>
          </a:p>
          <a:p>
            <a:pPr lvl="1"/>
            <a:r>
              <a:rPr lang="en-US" dirty="0"/>
              <a:t>If A and B are regular expressions, then so are</a:t>
            </a:r>
          </a:p>
          <a:p>
            <a:pPr lvl="2"/>
            <a:r>
              <a:rPr lang="en-US" dirty="0"/>
              <a:t>AB</a:t>
            </a:r>
          </a:p>
          <a:p>
            <a:pPr lvl="3"/>
            <a:r>
              <a:rPr lang="en-US" dirty="0"/>
              <a:t>Sequencing.  Matches A followed by B</a:t>
            </a:r>
          </a:p>
          <a:p>
            <a:pPr lvl="2"/>
            <a:r>
              <a:rPr lang="en-US" dirty="0"/>
              <a:t>A|B</a:t>
            </a:r>
          </a:p>
          <a:p>
            <a:pPr lvl="3"/>
            <a:r>
              <a:rPr lang="en-US" dirty="0"/>
              <a:t>Alternation.  Matches either A or B</a:t>
            </a:r>
          </a:p>
          <a:p>
            <a:pPr lvl="2"/>
            <a:r>
              <a:rPr lang="en-US" dirty="0"/>
              <a:t>(A)</a:t>
            </a:r>
          </a:p>
          <a:p>
            <a:pPr lvl="3"/>
            <a:r>
              <a:rPr lang="en-US" dirty="0"/>
              <a:t>Grouping.  Identifies A as a group.  The parentheses are special.</a:t>
            </a:r>
          </a:p>
        </p:txBody>
      </p:sp>
    </p:spTree>
    <p:extLst>
      <p:ext uri="{BB962C8B-B14F-4D97-AF65-F5344CB8AC3E}">
        <p14:creationId xmlns:p14="http://schemas.microsoft.com/office/powerpoint/2010/main" val="3902262752"/>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Expressions in JavaScript</a:t>
            </a:r>
          </a:p>
        </p:txBody>
      </p:sp>
      <p:sp>
        <p:nvSpPr>
          <p:cNvPr id="3" name="Content Placeholder 2"/>
          <p:cNvSpPr>
            <a:spLocks noGrp="1"/>
          </p:cNvSpPr>
          <p:nvPr>
            <p:ph idx="1"/>
          </p:nvPr>
        </p:nvSpPr>
        <p:spPr/>
        <p:txBody>
          <a:bodyPr/>
          <a:lstStyle/>
          <a:p>
            <a:r>
              <a:rPr lang="en-US" dirty="0"/>
              <a:t>Consider the regular expression</a:t>
            </a:r>
          </a:p>
          <a:p>
            <a:pPr lvl="1"/>
            <a:r>
              <a:rPr lang="en-US" b="1" dirty="0"/>
              <a:t>XOXO</a:t>
            </a:r>
          </a:p>
          <a:p>
            <a:pPr lvl="1"/>
            <a:r>
              <a:rPr lang="en-US" dirty="0"/>
              <a:t>Which of the following strings is a match?</a:t>
            </a:r>
          </a:p>
          <a:p>
            <a:pPr lvl="2"/>
            <a:r>
              <a:rPr lang="en-US" dirty="0"/>
              <a:t>XO</a:t>
            </a:r>
          </a:p>
          <a:p>
            <a:pPr lvl="2"/>
            <a:r>
              <a:rPr lang="en-US" dirty="0"/>
              <a:t>XXXOOO</a:t>
            </a:r>
          </a:p>
          <a:p>
            <a:pPr lvl="2"/>
            <a:r>
              <a:rPr lang="en-US" dirty="0"/>
              <a:t>XOXO</a:t>
            </a:r>
          </a:p>
          <a:p>
            <a:pPr lvl="2"/>
            <a:r>
              <a:rPr lang="en-US" dirty="0"/>
              <a:t>XOXOXOXO</a:t>
            </a:r>
          </a:p>
          <a:p>
            <a:r>
              <a:rPr lang="en-US" dirty="0"/>
              <a:t>Consider the regular expression</a:t>
            </a:r>
          </a:p>
          <a:p>
            <a:pPr lvl="1"/>
            <a:r>
              <a:rPr lang="en-US" b="1" dirty="0"/>
              <a:t>G|PG|PG-13|R|NC-17</a:t>
            </a:r>
          </a:p>
          <a:p>
            <a:pPr lvl="1"/>
            <a:r>
              <a:rPr lang="en-US" dirty="0"/>
              <a:t>Which of the following strings is a match?</a:t>
            </a:r>
          </a:p>
          <a:p>
            <a:pPr lvl="2"/>
            <a:r>
              <a:rPr lang="en-US" dirty="0"/>
              <a:t>PG|PG-13</a:t>
            </a:r>
          </a:p>
          <a:p>
            <a:pPr lvl="2"/>
            <a:r>
              <a:rPr lang="en-US" dirty="0"/>
              <a:t>PG</a:t>
            </a:r>
          </a:p>
          <a:p>
            <a:pPr lvl="2"/>
            <a:r>
              <a:rPr lang="en-US" dirty="0"/>
              <a:t>GPG</a:t>
            </a:r>
          </a:p>
          <a:p>
            <a:pPr lvl="2"/>
            <a:r>
              <a:rPr lang="en-US" dirty="0"/>
              <a:t>NC-17</a:t>
            </a:r>
          </a:p>
        </p:txBody>
      </p:sp>
    </p:spTree>
    <p:extLst>
      <p:ext uri="{BB962C8B-B14F-4D97-AF65-F5344CB8AC3E}">
        <p14:creationId xmlns:p14="http://schemas.microsoft.com/office/powerpoint/2010/main" val="3399274472"/>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Expressions in JavaScript</a:t>
            </a:r>
          </a:p>
        </p:txBody>
      </p:sp>
      <p:sp>
        <p:nvSpPr>
          <p:cNvPr id="3" name="Content Placeholder 2"/>
          <p:cNvSpPr>
            <a:spLocks noGrp="1"/>
          </p:cNvSpPr>
          <p:nvPr>
            <p:ph idx="1"/>
          </p:nvPr>
        </p:nvSpPr>
        <p:spPr/>
        <p:txBody>
          <a:bodyPr/>
          <a:lstStyle/>
          <a:p>
            <a:r>
              <a:rPr lang="en-US" dirty="0"/>
              <a:t>Since patterns often include a notion of repetition, we expand our rules to denote repetition with special symbols.  The notations that follow are not part of the formal (mathematical model) known as Regular Expressions.  There is a distinction between the formal model and practical (common) use.</a:t>
            </a:r>
          </a:p>
          <a:p>
            <a:r>
              <a:rPr lang="en-US" dirty="0"/>
              <a:t>If A is a regular expression then so are</a:t>
            </a:r>
          </a:p>
          <a:p>
            <a:pPr lvl="1"/>
            <a:r>
              <a:rPr lang="en-US" dirty="0"/>
              <a:t>A* : zero-or-more repetitions of A.  * is special.</a:t>
            </a:r>
          </a:p>
          <a:p>
            <a:pPr lvl="1"/>
            <a:r>
              <a:rPr lang="en-US" dirty="0"/>
              <a:t>A+ : one-or-more repetitions of A.  + is special.</a:t>
            </a:r>
          </a:p>
          <a:p>
            <a:pPr lvl="1"/>
            <a:r>
              <a:rPr lang="en-US" dirty="0"/>
              <a:t>A? : zero-or-one repetition of A.  ? is special.</a:t>
            </a:r>
          </a:p>
          <a:p>
            <a:pPr lvl="1"/>
            <a:r>
              <a:rPr lang="en-US" dirty="0"/>
              <a:t>A{m} : m repetitions of A.  The </a:t>
            </a:r>
            <a:r>
              <a:rPr lang="en-US" dirty="0" err="1"/>
              <a:t>curlies</a:t>
            </a:r>
            <a:r>
              <a:rPr lang="en-US" dirty="0"/>
              <a:t> are special.</a:t>
            </a:r>
          </a:p>
          <a:p>
            <a:pPr lvl="1"/>
            <a:r>
              <a:rPr lang="en-US" dirty="0"/>
              <a:t>A{m, n} : m-to-n repetitions of A.  </a:t>
            </a:r>
          </a:p>
          <a:p>
            <a:pPr lvl="1"/>
            <a:r>
              <a:rPr lang="en-US" dirty="0"/>
              <a:t>A{m,} : at-least-m repetitions of A.</a:t>
            </a:r>
          </a:p>
          <a:p>
            <a:pPr lvl="1"/>
            <a:r>
              <a:rPr lang="en-US" dirty="0"/>
              <a:t>A{,n} : no-more-than-n repetitions of A.</a:t>
            </a:r>
          </a:p>
        </p:txBody>
      </p:sp>
    </p:spTree>
    <p:extLst>
      <p:ext uri="{BB962C8B-B14F-4D97-AF65-F5344CB8AC3E}">
        <p14:creationId xmlns:p14="http://schemas.microsoft.com/office/powerpoint/2010/main" val="3888877685"/>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Which strings match: 0*1*</a:t>
            </a:r>
          </a:p>
          <a:p>
            <a:pPr lvl="1"/>
            <a:r>
              <a:rPr lang="en-US" dirty="0"/>
              <a:t>""</a:t>
            </a:r>
          </a:p>
          <a:p>
            <a:pPr lvl="1"/>
            <a:r>
              <a:rPr lang="en-US" dirty="0"/>
              <a:t>"010101"</a:t>
            </a:r>
          </a:p>
          <a:p>
            <a:pPr lvl="1"/>
            <a:r>
              <a:rPr lang="en-US" dirty="0"/>
              <a:t>"0011111"</a:t>
            </a:r>
          </a:p>
          <a:p>
            <a:pPr lvl="1"/>
            <a:r>
              <a:rPr lang="en-US" dirty="0"/>
              <a:t>"11111"</a:t>
            </a:r>
          </a:p>
          <a:p>
            <a:pPr lvl="1"/>
            <a:r>
              <a:rPr lang="en-US" dirty="0"/>
              <a:t>"1110"</a:t>
            </a:r>
          </a:p>
          <a:p>
            <a:r>
              <a:rPr lang="en-US" dirty="0"/>
              <a:t>Which of the above strings match: (0|1)+</a:t>
            </a:r>
          </a:p>
          <a:p>
            <a:r>
              <a:rPr lang="en-US" dirty="0"/>
              <a:t>Which of the above strings match: 0{2}1{5}</a:t>
            </a:r>
          </a:p>
          <a:p>
            <a:r>
              <a:rPr lang="en-US" dirty="0"/>
              <a:t>Which of the above strings match: 01+</a:t>
            </a:r>
          </a:p>
          <a:p>
            <a:r>
              <a:rPr lang="en-US" dirty="0"/>
              <a:t>Which of the above strings match: (0?0|11?)+</a:t>
            </a:r>
          </a:p>
          <a:p>
            <a:pPr lvl="1"/>
            <a:endParaRPr lang="en-US" dirty="0"/>
          </a:p>
        </p:txBody>
      </p:sp>
    </p:spTree>
    <p:extLst>
      <p:ext uri="{BB962C8B-B14F-4D97-AF65-F5344CB8AC3E}">
        <p14:creationId xmlns:p14="http://schemas.microsoft.com/office/powerpoint/2010/main" val="3431992859"/>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Language Specification</a:t>
            </a:r>
          </a:p>
        </p:txBody>
      </p:sp>
      <p:sp>
        <p:nvSpPr>
          <p:cNvPr id="168963" name="Rectangle 3"/>
          <p:cNvSpPr>
            <a:spLocks noGrp="1" noChangeArrowheads="1"/>
          </p:cNvSpPr>
          <p:nvPr>
            <p:ph idx="1"/>
          </p:nvPr>
        </p:nvSpPr>
        <p:spPr>
          <a:xfrm>
            <a:off x="685800" y="1524000"/>
            <a:ext cx="8001000" cy="4953000"/>
          </a:xfrm>
        </p:spPr>
        <p:txBody>
          <a:bodyPr>
            <a:normAutofit/>
          </a:bodyPr>
          <a:lstStyle/>
          <a:p>
            <a:pPr marL="320040" indent="-320040" eaLnBrk="1" fontAlgn="auto" hangingPunct="1">
              <a:spcAft>
                <a:spcPts val="0"/>
              </a:spcAft>
              <a:buFont typeface="Wingdings"/>
              <a:buChar char=""/>
              <a:defRPr/>
            </a:pPr>
            <a:r>
              <a:rPr lang="en-US" sz="2400" b="1" i="1" dirty="0"/>
              <a:t>Syntax</a:t>
            </a:r>
            <a:r>
              <a:rPr lang="en-US" sz="2400" dirty="0"/>
              <a:t>: a precise description of all grammatically correct programs. The term ‘syntax’ includes:</a:t>
            </a:r>
          </a:p>
          <a:p>
            <a:pPr marL="640715" lvl="1" indent="-320040" eaLnBrk="1" fontAlgn="auto" hangingPunct="1">
              <a:spcAft>
                <a:spcPts val="0"/>
              </a:spcAft>
              <a:buFont typeface="Wingdings"/>
              <a:buChar char=""/>
              <a:defRPr/>
            </a:pPr>
            <a:r>
              <a:rPr lang="en-US" sz="2000" b="1" i="1" dirty="0"/>
              <a:t>Lexical syntax</a:t>
            </a:r>
            <a:r>
              <a:rPr lang="en-US" sz="2000" dirty="0"/>
              <a:t>: the rules for basic symbols including identifiers, literals, operators and punctuation.</a:t>
            </a:r>
          </a:p>
          <a:p>
            <a:pPr marL="640715" lvl="1" indent="-320040" eaLnBrk="1" fontAlgn="auto" hangingPunct="1">
              <a:spcAft>
                <a:spcPts val="0"/>
              </a:spcAft>
              <a:buFont typeface="Wingdings"/>
              <a:buChar char=""/>
              <a:defRPr/>
            </a:pPr>
            <a:r>
              <a:rPr lang="en-US" sz="2000" b="1" i="1" dirty="0"/>
              <a:t>Concrete syntax</a:t>
            </a:r>
            <a:r>
              <a:rPr lang="en-US" sz="2000" dirty="0"/>
              <a:t>: the actual representation of it’s programs using lexical symbols as the alphabet</a:t>
            </a:r>
          </a:p>
          <a:p>
            <a:pPr marL="640715" lvl="1" indent="-320040" eaLnBrk="1" fontAlgn="auto" hangingPunct="1">
              <a:spcAft>
                <a:spcPts val="0"/>
              </a:spcAft>
              <a:buFont typeface="Wingdings"/>
              <a:buChar char=""/>
              <a:defRPr/>
            </a:pPr>
            <a:r>
              <a:rPr lang="en-US" sz="2000" b="1" i="1" dirty="0"/>
              <a:t>Abstract syntax</a:t>
            </a:r>
            <a:r>
              <a:rPr lang="en-US" sz="2000" dirty="0"/>
              <a:t>: a representation of essential program information without concern for lexical representation</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Write regular expressions for the following</a:t>
            </a:r>
          </a:p>
          <a:p>
            <a:pPr lvl="1"/>
            <a:r>
              <a:rPr lang="en-US" dirty="0"/>
              <a:t>Social Security Numbers</a:t>
            </a:r>
          </a:p>
          <a:p>
            <a:pPr lvl="1"/>
            <a:r>
              <a:rPr lang="en-US" dirty="0"/>
              <a:t>Variable names in Java</a:t>
            </a:r>
          </a:p>
          <a:p>
            <a:pPr lvl="1"/>
            <a:r>
              <a:rPr lang="en-US" dirty="0"/>
              <a:t>Phone numbers</a:t>
            </a:r>
          </a:p>
          <a:p>
            <a:pPr lvl="1"/>
            <a:r>
              <a:rPr lang="en-US" dirty="0"/>
              <a:t>Credit card numbers</a:t>
            </a:r>
          </a:p>
          <a:p>
            <a:pPr lvl="2"/>
            <a:r>
              <a:rPr lang="en-US" dirty="0"/>
              <a:t>4 dash-separated 4-digit numbers</a:t>
            </a:r>
          </a:p>
          <a:p>
            <a:pPr lvl="1"/>
            <a:r>
              <a:rPr lang="en-US" dirty="0"/>
              <a:t>Radio station call letters</a:t>
            </a:r>
          </a:p>
          <a:p>
            <a:pPr lvl="2"/>
            <a:r>
              <a:rPr lang="en-US" dirty="0"/>
              <a:t>Start with K if west of Mississippi and W if east</a:t>
            </a:r>
          </a:p>
          <a:p>
            <a:pPr lvl="2"/>
            <a:r>
              <a:rPr lang="en-US" dirty="0"/>
              <a:t>Has exactly four upper-case letters in total</a:t>
            </a:r>
          </a:p>
          <a:p>
            <a:pPr lvl="2"/>
            <a:r>
              <a:rPr lang="en-US" dirty="0"/>
              <a:t>Examples: KMOX (St. Louis), WTMJ (Milwaukee)</a:t>
            </a:r>
          </a:p>
          <a:p>
            <a:pPr lvl="2"/>
            <a:endParaRPr lang="en-US" dirty="0"/>
          </a:p>
        </p:txBody>
      </p:sp>
    </p:spTree>
    <p:extLst>
      <p:ext uri="{BB962C8B-B14F-4D97-AF65-F5344CB8AC3E}">
        <p14:creationId xmlns:p14="http://schemas.microsoft.com/office/powerpoint/2010/main" val="3299909910"/>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classes</a:t>
            </a:r>
          </a:p>
        </p:txBody>
      </p:sp>
      <p:sp>
        <p:nvSpPr>
          <p:cNvPr id="3" name="Content Placeholder 2"/>
          <p:cNvSpPr>
            <a:spLocks noGrp="1"/>
          </p:cNvSpPr>
          <p:nvPr>
            <p:ph idx="1"/>
          </p:nvPr>
        </p:nvSpPr>
        <p:spPr/>
        <p:txBody>
          <a:bodyPr>
            <a:normAutofit fontScale="92500" lnSpcReduction="20000"/>
          </a:bodyPr>
          <a:lstStyle/>
          <a:p>
            <a:r>
              <a:rPr lang="en-US" dirty="0"/>
              <a:t>A character class is denoted with square brackets.  The square brackets are special.  A character class is a set of characters.</a:t>
            </a:r>
          </a:p>
          <a:p>
            <a:pPr lvl="1"/>
            <a:r>
              <a:rPr lang="en-US" dirty="0"/>
              <a:t>[</a:t>
            </a:r>
            <a:r>
              <a:rPr lang="en-US" dirty="0" err="1"/>
              <a:t>abc</a:t>
            </a:r>
            <a:r>
              <a:rPr lang="en-US" dirty="0"/>
              <a:t>] : represents a set of three characters.  Matches either an 'a', 'b', or 'c'.  Identical to </a:t>
            </a:r>
            <a:r>
              <a:rPr lang="en-US" dirty="0" err="1"/>
              <a:t>a|b|c</a:t>
            </a:r>
            <a:r>
              <a:rPr lang="en-US" dirty="0"/>
              <a:t>.</a:t>
            </a:r>
          </a:p>
          <a:p>
            <a:r>
              <a:rPr lang="en-US" dirty="0"/>
              <a:t>In the context of a character class, the dash (-) denotes a range of characters.</a:t>
            </a:r>
          </a:p>
          <a:p>
            <a:pPr lvl="1"/>
            <a:r>
              <a:rPr lang="en-US" dirty="0"/>
              <a:t>[a-z] : represents all lower-case letters.</a:t>
            </a:r>
          </a:p>
          <a:p>
            <a:pPr lvl="1"/>
            <a:r>
              <a:rPr lang="en-US" dirty="0"/>
              <a:t>The range operates on the numeric encoding; not some type of alphabetical ordering</a:t>
            </a:r>
          </a:p>
          <a:p>
            <a:r>
              <a:rPr lang="en-US" dirty="0"/>
              <a:t>In the context of a character class, when typed immediately after the opening brackets, the caret (^) denotes a logical negation</a:t>
            </a:r>
          </a:p>
          <a:p>
            <a:pPr lvl="1"/>
            <a:r>
              <a:rPr lang="en-US" dirty="0"/>
              <a:t>[^a-z] : represents any character that is not a lower-case letter.</a:t>
            </a:r>
          </a:p>
          <a:p>
            <a:r>
              <a:rPr lang="en-US" dirty="0"/>
              <a:t>In the context of a character class, most special characters loose their specialness.</a:t>
            </a:r>
          </a:p>
          <a:p>
            <a:pPr lvl="1"/>
            <a:r>
              <a:rPr lang="en-US" dirty="0"/>
              <a:t>[.] : represents the single character period (.).</a:t>
            </a:r>
          </a:p>
          <a:p>
            <a:pPr lvl="1"/>
            <a:endParaRPr lang="en-US" dirty="0"/>
          </a:p>
        </p:txBody>
      </p:sp>
    </p:spTree>
    <p:extLst>
      <p:ext uri="{BB962C8B-B14F-4D97-AF65-F5344CB8AC3E}">
        <p14:creationId xmlns:p14="http://schemas.microsoft.com/office/powerpoint/2010/main" val="1596294121"/>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classes</a:t>
            </a:r>
          </a:p>
        </p:txBody>
      </p:sp>
      <p:sp>
        <p:nvSpPr>
          <p:cNvPr id="3" name="Content Placeholder 2"/>
          <p:cNvSpPr>
            <a:spLocks noGrp="1"/>
          </p:cNvSpPr>
          <p:nvPr>
            <p:ph idx="1"/>
          </p:nvPr>
        </p:nvSpPr>
        <p:spPr/>
        <p:txBody>
          <a:bodyPr/>
          <a:lstStyle/>
          <a:p>
            <a:r>
              <a:rPr lang="en-US" dirty="0"/>
              <a:t>Some character classes are so common that they have special shorthand notation</a:t>
            </a:r>
          </a:p>
          <a:p>
            <a:pPr lvl="1"/>
            <a:r>
              <a:rPr lang="en-US" dirty="0"/>
              <a:t>\d : matches any digit</a:t>
            </a:r>
          </a:p>
          <a:p>
            <a:pPr lvl="1"/>
            <a:r>
              <a:rPr lang="en-US" dirty="0"/>
              <a:t>\D : matches any non-digit</a:t>
            </a:r>
          </a:p>
          <a:p>
            <a:pPr lvl="1"/>
            <a:r>
              <a:rPr lang="en-US" dirty="0"/>
              <a:t>\w : matches any word character</a:t>
            </a:r>
          </a:p>
          <a:p>
            <a:pPr lvl="1"/>
            <a:r>
              <a:rPr lang="en-US" dirty="0"/>
              <a:t>\W : matches any non-word character</a:t>
            </a:r>
          </a:p>
          <a:p>
            <a:pPr lvl="1"/>
            <a:r>
              <a:rPr lang="en-US" dirty="0"/>
              <a:t>\s : matches any whitespace character</a:t>
            </a:r>
          </a:p>
          <a:p>
            <a:pPr lvl="1"/>
            <a:r>
              <a:rPr lang="en-US" dirty="0"/>
              <a:t>\S : matches any non-whitespace character</a:t>
            </a:r>
          </a:p>
          <a:p>
            <a:pPr lvl="1"/>
            <a:endParaRPr lang="en-US" dirty="0"/>
          </a:p>
          <a:p>
            <a:r>
              <a:rPr lang="en-US" dirty="0"/>
              <a:t>Two other special "positional" characters</a:t>
            </a:r>
          </a:p>
          <a:p>
            <a:pPr lvl="1"/>
            <a:r>
              <a:rPr lang="en-US" dirty="0"/>
              <a:t>^ : matches the beginning of an input</a:t>
            </a:r>
          </a:p>
          <a:p>
            <a:pPr lvl="1"/>
            <a:r>
              <a:rPr lang="en-US" dirty="0"/>
              <a:t>$ : matches the end of an input</a:t>
            </a:r>
          </a:p>
          <a:p>
            <a:pPr lvl="1"/>
            <a:endParaRPr lang="en-US" dirty="0"/>
          </a:p>
          <a:p>
            <a:pPr lvl="1"/>
            <a:endParaRPr lang="en-US" dirty="0"/>
          </a:p>
        </p:txBody>
      </p:sp>
    </p:spTree>
    <p:extLst>
      <p:ext uri="{BB962C8B-B14F-4D97-AF65-F5344CB8AC3E}">
        <p14:creationId xmlns:p14="http://schemas.microsoft.com/office/powerpoint/2010/main" val="1846218840"/>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3" name="Content Placeholder 2"/>
          <p:cNvSpPr>
            <a:spLocks noGrp="1"/>
          </p:cNvSpPr>
          <p:nvPr>
            <p:ph idx="1"/>
          </p:nvPr>
        </p:nvSpPr>
        <p:spPr/>
        <p:txBody>
          <a:bodyPr/>
          <a:lstStyle/>
          <a:p>
            <a:r>
              <a:rPr lang="en-US" dirty="0"/>
              <a:t>A regular expression is denoted using forward slashes</a:t>
            </a:r>
          </a:p>
          <a:p>
            <a:pPr lvl="1"/>
            <a:r>
              <a:rPr lang="en-US" dirty="0"/>
              <a:t>/\d{3}-\d{3}-\d{4}/</a:t>
            </a:r>
          </a:p>
          <a:p>
            <a:r>
              <a:rPr lang="en-US" dirty="0"/>
              <a:t>Modifiers are allowed after the final slash</a:t>
            </a:r>
          </a:p>
          <a:p>
            <a:pPr lvl="1"/>
            <a:r>
              <a:rPr lang="en-US" dirty="0"/>
              <a:t>g : global match (otherwise match first occurrence only)</a:t>
            </a:r>
          </a:p>
          <a:p>
            <a:pPr lvl="1"/>
            <a:r>
              <a:rPr lang="en-US" dirty="0" err="1"/>
              <a:t>i</a:t>
            </a:r>
            <a:r>
              <a:rPr lang="en-US" dirty="0"/>
              <a:t> : case-insensitive match (otherwise case sensitive)</a:t>
            </a:r>
          </a:p>
          <a:p>
            <a:r>
              <a:rPr lang="en-US" dirty="0"/>
              <a:t>Strings support a match function.  The match function accepts a regular expression object and returns an array of sub-strings that match the regular expression.</a:t>
            </a:r>
          </a:p>
          <a:p>
            <a:pPr lvl="1"/>
            <a:r>
              <a:rPr lang="en-US" dirty="0"/>
              <a:t>"Love your neighbor as </a:t>
            </a:r>
            <a:r>
              <a:rPr lang="en-US" dirty="0" err="1"/>
              <a:t>yourself".match</a:t>
            </a:r>
            <a:r>
              <a:rPr lang="en-US" dirty="0"/>
              <a:t>(/o[</a:t>
            </a:r>
            <a:r>
              <a:rPr lang="en-US" dirty="0" err="1"/>
              <a:t>uv</a:t>
            </a:r>
            <a:r>
              <a:rPr lang="en-US" dirty="0"/>
              <a:t>]/g)</a:t>
            </a:r>
          </a:p>
        </p:txBody>
      </p:sp>
    </p:spTree>
    <p:extLst>
      <p:ext uri="{BB962C8B-B14F-4D97-AF65-F5344CB8AC3E}">
        <p14:creationId xmlns:p14="http://schemas.microsoft.com/office/powerpoint/2010/main" val="1685838608"/>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Given</a:t>
            </a:r>
          </a:p>
          <a:p>
            <a:pPr lvl="1"/>
            <a:r>
              <a:rPr lang="en-US" dirty="0" err="1"/>
              <a:t>var</a:t>
            </a:r>
            <a:r>
              <a:rPr lang="en-US" dirty="0"/>
              <a:t> txt = "Java includes run-time type checking of\</a:t>
            </a:r>
            <a:r>
              <a:rPr lang="en-US" dirty="0" err="1"/>
              <a:t>nclass</a:t>
            </a:r>
            <a:r>
              <a:rPr lang="en-US" dirty="0"/>
              <a:t> cast expressions.  It also\</a:t>
            </a:r>
            <a:r>
              <a:rPr lang="en-US" dirty="0" err="1"/>
              <a:t>nsupports</a:t>
            </a:r>
            <a:r>
              <a:rPr lang="en-US" dirty="0"/>
              <a:t> runtime bounds checking of\</a:t>
            </a:r>
            <a:r>
              <a:rPr lang="en-US" dirty="0" err="1"/>
              <a:t>narray</a:t>
            </a:r>
            <a:r>
              <a:rPr lang="en-US" dirty="0"/>
              <a:t> indices.  Run-time checking incurs a\</a:t>
            </a:r>
            <a:r>
              <a:rPr lang="en-US" dirty="0" err="1"/>
              <a:t>nperformance</a:t>
            </a:r>
            <a:r>
              <a:rPr lang="en-US" dirty="0"/>
              <a:t> penalty but run time checking\</a:t>
            </a:r>
            <a:r>
              <a:rPr lang="en-US" dirty="0" err="1"/>
              <a:t>nincreases</a:t>
            </a:r>
            <a:r>
              <a:rPr lang="en-US" dirty="0"/>
              <a:t> reliability.";</a:t>
            </a:r>
          </a:p>
          <a:p>
            <a:r>
              <a:rPr lang="en-US" dirty="0"/>
              <a:t>What are:</a:t>
            </a:r>
          </a:p>
          <a:p>
            <a:pPr lvl="1"/>
            <a:r>
              <a:rPr lang="en-US" dirty="0" err="1"/>
              <a:t>txt.match</a:t>
            </a:r>
            <a:r>
              <a:rPr lang="en-US" dirty="0"/>
              <a:t>(/run[- ]time/g)</a:t>
            </a:r>
          </a:p>
          <a:p>
            <a:pPr lvl="1"/>
            <a:r>
              <a:rPr lang="en-US" dirty="0" err="1"/>
              <a:t>txt.match</a:t>
            </a:r>
            <a:r>
              <a:rPr lang="en-US" dirty="0"/>
              <a:t>(/run ?time/g)</a:t>
            </a:r>
          </a:p>
          <a:p>
            <a:pPr lvl="1"/>
            <a:r>
              <a:rPr lang="en-US" dirty="0" err="1"/>
              <a:t>txt.match</a:t>
            </a:r>
            <a:r>
              <a:rPr lang="en-US" dirty="0"/>
              <a:t>(/(</a:t>
            </a:r>
            <a:r>
              <a:rPr lang="en-US" dirty="0" err="1"/>
              <a:t>R|r</a:t>
            </a:r>
            <a:r>
              <a:rPr lang="en-US" dirty="0"/>
              <a:t>)un[- ]time/g)</a:t>
            </a:r>
          </a:p>
          <a:p>
            <a:pPr lvl="1"/>
            <a:r>
              <a:rPr lang="en-US" dirty="0" err="1"/>
              <a:t>txt.match</a:t>
            </a:r>
            <a:r>
              <a:rPr lang="en-US" dirty="0"/>
              <a:t>(/./g)</a:t>
            </a:r>
          </a:p>
          <a:p>
            <a:pPr lvl="1"/>
            <a:r>
              <a:rPr lang="en-US" dirty="0" err="1"/>
              <a:t>txt.match</a:t>
            </a:r>
            <a:r>
              <a:rPr lang="en-US" dirty="0"/>
              <a:t>(/\w+/g)</a:t>
            </a:r>
          </a:p>
          <a:p>
            <a:pPr lvl="1"/>
            <a:r>
              <a:rPr lang="en-US" dirty="0" err="1"/>
              <a:t>txt.match</a:t>
            </a:r>
            <a:r>
              <a:rPr lang="en-US" dirty="0"/>
              <a:t>(/[A-Z][a-z]*/g)</a:t>
            </a:r>
          </a:p>
          <a:p>
            <a:pPr lvl="1"/>
            <a:r>
              <a:rPr lang="en-US" dirty="0" err="1"/>
              <a:t>txt.match</a:t>
            </a:r>
            <a:r>
              <a:rPr lang="en-US" dirty="0"/>
              <a:t>(/[.]/g)</a:t>
            </a:r>
          </a:p>
          <a:p>
            <a:pPr lvl="1"/>
            <a:endParaRPr lang="en-US" dirty="0"/>
          </a:p>
        </p:txBody>
      </p:sp>
      <p:sp>
        <p:nvSpPr>
          <p:cNvPr id="5" name="Rectangle 3"/>
          <p:cNvSpPr txBox="1">
            <a:spLocks noChangeArrowheads="1"/>
          </p:cNvSpPr>
          <p:nvPr/>
        </p:nvSpPr>
        <p:spPr>
          <a:xfrm>
            <a:off x="3276600" y="365760"/>
            <a:ext cx="4419600" cy="1219200"/>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33363" indent="0" fontAlgn="auto">
              <a:spcBef>
                <a:spcPts val="0"/>
              </a:spcBef>
              <a:buFontTx/>
              <a:buNone/>
              <a:defRPr/>
            </a:pPr>
            <a:r>
              <a:rPr lang="en-US" sz="1200" b="1" dirty="0">
                <a:latin typeface="Courier New" pitchFamily="49" charset="0"/>
              </a:rPr>
              <a:t>Java includes run-time type checking of </a:t>
            </a:r>
          </a:p>
          <a:p>
            <a:pPr marL="233363" indent="0" fontAlgn="auto">
              <a:spcBef>
                <a:spcPts val="0"/>
              </a:spcBef>
              <a:buFontTx/>
              <a:buNone/>
              <a:defRPr/>
            </a:pPr>
            <a:r>
              <a:rPr lang="en-US" sz="1200" b="1" dirty="0">
                <a:latin typeface="Courier New" pitchFamily="49" charset="0"/>
              </a:rPr>
              <a:t>class cast expressions.  It also</a:t>
            </a:r>
          </a:p>
          <a:p>
            <a:pPr marL="233363" indent="0" fontAlgn="auto">
              <a:spcBef>
                <a:spcPts val="0"/>
              </a:spcBef>
              <a:buFontTx/>
              <a:buNone/>
              <a:defRPr/>
            </a:pPr>
            <a:r>
              <a:rPr lang="en-US" sz="1200" b="1" dirty="0">
                <a:latin typeface="Courier New" pitchFamily="49" charset="0"/>
              </a:rPr>
              <a:t>supports runtime bounds checking of</a:t>
            </a:r>
          </a:p>
          <a:p>
            <a:pPr marL="233363" indent="0" fontAlgn="auto">
              <a:spcBef>
                <a:spcPts val="0"/>
              </a:spcBef>
              <a:buFontTx/>
              <a:buNone/>
              <a:defRPr/>
            </a:pPr>
            <a:r>
              <a:rPr lang="en-US" sz="1200" b="1" dirty="0">
                <a:latin typeface="Courier New" pitchFamily="49" charset="0"/>
              </a:rPr>
              <a:t>array indices.  Run-time checking incurs a</a:t>
            </a:r>
          </a:p>
          <a:p>
            <a:pPr marL="233363" indent="0" fontAlgn="auto">
              <a:spcBef>
                <a:spcPts val="0"/>
              </a:spcBef>
              <a:buFontTx/>
              <a:buNone/>
              <a:defRPr/>
            </a:pPr>
            <a:r>
              <a:rPr lang="en-US" sz="1200" b="1" dirty="0">
                <a:latin typeface="Courier New" pitchFamily="49" charset="0"/>
              </a:rPr>
              <a:t>performance penalty but run time checking</a:t>
            </a:r>
          </a:p>
          <a:p>
            <a:pPr marL="233363" indent="0" fontAlgn="auto">
              <a:spcBef>
                <a:spcPts val="0"/>
              </a:spcBef>
              <a:buFontTx/>
              <a:buNone/>
              <a:defRPr/>
            </a:pPr>
            <a:r>
              <a:rPr lang="en-US" sz="1200" b="1" dirty="0">
                <a:latin typeface="Courier New" pitchFamily="49" charset="0"/>
              </a:rPr>
              <a:t>increases reliability.</a:t>
            </a:r>
          </a:p>
        </p:txBody>
      </p:sp>
    </p:spTree>
    <p:extLst>
      <p:ext uri="{BB962C8B-B14F-4D97-AF65-F5344CB8AC3E}">
        <p14:creationId xmlns:p14="http://schemas.microsoft.com/office/powerpoint/2010/main" val="2255651333"/>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Grammar == Regular Expression?</a:t>
            </a:r>
          </a:p>
        </p:txBody>
      </p:sp>
      <p:sp>
        <p:nvSpPr>
          <p:cNvPr id="3" name="Content Placeholder 2"/>
          <p:cNvSpPr>
            <a:spLocks noGrp="1"/>
          </p:cNvSpPr>
          <p:nvPr>
            <p:ph idx="1"/>
          </p:nvPr>
        </p:nvSpPr>
        <p:spPr/>
        <p:txBody>
          <a:bodyPr/>
          <a:lstStyle/>
          <a:p>
            <a:r>
              <a:rPr lang="en-US" dirty="0"/>
              <a:t>Grammars and Regular Expressions are ways to specify grammars.  Are Grammars and Regular Expressions equivalent with respect to their expressive power?</a:t>
            </a:r>
          </a:p>
          <a:p>
            <a:pPr lvl="1"/>
            <a:r>
              <a:rPr lang="en-US" dirty="0"/>
              <a:t>Can every Grammar be expressed as a Regular Expression?</a:t>
            </a:r>
          </a:p>
          <a:p>
            <a:pPr lvl="1"/>
            <a:r>
              <a:rPr lang="en-US" dirty="0"/>
              <a:t>Can every Regular Expression be expressed as a Grammar?</a:t>
            </a:r>
          </a:p>
          <a:p>
            <a:r>
              <a:rPr lang="en-US" dirty="0"/>
              <a:t>Consider the following</a:t>
            </a:r>
          </a:p>
        </p:txBody>
      </p:sp>
      <p:sp>
        <p:nvSpPr>
          <p:cNvPr id="4" name="Text Box 4"/>
          <p:cNvSpPr txBox="1">
            <a:spLocks noChangeArrowheads="1"/>
          </p:cNvSpPr>
          <p:nvPr/>
        </p:nvSpPr>
        <p:spPr bwMode="auto">
          <a:xfrm>
            <a:off x="304800" y="4114800"/>
            <a:ext cx="8305800" cy="1015663"/>
          </a:xfrm>
          <a:prstGeom prst="rect">
            <a:avLst/>
          </a:prstGeom>
          <a:solidFill>
            <a:schemeClr val="accent3">
              <a:lumMod val="20000"/>
              <a:lumOff val="80000"/>
            </a:schemeClr>
          </a:solidFill>
          <a:ln w="19050">
            <a:solidFill>
              <a:schemeClr val="tx1"/>
            </a:solidFill>
            <a:miter lim="800000"/>
            <a:headEnd/>
            <a:tailEnd/>
          </a:ln>
          <a:effectLst>
            <a:outerShdw blurRad="50800" dist="38100" dir="2700000" algn="tl" rotWithShape="0">
              <a:prstClr val="black">
                <a:alpha val="40000"/>
              </a:prstClr>
            </a:outerShdw>
          </a:effectLst>
        </p:spPr>
        <p:txBody>
          <a:bodyPr>
            <a:spAutoFit/>
          </a:bodyPr>
          <a:lstStyle/>
          <a:p>
            <a:r>
              <a:rPr lang="en-US" sz="2000" b="1" dirty="0"/>
              <a:t>Example</a:t>
            </a:r>
            <a:r>
              <a:rPr lang="en-US" sz="2000" dirty="0"/>
              <a:t>:  </a:t>
            </a:r>
            <a:r>
              <a:rPr lang="en-US" sz="2000" i="1" dirty="0"/>
              <a:t>Define a grammar consisting of strings of some number of a’s followed by the same number of b’s.</a:t>
            </a:r>
          </a:p>
          <a:p>
            <a:pPr lvl="1" algn="ctr"/>
            <a:r>
              <a:rPr lang="en-US" sz="2000" dirty="0"/>
              <a:t>a</a:t>
            </a:r>
            <a:r>
              <a:rPr lang="en-US" sz="2000" baseline="30000" dirty="0"/>
              <a:t>n </a:t>
            </a:r>
            <a:r>
              <a:rPr lang="en-US" sz="2000" dirty="0" err="1"/>
              <a:t>b</a:t>
            </a:r>
            <a:r>
              <a:rPr lang="en-US" sz="2000" baseline="30000" dirty="0" err="1"/>
              <a:t>n</a:t>
            </a:r>
            <a:endParaRPr lang="en-US" sz="2000" dirty="0"/>
          </a:p>
        </p:txBody>
      </p:sp>
    </p:spTree>
    <p:extLst>
      <p:ext uri="{BB962C8B-B14F-4D97-AF65-F5344CB8AC3E}">
        <p14:creationId xmlns:p14="http://schemas.microsoft.com/office/powerpoint/2010/main" val="276962491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Grammars and Regular Expressions: An Example</a:t>
            </a:r>
          </a:p>
        </p:txBody>
      </p:sp>
      <p:sp>
        <p:nvSpPr>
          <p:cNvPr id="3" name="Content Placeholder 2"/>
          <p:cNvSpPr>
            <a:spLocks noGrp="1"/>
          </p:cNvSpPr>
          <p:nvPr>
            <p:ph idx="1"/>
          </p:nvPr>
        </p:nvSpPr>
        <p:spPr/>
        <p:txBody>
          <a:bodyPr/>
          <a:lstStyle/>
          <a:p>
            <a:r>
              <a:rPr lang="en-US" dirty="0"/>
              <a:t>XML is a “language” for the web.</a:t>
            </a:r>
          </a:p>
          <a:p>
            <a:pPr lvl="1"/>
            <a:r>
              <a:rPr lang="en-US" dirty="0"/>
              <a:t>Can be used as a “meta” language</a:t>
            </a:r>
          </a:p>
          <a:p>
            <a:pPr lvl="1"/>
            <a:r>
              <a:rPr lang="en-US" dirty="0"/>
              <a:t>HTML can be defined using XML</a:t>
            </a:r>
          </a:p>
          <a:p>
            <a:pPr lvl="1"/>
            <a:r>
              <a:rPr lang="en-US" dirty="0"/>
              <a:t>XML documents consist of hierarchical data elements</a:t>
            </a:r>
          </a:p>
          <a:p>
            <a:endParaRPr lang="en-US" dirty="0"/>
          </a:p>
          <a:p>
            <a:r>
              <a:rPr lang="en-US" dirty="0"/>
              <a:t>The syntax of an XML document is specified by a DTD </a:t>
            </a:r>
          </a:p>
          <a:p>
            <a:pPr lvl="1"/>
            <a:r>
              <a:rPr lang="en-US" dirty="0"/>
              <a:t>DTD stands for Document Type Definition</a:t>
            </a:r>
          </a:p>
          <a:p>
            <a:pPr lvl="1"/>
            <a:r>
              <a:rPr lang="en-US" dirty="0"/>
              <a:t>The DTD uses a mix of BNF and regular expressions to specify correct document structure</a:t>
            </a:r>
          </a:p>
          <a:p>
            <a:endParaRPr lang="en-US" dirty="0"/>
          </a:p>
        </p:txBody>
      </p:sp>
    </p:spTree>
    <p:extLst>
      <p:ext uri="{BB962C8B-B14F-4D97-AF65-F5344CB8AC3E}">
        <p14:creationId xmlns:p14="http://schemas.microsoft.com/office/powerpoint/2010/main" val="2568714785"/>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XML Basics</a:t>
            </a:r>
          </a:p>
        </p:txBody>
      </p:sp>
      <p:sp>
        <p:nvSpPr>
          <p:cNvPr id="49155" name="Rectangle 3"/>
          <p:cNvSpPr>
            <a:spLocks noGrp="1" noChangeArrowheads="1"/>
          </p:cNvSpPr>
          <p:nvPr>
            <p:ph idx="1"/>
          </p:nvPr>
        </p:nvSpPr>
        <p:spPr/>
        <p:txBody>
          <a:bodyPr>
            <a:normAutofit/>
          </a:bodyPr>
          <a:lstStyle/>
          <a:p>
            <a:pPr eaLnBrk="1" hangingPunct="1"/>
            <a:r>
              <a:rPr lang="en-US">
                <a:latin typeface="Times New Roman" pitchFamily="18" charset="0"/>
              </a:rPr>
              <a:t>Elements are designated by nested tags</a:t>
            </a:r>
          </a:p>
          <a:p>
            <a:pPr lvl="1" eaLnBrk="1" hangingPunct="1"/>
            <a:r>
              <a:rPr lang="en-US">
                <a:latin typeface="Times New Roman" pitchFamily="18" charset="0"/>
              </a:rPr>
              <a:t>&lt;ELEMENT1&gt;…..&lt;/ELEMENT1&gt;</a:t>
            </a:r>
          </a:p>
          <a:p>
            <a:pPr lvl="1" eaLnBrk="1" hangingPunct="1"/>
            <a:endParaRPr lang="en-US">
              <a:latin typeface="Times New Roman" pitchFamily="18" charset="0"/>
            </a:endParaRPr>
          </a:p>
          <a:p>
            <a:pPr eaLnBrk="1" hangingPunct="1"/>
            <a:r>
              <a:rPr lang="en-US">
                <a:latin typeface="Times New Roman" pitchFamily="18" charset="0"/>
              </a:rPr>
              <a:t>The </a:t>
            </a:r>
            <a:r>
              <a:rPr lang="en-US" b="1">
                <a:latin typeface="Times New Roman" pitchFamily="18" charset="0"/>
              </a:rPr>
              <a:t>semantics</a:t>
            </a:r>
            <a:r>
              <a:rPr lang="en-US">
                <a:latin typeface="Times New Roman" pitchFamily="18" charset="0"/>
              </a:rPr>
              <a:t> (how to display the document) is specified by XSL</a:t>
            </a:r>
          </a:p>
          <a:p>
            <a:pPr eaLnBrk="1" hangingPunct="1"/>
            <a:endParaRPr lang="en-US">
              <a:latin typeface="Times New Roman" pitchFamily="18" charset="0"/>
            </a:endParaRPr>
          </a:p>
          <a:p>
            <a:pPr eaLnBrk="1" hangingPunct="1"/>
            <a:r>
              <a:rPr lang="en-US">
                <a:latin typeface="Times New Roman" pitchFamily="18" charset="0"/>
              </a:rPr>
              <a:t>Validators (parsers) are available on the web</a:t>
            </a:r>
          </a:p>
          <a:p>
            <a:pPr lvl="1" eaLnBrk="1" hangingPunct="1"/>
            <a:r>
              <a:rPr lang="en-US">
                <a:latin typeface="Times New Roman" pitchFamily="18" charset="0"/>
              </a:rPr>
              <a:t>http://www.stg.brown.edu/pub/xmlvalid/</a:t>
            </a:r>
          </a:p>
          <a:p>
            <a:pPr lvl="1" eaLnBrk="1" hangingPunct="1"/>
            <a:r>
              <a:rPr lang="en-US">
                <a:latin typeface="Times New Roman" pitchFamily="18" charset="0"/>
              </a:rPr>
              <a:t>http://www.cogsci.ed.ac.uk/~richard/xml-check.html</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XML Example</a:t>
            </a:r>
          </a:p>
        </p:txBody>
      </p:sp>
      <p:sp>
        <p:nvSpPr>
          <p:cNvPr id="88067" name="Rectangle 3"/>
          <p:cNvSpPr>
            <a:spLocks noGrp="1" noChangeArrowheads="1"/>
          </p:cNvSpPr>
          <p:nvPr>
            <p:ph idx="1"/>
          </p:nvPr>
        </p:nvSpPr>
        <p:spPr>
          <a:xfrm>
            <a:off x="685800" y="1524000"/>
            <a:ext cx="4648200" cy="4876800"/>
          </a:xfr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txBody>
          <a:bodyPr>
            <a:normAutofit fontScale="92500"/>
          </a:bodyPr>
          <a:lstStyle/>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&lt;?xml version=“1.0” standalone=“yes”?&gt;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&lt;!DOCTYPE DATABASE [</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&lt;!ELEMENT DATABASE (PURCHASE|CUSTOMER)*&gt;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&lt;!ELEMENT PURCHASE (DATE,ACCOUNT?,ITEM+)&gt;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&lt;!ELEMENT DATE (#PCDATA)&gt;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&lt;!ELEMENT ACCOUNT (#PCDATA)&gt;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&lt;!ELEMENT ITEM (ITEMNO, ITEMDESC, QUANTITY, UNITCOST)&gt;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&lt;!ELEMENT CUSTOMER (NAME, ADDRESS, PHONE+)&gt;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&lt;DATABASE&gt;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&lt;PURCHASE&gt;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&lt;DATE&gt;Jan 30, 2001&lt;/DATE&gt;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&lt;ACCOUNT&gt;10033412&lt;/ACCOUNT&gt;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&lt;ITEMNO&gt;1001&lt;/ITEMNO&gt;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&lt;ITEMDESC&gt;Wood Hammer&lt;/ITEMDESC&gt;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&lt;QUANTITY&gt;1000&lt;/QUANTITY&gt;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&lt;UNITCOST&gt;5000.00&lt;/UNITCOST&gt;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&lt;ITEMNO&gt;1003&lt;/ITEMNO&gt;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&lt;ITEMDESC&gt;Silver Bullet&lt;/ITEMDESC&gt;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&lt;QUANTITY&gt;100&lt;/QUANTITY&gt;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&lt;UNITCOST&gt;500.00&lt;/UNITCOST&gt;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&lt;/ITEM&gt;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&lt;/PURCHASE&gt;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&lt;CUSTOMER&gt;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&lt;NAME&gt;Kenny&lt;/NAME&gt;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&lt;ADDRESS&gt;265 Morris Hall&lt;/ADDRESS&gt;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	&lt;PHONE&gt;785-6822&lt;/PHONE&gt;</a:t>
            </a:r>
          </a:p>
          <a:p>
            <a:pPr marL="640080" lvl="1" indent="-274320" eaLnBrk="1" fontAlgn="auto" hangingPunct="1">
              <a:lnSpc>
                <a:spcPct val="120000"/>
              </a:lnSpc>
              <a:spcBef>
                <a:spcPts val="0"/>
              </a:spcBef>
              <a:spcAft>
                <a:spcPts val="0"/>
              </a:spcAft>
              <a:buFontTx/>
              <a:buNone/>
              <a:defRPr/>
            </a:pPr>
            <a:r>
              <a:rPr lang="en-US" sz="900" b="1" dirty="0">
                <a:latin typeface="Courier New" pitchFamily="49" charset="0"/>
              </a:rPr>
              <a:t>&lt;/CUSTOMER&gt;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&lt;/DATABASE&gt;</a:t>
            </a:r>
            <a:endParaRPr lang="en-US" sz="1000" b="1" dirty="0">
              <a:latin typeface="Courier New" pitchFamily="49" charset="0"/>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200"/>
              <a:t>XML Schema Example</a:t>
            </a:r>
            <a:br>
              <a:rPr lang="en-US" sz="3200"/>
            </a:br>
            <a:r>
              <a:rPr lang="en-US" sz="1600"/>
              <a:t>(partial)</a:t>
            </a:r>
          </a:p>
        </p:txBody>
      </p:sp>
      <p:sp>
        <p:nvSpPr>
          <p:cNvPr id="117763" name="Rectangle 3"/>
          <p:cNvSpPr>
            <a:spLocks noGrp="1" noChangeArrowheads="1"/>
          </p:cNvSpPr>
          <p:nvPr>
            <p:ph idx="1"/>
          </p:nvPr>
        </p:nvSpPr>
        <p:spPr>
          <a:xfrm>
            <a:off x="228600" y="1524000"/>
            <a:ext cx="4648200" cy="4876800"/>
          </a:xfr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txBody>
          <a:bodyPr>
            <a:normAutofit fontScale="92500"/>
          </a:bodyPr>
          <a:lstStyle/>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&lt;?xml version="1.0" encoding="UTF-8"?&gt;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&lt;</a:t>
            </a:r>
            <a:r>
              <a:rPr lang="en-US" sz="900" b="1" dirty="0" err="1">
                <a:latin typeface="Courier New" pitchFamily="49" charset="0"/>
              </a:rPr>
              <a:t>xs:schema</a:t>
            </a:r>
            <a:r>
              <a:rPr lang="en-US" sz="900" b="1" dirty="0">
                <a:latin typeface="Courier New" pitchFamily="49" charset="0"/>
              </a:rPr>
              <a:t> </a:t>
            </a:r>
            <a:r>
              <a:rPr lang="en-US" sz="900" b="1" dirty="0" err="1">
                <a:latin typeface="Courier New" pitchFamily="49" charset="0"/>
              </a:rPr>
              <a:t>xmlns:xs</a:t>
            </a:r>
            <a:r>
              <a:rPr lang="en-US" sz="900" b="1" dirty="0">
                <a:latin typeface="Courier New" pitchFamily="49" charset="0"/>
              </a:rPr>
              <a:t>='http://www.w3.org/2001/XMLSchema'&gt;</a:t>
            </a:r>
          </a:p>
          <a:p>
            <a:pPr marL="320040" indent="-320040" eaLnBrk="1" fontAlgn="auto" hangingPunct="1">
              <a:lnSpc>
                <a:spcPct val="120000"/>
              </a:lnSpc>
              <a:spcBef>
                <a:spcPts val="0"/>
              </a:spcBef>
              <a:spcAft>
                <a:spcPts val="0"/>
              </a:spcAft>
              <a:buFontTx/>
              <a:buNone/>
              <a:defRPr/>
            </a:pPr>
            <a:endParaRPr lang="en-US" sz="900" b="1" dirty="0">
              <a:latin typeface="Courier New" pitchFamily="49" charset="0"/>
            </a:endParaRP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 name="personnel"&gt;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xs:complexType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xs:sequence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 ref="person" </a:t>
            </a:r>
            <a:r>
              <a:rPr lang="en-US" sz="900" b="1" dirty="0" err="1">
                <a:latin typeface="Courier New" pitchFamily="49" charset="0"/>
              </a:rPr>
              <a:t>minOccurs</a:t>
            </a:r>
            <a:r>
              <a:rPr lang="en-US" sz="900" b="1" dirty="0">
                <a:latin typeface="Courier New" pitchFamily="49" charset="0"/>
              </a:rPr>
              <a:t>='1' </a:t>
            </a:r>
            <a:r>
              <a:rPr lang="en-US" sz="900" b="1" dirty="0" err="1">
                <a:latin typeface="Courier New" pitchFamily="49" charset="0"/>
              </a:rPr>
              <a:t>maxOccurs</a:t>
            </a:r>
            <a:r>
              <a:rPr lang="en-US" sz="900" b="1" dirty="0">
                <a:latin typeface="Courier New" pitchFamily="49" charset="0"/>
              </a:rPr>
              <a:t>='unbounded'/&gt;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xs:sequence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xs:complexType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endParaRPr lang="en-US" sz="900" b="1" dirty="0">
              <a:latin typeface="Courier New" pitchFamily="49" charset="0"/>
            </a:endParaRP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 name="person"&gt;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xs:complexType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xs:sequence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 ref="name"/&gt;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 ref="email" </a:t>
            </a:r>
            <a:r>
              <a:rPr lang="en-US" sz="900" b="1" dirty="0" err="1">
                <a:latin typeface="Courier New" pitchFamily="49" charset="0"/>
              </a:rPr>
              <a:t>minOccurs</a:t>
            </a:r>
            <a:r>
              <a:rPr lang="en-US" sz="900" b="1" dirty="0">
                <a:latin typeface="Courier New" pitchFamily="49" charset="0"/>
              </a:rPr>
              <a:t>='0' </a:t>
            </a:r>
            <a:r>
              <a:rPr lang="en-US" sz="900" b="1" dirty="0" err="1">
                <a:latin typeface="Courier New" pitchFamily="49" charset="0"/>
              </a:rPr>
              <a:t>maxOccurs</a:t>
            </a:r>
            <a:r>
              <a:rPr lang="en-US" sz="900" b="1" dirty="0">
                <a:latin typeface="Courier New" pitchFamily="49" charset="0"/>
              </a:rPr>
              <a:t>='unbounded'/&gt;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 ref="</a:t>
            </a:r>
            <a:r>
              <a:rPr lang="en-US" sz="900" b="1" dirty="0" err="1">
                <a:latin typeface="Courier New" pitchFamily="49" charset="0"/>
              </a:rPr>
              <a:t>url</a:t>
            </a:r>
            <a:r>
              <a:rPr lang="en-US" sz="900" b="1" dirty="0">
                <a:latin typeface="Courier New" pitchFamily="49" charset="0"/>
              </a:rPr>
              <a:t>"   </a:t>
            </a:r>
            <a:r>
              <a:rPr lang="en-US" sz="900" b="1" dirty="0" err="1">
                <a:latin typeface="Courier New" pitchFamily="49" charset="0"/>
              </a:rPr>
              <a:t>minOccurs</a:t>
            </a:r>
            <a:r>
              <a:rPr lang="en-US" sz="900" b="1" dirty="0">
                <a:latin typeface="Courier New" pitchFamily="49" charset="0"/>
              </a:rPr>
              <a:t>='0' </a:t>
            </a:r>
            <a:r>
              <a:rPr lang="en-US" sz="900" b="1" dirty="0" err="1">
                <a:latin typeface="Courier New" pitchFamily="49" charset="0"/>
              </a:rPr>
              <a:t>maxOccurs</a:t>
            </a:r>
            <a:r>
              <a:rPr lang="en-US" sz="900" b="1" dirty="0">
                <a:latin typeface="Courier New" pitchFamily="49" charset="0"/>
              </a:rPr>
              <a:t>='unbounded'/&gt;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 ref="link"  </a:t>
            </a:r>
            <a:r>
              <a:rPr lang="en-US" sz="900" b="1" dirty="0" err="1">
                <a:latin typeface="Courier New" pitchFamily="49" charset="0"/>
              </a:rPr>
              <a:t>minOccurs</a:t>
            </a:r>
            <a:r>
              <a:rPr lang="en-US" sz="900" b="1" dirty="0">
                <a:latin typeface="Courier New" pitchFamily="49" charset="0"/>
              </a:rPr>
              <a:t>='0' </a:t>
            </a:r>
            <a:r>
              <a:rPr lang="en-US" sz="900" b="1" dirty="0" err="1">
                <a:latin typeface="Courier New" pitchFamily="49" charset="0"/>
              </a:rPr>
              <a:t>maxOccurs</a:t>
            </a:r>
            <a:r>
              <a:rPr lang="en-US" sz="900" b="1" dirty="0">
                <a:latin typeface="Courier New" pitchFamily="49" charset="0"/>
              </a:rPr>
              <a:t>='1'/&gt;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xs:sequence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xs:attribute</a:t>
            </a:r>
            <a:r>
              <a:rPr lang="en-US" sz="900" b="1" dirty="0">
                <a:latin typeface="Courier New" pitchFamily="49" charset="0"/>
              </a:rPr>
              <a:t> name="id"  type="</a:t>
            </a:r>
            <a:r>
              <a:rPr lang="en-US" sz="900" b="1" dirty="0" err="1">
                <a:latin typeface="Courier New" pitchFamily="49" charset="0"/>
              </a:rPr>
              <a:t>xs:ID</a:t>
            </a:r>
            <a:r>
              <a:rPr lang="en-US" sz="900" b="1" dirty="0">
                <a:latin typeface="Courier New" pitchFamily="49" charset="0"/>
              </a:rPr>
              <a:t>" use='required'/&gt;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xs:attribute</a:t>
            </a:r>
            <a:r>
              <a:rPr lang="en-US" sz="900" b="1" dirty="0">
                <a:latin typeface="Courier New" pitchFamily="49" charset="0"/>
              </a:rPr>
              <a:t> name="note" type="</a:t>
            </a:r>
            <a:r>
              <a:rPr lang="en-US" sz="900" b="1" dirty="0" err="1">
                <a:latin typeface="Courier New" pitchFamily="49" charset="0"/>
              </a:rPr>
              <a:t>xs:string</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xs:attribute</a:t>
            </a:r>
            <a:r>
              <a:rPr lang="en-US" sz="900" b="1" dirty="0">
                <a:latin typeface="Courier New" pitchFamily="49" charset="0"/>
              </a:rPr>
              <a:t> name="</a:t>
            </a:r>
            <a:r>
              <a:rPr lang="en-US" sz="900" b="1" dirty="0" err="1">
                <a:latin typeface="Courier New" pitchFamily="49" charset="0"/>
              </a:rPr>
              <a:t>contr</a:t>
            </a:r>
            <a:r>
              <a:rPr lang="en-US" sz="900" b="1" dirty="0">
                <a:latin typeface="Courier New" pitchFamily="49" charset="0"/>
              </a:rPr>
              <a:t>" default="false"&gt;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xs:simpleType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xs:restriction</a:t>
            </a:r>
            <a:r>
              <a:rPr lang="en-US" sz="900" b="1" dirty="0">
                <a:latin typeface="Courier New" pitchFamily="49" charset="0"/>
              </a:rPr>
              <a:t> base = "</a:t>
            </a:r>
            <a:r>
              <a:rPr lang="en-US" sz="900" b="1" dirty="0" err="1">
                <a:latin typeface="Courier New" pitchFamily="49" charset="0"/>
              </a:rPr>
              <a:t>xs:string</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xs:enumeration</a:t>
            </a:r>
            <a:r>
              <a:rPr lang="en-US" sz="900" b="1" dirty="0">
                <a:latin typeface="Courier New" pitchFamily="49" charset="0"/>
              </a:rPr>
              <a:t> value="true"/&gt;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xs:enumeration</a:t>
            </a:r>
            <a:r>
              <a:rPr lang="en-US" sz="900" b="1" dirty="0">
                <a:latin typeface="Courier New" pitchFamily="49" charset="0"/>
              </a:rPr>
              <a:t> value="false"/&gt;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xs:restriction</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xs:simpleType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xs:attribute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xs:attribute</a:t>
            </a:r>
            <a:r>
              <a:rPr lang="en-US" sz="900" b="1" dirty="0">
                <a:latin typeface="Courier New" pitchFamily="49" charset="0"/>
              </a:rPr>
              <a:t> name="salary" type="</a:t>
            </a:r>
            <a:r>
              <a:rPr lang="en-US" sz="900" b="1" dirty="0" err="1">
                <a:latin typeface="Courier New" pitchFamily="49" charset="0"/>
              </a:rPr>
              <a:t>xs:integer</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xs:complexType</a:t>
            </a:r>
            <a:r>
              <a:rPr lang="en-US" sz="900" b="1" dirty="0">
                <a:latin typeface="Courier New" pitchFamily="49" charset="0"/>
              </a:rPr>
              <a:t>&gt;</a:t>
            </a:r>
          </a:p>
          <a:p>
            <a:pPr marL="320040" indent="-320040" eaLnBrk="1" fontAlgn="auto" hangingPunct="1">
              <a:lnSpc>
                <a:spcPct val="120000"/>
              </a:lnSpc>
              <a:spcBef>
                <a:spcPts val="0"/>
              </a:spcBef>
              <a:spcAft>
                <a:spcPts val="0"/>
              </a:spcAft>
              <a:buFontTx/>
              <a:buNone/>
              <a:defRPr/>
            </a:pPr>
            <a:r>
              <a:rPr lang="en-US" sz="900" b="1" dirty="0">
                <a:latin typeface="Courier New" pitchFamily="49" charset="0"/>
              </a:rPr>
              <a:t> &lt;/</a:t>
            </a:r>
            <a:r>
              <a:rPr lang="en-US" sz="900" b="1" dirty="0" err="1">
                <a:latin typeface="Courier New" pitchFamily="49" charset="0"/>
              </a:rPr>
              <a:t>xs:element</a:t>
            </a:r>
            <a:r>
              <a:rPr lang="en-US" sz="900" b="1" dirty="0">
                <a:latin typeface="Courier New" pitchFamily="49" charset="0"/>
              </a:rPr>
              <a:t>&gt;</a:t>
            </a:r>
          </a:p>
        </p:txBody>
      </p:sp>
      <p:sp>
        <p:nvSpPr>
          <p:cNvPr id="117764" name="Rectangle 4"/>
          <p:cNvSpPr>
            <a:spLocks noChangeArrowheads="1"/>
          </p:cNvSpPr>
          <p:nvPr/>
        </p:nvSpPr>
        <p:spPr bwMode="auto">
          <a:xfrm>
            <a:off x="5105400" y="1524000"/>
            <a:ext cx="3657600" cy="1981200"/>
          </a:xfrm>
          <a:prstGeom prst="rect">
            <a:avLst/>
          </a:prstGeom>
          <a:solidFill>
            <a:schemeClr val="accent3">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lstStyle/>
          <a:p>
            <a:pPr marL="342900" indent="-342900">
              <a:lnSpc>
                <a:spcPct val="80000"/>
              </a:lnSpc>
              <a:spcBef>
                <a:spcPct val="20000"/>
              </a:spcBef>
              <a:defRPr/>
            </a:pPr>
            <a:r>
              <a:rPr lang="en-US" sz="900" b="1">
                <a:latin typeface="Courier New" pitchFamily="49" charset="0"/>
              </a:rPr>
              <a:t>&lt;personnel&gt;</a:t>
            </a:r>
          </a:p>
          <a:p>
            <a:pPr marL="342900" indent="-342900">
              <a:lnSpc>
                <a:spcPct val="80000"/>
              </a:lnSpc>
              <a:spcBef>
                <a:spcPct val="20000"/>
              </a:spcBef>
              <a:defRPr/>
            </a:pPr>
            <a:r>
              <a:rPr lang="en-US" sz="900" b="1">
                <a:latin typeface="Courier New" pitchFamily="49" charset="0"/>
              </a:rPr>
              <a:t>	&lt;person id=“1” note=“” salary=“10”&gt;</a:t>
            </a:r>
          </a:p>
          <a:p>
            <a:pPr marL="342900" indent="-342900">
              <a:lnSpc>
                <a:spcPct val="80000"/>
              </a:lnSpc>
              <a:spcBef>
                <a:spcPct val="20000"/>
              </a:spcBef>
              <a:defRPr/>
            </a:pPr>
            <a:r>
              <a:rPr lang="en-US" sz="900" b="1">
                <a:latin typeface="Courier New" pitchFamily="49" charset="0"/>
              </a:rPr>
              <a:t>		&lt;name&gt;Kenny&lt;/name&gt;</a:t>
            </a:r>
          </a:p>
          <a:p>
            <a:pPr marL="342900" indent="-342900">
              <a:lnSpc>
                <a:spcPct val="80000"/>
              </a:lnSpc>
              <a:spcBef>
                <a:spcPct val="20000"/>
              </a:spcBef>
              <a:defRPr/>
            </a:pPr>
            <a:r>
              <a:rPr lang="en-US" sz="900" b="1">
                <a:latin typeface="Courier New" pitchFamily="49" charset="0"/>
              </a:rPr>
              <a:t>		&lt;email&gt;hunt@xyz.com&lt;/email&gt;</a:t>
            </a:r>
          </a:p>
          <a:p>
            <a:pPr marL="342900" indent="-342900">
              <a:lnSpc>
                <a:spcPct val="80000"/>
              </a:lnSpc>
              <a:spcBef>
                <a:spcPct val="20000"/>
              </a:spcBef>
              <a:defRPr/>
            </a:pPr>
            <a:r>
              <a:rPr lang="en-US" sz="900" b="1">
                <a:latin typeface="Courier New" pitchFamily="49" charset="0"/>
              </a:rPr>
              <a:t>		&lt;email&gt;hunt@abc.com&lt;/email&gt;</a:t>
            </a:r>
          </a:p>
          <a:p>
            <a:pPr marL="342900" indent="-342900">
              <a:lnSpc>
                <a:spcPct val="80000"/>
              </a:lnSpc>
              <a:spcBef>
                <a:spcPct val="20000"/>
              </a:spcBef>
              <a:defRPr/>
            </a:pPr>
            <a:r>
              <a:rPr lang="en-US" sz="900" b="1">
                <a:latin typeface="Courier New" pitchFamily="49" charset="0"/>
              </a:rPr>
              <a:t>		&lt;email&gt;hunt@ijk.com&lt;/email&gt;</a:t>
            </a:r>
          </a:p>
          <a:p>
            <a:pPr marL="342900" indent="-342900">
              <a:lnSpc>
                <a:spcPct val="80000"/>
              </a:lnSpc>
              <a:spcBef>
                <a:spcPct val="20000"/>
              </a:spcBef>
              <a:defRPr/>
            </a:pPr>
            <a:r>
              <a:rPr lang="en-US" sz="900" b="1">
                <a:latin typeface="Courier New" pitchFamily="49" charset="0"/>
              </a:rPr>
              <a:t>	&lt;/person&gt;</a:t>
            </a:r>
          </a:p>
          <a:p>
            <a:pPr marL="342900" indent="-342900">
              <a:lnSpc>
                <a:spcPct val="80000"/>
              </a:lnSpc>
              <a:spcBef>
                <a:spcPct val="20000"/>
              </a:spcBef>
              <a:defRPr/>
            </a:pPr>
            <a:endParaRPr lang="en-US" sz="900" b="1">
              <a:latin typeface="Courier New" pitchFamily="49" charset="0"/>
            </a:endParaRPr>
          </a:p>
          <a:p>
            <a:pPr marL="342900" indent="-342900">
              <a:lnSpc>
                <a:spcPct val="80000"/>
              </a:lnSpc>
              <a:spcBef>
                <a:spcPct val="20000"/>
              </a:spcBef>
              <a:defRPr/>
            </a:pPr>
            <a:r>
              <a:rPr lang="en-US" sz="900" b="1">
                <a:latin typeface="Courier New" pitchFamily="49" charset="0"/>
              </a:rPr>
              <a:t>	&lt;person id=“2” note=“” salary=“20”&gt;</a:t>
            </a:r>
          </a:p>
          <a:p>
            <a:pPr marL="342900" indent="-342900">
              <a:lnSpc>
                <a:spcPct val="80000"/>
              </a:lnSpc>
              <a:spcBef>
                <a:spcPct val="20000"/>
              </a:spcBef>
              <a:defRPr/>
            </a:pPr>
            <a:r>
              <a:rPr lang="en-US" sz="900" b="1">
                <a:latin typeface="Courier New" pitchFamily="49" charset="0"/>
              </a:rPr>
              <a:t>		&lt;name&gt;Jill&lt;/name&gt;</a:t>
            </a:r>
          </a:p>
          <a:p>
            <a:pPr marL="342900" indent="-342900">
              <a:lnSpc>
                <a:spcPct val="80000"/>
              </a:lnSpc>
              <a:spcBef>
                <a:spcPct val="20000"/>
              </a:spcBef>
              <a:defRPr/>
            </a:pPr>
            <a:r>
              <a:rPr lang="en-US" sz="900" b="1">
                <a:latin typeface="Courier New" pitchFamily="49" charset="0"/>
              </a:rPr>
              <a:t>		&lt;url&gt;http://www.jill.net&lt;/url&gt;</a:t>
            </a:r>
          </a:p>
          <a:p>
            <a:pPr marL="342900" indent="-342900">
              <a:lnSpc>
                <a:spcPct val="80000"/>
              </a:lnSpc>
              <a:spcBef>
                <a:spcPct val="20000"/>
              </a:spcBef>
              <a:defRPr/>
            </a:pPr>
            <a:r>
              <a:rPr lang="en-US" sz="900" b="1">
                <a:latin typeface="Courier New" pitchFamily="49" charset="0"/>
              </a:rPr>
              <a:t>	&lt;/person&gt;</a:t>
            </a:r>
          </a:p>
          <a:p>
            <a:pPr marL="342900" indent="-342900">
              <a:lnSpc>
                <a:spcPct val="80000"/>
              </a:lnSpc>
              <a:spcBef>
                <a:spcPct val="20000"/>
              </a:spcBef>
              <a:defRPr/>
            </a:pPr>
            <a:r>
              <a:rPr lang="en-US" sz="900" b="1">
                <a:latin typeface="Courier New" pitchFamily="49" charset="0"/>
              </a:rPr>
              <a:t>&lt;/personnel&gt;</a:t>
            </a:r>
          </a:p>
          <a:p>
            <a:pPr marL="342900" indent="-342900">
              <a:lnSpc>
                <a:spcPct val="80000"/>
              </a:lnSpc>
              <a:spcBef>
                <a:spcPct val="20000"/>
              </a:spcBef>
              <a:defRPr/>
            </a:pPr>
            <a:endParaRPr lang="en-US" sz="900" b="1">
              <a:latin typeface="Courier New" pitchFamily="49" charset="0"/>
            </a:endParaRPr>
          </a:p>
        </p:txBody>
      </p:sp>
      <p:grpSp>
        <p:nvGrpSpPr>
          <p:cNvPr id="2" name="Group 10"/>
          <p:cNvGrpSpPr>
            <a:grpSpLocks/>
          </p:cNvGrpSpPr>
          <p:nvPr/>
        </p:nvGrpSpPr>
        <p:grpSpPr bwMode="auto">
          <a:xfrm>
            <a:off x="4876800" y="5791200"/>
            <a:ext cx="3581400" cy="654050"/>
            <a:chOff x="3072" y="3648"/>
            <a:chExt cx="2256" cy="412"/>
          </a:xfrm>
        </p:grpSpPr>
        <p:sp>
          <p:nvSpPr>
            <p:cNvPr id="51209" name="Text Box 5"/>
            <p:cNvSpPr txBox="1">
              <a:spLocks noChangeArrowheads="1"/>
            </p:cNvSpPr>
            <p:nvPr/>
          </p:nvSpPr>
          <p:spPr bwMode="auto">
            <a:xfrm>
              <a:off x="3504" y="3648"/>
              <a:ext cx="1824" cy="412"/>
            </a:xfrm>
            <a:prstGeom prst="rect">
              <a:avLst/>
            </a:prstGeom>
            <a:solidFill>
              <a:schemeClr val="tx2">
                <a:lumMod val="40000"/>
                <a:lumOff val="60000"/>
              </a:schemeClr>
            </a:solidFill>
            <a:ln w="12700">
              <a:solidFill>
                <a:schemeClr val="tx1"/>
              </a:solidFill>
              <a:miter lim="800000"/>
              <a:headEnd/>
              <a:tailEnd/>
            </a:ln>
          </p:spPr>
          <p:txBody>
            <a:bodyPr>
              <a:spAutoFit/>
            </a:bodyPr>
            <a:lstStyle/>
            <a:p>
              <a:pPr algn="ctr">
                <a:spcBef>
                  <a:spcPct val="50000"/>
                </a:spcBef>
              </a:pPr>
              <a:r>
                <a:rPr lang="en-US" sz="1800" dirty="0"/>
                <a:t>A schema specification for a “personnel” document</a:t>
              </a:r>
            </a:p>
          </p:txBody>
        </p:sp>
        <p:sp>
          <p:nvSpPr>
            <p:cNvPr id="51210" name="Line 6"/>
            <p:cNvSpPr>
              <a:spLocks noChangeShapeType="1"/>
            </p:cNvSpPr>
            <p:nvPr/>
          </p:nvSpPr>
          <p:spPr bwMode="auto">
            <a:xfrm flipH="1">
              <a:off x="3072" y="3840"/>
              <a:ext cx="432" cy="0"/>
            </a:xfrm>
            <a:prstGeom prst="line">
              <a:avLst/>
            </a:prstGeom>
            <a:noFill/>
            <a:ln w="9525">
              <a:solidFill>
                <a:schemeClr val="tx1"/>
              </a:solidFill>
              <a:round/>
              <a:headEnd/>
              <a:tailEnd type="triangle" w="lg" len="lg"/>
            </a:ln>
          </p:spPr>
          <p:txBody>
            <a:bodyPr/>
            <a:lstStyle/>
            <a:p>
              <a:endParaRPr lang="en-US"/>
            </a:p>
          </p:txBody>
        </p:sp>
      </p:grpSp>
      <p:grpSp>
        <p:nvGrpSpPr>
          <p:cNvPr id="3" name="Group 9"/>
          <p:cNvGrpSpPr>
            <a:grpSpLocks/>
          </p:cNvGrpSpPr>
          <p:nvPr/>
        </p:nvGrpSpPr>
        <p:grpSpPr bwMode="auto">
          <a:xfrm>
            <a:off x="5562600" y="3581400"/>
            <a:ext cx="2895600" cy="1751013"/>
            <a:chOff x="3504" y="2256"/>
            <a:chExt cx="1824" cy="1103"/>
          </a:xfrm>
          <a:solidFill>
            <a:schemeClr val="tx2">
              <a:lumMod val="40000"/>
              <a:lumOff val="60000"/>
            </a:schemeClr>
          </a:solidFill>
        </p:grpSpPr>
        <p:sp>
          <p:nvSpPr>
            <p:cNvPr id="51207" name="Text Box 7"/>
            <p:cNvSpPr txBox="1">
              <a:spLocks noChangeArrowheads="1"/>
            </p:cNvSpPr>
            <p:nvPr/>
          </p:nvSpPr>
          <p:spPr bwMode="auto">
            <a:xfrm>
              <a:off x="3504" y="3120"/>
              <a:ext cx="1824" cy="239"/>
            </a:xfrm>
            <a:prstGeom prst="rect">
              <a:avLst/>
            </a:prstGeom>
            <a:grpFill/>
            <a:ln w="12700">
              <a:solidFill>
                <a:schemeClr val="tx1"/>
              </a:solidFill>
              <a:miter lim="800000"/>
              <a:headEnd/>
              <a:tailEnd/>
            </a:ln>
          </p:spPr>
          <p:txBody>
            <a:bodyPr>
              <a:spAutoFit/>
            </a:bodyPr>
            <a:lstStyle/>
            <a:p>
              <a:pPr algn="ctr">
                <a:spcBef>
                  <a:spcPct val="50000"/>
                </a:spcBef>
              </a:pPr>
              <a:r>
                <a:rPr lang="en-US" sz="1800"/>
                <a:t>A “personnel” document</a:t>
              </a:r>
            </a:p>
          </p:txBody>
        </p:sp>
        <p:sp>
          <p:nvSpPr>
            <p:cNvPr id="51208" name="Line 8"/>
            <p:cNvSpPr>
              <a:spLocks noChangeShapeType="1"/>
            </p:cNvSpPr>
            <p:nvPr/>
          </p:nvSpPr>
          <p:spPr bwMode="auto">
            <a:xfrm flipV="1">
              <a:off x="4416" y="2256"/>
              <a:ext cx="0" cy="864"/>
            </a:xfrm>
            <a:prstGeom prst="line">
              <a:avLst/>
            </a:prstGeom>
            <a:grpFill/>
            <a:ln w="9525">
              <a:solidFill>
                <a:schemeClr val="tx1"/>
              </a:solidFill>
              <a:round/>
              <a:headEnd/>
              <a:tailEnd type="triangle" w="med" len="med"/>
            </a:ln>
          </p:spPr>
          <p:txBody>
            <a:bodyPr/>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 calcmode="lin" valueType="num">
                                      <p:cBhvr>
                                        <p:cTn id="7" dur="1000" fill="hold"/>
                                        <p:tgtEl>
                                          <p:spTgt spid="117763"/>
                                        </p:tgtEl>
                                        <p:attrNameLst>
                                          <p:attrName>ppt_x</p:attrName>
                                        </p:attrNameLst>
                                      </p:cBhvr>
                                      <p:tavLst>
                                        <p:tav tm="0">
                                          <p:val>
                                            <p:strVal val="#ppt_x-.2"/>
                                          </p:val>
                                        </p:tav>
                                        <p:tav tm="100000">
                                          <p:val>
                                            <p:strVal val="#ppt_x"/>
                                          </p:val>
                                        </p:tav>
                                      </p:tavLst>
                                    </p:anim>
                                    <p:anim calcmode="lin" valueType="num">
                                      <p:cBhvr>
                                        <p:cTn id="8" dur="1000" fill="hold"/>
                                        <p:tgtEl>
                                          <p:spTgt spid="1177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7763"/>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117764"/>
                                        </p:tgtEl>
                                        <p:attrNameLst>
                                          <p:attrName>style.visibility</p:attrName>
                                        </p:attrNameLst>
                                      </p:cBhvr>
                                      <p:to>
                                        <p:strVal val="visible"/>
                                      </p:to>
                                    </p:set>
                                    <p:anim calcmode="lin" valueType="num">
                                      <p:cBhvr>
                                        <p:cTn id="22" dur="1000" fill="hold"/>
                                        <p:tgtEl>
                                          <p:spTgt spid="117764"/>
                                        </p:tgtEl>
                                        <p:attrNameLst>
                                          <p:attrName>ppt_x</p:attrName>
                                        </p:attrNameLst>
                                      </p:cBhvr>
                                      <p:tavLst>
                                        <p:tav tm="0">
                                          <p:val>
                                            <p:strVal val="#ppt_x-.2"/>
                                          </p:val>
                                        </p:tav>
                                        <p:tav tm="100000">
                                          <p:val>
                                            <p:strVal val="#ppt_x"/>
                                          </p:val>
                                        </p:tav>
                                      </p:tavLst>
                                    </p:anim>
                                    <p:anim calcmode="lin" valueType="num">
                                      <p:cBhvr>
                                        <p:cTn id="23" dur="1000" fill="hold"/>
                                        <p:tgtEl>
                                          <p:spTgt spid="11776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17764"/>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 calcmode="lin" valueType="num">
                                      <p:cBhvr>
                                        <p:cTn id="31" dur="500" fill="hold"/>
                                        <p:tgtEl>
                                          <p:spTgt spid="3"/>
                                        </p:tgtEl>
                                        <p:attrNameLst>
                                          <p:attrName>style.rotation</p:attrName>
                                        </p:attrNameLst>
                                      </p:cBhvr>
                                      <p:tavLst>
                                        <p:tav tm="0">
                                          <p:val>
                                            <p:fltVal val="360"/>
                                          </p:val>
                                        </p:tav>
                                        <p:tav tm="100000">
                                          <p:val>
                                            <p:fltVal val="0"/>
                                          </p:val>
                                        </p:tav>
                                      </p:tavLst>
                                    </p:anim>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nimBg="1"/>
      <p:bldP spid="1177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b="1" dirty="0"/>
              <a:t>Syntax</a:t>
            </a:r>
            <a:r>
              <a:rPr lang="en-US" dirty="0"/>
              <a:t>: a precise description of all grammatically correct programs.</a:t>
            </a:r>
            <a:br>
              <a:rPr lang="en-US" dirty="0"/>
            </a:br>
            <a:endParaRPr lang="en-US" dirty="0"/>
          </a:p>
          <a:p>
            <a:pPr lvl="1"/>
            <a:r>
              <a:rPr lang="en-US" b="1" dirty="0"/>
              <a:t>Lexical</a:t>
            </a:r>
            <a:r>
              <a:rPr lang="en-US" dirty="0"/>
              <a:t> syntax example: The symbols 0,1,2,3,4,5,6,7,8,9,+,* comprise the alphabet.  Integer literals are sequences of digits.</a:t>
            </a:r>
            <a:br>
              <a:rPr lang="en-US" dirty="0"/>
            </a:br>
            <a:endParaRPr lang="en-US" dirty="0"/>
          </a:p>
          <a:p>
            <a:pPr lvl="1"/>
            <a:r>
              <a:rPr lang="en-US" b="1" dirty="0"/>
              <a:t>Concrete</a:t>
            </a:r>
            <a:r>
              <a:rPr lang="en-US" dirty="0"/>
              <a:t> syntax example:  An if statement starts with an “if(“ which is followed by an expression which is followed by a “)” which is followed by a statement which is followed by “else” which is followed by a statement.</a:t>
            </a:r>
            <a:br>
              <a:rPr lang="en-US" dirty="0"/>
            </a:br>
            <a:endParaRPr lang="en-US" dirty="0"/>
          </a:p>
          <a:p>
            <a:pPr lvl="1"/>
            <a:r>
              <a:rPr lang="en-US" b="1" dirty="0"/>
              <a:t>Abstract</a:t>
            </a:r>
            <a:r>
              <a:rPr lang="en-US" dirty="0"/>
              <a:t> syntax example: An if statement has three parts: a test, an if-true part and an if-false part</a:t>
            </a:r>
          </a:p>
        </p:txBody>
      </p:sp>
    </p:spTree>
    <p:extLst>
      <p:ext uri="{BB962C8B-B14F-4D97-AF65-F5344CB8AC3E}">
        <p14:creationId xmlns:p14="http://schemas.microsoft.com/office/powerpoint/2010/main" val="686571919"/>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2185301" y="2133600"/>
            <a:ext cx="4825099" cy="4191000"/>
            <a:chOff x="1056" y="1344"/>
            <a:chExt cx="3168" cy="2880"/>
          </a:xfrm>
          <a:solidFill>
            <a:schemeClr val="accent3">
              <a:lumMod val="20000"/>
              <a:lumOff val="80000"/>
            </a:schemeClr>
          </a:solidFill>
        </p:grpSpPr>
        <p:sp>
          <p:nvSpPr>
            <p:cNvPr id="52275" name="Rectangle 92"/>
            <p:cNvSpPr>
              <a:spLocks noChangeArrowheads="1"/>
            </p:cNvSpPr>
            <p:nvPr/>
          </p:nvSpPr>
          <p:spPr bwMode="auto">
            <a:xfrm>
              <a:off x="1056" y="1344"/>
              <a:ext cx="3168" cy="2880"/>
            </a:xfrm>
            <a:prstGeom prst="rect">
              <a:avLst/>
            </a:prstGeom>
            <a:grpFill/>
            <a:ln w="9525">
              <a:solidFill>
                <a:schemeClr val="tx1"/>
              </a:solidFill>
              <a:miter lim="800000"/>
              <a:headEnd/>
              <a:tailEnd/>
            </a:ln>
          </p:spPr>
          <p:txBody>
            <a:bodyPr wrap="none" anchor="ctr"/>
            <a:lstStyle/>
            <a:p>
              <a:endParaRPr lang="en-US"/>
            </a:p>
          </p:txBody>
        </p:sp>
        <p:sp>
          <p:nvSpPr>
            <p:cNvPr id="52276" name="Text Box 93"/>
            <p:cNvSpPr txBox="1">
              <a:spLocks noChangeArrowheads="1"/>
            </p:cNvSpPr>
            <p:nvPr/>
          </p:nvSpPr>
          <p:spPr bwMode="auto">
            <a:xfrm rot="16200000">
              <a:off x="-157" y="2630"/>
              <a:ext cx="2784" cy="307"/>
            </a:xfrm>
            <a:prstGeom prst="rect">
              <a:avLst/>
            </a:prstGeom>
            <a:grpFill/>
            <a:ln w="9525">
              <a:noFill/>
              <a:miter lim="800000"/>
              <a:headEnd/>
              <a:tailEnd/>
            </a:ln>
          </p:spPr>
          <p:txBody>
            <a:bodyPr>
              <a:spAutoFit/>
            </a:bodyPr>
            <a:lstStyle/>
            <a:p>
              <a:pPr algn="ctr">
                <a:spcBef>
                  <a:spcPct val="50000"/>
                </a:spcBef>
              </a:pPr>
              <a:r>
                <a:rPr lang="en-US" dirty="0"/>
                <a:t>Compiler</a:t>
              </a:r>
            </a:p>
          </p:txBody>
        </p:sp>
      </p:grpSp>
      <p:sp>
        <p:nvSpPr>
          <p:cNvPr id="52227" name="Rectangle 2"/>
          <p:cNvSpPr>
            <a:spLocks noGrp="1" noChangeArrowheads="1"/>
          </p:cNvSpPr>
          <p:nvPr>
            <p:ph type="title"/>
          </p:nvPr>
        </p:nvSpPr>
        <p:spPr/>
        <p:txBody>
          <a:bodyPr/>
          <a:lstStyle/>
          <a:p>
            <a:pPr eaLnBrk="1" hangingPunct="1"/>
            <a:r>
              <a:rPr lang="en-US"/>
              <a:t>Compilers</a:t>
            </a:r>
          </a:p>
        </p:txBody>
      </p:sp>
      <p:sp>
        <p:nvSpPr>
          <p:cNvPr id="82947" name="Rectangle 3"/>
          <p:cNvSpPr>
            <a:spLocks noGrp="1" noChangeArrowheads="1"/>
          </p:cNvSpPr>
          <p:nvPr>
            <p:ph idx="1"/>
          </p:nvPr>
        </p:nvSpPr>
        <p:spPr>
          <a:xfrm>
            <a:off x="304800" y="1284619"/>
            <a:ext cx="6704215" cy="658482"/>
          </a:xfrm>
        </p:spPr>
        <p:txBody>
          <a:bodyPr>
            <a:normAutofit fontScale="92500" lnSpcReduction="20000"/>
          </a:bodyPr>
          <a:lstStyle/>
          <a:p>
            <a:pPr eaLnBrk="1" hangingPunct="1"/>
            <a:r>
              <a:rPr lang="en-US" sz="1600" dirty="0"/>
              <a:t>A compiler is a program that translates between two different languages (usually from some high-level language to some low-level language)</a:t>
            </a:r>
            <a:endParaRPr lang="en-US" sz="2000" dirty="0"/>
          </a:p>
        </p:txBody>
      </p:sp>
      <p:grpSp>
        <p:nvGrpSpPr>
          <p:cNvPr id="3" name="Group 76"/>
          <p:cNvGrpSpPr>
            <a:grpSpLocks/>
          </p:cNvGrpSpPr>
          <p:nvPr/>
        </p:nvGrpSpPr>
        <p:grpSpPr bwMode="auto">
          <a:xfrm>
            <a:off x="4800600" y="2286000"/>
            <a:ext cx="1828800" cy="457200"/>
            <a:chOff x="2928" y="1440"/>
            <a:chExt cx="1152" cy="288"/>
          </a:xfrm>
        </p:grpSpPr>
        <p:sp>
          <p:nvSpPr>
            <p:cNvPr id="52273" name="Rectangle 6"/>
            <p:cNvSpPr>
              <a:spLocks noChangeArrowheads="1"/>
            </p:cNvSpPr>
            <p:nvPr/>
          </p:nvSpPr>
          <p:spPr bwMode="auto">
            <a:xfrm>
              <a:off x="2928" y="1440"/>
              <a:ext cx="1152"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2274" name="Text Box 8"/>
            <p:cNvSpPr txBox="1">
              <a:spLocks noChangeArrowheads="1"/>
            </p:cNvSpPr>
            <p:nvPr/>
          </p:nvSpPr>
          <p:spPr bwMode="auto">
            <a:xfrm>
              <a:off x="3024" y="1488"/>
              <a:ext cx="1003" cy="212"/>
            </a:xfrm>
            <a:prstGeom prst="rect">
              <a:avLst/>
            </a:prstGeom>
            <a:noFill/>
            <a:ln w="9525">
              <a:noFill/>
              <a:miter lim="800000"/>
              <a:headEnd/>
              <a:tailEnd/>
            </a:ln>
          </p:spPr>
          <p:txBody>
            <a:bodyPr wrap="none">
              <a:spAutoFit/>
            </a:bodyPr>
            <a:lstStyle/>
            <a:p>
              <a:r>
                <a:rPr lang="en-US" sz="1600"/>
                <a:t>Lexical Analyzer</a:t>
              </a:r>
            </a:p>
          </p:txBody>
        </p:sp>
      </p:grpSp>
      <p:grpSp>
        <p:nvGrpSpPr>
          <p:cNvPr id="4" name="Group 96"/>
          <p:cNvGrpSpPr>
            <a:grpSpLocks/>
          </p:cNvGrpSpPr>
          <p:nvPr/>
        </p:nvGrpSpPr>
        <p:grpSpPr bwMode="auto">
          <a:xfrm>
            <a:off x="457200" y="2286000"/>
            <a:ext cx="4343400" cy="457200"/>
            <a:chOff x="288" y="1440"/>
            <a:chExt cx="2736" cy="288"/>
          </a:xfrm>
        </p:grpSpPr>
        <p:sp>
          <p:nvSpPr>
            <p:cNvPr id="52270" name="Oval 37"/>
            <p:cNvSpPr>
              <a:spLocks noChangeArrowheads="1"/>
            </p:cNvSpPr>
            <p:nvPr/>
          </p:nvSpPr>
          <p:spPr bwMode="auto">
            <a:xfrm>
              <a:off x="288" y="1440"/>
              <a:ext cx="960" cy="288"/>
            </a:xfrm>
            <a:prstGeom prst="ellipse">
              <a:avLst/>
            </a:prstGeom>
            <a:solidFill>
              <a:schemeClr val="hlink"/>
            </a:solidFill>
            <a:ln w="9525">
              <a:solidFill>
                <a:schemeClr val="tx1"/>
              </a:solidFill>
              <a:round/>
              <a:headEnd/>
              <a:tailEnd/>
            </a:ln>
          </p:spPr>
          <p:txBody>
            <a:bodyPr wrap="none" anchor="ctr"/>
            <a:lstStyle/>
            <a:p>
              <a:endParaRPr lang="en-US"/>
            </a:p>
          </p:txBody>
        </p:sp>
        <p:sp>
          <p:nvSpPr>
            <p:cNvPr id="52271" name="Text Box 38"/>
            <p:cNvSpPr txBox="1">
              <a:spLocks noChangeArrowheads="1"/>
            </p:cNvSpPr>
            <p:nvPr/>
          </p:nvSpPr>
          <p:spPr bwMode="auto">
            <a:xfrm>
              <a:off x="312" y="1488"/>
              <a:ext cx="960" cy="192"/>
            </a:xfrm>
            <a:prstGeom prst="rect">
              <a:avLst/>
            </a:prstGeom>
            <a:noFill/>
            <a:ln w="9525">
              <a:noFill/>
              <a:miter lim="800000"/>
              <a:headEnd/>
              <a:tailEnd/>
            </a:ln>
          </p:spPr>
          <p:txBody>
            <a:bodyPr>
              <a:spAutoFit/>
            </a:bodyPr>
            <a:lstStyle/>
            <a:p>
              <a:pPr algn="ctr">
                <a:spcBef>
                  <a:spcPct val="50000"/>
                </a:spcBef>
              </a:pPr>
              <a:r>
                <a:rPr lang="en-US" sz="1400" b="1"/>
                <a:t> Source Program</a:t>
              </a:r>
            </a:p>
          </p:txBody>
        </p:sp>
        <p:cxnSp>
          <p:nvCxnSpPr>
            <p:cNvPr id="52272" name="AutoShape 47"/>
            <p:cNvCxnSpPr>
              <a:cxnSpLocks noChangeShapeType="1"/>
              <a:stCxn id="52270" idx="6"/>
              <a:endCxn id="52273" idx="1"/>
            </p:cNvCxnSpPr>
            <p:nvPr/>
          </p:nvCxnSpPr>
          <p:spPr bwMode="auto">
            <a:xfrm>
              <a:off x="1248" y="1584"/>
              <a:ext cx="1776" cy="0"/>
            </a:xfrm>
            <a:prstGeom prst="straightConnector1">
              <a:avLst/>
            </a:prstGeom>
            <a:noFill/>
            <a:ln w="9525">
              <a:solidFill>
                <a:schemeClr val="tx1"/>
              </a:solidFill>
              <a:round/>
              <a:headEnd/>
              <a:tailEnd type="triangle" w="med" len="med"/>
            </a:ln>
          </p:spPr>
        </p:cxnSp>
      </p:grpSp>
      <p:grpSp>
        <p:nvGrpSpPr>
          <p:cNvPr id="5" name="Group 84"/>
          <p:cNvGrpSpPr>
            <a:grpSpLocks/>
          </p:cNvGrpSpPr>
          <p:nvPr/>
        </p:nvGrpSpPr>
        <p:grpSpPr bwMode="auto">
          <a:xfrm>
            <a:off x="4267200" y="3048000"/>
            <a:ext cx="2362200" cy="457200"/>
            <a:chOff x="2592" y="1920"/>
            <a:chExt cx="1488" cy="288"/>
          </a:xfrm>
        </p:grpSpPr>
        <p:grpSp>
          <p:nvGrpSpPr>
            <p:cNvPr id="52266" name="Group 77"/>
            <p:cNvGrpSpPr>
              <a:grpSpLocks/>
            </p:cNvGrpSpPr>
            <p:nvPr/>
          </p:nvGrpSpPr>
          <p:grpSpPr bwMode="auto">
            <a:xfrm>
              <a:off x="2928" y="1920"/>
              <a:ext cx="1152" cy="288"/>
              <a:chOff x="2928" y="1920"/>
              <a:chExt cx="1152" cy="288"/>
            </a:xfrm>
          </p:grpSpPr>
          <p:sp>
            <p:nvSpPr>
              <p:cNvPr id="52268" name="Rectangle 9"/>
              <p:cNvSpPr>
                <a:spLocks noChangeArrowheads="1"/>
              </p:cNvSpPr>
              <p:nvPr/>
            </p:nvSpPr>
            <p:spPr bwMode="auto">
              <a:xfrm>
                <a:off x="2928" y="1920"/>
                <a:ext cx="1152"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2269" name="Text Box 10"/>
              <p:cNvSpPr txBox="1">
                <a:spLocks noChangeArrowheads="1"/>
              </p:cNvSpPr>
              <p:nvPr/>
            </p:nvSpPr>
            <p:spPr bwMode="auto">
              <a:xfrm>
                <a:off x="3024" y="1968"/>
                <a:ext cx="974" cy="212"/>
              </a:xfrm>
              <a:prstGeom prst="rect">
                <a:avLst/>
              </a:prstGeom>
              <a:noFill/>
              <a:ln w="9525">
                <a:noFill/>
                <a:miter lim="800000"/>
                <a:headEnd/>
                <a:tailEnd/>
              </a:ln>
            </p:spPr>
            <p:txBody>
              <a:bodyPr wrap="none">
                <a:spAutoFit/>
              </a:bodyPr>
              <a:lstStyle/>
              <a:p>
                <a:r>
                  <a:rPr lang="en-US" sz="1600"/>
                  <a:t>Syntax Analyzer</a:t>
                </a:r>
              </a:p>
            </p:txBody>
          </p:sp>
        </p:grpSp>
        <p:cxnSp>
          <p:nvCxnSpPr>
            <p:cNvPr id="52267" name="AutoShape 48"/>
            <p:cNvCxnSpPr>
              <a:cxnSpLocks noChangeShapeType="1"/>
              <a:stCxn id="52260" idx="6"/>
              <a:endCxn id="52268" idx="1"/>
            </p:cNvCxnSpPr>
            <p:nvPr/>
          </p:nvCxnSpPr>
          <p:spPr bwMode="auto">
            <a:xfrm>
              <a:off x="2592" y="2064"/>
              <a:ext cx="336" cy="0"/>
            </a:xfrm>
            <a:prstGeom prst="straightConnector1">
              <a:avLst/>
            </a:prstGeom>
            <a:noFill/>
            <a:ln w="9525">
              <a:solidFill>
                <a:schemeClr val="tx1"/>
              </a:solidFill>
              <a:round/>
              <a:headEnd/>
              <a:tailEnd type="triangle" w="med" len="med"/>
            </a:ln>
          </p:spPr>
        </p:cxnSp>
      </p:grpSp>
      <p:grpSp>
        <p:nvGrpSpPr>
          <p:cNvPr id="7" name="Group 86"/>
          <p:cNvGrpSpPr>
            <a:grpSpLocks/>
          </p:cNvGrpSpPr>
          <p:nvPr/>
        </p:nvGrpSpPr>
        <p:grpSpPr bwMode="auto">
          <a:xfrm>
            <a:off x="4343400" y="3810000"/>
            <a:ext cx="2286000" cy="457200"/>
            <a:chOff x="2640" y="2400"/>
            <a:chExt cx="1440" cy="288"/>
          </a:xfrm>
        </p:grpSpPr>
        <p:grpSp>
          <p:nvGrpSpPr>
            <p:cNvPr id="52262" name="Group 78"/>
            <p:cNvGrpSpPr>
              <a:grpSpLocks/>
            </p:cNvGrpSpPr>
            <p:nvPr/>
          </p:nvGrpSpPr>
          <p:grpSpPr bwMode="auto">
            <a:xfrm>
              <a:off x="2928" y="2400"/>
              <a:ext cx="1152" cy="288"/>
              <a:chOff x="2928" y="2400"/>
              <a:chExt cx="1152" cy="288"/>
            </a:xfrm>
          </p:grpSpPr>
          <p:sp>
            <p:nvSpPr>
              <p:cNvPr id="52264" name="Rectangle 11"/>
              <p:cNvSpPr>
                <a:spLocks noChangeArrowheads="1"/>
              </p:cNvSpPr>
              <p:nvPr/>
            </p:nvSpPr>
            <p:spPr bwMode="auto">
              <a:xfrm>
                <a:off x="2928" y="2400"/>
                <a:ext cx="1152"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2265" name="Text Box 12"/>
              <p:cNvSpPr txBox="1">
                <a:spLocks noChangeArrowheads="1"/>
              </p:cNvSpPr>
              <p:nvPr/>
            </p:nvSpPr>
            <p:spPr bwMode="auto">
              <a:xfrm>
                <a:off x="2976" y="2448"/>
                <a:ext cx="1096" cy="212"/>
              </a:xfrm>
              <a:prstGeom prst="rect">
                <a:avLst/>
              </a:prstGeom>
              <a:noFill/>
              <a:ln w="9525">
                <a:noFill/>
                <a:miter lim="800000"/>
                <a:headEnd/>
                <a:tailEnd/>
              </a:ln>
            </p:spPr>
            <p:txBody>
              <a:bodyPr wrap="none">
                <a:spAutoFit/>
              </a:bodyPr>
              <a:lstStyle/>
              <a:p>
                <a:r>
                  <a:rPr lang="en-US" sz="1600"/>
                  <a:t>Semantic Analyzer</a:t>
                </a:r>
              </a:p>
            </p:txBody>
          </p:sp>
        </p:grpSp>
        <p:cxnSp>
          <p:nvCxnSpPr>
            <p:cNvPr id="52263" name="AutoShape 49"/>
            <p:cNvCxnSpPr>
              <a:cxnSpLocks noChangeShapeType="1"/>
              <a:stCxn id="52256" idx="6"/>
              <a:endCxn id="52264" idx="1"/>
            </p:cNvCxnSpPr>
            <p:nvPr/>
          </p:nvCxnSpPr>
          <p:spPr bwMode="auto">
            <a:xfrm>
              <a:off x="2640" y="2544"/>
              <a:ext cx="288" cy="0"/>
            </a:xfrm>
            <a:prstGeom prst="straightConnector1">
              <a:avLst/>
            </a:prstGeom>
            <a:noFill/>
            <a:ln w="9525">
              <a:solidFill>
                <a:schemeClr val="tx1"/>
              </a:solidFill>
              <a:round/>
              <a:headEnd/>
              <a:tailEnd type="triangle" w="med" len="med"/>
            </a:ln>
          </p:spPr>
        </p:cxnSp>
      </p:grpSp>
      <p:grpSp>
        <p:nvGrpSpPr>
          <p:cNvPr id="9" name="Group 83"/>
          <p:cNvGrpSpPr>
            <a:grpSpLocks/>
          </p:cNvGrpSpPr>
          <p:nvPr/>
        </p:nvGrpSpPr>
        <p:grpSpPr bwMode="auto">
          <a:xfrm>
            <a:off x="2667000" y="2743200"/>
            <a:ext cx="3048000" cy="762000"/>
            <a:chOff x="1584" y="1728"/>
            <a:chExt cx="1920" cy="480"/>
          </a:xfrm>
        </p:grpSpPr>
        <p:grpSp>
          <p:nvGrpSpPr>
            <p:cNvPr id="52258" name="Group 81"/>
            <p:cNvGrpSpPr>
              <a:grpSpLocks/>
            </p:cNvGrpSpPr>
            <p:nvPr/>
          </p:nvGrpSpPr>
          <p:grpSpPr bwMode="auto">
            <a:xfrm>
              <a:off x="1584" y="1920"/>
              <a:ext cx="1008" cy="288"/>
              <a:chOff x="1584" y="1920"/>
              <a:chExt cx="1008" cy="288"/>
            </a:xfrm>
          </p:grpSpPr>
          <p:sp>
            <p:nvSpPr>
              <p:cNvPr id="52260" name="Oval 40"/>
              <p:cNvSpPr>
                <a:spLocks noChangeArrowheads="1"/>
              </p:cNvSpPr>
              <p:nvPr/>
            </p:nvSpPr>
            <p:spPr bwMode="auto">
              <a:xfrm>
                <a:off x="1584" y="1920"/>
                <a:ext cx="1008" cy="288"/>
              </a:xfrm>
              <a:prstGeom prst="ellipse">
                <a:avLst/>
              </a:prstGeom>
              <a:solidFill>
                <a:schemeClr val="hlink"/>
              </a:solidFill>
              <a:ln w="9525">
                <a:solidFill>
                  <a:schemeClr val="tx1"/>
                </a:solidFill>
                <a:round/>
                <a:headEnd/>
                <a:tailEnd/>
              </a:ln>
            </p:spPr>
            <p:txBody>
              <a:bodyPr wrap="none" anchor="ctr"/>
              <a:lstStyle/>
              <a:p>
                <a:endParaRPr lang="en-US"/>
              </a:p>
            </p:txBody>
          </p:sp>
          <p:sp>
            <p:nvSpPr>
              <p:cNvPr id="52261" name="Text Box 41"/>
              <p:cNvSpPr txBox="1">
                <a:spLocks noChangeArrowheads="1"/>
              </p:cNvSpPr>
              <p:nvPr/>
            </p:nvSpPr>
            <p:spPr bwMode="auto">
              <a:xfrm>
                <a:off x="1608" y="1968"/>
                <a:ext cx="960" cy="192"/>
              </a:xfrm>
              <a:prstGeom prst="rect">
                <a:avLst/>
              </a:prstGeom>
              <a:noFill/>
              <a:ln w="9525">
                <a:noFill/>
                <a:miter lim="800000"/>
                <a:headEnd/>
                <a:tailEnd/>
              </a:ln>
            </p:spPr>
            <p:txBody>
              <a:bodyPr>
                <a:spAutoFit/>
              </a:bodyPr>
              <a:lstStyle/>
              <a:p>
                <a:pPr algn="ctr">
                  <a:spcBef>
                    <a:spcPct val="50000"/>
                  </a:spcBef>
                </a:pPr>
                <a:r>
                  <a:rPr lang="en-US" sz="1400" b="1"/>
                  <a:t>Token Stream</a:t>
                </a:r>
              </a:p>
            </p:txBody>
          </p:sp>
        </p:grpSp>
        <p:cxnSp>
          <p:nvCxnSpPr>
            <p:cNvPr id="52259" name="AutoShape 52"/>
            <p:cNvCxnSpPr>
              <a:cxnSpLocks noChangeShapeType="1"/>
              <a:stCxn id="52273" idx="2"/>
              <a:endCxn id="52260" idx="0"/>
            </p:cNvCxnSpPr>
            <p:nvPr/>
          </p:nvCxnSpPr>
          <p:spPr bwMode="auto">
            <a:xfrm rot="5400000">
              <a:off x="2700" y="1116"/>
              <a:ext cx="192" cy="1416"/>
            </a:xfrm>
            <a:prstGeom prst="bentConnector3">
              <a:avLst>
                <a:gd name="adj1" fmla="val 50000"/>
              </a:avLst>
            </a:prstGeom>
            <a:noFill/>
            <a:ln w="9525">
              <a:solidFill>
                <a:schemeClr val="tx1"/>
              </a:solidFill>
              <a:miter lim="800000"/>
              <a:headEnd/>
              <a:tailEnd type="triangle" w="med" len="med"/>
            </a:ln>
          </p:spPr>
        </p:cxnSp>
      </p:grpSp>
      <p:grpSp>
        <p:nvGrpSpPr>
          <p:cNvPr id="11" name="Group 85"/>
          <p:cNvGrpSpPr>
            <a:grpSpLocks/>
          </p:cNvGrpSpPr>
          <p:nvPr/>
        </p:nvGrpSpPr>
        <p:grpSpPr bwMode="auto">
          <a:xfrm>
            <a:off x="2743200" y="3505200"/>
            <a:ext cx="2971800" cy="762000"/>
            <a:chOff x="1632" y="2208"/>
            <a:chExt cx="1872" cy="480"/>
          </a:xfrm>
        </p:grpSpPr>
        <p:grpSp>
          <p:nvGrpSpPr>
            <p:cNvPr id="52254" name="Group 82"/>
            <p:cNvGrpSpPr>
              <a:grpSpLocks/>
            </p:cNvGrpSpPr>
            <p:nvPr/>
          </p:nvGrpSpPr>
          <p:grpSpPr bwMode="auto">
            <a:xfrm>
              <a:off x="1632" y="2400"/>
              <a:ext cx="1008" cy="288"/>
              <a:chOff x="1632" y="2400"/>
              <a:chExt cx="1008" cy="288"/>
            </a:xfrm>
          </p:grpSpPr>
          <p:sp>
            <p:nvSpPr>
              <p:cNvPr id="52256" name="Oval 43"/>
              <p:cNvSpPr>
                <a:spLocks noChangeArrowheads="1"/>
              </p:cNvSpPr>
              <p:nvPr/>
            </p:nvSpPr>
            <p:spPr bwMode="auto">
              <a:xfrm>
                <a:off x="1632" y="2400"/>
                <a:ext cx="1008" cy="288"/>
              </a:xfrm>
              <a:prstGeom prst="ellipse">
                <a:avLst/>
              </a:prstGeom>
              <a:solidFill>
                <a:schemeClr val="hlink"/>
              </a:solidFill>
              <a:ln w="9525">
                <a:solidFill>
                  <a:schemeClr val="tx1"/>
                </a:solidFill>
                <a:round/>
                <a:headEnd/>
                <a:tailEnd/>
              </a:ln>
            </p:spPr>
            <p:txBody>
              <a:bodyPr wrap="none" anchor="ctr"/>
              <a:lstStyle/>
              <a:p>
                <a:endParaRPr lang="en-US"/>
              </a:p>
            </p:txBody>
          </p:sp>
          <p:sp>
            <p:nvSpPr>
              <p:cNvPr id="52257" name="Text Box 44"/>
              <p:cNvSpPr txBox="1">
                <a:spLocks noChangeArrowheads="1"/>
              </p:cNvSpPr>
              <p:nvPr/>
            </p:nvSpPr>
            <p:spPr bwMode="auto">
              <a:xfrm>
                <a:off x="1656" y="2448"/>
                <a:ext cx="960" cy="192"/>
              </a:xfrm>
              <a:prstGeom prst="rect">
                <a:avLst/>
              </a:prstGeom>
              <a:noFill/>
              <a:ln w="9525">
                <a:noFill/>
                <a:miter lim="800000"/>
                <a:headEnd/>
                <a:tailEnd/>
              </a:ln>
            </p:spPr>
            <p:txBody>
              <a:bodyPr>
                <a:spAutoFit/>
              </a:bodyPr>
              <a:lstStyle/>
              <a:p>
                <a:pPr algn="ctr">
                  <a:spcBef>
                    <a:spcPct val="50000"/>
                  </a:spcBef>
                </a:pPr>
                <a:r>
                  <a:rPr lang="en-US" sz="1400" b="1"/>
                  <a:t>Abstract Syntax</a:t>
                </a:r>
              </a:p>
            </p:txBody>
          </p:sp>
        </p:grpSp>
        <p:cxnSp>
          <p:nvCxnSpPr>
            <p:cNvPr id="52255" name="AutoShape 55"/>
            <p:cNvCxnSpPr>
              <a:cxnSpLocks noChangeShapeType="1"/>
              <a:stCxn id="52268" idx="2"/>
              <a:endCxn id="52256" idx="0"/>
            </p:cNvCxnSpPr>
            <p:nvPr/>
          </p:nvCxnSpPr>
          <p:spPr bwMode="auto">
            <a:xfrm rot="5400000">
              <a:off x="2724" y="1620"/>
              <a:ext cx="192" cy="1368"/>
            </a:xfrm>
            <a:prstGeom prst="bentConnector3">
              <a:avLst>
                <a:gd name="adj1" fmla="val 50000"/>
              </a:avLst>
            </a:prstGeom>
            <a:noFill/>
            <a:ln w="9525">
              <a:solidFill>
                <a:schemeClr val="tx1"/>
              </a:solidFill>
              <a:miter lim="800000"/>
              <a:headEnd/>
              <a:tailEnd type="triangle" w="med" len="med"/>
            </a:ln>
          </p:spPr>
        </p:cxnSp>
      </p:grpSp>
      <p:grpSp>
        <p:nvGrpSpPr>
          <p:cNvPr id="13" name="Group 87"/>
          <p:cNvGrpSpPr>
            <a:grpSpLocks/>
          </p:cNvGrpSpPr>
          <p:nvPr/>
        </p:nvGrpSpPr>
        <p:grpSpPr bwMode="auto">
          <a:xfrm>
            <a:off x="2743200" y="4267200"/>
            <a:ext cx="2971800" cy="762000"/>
            <a:chOff x="1632" y="2688"/>
            <a:chExt cx="1872" cy="480"/>
          </a:xfrm>
        </p:grpSpPr>
        <p:sp>
          <p:nvSpPr>
            <p:cNvPr id="52252" name="Oval 64"/>
            <p:cNvSpPr>
              <a:spLocks noChangeArrowheads="1"/>
            </p:cNvSpPr>
            <p:nvPr/>
          </p:nvSpPr>
          <p:spPr bwMode="auto">
            <a:xfrm>
              <a:off x="1632" y="2880"/>
              <a:ext cx="1008" cy="288"/>
            </a:xfrm>
            <a:prstGeom prst="ellipse">
              <a:avLst/>
            </a:prstGeom>
            <a:solidFill>
              <a:schemeClr val="hlink"/>
            </a:solidFill>
            <a:ln w="9525">
              <a:solidFill>
                <a:schemeClr val="tx1"/>
              </a:solidFill>
              <a:round/>
              <a:headEnd/>
              <a:tailEnd/>
            </a:ln>
          </p:spPr>
          <p:txBody>
            <a:bodyPr wrap="none" anchor="ctr"/>
            <a:lstStyle/>
            <a:p>
              <a:pPr algn="ctr"/>
              <a:r>
                <a:rPr lang="en-US" sz="1200"/>
                <a:t>Intermediate</a:t>
              </a:r>
            </a:p>
            <a:p>
              <a:pPr algn="ctr"/>
              <a:r>
                <a:rPr lang="en-US" sz="1200"/>
                <a:t>Code</a:t>
              </a:r>
            </a:p>
          </p:txBody>
        </p:sp>
        <p:cxnSp>
          <p:nvCxnSpPr>
            <p:cNvPr id="52253" name="AutoShape 66"/>
            <p:cNvCxnSpPr>
              <a:cxnSpLocks noChangeShapeType="1"/>
              <a:stCxn id="52264" idx="2"/>
              <a:endCxn id="52252" idx="0"/>
            </p:cNvCxnSpPr>
            <p:nvPr/>
          </p:nvCxnSpPr>
          <p:spPr bwMode="auto">
            <a:xfrm rot="5400000">
              <a:off x="2724" y="2100"/>
              <a:ext cx="192" cy="1368"/>
            </a:xfrm>
            <a:prstGeom prst="bentConnector3">
              <a:avLst>
                <a:gd name="adj1" fmla="val 50000"/>
              </a:avLst>
            </a:prstGeom>
            <a:noFill/>
            <a:ln w="9525">
              <a:solidFill>
                <a:schemeClr val="tx1"/>
              </a:solidFill>
              <a:miter lim="800000"/>
              <a:headEnd/>
              <a:tailEnd type="triangle" w="med" len="med"/>
            </a:ln>
          </p:spPr>
        </p:cxnSp>
      </p:grpSp>
      <p:grpSp>
        <p:nvGrpSpPr>
          <p:cNvPr id="14" name="Group 89"/>
          <p:cNvGrpSpPr>
            <a:grpSpLocks/>
          </p:cNvGrpSpPr>
          <p:nvPr/>
        </p:nvGrpSpPr>
        <p:grpSpPr bwMode="auto">
          <a:xfrm>
            <a:off x="2743200" y="5029200"/>
            <a:ext cx="2971800" cy="762000"/>
            <a:chOff x="1632" y="3168"/>
            <a:chExt cx="1872" cy="480"/>
          </a:xfrm>
        </p:grpSpPr>
        <p:sp>
          <p:nvSpPr>
            <p:cNvPr id="52250" name="Oval 65"/>
            <p:cNvSpPr>
              <a:spLocks noChangeArrowheads="1"/>
            </p:cNvSpPr>
            <p:nvPr/>
          </p:nvSpPr>
          <p:spPr bwMode="auto">
            <a:xfrm>
              <a:off x="1632" y="3360"/>
              <a:ext cx="1008" cy="288"/>
            </a:xfrm>
            <a:prstGeom prst="ellipse">
              <a:avLst/>
            </a:prstGeom>
            <a:solidFill>
              <a:schemeClr val="hlink"/>
            </a:solidFill>
            <a:ln w="9525">
              <a:solidFill>
                <a:schemeClr val="tx1"/>
              </a:solidFill>
              <a:round/>
              <a:headEnd/>
              <a:tailEnd/>
            </a:ln>
          </p:spPr>
          <p:txBody>
            <a:bodyPr wrap="none" anchor="ctr"/>
            <a:lstStyle/>
            <a:p>
              <a:pPr algn="ctr"/>
              <a:r>
                <a:rPr lang="en-US" sz="1200"/>
                <a:t>Intermediate</a:t>
              </a:r>
            </a:p>
            <a:p>
              <a:pPr algn="ctr"/>
              <a:r>
                <a:rPr lang="en-US" sz="1200"/>
                <a:t>Code</a:t>
              </a:r>
            </a:p>
          </p:txBody>
        </p:sp>
        <p:cxnSp>
          <p:nvCxnSpPr>
            <p:cNvPr id="52251" name="AutoShape 67"/>
            <p:cNvCxnSpPr>
              <a:cxnSpLocks noChangeShapeType="1"/>
              <a:stCxn id="52248" idx="2"/>
              <a:endCxn id="52250" idx="0"/>
            </p:cNvCxnSpPr>
            <p:nvPr/>
          </p:nvCxnSpPr>
          <p:spPr bwMode="auto">
            <a:xfrm rot="5400000">
              <a:off x="2724" y="2580"/>
              <a:ext cx="192" cy="1368"/>
            </a:xfrm>
            <a:prstGeom prst="bentConnector3">
              <a:avLst>
                <a:gd name="adj1" fmla="val 50000"/>
              </a:avLst>
            </a:prstGeom>
            <a:noFill/>
            <a:ln w="9525">
              <a:solidFill>
                <a:schemeClr val="tx1"/>
              </a:solidFill>
              <a:miter lim="800000"/>
              <a:headEnd/>
              <a:tailEnd type="triangle" w="med" len="med"/>
            </a:ln>
          </p:spPr>
        </p:cxnSp>
      </p:grpSp>
      <p:grpSp>
        <p:nvGrpSpPr>
          <p:cNvPr id="15" name="Group 88"/>
          <p:cNvGrpSpPr>
            <a:grpSpLocks/>
          </p:cNvGrpSpPr>
          <p:nvPr/>
        </p:nvGrpSpPr>
        <p:grpSpPr bwMode="auto">
          <a:xfrm>
            <a:off x="4343400" y="4572000"/>
            <a:ext cx="2286000" cy="457200"/>
            <a:chOff x="2640" y="2880"/>
            <a:chExt cx="1440" cy="288"/>
          </a:xfrm>
        </p:grpSpPr>
        <p:grpSp>
          <p:nvGrpSpPr>
            <p:cNvPr id="52246" name="Group 79"/>
            <p:cNvGrpSpPr>
              <a:grpSpLocks/>
            </p:cNvGrpSpPr>
            <p:nvPr/>
          </p:nvGrpSpPr>
          <p:grpSpPr bwMode="auto">
            <a:xfrm>
              <a:off x="2928" y="2880"/>
              <a:ext cx="1152" cy="288"/>
              <a:chOff x="2928" y="2880"/>
              <a:chExt cx="1152" cy="288"/>
            </a:xfrm>
          </p:grpSpPr>
          <p:sp>
            <p:nvSpPr>
              <p:cNvPr id="52248" name="Rectangle 13"/>
              <p:cNvSpPr>
                <a:spLocks noChangeArrowheads="1"/>
              </p:cNvSpPr>
              <p:nvPr/>
            </p:nvSpPr>
            <p:spPr bwMode="auto">
              <a:xfrm>
                <a:off x="2928" y="2880"/>
                <a:ext cx="1152"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2249" name="Text Box 14"/>
              <p:cNvSpPr txBox="1">
                <a:spLocks noChangeArrowheads="1"/>
              </p:cNvSpPr>
              <p:nvPr/>
            </p:nvSpPr>
            <p:spPr bwMode="auto">
              <a:xfrm>
                <a:off x="2928" y="2928"/>
                <a:ext cx="1152" cy="212"/>
              </a:xfrm>
              <a:prstGeom prst="rect">
                <a:avLst/>
              </a:prstGeom>
              <a:noFill/>
              <a:ln w="9525">
                <a:noFill/>
                <a:miter lim="800000"/>
                <a:headEnd/>
                <a:tailEnd/>
              </a:ln>
            </p:spPr>
            <p:txBody>
              <a:bodyPr>
                <a:spAutoFit/>
              </a:bodyPr>
              <a:lstStyle/>
              <a:p>
                <a:pPr algn="ctr"/>
                <a:r>
                  <a:rPr lang="en-US" sz="1600"/>
                  <a:t>Code Optimizer</a:t>
                </a:r>
              </a:p>
            </p:txBody>
          </p:sp>
        </p:grpSp>
        <p:cxnSp>
          <p:nvCxnSpPr>
            <p:cNvPr id="52247" name="AutoShape 68"/>
            <p:cNvCxnSpPr>
              <a:cxnSpLocks noChangeShapeType="1"/>
              <a:stCxn id="52252" idx="6"/>
              <a:endCxn id="52248" idx="1"/>
            </p:cNvCxnSpPr>
            <p:nvPr/>
          </p:nvCxnSpPr>
          <p:spPr bwMode="auto">
            <a:xfrm>
              <a:off x="2640" y="3024"/>
              <a:ext cx="288" cy="0"/>
            </a:xfrm>
            <a:prstGeom prst="straightConnector1">
              <a:avLst/>
            </a:prstGeom>
            <a:noFill/>
            <a:ln w="9525">
              <a:solidFill>
                <a:schemeClr val="tx1"/>
              </a:solidFill>
              <a:round/>
              <a:headEnd/>
              <a:tailEnd type="triangle" w="med" len="med"/>
            </a:ln>
          </p:spPr>
        </p:cxnSp>
      </p:grpSp>
      <p:grpSp>
        <p:nvGrpSpPr>
          <p:cNvPr id="17" name="Group 90"/>
          <p:cNvGrpSpPr>
            <a:grpSpLocks/>
          </p:cNvGrpSpPr>
          <p:nvPr/>
        </p:nvGrpSpPr>
        <p:grpSpPr bwMode="auto">
          <a:xfrm>
            <a:off x="4343400" y="5334000"/>
            <a:ext cx="2286000" cy="457200"/>
            <a:chOff x="2640" y="3360"/>
            <a:chExt cx="1440" cy="288"/>
          </a:xfrm>
        </p:grpSpPr>
        <p:grpSp>
          <p:nvGrpSpPr>
            <p:cNvPr id="52242" name="Group 80"/>
            <p:cNvGrpSpPr>
              <a:grpSpLocks/>
            </p:cNvGrpSpPr>
            <p:nvPr/>
          </p:nvGrpSpPr>
          <p:grpSpPr bwMode="auto">
            <a:xfrm>
              <a:off x="2928" y="3360"/>
              <a:ext cx="1152" cy="288"/>
              <a:chOff x="2928" y="3360"/>
              <a:chExt cx="1152" cy="288"/>
            </a:xfrm>
          </p:grpSpPr>
          <p:sp>
            <p:nvSpPr>
              <p:cNvPr id="52244" name="Rectangle 19"/>
              <p:cNvSpPr>
                <a:spLocks noChangeArrowheads="1"/>
              </p:cNvSpPr>
              <p:nvPr/>
            </p:nvSpPr>
            <p:spPr bwMode="auto">
              <a:xfrm>
                <a:off x="2928" y="3360"/>
                <a:ext cx="1152"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2245" name="Text Box 20"/>
              <p:cNvSpPr txBox="1">
                <a:spLocks noChangeArrowheads="1"/>
              </p:cNvSpPr>
              <p:nvPr/>
            </p:nvSpPr>
            <p:spPr bwMode="auto">
              <a:xfrm>
                <a:off x="2928" y="3408"/>
                <a:ext cx="1152" cy="212"/>
              </a:xfrm>
              <a:prstGeom prst="rect">
                <a:avLst/>
              </a:prstGeom>
              <a:noFill/>
              <a:ln w="9525">
                <a:noFill/>
                <a:miter lim="800000"/>
                <a:headEnd/>
                <a:tailEnd/>
              </a:ln>
            </p:spPr>
            <p:txBody>
              <a:bodyPr>
                <a:spAutoFit/>
              </a:bodyPr>
              <a:lstStyle/>
              <a:p>
                <a:pPr algn="ctr"/>
                <a:r>
                  <a:rPr lang="en-US" sz="1600"/>
                  <a:t>Code generation</a:t>
                </a:r>
              </a:p>
            </p:txBody>
          </p:sp>
        </p:grpSp>
        <p:cxnSp>
          <p:nvCxnSpPr>
            <p:cNvPr id="52243" name="AutoShape 69"/>
            <p:cNvCxnSpPr>
              <a:cxnSpLocks noChangeShapeType="1"/>
              <a:stCxn id="52250" idx="6"/>
              <a:endCxn id="52244" idx="1"/>
            </p:cNvCxnSpPr>
            <p:nvPr/>
          </p:nvCxnSpPr>
          <p:spPr bwMode="auto">
            <a:xfrm>
              <a:off x="2640" y="3504"/>
              <a:ext cx="288" cy="0"/>
            </a:xfrm>
            <a:prstGeom prst="straightConnector1">
              <a:avLst/>
            </a:prstGeom>
            <a:noFill/>
            <a:ln w="9525">
              <a:solidFill>
                <a:schemeClr val="tx1"/>
              </a:solidFill>
              <a:round/>
              <a:headEnd/>
              <a:tailEnd type="triangle" w="med" len="med"/>
            </a:ln>
          </p:spPr>
        </p:cxnSp>
      </p:grpSp>
      <p:grpSp>
        <p:nvGrpSpPr>
          <p:cNvPr id="19" name="Group 97"/>
          <p:cNvGrpSpPr>
            <a:grpSpLocks/>
          </p:cNvGrpSpPr>
          <p:nvPr/>
        </p:nvGrpSpPr>
        <p:grpSpPr bwMode="auto">
          <a:xfrm>
            <a:off x="6629400" y="5257800"/>
            <a:ext cx="2362200" cy="685800"/>
            <a:chOff x="4176" y="3312"/>
            <a:chExt cx="1488" cy="432"/>
          </a:xfrm>
        </p:grpSpPr>
        <p:sp>
          <p:nvSpPr>
            <p:cNvPr id="52240" name="Oval 70"/>
            <p:cNvSpPr>
              <a:spLocks noChangeArrowheads="1"/>
            </p:cNvSpPr>
            <p:nvPr/>
          </p:nvSpPr>
          <p:spPr bwMode="auto">
            <a:xfrm>
              <a:off x="4656" y="3312"/>
              <a:ext cx="1008" cy="432"/>
            </a:xfrm>
            <a:prstGeom prst="ellipse">
              <a:avLst/>
            </a:prstGeom>
            <a:solidFill>
              <a:schemeClr val="hlink"/>
            </a:solidFill>
            <a:ln w="9525">
              <a:solidFill>
                <a:schemeClr val="tx1"/>
              </a:solidFill>
              <a:round/>
              <a:headEnd/>
              <a:tailEnd/>
            </a:ln>
          </p:spPr>
          <p:txBody>
            <a:bodyPr wrap="none" anchor="ctr"/>
            <a:lstStyle/>
            <a:p>
              <a:pPr algn="ctr"/>
              <a:r>
                <a:rPr lang="en-US" sz="1200"/>
                <a:t>Machine</a:t>
              </a:r>
            </a:p>
            <a:p>
              <a:pPr algn="ctr"/>
              <a:r>
                <a:rPr lang="en-US" sz="1200"/>
                <a:t>Code</a:t>
              </a:r>
            </a:p>
          </p:txBody>
        </p:sp>
        <p:cxnSp>
          <p:nvCxnSpPr>
            <p:cNvPr id="52241" name="AutoShape 72"/>
            <p:cNvCxnSpPr>
              <a:cxnSpLocks noChangeShapeType="1"/>
              <a:stCxn id="52245" idx="3"/>
              <a:endCxn id="52240" idx="2"/>
            </p:cNvCxnSpPr>
            <p:nvPr/>
          </p:nvCxnSpPr>
          <p:spPr bwMode="auto">
            <a:xfrm>
              <a:off x="4176" y="3514"/>
              <a:ext cx="480" cy="14"/>
            </a:xfrm>
            <a:prstGeom prst="bentConnector3">
              <a:avLst>
                <a:gd name="adj1" fmla="val 50000"/>
              </a:avLst>
            </a:prstGeom>
            <a:noFill/>
            <a:ln w="9525">
              <a:solidFill>
                <a:schemeClr val="tx1"/>
              </a:solidFill>
              <a:miter lim="800000"/>
              <a:headEnd/>
              <a:tailEnd type="triangle" w="med" len="med"/>
            </a:ln>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900" decel="100000" fill="hold"/>
                                        <p:tgtEl>
                                          <p:spTgt spid="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ppt_x"/>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bldLvl="3"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4"/>
          <p:cNvSpPr txBox="1">
            <a:spLocks noChangeArrowheads="1"/>
          </p:cNvSpPr>
          <p:nvPr/>
        </p:nvSpPr>
        <p:spPr bwMode="auto">
          <a:xfrm>
            <a:off x="5797593" y="5315515"/>
            <a:ext cx="1600200" cy="379413"/>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800" b="1" dirty="0"/>
              <a:t>LITERAL: 13</a:t>
            </a:r>
          </a:p>
        </p:txBody>
      </p:sp>
      <p:sp>
        <p:nvSpPr>
          <p:cNvPr id="2" name="Title 1"/>
          <p:cNvSpPr>
            <a:spLocks noGrp="1"/>
          </p:cNvSpPr>
          <p:nvPr>
            <p:ph type="title"/>
          </p:nvPr>
        </p:nvSpPr>
        <p:spPr/>
        <p:txBody>
          <a:bodyPr/>
          <a:lstStyle/>
          <a:p>
            <a:r>
              <a:rPr lang="en-US" dirty="0"/>
              <a:t>Lexical Analyzer</a:t>
            </a:r>
          </a:p>
        </p:txBody>
      </p:sp>
      <p:sp>
        <p:nvSpPr>
          <p:cNvPr id="3" name="Content Placeholder 2"/>
          <p:cNvSpPr>
            <a:spLocks noGrp="1"/>
          </p:cNvSpPr>
          <p:nvPr>
            <p:ph idx="1"/>
          </p:nvPr>
        </p:nvSpPr>
        <p:spPr>
          <a:xfrm>
            <a:off x="609599" y="1600201"/>
            <a:ext cx="6347714" cy="1253274"/>
          </a:xfrm>
        </p:spPr>
        <p:txBody>
          <a:bodyPr/>
          <a:lstStyle/>
          <a:p>
            <a:r>
              <a:rPr lang="en-US" dirty="0"/>
              <a:t>Examines the individual symbols of a program</a:t>
            </a:r>
          </a:p>
          <a:p>
            <a:pPr lvl="1"/>
            <a:r>
              <a:rPr lang="en-US" dirty="0"/>
              <a:t>Input: a stream of symbols (ASCII chars)</a:t>
            </a:r>
          </a:p>
          <a:p>
            <a:pPr lvl="1"/>
            <a:r>
              <a:rPr lang="en-US" dirty="0"/>
              <a:t>Output: a stream of tokens.  A token is a logically cohesive sequence of characters that represents a single symbol.</a:t>
            </a:r>
          </a:p>
          <a:p>
            <a:endParaRPr lang="en-US" dirty="0"/>
          </a:p>
        </p:txBody>
      </p:sp>
      <p:sp>
        <p:nvSpPr>
          <p:cNvPr id="4" name="Text Box 4"/>
          <p:cNvSpPr txBox="1">
            <a:spLocks noChangeArrowheads="1"/>
          </p:cNvSpPr>
          <p:nvPr/>
        </p:nvSpPr>
        <p:spPr bwMode="auto">
          <a:xfrm>
            <a:off x="22098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o</a:t>
            </a:r>
          </a:p>
        </p:txBody>
      </p:sp>
      <p:sp>
        <p:nvSpPr>
          <p:cNvPr id="5" name="Text Box 5"/>
          <p:cNvSpPr txBox="1">
            <a:spLocks noChangeArrowheads="1"/>
          </p:cNvSpPr>
          <p:nvPr/>
        </p:nvSpPr>
        <p:spPr bwMode="auto">
          <a:xfrm>
            <a:off x="25908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r</a:t>
            </a:r>
          </a:p>
        </p:txBody>
      </p:sp>
      <p:sp>
        <p:nvSpPr>
          <p:cNvPr id="6" name="Text Box 6"/>
          <p:cNvSpPr txBox="1">
            <a:spLocks noChangeArrowheads="1"/>
          </p:cNvSpPr>
          <p:nvPr/>
        </p:nvSpPr>
        <p:spPr bwMode="auto">
          <a:xfrm>
            <a:off x="29718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a:t>
            </a:r>
          </a:p>
        </p:txBody>
      </p:sp>
      <p:sp>
        <p:nvSpPr>
          <p:cNvPr id="7" name="Text Box 7"/>
          <p:cNvSpPr txBox="1">
            <a:spLocks noChangeArrowheads="1"/>
          </p:cNvSpPr>
          <p:nvPr/>
        </p:nvSpPr>
        <p:spPr bwMode="auto">
          <a:xfrm>
            <a:off x="33528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i</a:t>
            </a:r>
          </a:p>
        </p:txBody>
      </p:sp>
      <p:sp>
        <p:nvSpPr>
          <p:cNvPr id="8" name="Text Box 8"/>
          <p:cNvSpPr txBox="1">
            <a:spLocks noChangeArrowheads="1"/>
          </p:cNvSpPr>
          <p:nvPr/>
        </p:nvSpPr>
        <p:spPr bwMode="auto">
          <a:xfrm>
            <a:off x="37338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n</a:t>
            </a:r>
          </a:p>
        </p:txBody>
      </p:sp>
      <p:sp>
        <p:nvSpPr>
          <p:cNvPr id="9" name="Text Box 9"/>
          <p:cNvSpPr txBox="1">
            <a:spLocks noChangeArrowheads="1"/>
          </p:cNvSpPr>
          <p:nvPr/>
        </p:nvSpPr>
        <p:spPr bwMode="auto">
          <a:xfrm>
            <a:off x="41148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t</a:t>
            </a:r>
          </a:p>
        </p:txBody>
      </p:sp>
      <p:sp>
        <p:nvSpPr>
          <p:cNvPr id="10" name="Text Box 10"/>
          <p:cNvSpPr txBox="1">
            <a:spLocks noChangeArrowheads="1"/>
          </p:cNvSpPr>
          <p:nvPr/>
        </p:nvSpPr>
        <p:spPr bwMode="auto">
          <a:xfrm>
            <a:off x="4495800" y="3048000"/>
            <a:ext cx="2286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 </a:t>
            </a:r>
          </a:p>
        </p:txBody>
      </p:sp>
      <p:sp>
        <p:nvSpPr>
          <p:cNvPr id="11" name="Text Box 11"/>
          <p:cNvSpPr txBox="1">
            <a:spLocks noChangeArrowheads="1"/>
          </p:cNvSpPr>
          <p:nvPr/>
        </p:nvSpPr>
        <p:spPr bwMode="auto">
          <a:xfrm>
            <a:off x="48006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dirty="0"/>
              <a:t>x</a:t>
            </a:r>
          </a:p>
        </p:txBody>
      </p:sp>
      <p:sp>
        <p:nvSpPr>
          <p:cNvPr id="12" name="Text Box 12"/>
          <p:cNvSpPr txBox="1">
            <a:spLocks noChangeArrowheads="1"/>
          </p:cNvSpPr>
          <p:nvPr/>
        </p:nvSpPr>
        <p:spPr bwMode="auto">
          <a:xfrm>
            <a:off x="51816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a:t>
            </a:r>
          </a:p>
        </p:txBody>
      </p:sp>
      <p:sp>
        <p:nvSpPr>
          <p:cNvPr id="13" name="Text Box 13"/>
          <p:cNvSpPr txBox="1">
            <a:spLocks noChangeArrowheads="1"/>
          </p:cNvSpPr>
          <p:nvPr/>
        </p:nvSpPr>
        <p:spPr bwMode="auto">
          <a:xfrm>
            <a:off x="3200399" y="3955903"/>
            <a:ext cx="1676400" cy="707886"/>
          </a:xfrm>
          <a:prstGeom prst="rect">
            <a:avLst/>
          </a:prstGeom>
          <a:solidFill>
            <a:schemeClr val="accent2">
              <a:lumMod val="75000"/>
            </a:schemeClr>
          </a:solidFill>
          <a:ln w="1905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2000" dirty="0"/>
              <a:t>Lexical Analyzer</a:t>
            </a:r>
          </a:p>
        </p:txBody>
      </p:sp>
      <p:sp>
        <p:nvSpPr>
          <p:cNvPr id="14" name="Text Box 14"/>
          <p:cNvSpPr txBox="1">
            <a:spLocks noChangeArrowheads="1"/>
          </p:cNvSpPr>
          <p:nvPr/>
        </p:nvSpPr>
        <p:spPr bwMode="auto">
          <a:xfrm>
            <a:off x="18288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f</a:t>
            </a:r>
          </a:p>
        </p:txBody>
      </p:sp>
      <p:sp>
        <p:nvSpPr>
          <p:cNvPr id="15" name="Text Box 15"/>
          <p:cNvSpPr txBox="1">
            <a:spLocks noChangeArrowheads="1"/>
          </p:cNvSpPr>
          <p:nvPr/>
        </p:nvSpPr>
        <p:spPr bwMode="auto">
          <a:xfrm>
            <a:off x="793466" y="5315515"/>
            <a:ext cx="812137" cy="369332"/>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800" b="1" dirty="0"/>
              <a:t>FOR</a:t>
            </a:r>
          </a:p>
        </p:txBody>
      </p:sp>
      <p:sp>
        <p:nvSpPr>
          <p:cNvPr id="16" name="Text Box 16"/>
          <p:cNvSpPr txBox="1">
            <a:spLocks noChangeArrowheads="1"/>
          </p:cNvSpPr>
          <p:nvPr/>
        </p:nvSpPr>
        <p:spPr bwMode="auto">
          <a:xfrm>
            <a:off x="1731467" y="5315515"/>
            <a:ext cx="1055978" cy="379413"/>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800" b="1" dirty="0"/>
              <a:t>LEFT_P</a:t>
            </a:r>
          </a:p>
        </p:txBody>
      </p:sp>
      <p:sp>
        <p:nvSpPr>
          <p:cNvPr id="17" name="Text Box 17"/>
          <p:cNvSpPr txBox="1">
            <a:spLocks noChangeArrowheads="1"/>
          </p:cNvSpPr>
          <p:nvPr/>
        </p:nvSpPr>
        <p:spPr bwMode="auto">
          <a:xfrm>
            <a:off x="2895599" y="5321906"/>
            <a:ext cx="609600" cy="379413"/>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800" b="1" dirty="0"/>
              <a:t>INT</a:t>
            </a:r>
          </a:p>
        </p:txBody>
      </p:sp>
      <p:sp>
        <p:nvSpPr>
          <p:cNvPr id="18" name="Text Box 18"/>
          <p:cNvSpPr txBox="1">
            <a:spLocks noChangeArrowheads="1"/>
          </p:cNvSpPr>
          <p:nvPr/>
        </p:nvSpPr>
        <p:spPr bwMode="auto">
          <a:xfrm>
            <a:off x="3617777" y="5315515"/>
            <a:ext cx="838200" cy="379413"/>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800" b="1" dirty="0"/>
              <a:t>ID : X</a:t>
            </a:r>
          </a:p>
        </p:txBody>
      </p:sp>
      <p:sp>
        <p:nvSpPr>
          <p:cNvPr id="19" name="Text Box 19"/>
          <p:cNvSpPr txBox="1">
            <a:spLocks noChangeArrowheads="1"/>
          </p:cNvSpPr>
          <p:nvPr/>
        </p:nvSpPr>
        <p:spPr bwMode="auto">
          <a:xfrm>
            <a:off x="4568555" y="5321905"/>
            <a:ext cx="1143000" cy="379413"/>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800" b="1" dirty="0"/>
              <a:t>EQUAL</a:t>
            </a:r>
          </a:p>
        </p:txBody>
      </p:sp>
      <p:sp>
        <p:nvSpPr>
          <p:cNvPr id="21" name="Text Box 21"/>
          <p:cNvSpPr txBox="1">
            <a:spLocks noChangeArrowheads="1"/>
          </p:cNvSpPr>
          <p:nvPr/>
        </p:nvSpPr>
        <p:spPr bwMode="auto">
          <a:xfrm>
            <a:off x="55626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1</a:t>
            </a:r>
          </a:p>
        </p:txBody>
      </p:sp>
      <p:sp>
        <p:nvSpPr>
          <p:cNvPr id="22" name="Text Box 22"/>
          <p:cNvSpPr txBox="1">
            <a:spLocks noChangeArrowheads="1"/>
          </p:cNvSpPr>
          <p:nvPr/>
        </p:nvSpPr>
        <p:spPr bwMode="auto">
          <a:xfrm>
            <a:off x="5943600" y="3048000"/>
            <a:ext cx="304800" cy="379413"/>
          </a:xfrm>
          <a:prstGeom prst="rect">
            <a:avLst/>
          </a:prstGeom>
          <a:solidFill>
            <a:schemeClr val="tx2">
              <a:lumMod val="40000"/>
              <a:lumOff val="6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800" b="1"/>
              <a:t>3</a:t>
            </a:r>
          </a:p>
        </p:txBody>
      </p:sp>
      <p:sp>
        <p:nvSpPr>
          <p:cNvPr id="27" name="Down Arrow 26"/>
          <p:cNvSpPr/>
          <p:nvPr/>
        </p:nvSpPr>
        <p:spPr>
          <a:xfrm>
            <a:off x="3900952" y="3539258"/>
            <a:ext cx="277275" cy="3048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3900952" y="4816189"/>
            <a:ext cx="277275" cy="3048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6105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down)">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down)">
                                      <p:cBhvr>
                                        <p:cTn id="72" dur="580">
                                          <p:stCondLst>
                                            <p:cond delay="0"/>
                                          </p:stCondLst>
                                        </p:cTn>
                                        <p:tgtEl>
                                          <p:spTgt spid="15"/>
                                        </p:tgtEl>
                                      </p:cBhvr>
                                    </p:animEffect>
                                    <p:anim calcmode="lin" valueType="num">
                                      <p:cBhvr>
                                        <p:cTn id="7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8" dur="26">
                                          <p:stCondLst>
                                            <p:cond delay="650"/>
                                          </p:stCondLst>
                                        </p:cTn>
                                        <p:tgtEl>
                                          <p:spTgt spid="15"/>
                                        </p:tgtEl>
                                      </p:cBhvr>
                                      <p:to x="100000" y="60000"/>
                                    </p:animScale>
                                    <p:animScale>
                                      <p:cBhvr>
                                        <p:cTn id="79" dur="166" decel="50000">
                                          <p:stCondLst>
                                            <p:cond delay="676"/>
                                          </p:stCondLst>
                                        </p:cTn>
                                        <p:tgtEl>
                                          <p:spTgt spid="15"/>
                                        </p:tgtEl>
                                      </p:cBhvr>
                                      <p:to x="100000" y="100000"/>
                                    </p:animScale>
                                    <p:animScale>
                                      <p:cBhvr>
                                        <p:cTn id="80" dur="26">
                                          <p:stCondLst>
                                            <p:cond delay="1312"/>
                                          </p:stCondLst>
                                        </p:cTn>
                                        <p:tgtEl>
                                          <p:spTgt spid="15"/>
                                        </p:tgtEl>
                                      </p:cBhvr>
                                      <p:to x="100000" y="80000"/>
                                    </p:animScale>
                                    <p:animScale>
                                      <p:cBhvr>
                                        <p:cTn id="81" dur="166" decel="50000">
                                          <p:stCondLst>
                                            <p:cond delay="1338"/>
                                          </p:stCondLst>
                                        </p:cTn>
                                        <p:tgtEl>
                                          <p:spTgt spid="15"/>
                                        </p:tgtEl>
                                      </p:cBhvr>
                                      <p:to x="100000" y="100000"/>
                                    </p:animScale>
                                    <p:animScale>
                                      <p:cBhvr>
                                        <p:cTn id="82" dur="26">
                                          <p:stCondLst>
                                            <p:cond delay="1642"/>
                                          </p:stCondLst>
                                        </p:cTn>
                                        <p:tgtEl>
                                          <p:spTgt spid="15"/>
                                        </p:tgtEl>
                                      </p:cBhvr>
                                      <p:to x="100000" y="90000"/>
                                    </p:animScale>
                                    <p:animScale>
                                      <p:cBhvr>
                                        <p:cTn id="83" dur="166" decel="50000">
                                          <p:stCondLst>
                                            <p:cond delay="1668"/>
                                          </p:stCondLst>
                                        </p:cTn>
                                        <p:tgtEl>
                                          <p:spTgt spid="15"/>
                                        </p:tgtEl>
                                      </p:cBhvr>
                                      <p:to x="100000" y="100000"/>
                                    </p:animScale>
                                    <p:animScale>
                                      <p:cBhvr>
                                        <p:cTn id="84" dur="26">
                                          <p:stCondLst>
                                            <p:cond delay="1808"/>
                                          </p:stCondLst>
                                        </p:cTn>
                                        <p:tgtEl>
                                          <p:spTgt spid="15"/>
                                        </p:tgtEl>
                                      </p:cBhvr>
                                      <p:to x="100000" y="95000"/>
                                    </p:animScale>
                                    <p:animScale>
                                      <p:cBhvr>
                                        <p:cTn id="85" dur="166" decel="50000">
                                          <p:stCondLst>
                                            <p:cond delay="1834"/>
                                          </p:stCondLst>
                                        </p:cTn>
                                        <p:tgtEl>
                                          <p:spTgt spid="15"/>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down)">
                                      <p:cBhvr>
                                        <p:cTn id="90" dur="580">
                                          <p:stCondLst>
                                            <p:cond delay="0"/>
                                          </p:stCondLst>
                                        </p:cTn>
                                        <p:tgtEl>
                                          <p:spTgt spid="16"/>
                                        </p:tgtEl>
                                      </p:cBhvr>
                                    </p:animEffect>
                                    <p:anim calcmode="lin" valueType="num">
                                      <p:cBhvr>
                                        <p:cTn id="9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96" dur="26">
                                          <p:stCondLst>
                                            <p:cond delay="650"/>
                                          </p:stCondLst>
                                        </p:cTn>
                                        <p:tgtEl>
                                          <p:spTgt spid="16"/>
                                        </p:tgtEl>
                                      </p:cBhvr>
                                      <p:to x="100000" y="60000"/>
                                    </p:animScale>
                                    <p:animScale>
                                      <p:cBhvr>
                                        <p:cTn id="97" dur="166" decel="50000">
                                          <p:stCondLst>
                                            <p:cond delay="676"/>
                                          </p:stCondLst>
                                        </p:cTn>
                                        <p:tgtEl>
                                          <p:spTgt spid="16"/>
                                        </p:tgtEl>
                                      </p:cBhvr>
                                      <p:to x="100000" y="100000"/>
                                    </p:animScale>
                                    <p:animScale>
                                      <p:cBhvr>
                                        <p:cTn id="98" dur="26">
                                          <p:stCondLst>
                                            <p:cond delay="1312"/>
                                          </p:stCondLst>
                                        </p:cTn>
                                        <p:tgtEl>
                                          <p:spTgt spid="16"/>
                                        </p:tgtEl>
                                      </p:cBhvr>
                                      <p:to x="100000" y="80000"/>
                                    </p:animScale>
                                    <p:animScale>
                                      <p:cBhvr>
                                        <p:cTn id="99" dur="166" decel="50000">
                                          <p:stCondLst>
                                            <p:cond delay="1338"/>
                                          </p:stCondLst>
                                        </p:cTn>
                                        <p:tgtEl>
                                          <p:spTgt spid="16"/>
                                        </p:tgtEl>
                                      </p:cBhvr>
                                      <p:to x="100000" y="100000"/>
                                    </p:animScale>
                                    <p:animScale>
                                      <p:cBhvr>
                                        <p:cTn id="100" dur="26">
                                          <p:stCondLst>
                                            <p:cond delay="1642"/>
                                          </p:stCondLst>
                                        </p:cTn>
                                        <p:tgtEl>
                                          <p:spTgt spid="16"/>
                                        </p:tgtEl>
                                      </p:cBhvr>
                                      <p:to x="100000" y="90000"/>
                                    </p:animScale>
                                    <p:animScale>
                                      <p:cBhvr>
                                        <p:cTn id="101" dur="166" decel="50000">
                                          <p:stCondLst>
                                            <p:cond delay="1668"/>
                                          </p:stCondLst>
                                        </p:cTn>
                                        <p:tgtEl>
                                          <p:spTgt spid="16"/>
                                        </p:tgtEl>
                                      </p:cBhvr>
                                      <p:to x="100000" y="100000"/>
                                    </p:animScale>
                                    <p:animScale>
                                      <p:cBhvr>
                                        <p:cTn id="102" dur="26">
                                          <p:stCondLst>
                                            <p:cond delay="1808"/>
                                          </p:stCondLst>
                                        </p:cTn>
                                        <p:tgtEl>
                                          <p:spTgt spid="16"/>
                                        </p:tgtEl>
                                      </p:cBhvr>
                                      <p:to x="100000" y="95000"/>
                                    </p:animScale>
                                    <p:animScale>
                                      <p:cBhvr>
                                        <p:cTn id="103" dur="166" decel="50000">
                                          <p:stCondLst>
                                            <p:cond delay="1834"/>
                                          </p:stCondLst>
                                        </p:cTn>
                                        <p:tgtEl>
                                          <p:spTgt spid="16"/>
                                        </p:tgtEl>
                                      </p:cBhvr>
                                      <p:to x="100000" y="100000"/>
                                    </p:animScale>
                                  </p:childTnLst>
                                </p:cTn>
                              </p:par>
                            </p:childTnLst>
                          </p:cTn>
                        </p:par>
                      </p:childTnLst>
                    </p:cTn>
                  </p:par>
                  <p:par>
                    <p:cTn id="104" fill="hold">
                      <p:stCondLst>
                        <p:cond delay="indefinite"/>
                      </p:stCondLst>
                      <p:childTnLst>
                        <p:par>
                          <p:cTn id="105" fill="hold">
                            <p:stCondLst>
                              <p:cond delay="0"/>
                            </p:stCondLst>
                            <p:childTnLst>
                              <p:par>
                                <p:cTn id="106" presetID="26" presetClass="entr" presetSubtype="0" fill="hold" grpId="0" nodeType="click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wipe(down)">
                                      <p:cBhvr>
                                        <p:cTn id="108" dur="580">
                                          <p:stCondLst>
                                            <p:cond delay="0"/>
                                          </p:stCondLst>
                                        </p:cTn>
                                        <p:tgtEl>
                                          <p:spTgt spid="17"/>
                                        </p:tgtEl>
                                      </p:cBhvr>
                                    </p:animEffect>
                                    <p:anim calcmode="lin" valueType="num">
                                      <p:cBhvr>
                                        <p:cTn id="10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14" dur="26">
                                          <p:stCondLst>
                                            <p:cond delay="650"/>
                                          </p:stCondLst>
                                        </p:cTn>
                                        <p:tgtEl>
                                          <p:spTgt spid="17"/>
                                        </p:tgtEl>
                                      </p:cBhvr>
                                      <p:to x="100000" y="60000"/>
                                    </p:animScale>
                                    <p:animScale>
                                      <p:cBhvr>
                                        <p:cTn id="115" dur="166" decel="50000">
                                          <p:stCondLst>
                                            <p:cond delay="676"/>
                                          </p:stCondLst>
                                        </p:cTn>
                                        <p:tgtEl>
                                          <p:spTgt spid="17"/>
                                        </p:tgtEl>
                                      </p:cBhvr>
                                      <p:to x="100000" y="100000"/>
                                    </p:animScale>
                                    <p:animScale>
                                      <p:cBhvr>
                                        <p:cTn id="116" dur="26">
                                          <p:stCondLst>
                                            <p:cond delay="1312"/>
                                          </p:stCondLst>
                                        </p:cTn>
                                        <p:tgtEl>
                                          <p:spTgt spid="17"/>
                                        </p:tgtEl>
                                      </p:cBhvr>
                                      <p:to x="100000" y="80000"/>
                                    </p:animScale>
                                    <p:animScale>
                                      <p:cBhvr>
                                        <p:cTn id="117" dur="166" decel="50000">
                                          <p:stCondLst>
                                            <p:cond delay="1338"/>
                                          </p:stCondLst>
                                        </p:cTn>
                                        <p:tgtEl>
                                          <p:spTgt spid="17"/>
                                        </p:tgtEl>
                                      </p:cBhvr>
                                      <p:to x="100000" y="100000"/>
                                    </p:animScale>
                                    <p:animScale>
                                      <p:cBhvr>
                                        <p:cTn id="118" dur="26">
                                          <p:stCondLst>
                                            <p:cond delay="1642"/>
                                          </p:stCondLst>
                                        </p:cTn>
                                        <p:tgtEl>
                                          <p:spTgt spid="17"/>
                                        </p:tgtEl>
                                      </p:cBhvr>
                                      <p:to x="100000" y="90000"/>
                                    </p:animScale>
                                    <p:animScale>
                                      <p:cBhvr>
                                        <p:cTn id="119" dur="166" decel="50000">
                                          <p:stCondLst>
                                            <p:cond delay="1668"/>
                                          </p:stCondLst>
                                        </p:cTn>
                                        <p:tgtEl>
                                          <p:spTgt spid="17"/>
                                        </p:tgtEl>
                                      </p:cBhvr>
                                      <p:to x="100000" y="100000"/>
                                    </p:animScale>
                                    <p:animScale>
                                      <p:cBhvr>
                                        <p:cTn id="120" dur="26">
                                          <p:stCondLst>
                                            <p:cond delay="1808"/>
                                          </p:stCondLst>
                                        </p:cTn>
                                        <p:tgtEl>
                                          <p:spTgt spid="17"/>
                                        </p:tgtEl>
                                      </p:cBhvr>
                                      <p:to x="100000" y="95000"/>
                                    </p:animScale>
                                    <p:animScale>
                                      <p:cBhvr>
                                        <p:cTn id="121" dur="166" decel="50000">
                                          <p:stCondLst>
                                            <p:cond delay="1834"/>
                                          </p:stCondLst>
                                        </p:cTn>
                                        <p:tgtEl>
                                          <p:spTgt spid="17"/>
                                        </p:tgtEl>
                                      </p:cBhvr>
                                      <p:to x="100000" y="100000"/>
                                    </p:animScale>
                                  </p:childTnLst>
                                </p:cTn>
                              </p:par>
                            </p:childTnLst>
                          </p:cTn>
                        </p:par>
                      </p:childTnLst>
                    </p:cTn>
                  </p:par>
                  <p:par>
                    <p:cTn id="122" fill="hold">
                      <p:stCondLst>
                        <p:cond delay="indefinite"/>
                      </p:stCondLst>
                      <p:childTnLst>
                        <p:par>
                          <p:cTn id="123" fill="hold">
                            <p:stCondLst>
                              <p:cond delay="0"/>
                            </p:stCondLst>
                            <p:childTnLst>
                              <p:par>
                                <p:cTn id="124" presetID="26" presetClass="entr" presetSubtype="0" fill="hold" grpId="0" nodeType="clickEffect">
                                  <p:stCondLst>
                                    <p:cond delay="0"/>
                                  </p:stCondLst>
                                  <p:childTnLst>
                                    <p:set>
                                      <p:cBhvr>
                                        <p:cTn id="125" dur="1" fill="hold">
                                          <p:stCondLst>
                                            <p:cond delay="0"/>
                                          </p:stCondLst>
                                        </p:cTn>
                                        <p:tgtEl>
                                          <p:spTgt spid="18"/>
                                        </p:tgtEl>
                                        <p:attrNameLst>
                                          <p:attrName>style.visibility</p:attrName>
                                        </p:attrNameLst>
                                      </p:cBhvr>
                                      <p:to>
                                        <p:strVal val="visible"/>
                                      </p:to>
                                    </p:set>
                                    <p:animEffect transition="in" filter="wipe(down)">
                                      <p:cBhvr>
                                        <p:cTn id="126" dur="580">
                                          <p:stCondLst>
                                            <p:cond delay="0"/>
                                          </p:stCondLst>
                                        </p:cTn>
                                        <p:tgtEl>
                                          <p:spTgt spid="18"/>
                                        </p:tgtEl>
                                      </p:cBhvr>
                                    </p:animEffect>
                                    <p:anim calcmode="lin" valueType="num">
                                      <p:cBhvr>
                                        <p:cTn id="12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2" dur="26">
                                          <p:stCondLst>
                                            <p:cond delay="650"/>
                                          </p:stCondLst>
                                        </p:cTn>
                                        <p:tgtEl>
                                          <p:spTgt spid="18"/>
                                        </p:tgtEl>
                                      </p:cBhvr>
                                      <p:to x="100000" y="60000"/>
                                    </p:animScale>
                                    <p:animScale>
                                      <p:cBhvr>
                                        <p:cTn id="133" dur="166" decel="50000">
                                          <p:stCondLst>
                                            <p:cond delay="676"/>
                                          </p:stCondLst>
                                        </p:cTn>
                                        <p:tgtEl>
                                          <p:spTgt spid="18"/>
                                        </p:tgtEl>
                                      </p:cBhvr>
                                      <p:to x="100000" y="100000"/>
                                    </p:animScale>
                                    <p:animScale>
                                      <p:cBhvr>
                                        <p:cTn id="134" dur="26">
                                          <p:stCondLst>
                                            <p:cond delay="1312"/>
                                          </p:stCondLst>
                                        </p:cTn>
                                        <p:tgtEl>
                                          <p:spTgt spid="18"/>
                                        </p:tgtEl>
                                      </p:cBhvr>
                                      <p:to x="100000" y="80000"/>
                                    </p:animScale>
                                    <p:animScale>
                                      <p:cBhvr>
                                        <p:cTn id="135" dur="166" decel="50000">
                                          <p:stCondLst>
                                            <p:cond delay="1338"/>
                                          </p:stCondLst>
                                        </p:cTn>
                                        <p:tgtEl>
                                          <p:spTgt spid="18"/>
                                        </p:tgtEl>
                                      </p:cBhvr>
                                      <p:to x="100000" y="100000"/>
                                    </p:animScale>
                                    <p:animScale>
                                      <p:cBhvr>
                                        <p:cTn id="136" dur="26">
                                          <p:stCondLst>
                                            <p:cond delay="1642"/>
                                          </p:stCondLst>
                                        </p:cTn>
                                        <p:tgtEl>
                                          <p:spTgt spid="18"/>
                                        </p:tgtEl>
                                      </p:cBhvr>
                                      <p:to x="100000" y="90000"/>
                                    </p:animScale>
                                    <p:animScale>
                                      <p:cBhvr>
                                        <p:cTn id="137" dur="166" decel="50000">
                                          <p:stCondLst>
                                            <p:cond delay="1668"/>
                                          </p:stCondLst>
                                        </p:cTn>
                                        <p:tgtEl>
                                          <p:spTgt spid="18"/>
                                        </p:tgtEl>
                                      </p:cBhvr>
                                      <p:to x="100000" y="100000"/>
                                    </p:animScale>
                                    <p:animScale>
                                      <p:cBhvr>
                                        <p:cTn id="138" dur="26">
                                          <p:stCondLst>
                                            <p:cond delay="1808"/>
                                          </p:stCondLst>
                                        </p:cTn>
                                        <p:tgtEl>
                                          <p:spTgt spid="18"/>
                                        </p:tgtEl>
                                      </p:cBhvr>
                                      <p:to x="100000" y="95000"/>
                                    </p:animScale>
                                    <p:animScale>
                                      <p:cBhvr>
                                        <p:cTn id="139" dur="166" decel="50000">
                                          <p:stCondLst>
                                            <p:cond delay="1834"/>
                                          </p:stCondLst>
                                        </p:cTn>
                                        <p:tgtEl>
                                          <p:spTgt spid="18"/>
                                        </p:tgtEl>
                                      </p:cBhvr>
                                      <p:to x="100000" y="100000"/>
                                    </p:animScale>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wipe(down)">
                                      <p:cBhvr>
                                        <p:cTn id="144" dur="580">
                                          <p:stCondLst>
                                            <p:cond delay="0"/>
                                          </p:stCondLst>
                                        </p:cTn>
                                        <p:tgtEl>
                                          <p:spTgt spid="19"/>
                                        </p:tgtEl>
                                      </p:cBhvr>
                                    </p:animEffect>
                                    <p:anim calcmode="lin" valueType="num">
                                      <p:cBhvr>
                                        <p:cTn id="145"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50" dur="26">
                                          <p:stCondLst>
                                            <p:cond delay="650"/>
                                          </p:stCondLst>
                                        </p:cTn>
                                        <p:tgtEl>
                                          <p:spTgt spid="19"/>
                                        </p:tgtEl>
                                      </p:cBhvr>
                                      <p:to x="100000" y="60000"/>
                                    </p:animScale>
                                    <p:animScale>
                                      <p:cBhvr>
                                        <p:cTn id="151" dur="166" decel="50000">
                                          <p:stCondLst>
                                            <p:cond delay="676"/>
                                          </p:stCondLst>
                                        </p:cTn>
                                        <p:tgtEl>
                                          <p:spTgt spid="19"/>
                                        </p:tgtEl>
                                      </p:cBhvr>
                                      <p:to x="100000" y="100000"/>
                                    </p:animScale>
                                    <p:animScale>
                                      <p:cBhvr>
                                        <p:cTn id="152" dur="26">
                                          <p:stCondLst>
                                            <p:cond delay="1312"/>
                                          </p:stCondLst>
                                        </p:cTn>
                                        <p:tgtEl>
                                          <p:spTgt spid="19"/>
                                        </p:tgtEl>
                                      </p:cBhvr>
                                      <p:to x="100000" y="80000"/>
                                    </p:animScale>
                                    <p:animScale>
                                      <p:cBhvr>
                                        <p:cTn id="153" dur="166" decel="50000">
                                          <p:stCondLst>
                                            <p:cond delay="1338"/>
                                          </p:stCondLst>
                                        </p:cTn>
                                        <p:tgtEl>
                                          <p:spTgt spid="19"/>
                                        </p:tgtEl>
                                      </p:cBhvr>
                                      <p:to x="100000" y="100000"/>
                                    </p:animScale>
                                    <p:animScale>
                                      <p:cBhvr>
                                        <p:cTn id="154" dur="26">
                                          <p:stCondLst>
                                            <p:cond delay="1642"/>
                                          </p:stCondLst>
                                        </p:cTn>
                                        <p:tgtEl>
                                          <p:spTgt spid="19"/>
                                        </p:tgtEl>
                                      </p:cBhvr>
                                      <p:to x="100000" y="90000"/>
                                    </p:animScale>
                                    <p:animScale>
                                      <p:cBhvr>
                                        <p:cTn id="155" dur="166" decel="50000">
                                          <p:stCondLst>
                                            <p:cond delay="1668"/>
                                          </p:stCondLst>
                                        </p:cTn>
                                        <p:tgtEl>
                                          <p:spTgt spid="19"/>
                                        </p:tgtEl>
                                      </p:cBhvr>
                                      <p:to x="100000" y="100000"/>
                                    </p:animScale>
                                    <p:animScale>
                                      <p:cBhvr>
                                        <p:cTn id="156" dur="26">
                                          <p:stCondLst>
                                            <p:cond delay="1808"/>
                                          </p:stCondLst>
                                        </p:cTn>
                                        <p:tgtEl>
                                          <p:spTgt spid="19"/>
                                        </p:tgtEl>
                                      </p:cBhvr>
                                      <p:to x="100000" y="95000"/>
                                    </p:animScale>
                                    <p:animScale>
                                      <p:cBhvr>
                                        <p:cTn id="157" dur="166" decel="50000">
                                          <p:stCondLst>
                                            <p:cond delay="1834"/>
                                          </p:stCondLst>
                                        </p:cTn>
                                        <p:tgtEl>
                                          <p:spTgt spid="19"/>
                                        </p:tgtEl>
                                      </p:cBhvr>
                                      <p:to x="100000" y="100000"/>
                                    </p:animScale>
                                  </p:childTnLst>
                                </p:cTn>
                              </p:par>
                            </p:childTnLst>
                          </p:cTn>
                        </p:par>
                      </p:childTnLst>
                    </p:cTn>
                  </p:par>
                  <p:par>
                    <p:cTn id="158" fill="hold">
                      <p:stCondLst>
                        <p:cond delay="indefinite"/>
                      </p:stCondLst>
                      <p:childTnLst>
                        <p:par>
                          <p:cTn id="159" fill="hold">
                            <p:stCondLst>
                              <p:cond delay="0"/>
                            </p:stCondLst>
                            <p:childTnLst>
                              <p:par>
                                <p:cTn id="160" presetID="26" presetClass="entr" presetSubtype="0" fill="hold" grpId="0" nodeType="clickEffect">
                                  <p:stCondLst>
                                    <p:cond delay="0"/>
                                  </p:stCondLst>
                                  <p:childTnLst>
                                    <p:set>
                                      <p:cBhvr>
                                        <p:cTn id="161" dur="1" fill="hold">
                                          <p:stCondLst>
                                            <p:cond delay="0"/>
                                          </p:stCondLst>
                                        </p:cTn>
                                        <p:tgtEl>
                                          <p:spTgt spid="24"/>
                                        </p:tgtEl>
                                        <p:attrNameLst>
                                          <p:attrName>style.visibility</p:attrName>
                                        </p:attrNameLst>
                                      </p:cBhvr>
                                      <p:to>
                                        <p:strVal val="visible"/>
                                      </p:to>
                                    </p:set>
                                    <p:animEffect transition="in" filter="wipe(down)">
                                      <p:cBhvr>
                                        <p:cTn id="162" dur="580">
                                          <p:stCondLst>
                                            <p:cond delay="0"/>
                                          </p:stCondLst>
                                        </p:cTn>
                                        <p:tgtEl>
                                          <p:spTgt spid="24"/>
                                        </p:tgtEl>
                                      </p:cBhvr>
                                    </p:animEffect>
                                    <p:anim calcmode="lin" valueType="num">
                                      <p:cBhvr>
                                        <p:cTn id="163"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64"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65"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66"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67"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68" dur="26">
                                          <p:stCondLst>
                                            <p:cond delay="650"/>
                                          </p:stCondLst>
                                        </p:cTn>
                                        <p:tgtEl>
                                          <p:spTgt spid="24"/>
                                        </p:tgtEl>
                                      </p:cBhvr>
                                      <p:to x="100000" y="60000"/>
                                    </p:animScale>
                                    <p:animScale>
                                      <p:cBhvr>
                                        <p:cTn id="169" dur="166" decel="50000">
                                          <p:stCondLst>
                                            <p:cond delay="676"/>
                                          </p:stCondLst>
                                        </p:cTn>
                                        <p:tgtEl>
                                          <p:spTgt spid="24"/>
                                        </p:tgtEl>
                                      </p:cBhvr>
                                      <p:to x="100000" y="100000"/>
                                    </p:animScale>
                                    <p:animScale>
                                      <p:cBhvr>
                                        <p:cTn id="170" dur="26">
                                          <p:stCondLst>
                                            <p:cond delay="1312"/>
                                          </p:stCondLst>
                                        </p:cTn>
                                        <p:tgtEl>
                                          <p:spTgt spid="24"/>
                                        </p:tgtEl>
                                      </p:cBhvr>
                                      <p:to x="100000" y="80000"/>
                                    </p:animScale>
                                    <p:animScale>
                                      <p:cBhvr>
                                        <p:cTn id="171" dur="166" decel="50000">
                                          <p:stCondLst>
                                            <p:cond delay="1338"/>
                                          </p:stCondLst>
                                        </p:cTn>
                                        <p:tgtEl>
                                          <p:spTgt spid="24"/>
                                        </p:tgtEl>
                                      </p:cBhvr>
                                      <p:to x="100000" y="100000"/>
                                    </p:animScale>
                                    <p:animScale>
                                      <p:cBhvr>
                                        <p:cTn id="172" dur="26">
                                          <p:stCondLst>
                                            <p:cond delay="1642"/>
                                          </p:stCondLst>
                                        </p:cTn>
                                        <p:tgtEl>
                                          <p:spTgt spid="24"/>
                                        </p:tgtEl>
                                      </p:cBhvr>
                                      <p:to x="100000" y="90000"/>
                                    </p:animScale>
                                    <p:animScale>
                                      <p:cBhvr>
                                        <p:cTn id="173" dur="166" decel="50000">
                                          <p:stCondLst>
                                            <p:cond delay="1668"/>
                                          </p:stCondLst>
                                        </p:cTn>
                                        <p:tgtEl>
                                          <p:spTgt spid="24"/>
                                        </p:tgtEl>
                                      </p:cBhvr>
                                      <p:to x="100000" y="100000"/>
                                    </p:animScale>
                                    <p:animScale>
                                      <p:cBhvr>
                                        <p:cTn id="174" dur="26">
                                          <p:stCondLst>
                                            <p:cond delay="1808"/>
                                          </p:stCondLst>
                                        </p:cTn>
                                        <p:tgtEl>
                                          <p:spTgt spid="24"/>
                                        </p:tgtEl>
                                      </p:cBhvr>
                                      <p:to x="100000" y="95000"/>
                                    </p:animScale>
                                    <p:animScale>
                                      <p:cBhvr>
                                        <p:cTn id="175"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4"/>
          <p:cNvSpPr txBox="1">
            <a:spLocks noChangeArrowheads="1"/>
          </p:cNvSpPr>
          <p:nvPr/>
        </p:nvSpPr>
        <p:spPr bwMode="auto">
          <a:xfrm>
            <a:off x="5837416" y="2660540"/>
            <a:ext cx="1600200" cy="307777"/>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400" b="1" dirty="0"/>
              <a:t>LITERAL: 13</a:t>
            </a:r>
          </a:p>
        </p:txBody>
      </p:sp>
      <p:sp>
        <p:nvSpPr>
          <p:cNvPr id="2" name="Title 1"/>
          <p:cNvSpPr>
            <a:spLocks noGrp="1"/>
          </p:cNvSpPr>
          <p:nvPr>
            <p:ph type="title"/>
          </p:nvPr>
        </p:nvSpPr>
        <p:spPr/>
        <p:txBody>
          <a:bodyPr/>
          <a:lstStyle/>
          <a:p>
            <a:r>
              <a:rPr lang="en-US" dirty="0"/>
              <a:t>Syntax Analyzer</a:t>
            </a:r>
          </a:p>
        </p:txBody>
      </p:sp>
      <p:sp>
        <p:nvSpPr>
          <p:cNvPr id="3" name="Content Placeholder 2"/>
          <p:cNvSpPr>
            <a:spLocks noGrp="1"/>
          </p:cNvSpPr>
          <p:nvPr>
            <p:ph idx="1"/>
          </p:nvPr>
        </p:nvSpPr>
        <p:spPr>
          <a:xfrm>
            <a:off x="609598" y="1600200"/>
            <a:ext cx="6763111" cy="1482243"/>
          </a:xfrm>
        </p:spPr>
        <p:txBody>
          <a:bodyPr/>
          <a:lstStyle/>
          <a:p>
            <a:r>
              <a:rPr lang="en-US" dirty="0"/>
              <a:t>Examines the individual symbols of a program</a:t>
            </a:r>
          </a:p>
          <a:p>
            <a:pPr lvl="1"/>
            <a:r>
              <a:rPr lang="en-US" dirty="0"/>
              <a:t>Input: a stream of tokens</a:t>
            </a:r>
          </a:p>
          <a:p>
            <a:pPr lvl="1"/>
            <a:r>
              <a:rPr lang="en-US" dirty="0"/>
              <a:t>Output: a parse tree</a:t>
            </a:r>
          </a:p>
          <a:p>
            <a:endParaRPr lang="en-US" dirty="0"/>
          </a:p>
        </p:txBody>
      </p:sp>
      <p:sp>
        <p:nvSpPr>
          <p:cNvPr id="13" name="Text Box 13"/>
          <p:cNvSpPr txBox="1">
            <a:spLocks noChangeArrowheads="1"/>
          </p:cNvSpPr>
          <p:nvPr/>
        </p:nvSpPr>
        <p:spPr bwMode="auto">
          <a:xfrm>
            <a:off x="3200400" y="3539643"/>
            <a:ext cx="1676400" cy="338554"/>
          </a:xfrm>
          <a:prstGeom prst="rect">
            <a:avLst/>
          </a:prstGeom>
          <a:solidFill>
            <a:schemeClr val="accent2">
              <a:lumMod val="75000"/>
            </a:schemeClr>
          </a:solidFill>
          <a:ln w="19050">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pPr>
            <a:r>
              <a:rPr lang="en-US" sz="1600" dirty="0"/>
              <a:t>Syntax Analyzer</a:t>
            </a:r>
          </a:p>
        </p:txBody>
      </p:sp>
      <p:sp>
        <p:nvSpPr>
          <p:cNvPr id="15" name="Text Box 15"/>
          <p:cNvSpPr txBox="1">
            <a:spLocks noChangeArrowheads="1"/>
          </p:cNvSpPr>
          <p:nvPr/>
        </p:nvSpPr>
        <p:spPr bwMode="auto">
          <a:xfrm>
            <a:off x="833289" y="2660540"/>
            <a:ext cx="812137" cy="307777"/>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400" b="1" dirty="0"/>
              <a:t>FOR</a:t>
            </a:r>
          </a:p>
        </p:txBody>
      </p:sp>
      <p:sp>
        <p:nvSpPr>
          <p:cNvPr id="16" name="Text Box 16"/>
          <p:cNvSpPr txBox="1">
            <a:spLocks noChangeArrowheads="1"/>
          </p:cNvSpPr>
          <p:nvPr/>
        </p:nvSpPr>
        <p:spPr bwMode="auto">
          <a:xfrm>
            <a:off x="1771290" y="2660540"/>
            <a:ext cx="1055978" cy="307777"/>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400" b="1" dirty="0"/>
              <a:t>LEFT_P</a:t>
            </a:r>
          </a:p>
        </p:txBody>
      </p:sp>
      <p:sp>
        <p:nvSpPr>
          <p:cNvPr id="17" name="Text Box 17"/>
          <p:cNvSpPr txBox="1">
            <a:spLocks noChangeArrowheads="1"/>
          </p:cNvSpPr>
          <p:nvPr/>
        </p:nvSpPr>
        <p:spPr bwMode="auto">
          <a:xfrm>
            <a:off x="2935422" y="2666931"/>
            <a:ext cx="609600" cy="307777"/>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400" b="1" dirty="0"/>
              <a:t>INT</a:t>
            </a:r>
          </a:p>
        </p:txBody>
      </p:sp>
      <p:sp>
        <p:nvSpPr>
          <p:cNvPr id="18" name="Text Box 18"/>
          <p:cNvSpPr txBox="1">
            <a:spLocks noChangeArrowheads="1"/>
          </p:cNvSpPr>
          <p:nvPr/>
        </p:nvSpPr>
        <p:spPr bwMode="auto">
          <a:xfrm>
            <a:off x="3657600" y="2660540"/>
            <a:ext cx="838200" cy="307777"/>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400" b="1" dirty="0"/>
              <a:t>ID : X</a:t>
            </a:r>
          </a:p>
        </p:txBody>
      </p:sp>
      <p:sp>
        <p:nvSpPr>
          <p:cNvPr id="19" name="Text Box 19"/>
          <p:cNvSpPr txBox="1">
            <a:spLocks noChangeArrowheads="1"/>
          </p:cNvSpPr>
          <p:nvPr/>
        </p:nvSpPr>
        <p:spPr bwMode="auto">
          <a:xfrm>
            <a:off x="4608378" y="2666930"/>
            <a:ext cx="1143000" cy="307777"/>
          </a:xfrm>
          <a:prstGeom prst="rect">
            <a:avLst/>
          </a:prstGeom>
          <a:solidFill>
            <a:schemeClr val="accent6">
              <a:lumMod val="60000"/>
              <a:lumOff val="4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sz="1400" b="1" dirty="0"/>
              <a:t>EQUAL</a:t>
            </a:r>
          </a:p>
        </p:txBody>
      </p:sp>
      <p:sp>
        <p:nvSpPr>
          <p:cNvPr id="27" name="Down Arrow 26"/>
          <p:cNvSpPr/>
          <p:nvPr/>
        </p:nvSpPr>
        <p:spPr>
          <a:xfrm>
            <a:off x="3900953" y="3119074"/>
            <a:ext cx="277275" cy="3048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3899962" y="3999375"/>
            <a:ext cx="277275" cy="3048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57"/>
          <p:cNvGrpSpPr>
            <a:grpSpLocks/>
          </p:cNvGrpSpPr>
          <p:nvPr/>
        </p:nvGrpSpPr>
        <p:grpSpPr bwMode="auto">
          <a:xfrm>
            <a:off x="1312865" y="4437644"/>
            <a:ext cx="5638800" cy="2227263"/>
            <a:chOff x="2160" y="1488"/>
            <a:chExt cx="3552" cy="1403"/>
          </a:xfrm>
        </p:grpSpPr>
        <p:sp>
          <p:nvSpPr>
            <p:cNvPr id="29" name="Text Box 34"/>
            <p:cNvSpPr txBox="1">
              <a:spLocks noChangeArrowheads="1"/>
            </p:cNvSpPr>
            <p:nvPr/>
          </p:nvSpPr>
          <p:spPr bwMode="auto">
            <a:xfrm>
              <a:off x="3264" y="1488"/>
              <a:ext cx="1248" cy="155"/>
            </a:xfrm>
            <a:prstGeom prst="rect">
              <a:avLst/>
            </a:prstGeom>
            <a:solidFill>
              <a:schemeClr val="accent6">
                <a:lumMod val="20000"/>
                <a:lumOff val="80000"/>
              </a:schemeClr>
            </a:solidFill>
            <a:ln w="12700">
              <a:solidFill>
                <a:schemeClr val="tx1"/>
              </a:solidFill>
              <a:miter lim="800000"/>
              <a:headEnd/>
              <a:tailEnd/>
            </a:ln>
          </p:spPr>
          <p:txBody>
            <a:bodyPr>
              <a:spAutoFit/>
            </a:bodyPr>
            <a:lstStyle/>
            <a:p>
              <a:pPr algn="ctr">
                <a:spcBef>
                  <a:spcPct val="50000"/>
                </a:spcBef>
              </a:pPr>
              <a:r>
                <a:rPr lang="en-US" sz="1000" b="1"/>
                <a:t>&lt;Statement&gt;</a:t>
              </a:r>
            </a:p>
          </p:txBody>
        </p:sp>
        <p:sp>
          <p:nvSpPr>
            <p:cNvPr id="30" name="Text Box 35"/>
            <p:cNvSpPr txBox="1">
              <a:spLocks noChangeArrowheads="1"/>
            </p:cNvSpPr>
            <p:nvPr/>
          </p:nvSpPr>
          <p:spPr bwMode="auto">
            <a:xfrm>
              <a:off x="2160" y="1968"/>
              <a:ext cx="336" cy="155"/>
            </a:xfrm>
            <a:prstGeom prst="rect">
              <a:avLst/>
            </a:prstGeom>
            <a:solidFill>
              <a:schemeClr val="accent6">
                <a:lumMod val="60000"/>
                <a:lumOff val="40000"/>
              </a:schemeClr>
            </a:solidFill>
            <a:ln w="12700">
              <a:solidFill>
                <a:schemeClr val="tx1"/>
              </a:solidFill>
              <a:miter lim="800000"/>
              <a:headEnd/>
              <a:tailEnd/>
            </a:ln>
          </p:spPr>
          <p:txBody>
            <a:bodyPr>
              <a:spAutoFit/>
            </a:bodyPr>
            <a:lstStyle/>
            <a:p>
              <a:pPr algn="ctr">
                <a:spcBef>
                  <a:spcPct val="50000"/>
                </a:spcBef>
              </a:pPr>
              <a:r>
                <a:rPr lang="en-US" sz="1000" b="1"/>
                <a:t>FOR</a:t>
              </a:r>
            </a:p>
          </p:txBody>
        </p:sp>
        <p:sp>
          <p:nvSpPr>
            <p:cNvPr id="31" name="Text Box 36"/>
            <p:cNvSpPr txBox="1">
              <a:spLocks noChangeArrowheads="1"/>
            </p:cNvSpPr>
            <p:nvPr/>
          </p:nvSpPr>
          <p:spPr bwMode="auto">
            <a:xfrm>
              <a:off x="2544" y="1968"/>
              <a:ext cx="672" cy="155"/>
            </a:xfrm>
            <a:prstGeom prst="rect">
              <a:avLst/>
            </a:prstGeom>
            <a:solidFill>
              <a:schemeClr val="accent6">
                <a:lumMod val="60000"/>
                <a:lumOff val="40000"/>
              </a:schemeClr>
            </a:solidFill>
            <a:ln w="12700">
              <a:solidFill>
                <a:schemeClr val="tx1"/>
              </a:solidFill>
              <a:miter lim="800000"/>
              <a:headEnd/>
              <a:tailEnd/>
            </a:ln>
          </p:spPr>
          <p:txBody>
            <a:bodyPr>
              <a:spAutoFit/>
            </a:bodyPr>
            <a:lstStyle/>
            <a:p>
              <a:pPr algn="ctr">
                <a:spcBef>
                  <a:spcPct val="50000"/>
                </a:spcBef>
              </a:pPr>
              <a:r>
                <a:rPr lang="en-US" sz="1000" b="1" dirty="0"/>
                <a:t>LEFT_P</a:t>
              </a:r>
            </a:p>
          </p:txBody>
        </p:sp>
        <p:sp>
          <p:nvSpPr>
            <p:cNvPr id="32" name="Text Box 37"/>
            <p:cNvSpPr txBox="1">
              <a:spLocks noChangeArrowheads="1"/>
            </p:cNvSpPr>
            <p:nvPr/>
          </p:nvSpPr>
          <p:spPr bwMode="auto">
            <a:xfrm>
              <a:off x="2880" y="2736"/>
              <a:ext cx="336" cy="155"/>
            </a:xfrm>
            <a:prstGeom prst="rect">
              <a:avLst/>
            </a:prstGeom>
            <a:solidFill>
              <a:schemeClr val="accent6">
                <a:lumMod val="60000"/>
                <a:lumOff val="40000"/>
              </a:schemeClr>
            </a:solidFill>
            <a:ln w="12700">
              <a:solidFill>
                <a:schemeClr val="tx1"/>
              </a:solidFill>
              <a:miter lim="800000"/>
              <a:headEnd/>
              <a:tailEnd/>
            </a:ln>
          </p:spPr>
          <p:txBody>
            <a:bodyPr>
              <a:spAutoFit/>
            </a:bodyPr>
            <a:lstStyle/>
            <a:p>
              <a:pPr algn="ctr">
                <a:spcBef>
                  <a:spcPct val="50000"/>
                </a:spcBef>
              </a:pPr>
              <a:r>
                <a:rPr lang="en-US" sz="1000" b="1"/>
                <a:t>int</a:t>
              </a:r>
            </a:p>
          </p:txBody>
        </p:sp>
        <p:sp>
          <p:nvSpPr>
            <p:cNvPr id="33" name="Text Box 38"/>
            <p:cNvSpPr txBox="1">
              <a:spLocks noChangeArrowheads="1"/>
            </p:cNvSpPr>
            <p:nvPr/>
          </p:nvSpPr>
          <p:spPr bwMode="auto">
            <a:xfrm>
              <a:off x="3264" y="1968"/>
              <a:ext cx="528" cy="155"/>
            </a:xfrm>
            <a:prstGeom prst="rect">
              <a:avLst/>
            </a:prstGeom>
            <a:solidFill>
              <a:schemeClr val="accent6">
                <a:lumMod val="20000"/>
                <a:lumOff val="80000"/>
              </a:schemeClr>
            </a:solidFill>
            <a:ln w="12700">
              <a:solidFill>
                <a:schemeClr val="tx1"/>
              </a:solidFill>
              <a:miter lim="800000"/>
              <a:headEnd/>
              <a:tailEnd/>
            </a:ln>
          </p:spPr>
          <p:txBody>
            <a:bodyPr>
              <a:spAutoFit/>
            </a:bodyPr>
            <a:lstStyle/>
            <a:p>
              <a:pPr algn="ctr">
                <a:spcBef>
                  <a:spcPct val="50000"/>
                </a:spcBef>
              </a:pPr>
              <a:r>
                <a:rPr lang="en-US" sz="1000" b="1"/>
                <a:t>&lt;Exp&gt;</a:t>
              </a:r>
            </a:p>
          </p:txBody>
        </p:sp>
        <p:sp>
          <p:nvSpPr>
            <p:cNvPr id="34" name="Text Box 41"/>
            <p:cNvSpPr txBox="1">
              <a:spLocks noChangeArrowheads="1"/>
            </p:cNvSpPr>
            <p:nvPr/>
          </p:nvSpPr>
          <p:spPr bwMode="auto">
            <a:xfrm>
              <a:off x="4656" y="1968"/>
              <a:ext cx="480" cy="155"/>
            </a:xfrm>
            <a:prstGeom prst="rect">
              <a:avLst/>
            </a:prstGeom>
            <a:solidFill>
              <a:schemeClr val="accent6">
                <a:lumMod val="20000"/>
                <a:lumOff val="80000"/>
              </a:schemeClr>
            </a:solidFill>
            <a:ln w="12700">
              <a:solidFill>
                <a:schemeClr val="tx1"/>
              </a:solidFill>
              <a:miter lim="800000"/>
              <a:headEnd/>
              <a:tailEnd/>
            </a:ln>
          </p:spPr>
          <p:txBody>
            <a:bodyPr>
              <a:spAutoFit/>
            </a:bodyPr>
            <a:lstStyle/>
            <a:p>
              <a:pPr algn="ctr">
                <a:spcBef>
                  <a:spcPct val="50000"/>
                </a:spcBef>
              </a:pPr>
              <a:r>
                <a:rPr lang="en-US" sz="1000" b="1"/>
                <a:t>&lt;Stmt&gt;</a:t>
              </a:r>
            </a:p>
          </p:txBody>
        </p:sp>
        <p:sp>
          <p:nvSpPr>
            <p:cNvPr id="35" name="Text Box 42"/>
            <p:cNvSpPr txBox="1">
              <a:spLocks noChangeArrowheads="1"/>
            </p:cNvSpPr>
            <p:nvPr/>
          </p:nvSpPr>
          <p:spPr bwMode="auto">
            <a:xfrm>
              <a:off x="5232" y="1968"/>
              <a:ext cx="480" cy="155"/>
            </a:xfrm>
            <a:prstGeom prst="rect">
              <a:avLst/>
            </a:prstGeom>
            <a:solidFill>
              <a:schemeClr val="accent6">
                <a:lumMod val="20000"/>
                <a:lumOff val="80000"/>
              </a:schemeClr>
            </a:solidFill>
            <a:ln w="12700">
              <a:solidFill>
                <a:schemeClr val="tx1"/>
              </a:solidFill>
              <a:miter lim="800000"/>
              <a:headEnd/>
              <a:tailEnd/>
            </a:ln>
          </p:spPr>
          <p:txBody>
            <a:bodyPr>
              <a:spAutoFit/>
            </a:bodyPr>
            <a:lstStyle/>
            <a:p>
              <a:pPr algn="ctr">
                <a:spcBef>
                  <a:spcPct val="50000"/>
                </a:spcBef>
              </a:pPr>
              <a:r>
                <a:rPr lang="en-US" sz="1000" b="1"/>
                <a:t>&lt;Stmt&gt;</a:t>
              </a:r>
            </a:p>
          </p:txBody>
        </p:sp>
        <p:sp>
          <p:nvSpPr>
            <p:cNvPr id="36" name="Text Box 43"/>
            <p:cNvSpPr txBox="1">
              <a:spLocks noChangeArrowheads="1"/>
            </p:cNvSpPr>
            <p:nvPr/>
          </p:nvSpPr>
          <p:spPr bwMode="auto">
            <a:xfrm>
              <a:off x="3840" y="1968"/>
              <a:ext cx="768" cy="155"/>
            </a:xfrm>
            <a:prstGeom prst="rect">
              <a:avLst/>
            </a:prstGeom>
            <a:solidFill>
              <a:schemeClr val="accent6">
                <a:lumMod val="60000"/>
                <a:lumOff val="40000"/>
              </a:schemeClr>
            </a:solidFill>
            <a:ln w="12700">
              <a:solidFill>
                <a:schemeClr val="tx1"/>
              </a:solidFill>
              <a:miter lim="800000"/>
              <a:headEnd/>
              <a:tailEnd/>
            </a:ln>
          </p:spPr>
          <p:txBody>
            <a:bodyPr>
              <a:spAutoFit/>
            </a:bodyPr>
            <a:lstStyle/>
            <a:p>
              <a:pPr algn="ctr">
                <a:spcBef>
                  <a:spcPct val="50000"/>
                </a:spcBef>
              </a:pPr>
              <a:r>
                <a:rPr lang="en-US" sz="1000" b="1" dirty="0"/>
                <a:t>RIGHT_P</a:t>
              </a:r>
            </a:p>
          </p:txBody>
        </p:sp>
        <p:sp>
          <p:nvSpPr>
            <p:cNvPr id="37" name="Text Box 44"/>
            <p:cNvSpPr txBox="1">
              <a:spLocks noChangeArrowheads="1"/>
            </p:cNvSpPr>
            <p:nvPr/>
          </p:nvSpPr>
          <p:spPr bwMode="auto">
            <a:xfrm>
              <a:off x="3264" y="2736"/>
              <a:ext cx="720" cy="155"/>
            </a:xfrm>
            <a:prstGeom prst="rect">
              <a:avLst/>
            </a:prstGeom>
            <a:solidFill>
              <a:schemeClr val="accent6">
                <a:lumMod val="60000"/>
                <a:lumOff val="40000"/>
              </a:schemeClr>
            </a:solidFill>
            <a:ln w="12700">
              <a:solidFill>
                <a:schemeClr val="tx1"/>
              </a:solidFill>
              <a:miter lim="800000"/>
              <a:headEnd/>
              <a:tailEnd/>
            </a:ln>
          </p:spPr>
          <p:txBody>
            <a:bodyPr>
              <a:spAutoFit/>
            </a:bodyPr>
            <a:lstStyle/>
            <a:p>
              <a:pPr algn="ctr">
                <a:spcBef>
                  <a:spcPct val="50000"/>
                </a:spcBef>
              </a:pPr>
              <a:r>
                <a:rPr lang="en-US" sz="1000" b="1" dirty="0"/>
                <a:t>ID: X</a:t>
              </a:r>
            </a:p>
          </p:txBody>
        </p:sp>
        <p:sp>
          <p:nvSpPr>
            <p:cNvPr id="38" name="Text Box 45"/>
            <p:cNvSpPr txBox="1">
              <a:spLocks noChangeArrowheads="1"/>
            </p:cNvSpPr>
            <p:nvPr/>
          </p:nvSpPr>
          <p:spPr bwMode="auto">
            <a:xfrm>
              <a:off x="3264" y="2256"/>
              <a:ext cx="528" cy="155"/>
            </a:xfrm>
            <a:prstGeom prst="rect">
              <a:avLst/>
            </a:prstGeom>
            <a:solidFill>
              <a:schemeClr val="accent6">
                <a:lumMod val="20000"/>
                <a:lumOff val="80000"/>
              </a:schemeClr>
            </a:solidFill>
            <a:ln w="12700">
              <a:solidFill>
                <a:schemeClr val="tx1"/>
              </a:solidFill>
              <a:miter lim="800000"/>
              <a:headEnd/>
              <a:tailEnd/>
            </a:ln>
          </p:spPr>
          <p:txBody>
            <a:bodyPr>
              <a:spAutoFit/>
            </a:bodyPr>
            <a:lstStyle/>
            <a:p>
              <a:pPr algn="ctr">
                <a:spcBef>
                  <a:spcPct val="50000"/>
                </a:spcBef>
              </a:pPr>
              <a:r>
                <a:rPr lang="en-US" sz="1000" b="1"/>
                <a:t>&lt;Assign&gt;</a:t>
              </a:r>
            </a:p>
          </p:txBody>
        </p:sp>
        <p:cxnSp>
          <p:nvCxnSpPr>
            <p:cNvPr id="39" name="AutoShape 46"/>
            <p:cNvCxnSpPr>
              <a:cxnSpLocks noChangeShapeType="1"/>
              <a:stCxn id="29" idx="2"/>
              <a:endCxn id="30" idx="0"/>
            </p:cNvCxnSpPr>
            <p:nvPr/>
          </p:nvCxnSpPr>
          <p:spPr bwMode="auto">
            <a:xfrm flipH="1">
              <a:off x="2328" y="1643"/>
              <a:ext cx="1560" cy="325"/>
            </a:xfrm>
            <a:prstGeom prst="straightConnector1">
              <a:avLst/>
            </a:prstGeom>
            <a:noFill/>
            <a:ln w="9525">
              <a:solidFill>
                <a:schemeClr val="tx1"/>
              </a:solidFill>
              <a:round/>
              <a:headEnd/>
              <a:tailEnd/>
            </a:ln>
          </p:spPr>
        </p:cxnSp>
        <p:cxnSp>
          <p:nvCxnSpPr>
            <p:cNvPr id="40" name="AutoShape 47"/>
            <p:cNvCxnSpPr>
              <a:cxnSpLocks noChangeShapeType="1"/>
              <a:stCxn id="29" idx="2"/>
              <a:endCxn id="31" idx="0"/>
            </p:cNvCxnSpPr>
            <p:nvPr/>
          </p:nvCxnSpPr>
          <p:spPr bwMode="auto">
            <a:xfrm flipH="1">
              <a:off x="2880" y="1643"/>
              <a:ext cx="1008" cy="325"/>
            </a:xfrm>
            <a:prstGeom prst="straightConnector1">
              <a:avLst/>
            </a:prstGeom>
            <a:noFill/>
            <a:ln w="9525">
              <a:solidFill>
                <a:schemeClr val="tx1"/>
              </a:solidFill>
              <a:round/>
              <a:headEnd/>
              <a:tailEnd/>
            </a:ln>
          </p:spPr>
        </p:cxnSp>
        <p:cxnSp>
          <p:nvCxnSpPr>
            <p:cNvPr id="41" name="AutoShape 49"/>
            <p:cNvCxnSpPr>
              <a:cxnSpLocks noChangeShapeType="1"/>
              <a:stCxn id="29" idx="2"/>
              <a:endCxn id="33" idx="0"/>
            </p:cNvCxnSpPr>
            <p:nvPr/>
          </p:nvCxnSpPr>
          <p:spPr bwMode="auto">
            <a:xfrm flipH="1">
              <a:off x="3528" y="1643"/>
              <a:ext cx="360" cy="325"/>
            </a:xfrm>
            <a:prstGeom prst="straightConnector1">
              <a:avLst/>
            </a:prstGeom>
            <a:noFill/>
            <a:ln w="9525">
              <a:solidFill>
                <a:schemeClr val="tx1"/>
              </a:solidFill>
              <a:round/>
              <a:headEnd/>
              <a:tailEnd/>
            </a:ln>
          </p:spPr>
        </p:cxnSp>
        <p:cxnSp>
          <p:nvCxnSpPr>
            <p:cNvPr id="42" name="AutoShape 50"/>
            <p:cNvCxnSpPr>
              <a:cxnSpLocks noChangeShapeType="1"/>
              <a:stCxn id="29" idx="2"/>
              <a:endCxn id="36" idx="0"/>
            </p:cNvCxnSpPr>
            <p:nvPr/>
          </p:nvCxnSpPr>
          <p:spPr bwMode="auto">
            <a:xfrm>
              <a:off x="3888" y="1643"/>
              <a:ext cx="336" cy="325"/>
            </a:xfrm>
            <a:prstGeom prst="straightConnector1">
              <a:avLst/>
            </a:prstGeom>
            <a:noFill/>
            <a:ln w="9525">
              <a:solidFill>
                <a:schemeClr val="tx1"/>
              </a:solidFill>
              <a:round/>
              <a:headEnd/>
              <a:tailEnd/>
            </a:ln>
          </p:spPr>
        </p:cxnSp>
        <p:cxnSp>
          <p:nvCxnSpPr>
            <p:cNvPr id="43" name="AutoShape 51"/>
            <p:cNvCxnSpPr>
              <a:cxnSpLocks noChangeShapeType="1"/>
              <a:stCxn id="29" idx="2"/>
              <a:endCxn id="34" idx="0"/>
            </p:cNvCxnSpPr>
            <p:nvPr/>
          </p:nvCxnSpPr>
          <p:spPr bwMode="auto">
            <a:xfrm>
              <a:off x="3888" y="1643"/>
              <a:ext cx="1008" cy="325"/>
            </a:xfrm>
            <a:prstGeom prst="straightConnector1">
              <a:avLst/>
            </a:prstGeom>
            <a:noFill/>
            <a:ln w="9525">
              <a:solidFill>
                <a:schemeClr val="tx1"/>
              </a:solidFill>
              <a:round/>
              <a:headEnd/>
              <a:tailEnd/>
            </a:ln>
          </p:spPr>
        </p:cxnSp>
        <p:cxnSp>
          <p:nvCxnSpPr>
            <p:cNvPr id="44" name="AutoShape 52"/>
            <p:cNvCxnSpPr>
              <a:cxnSpLocks noChangeShapeType="1"/>
              <a:stCxn id="29" idx="2"/>
              <a:endCxn id="35" idx="0"/>
            </p:cNvCxnSpPr>
            <p:nvPr/>
          </p:nvCxnSpPr>
          <p:spPr bwMode="auto">
            <a:xfrm>
              <a:off x="3888" y="1643"/>
              <a:ext cx="1584" cy="325"/>
            </a:xfrm>
            <a:prstGeom prst="straightConnector1">
              <a:avLst/>
            </a:prstGeom>
            <a:noFill/>
            <a:ln w="9525">
              <a:solidFill>
                <a:schemeClr val="tx1"/>
              </a:solidFill>
              <a:round/>
              <a:headEnd/>
              <a:tailEnd/>
            </a:ln>
          </p:spPr>
        </p:cxnSp>
        <p:cxnSp>
          <p:nvCxnSpPr>
            <p:cNvPr id="45" name="AutoShape 53"/>
            <p:cNvCxnSpPr>
              <a:cxnSpLocks noChangeShapeType="1"/>
              <a:stCxn id="33" idx="2"/>
              <a:endCxn id="38" idx="0"/>
            </p:cNvCxnSpPr>
            <p:nvPr/>
          </p:nvCxnSpPr>
          <p:spPr bwMode="auto">
            <a:xfrm>
              <a:off x="3528" y="2123"/>
              <a:ext cx="0" cy="133"/>
            </a:xfrm>
            <a:prstGeom prst="straightConnector1">
              <a:avLst/>
            </a:prstGeom>
            <a:noFill/>
            <a:ln w="9525">
              <a:solidFill>
                <a:schemeClr val="tx1"/>
              </a:solidFill>
              <a:round/>
              <a:headEnd/>
              <a:tailEnd/>
            </a:ln>
          </p:spPr>
        </p:cxnSp>
        <p:cxnSp>
          <p:nvCxnSpPr>
            <p:cNvPr id="46" name="AutoShape 54"/>
            <p:cNvCxnSpPr>
              <a:cxnSpLocks noChangeShapeType="1"/>
              <a:stCxn id="38" idx="2"/>
              <a:endCxn id="32" idx="0"/>
            </p:cNvCxnSpPr>
            <p:nvPr/>
          </p:nvCxnSpPr>
          <p:spPr bwMode="auto">
            <a:xfrm flipH="1">
              <a:off x="3048" y="2411"/>
              <a:ext cx="480" cy="325"/>
            </a:xfrm>
            <a:prstGeom prst="straightConnector1">
              <a:avLst/>
            </a:prstGeom>
            <a:noFill/>
            <a:ln w="9525">
              <a:solidFill>
                <a:schemeClr val="tx1"/>
              </a:solidFill>
              <a:round/>
              <a:headEnd/>
              <a:tailEnd/>
            </a:ln>
          </p:spPr>
        </p:cxnSp>
        <p:cxnSp>
          <p:nvCxnSpPr>
            <p:cNvPr id="47" name="AutoShape 55"/>
            <p:cNvCxnSpPr>
              <a:cxnSpLocks noChangeShapeType="1"/>
              <a:stCxn id="38" idx="2"/>
              <a:endCxn id="37" idx="0"/>
            </p:cNvCxnSpPr>
            <p:nvPr/>
          </p:nvCxnSpPr>
          <p:spPr bwMode="auto">
            <a:xfrm>
              <a:off x="3528" y="2411"/>
              <a:ext cx="96" cy="325"/>
            </a:xfrm>
            <a:prstGeom prst="straightConnector1">
              <a:avLst/>
            </a:prstGeom>
            <a:noFill/>
            <a:ln w="9525">
              <a:solidFill>
                <a:schemeClr val="tx1"/>
              </a:solidFill>
              <a:round/>
              <a:headEnd/>
              <a:tailEnd/>
            </a:ln>
          </p:spPr>
        </p:cxnSp>
        <p:cxnSp>
          <p:nvCxnSpPr>
            <p:cNvPr id="48" name="AutoShape 56"/>
            <p:cNvCxnSpPr>
              <a:cxnSpLocks noChangeShapeType="1"/>
              <a:stCxn id="38" idx="2"/>
            </p:cNvCxnSpPr>
            <p:nvPr/>
          </p:nvCxnSpPr>
          <p:spPr bwMode="auto">
            <a:xfrm>
              <a:off x="3528" y="2411"/>
              <a:ext cx="696" cy="325"/>
            </a:xfrm>
            <a:prstGeom prst="straightConnector1">
              <a:avLst/>
            </a:prstGeom>
            <a:noFill/>
            <a:ln w="9525">
              <a:solidFill>
                <a:schemeClr val="tx1"/>
              </a:solidFill>
              <a:prstDash val="lgDash"/>
              <a:round/>
              <a:headEnd/>
              <a:tailEnd/>
            </a:ln>
          </p:spPr>
        </p:cxnSp>
      </p:grpSp>
    </p:spTree>
    <p:extLst>
      <p:ext uri="{BB962C8B-B14F-4D97-AF65-F5344CB8AC3E}">
        <p14:creationId xmlns:p14="http://schemas.microsoft.com/office/powerpoint/2010/main" val="334581791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80">
                                          <p:stCondLst>
                                            <p:cond delay="0"/>
                                          </p:stCondLst>
                                        </p:cTn>
                                        <p:tgtEl>
                                          <p:spTgt spid="15"/>
                                        </p:tgtEl>
                                      </p:cBhvr>
                                    </p:animEffect>
                                    <p:anim calcmode="lin" valueType="num">
                                      <p:cBhvr>
                                        <p:cTn id="1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8" dur="26">
                                          <p:stCondLst>
                                            <p:cond delay="650"/>
                                          </p:stCondLst>
                                        </p:cTn>
                                        <p:tgtEl>
                                          <p:spTgt spid="15"/>
                                        </p:tgtEl>
                                      </p:cBhvr>
                                      <p:to x="100000" y="60000"/>
                                    </p:animScale>
                                    <p:animScale>
                                      <p:cBhvr>
                                        <p:cTn id="19" dur="166" decel="50000">
                                          <p:stCondLst>
                                            <p:cond delay="676"/>
                                          </p:stCondLst>
                                        </p:cTn>
                                        <p:tgtEl>
                                          <p:spTgt spid="15"/>
                                        </p:tgtEl>
                                      </p:cBhvr>
                                      <p:to x="100000" y="100000"/>
                                    </p:animScale>
                                    <p:animScale>
                                      <p:cBhvr>
                                        <p:cTn id="20" dur="26">
                                          <p:stCondLst>
                                            <p:cond delay="1312"/>
                                          </p:stCondLst>
                                        </p:cTn>
                                        <p:tgtEl>
                                          <p:spTgt spid="15"/>
                                        </p:tgtEl>
                                      </p:cBhvr>
                                      <p:to x="100000" y="80000"/>
                                    </p:animScale>
                                    <p:animScale>
                                      <p:cBhvr>
                                        <p:cTn id="21" dur="166" decel="50000">
                                          <p:stCondLst>
                                            <p:cond delay="1338"/>
                                          </p:stCondLst>
                                        </p:cTn>
                                        <p:tgtEl>
                                          <p:spTgt spid="15"/>
                                        </p:tgtEl>
                                      </p:cBhvr>
                                      <p:to x="100000" y="100000"/>
                                    </p:animScale>
                                    <p:animScale>
                                      <p:cBhvr>
                                        <p:cTn id="22" dur="26">
                                          <p:stCondLst>
                                            <p:cond delay="1642"/>
                                          </p:stCondLst>
                                        </p:cTn>
                                        <p:tgtEl>
                                          <p:spTgt spid="15"/>
                                        </p:tgtEl>
                                      </p:cBhvr>
                                      <p:to x="100000" y="90000"/>
                                    </p:animScale>
                                    <p:animScale>
                                      <p:cBhvr>
                                        <p:cTn id="23" dur="166" decel="50000">
                                          <p:stCondLst>
                                            <p:cond delay="1668"/>
                                          </p:stCondLst>
                                        </p:cTn>
                                        <p:tgtEl>
                                          <p:spTgt spid="15"/>
                                        </p:tgtEl>
                                      </p:cBhvr>
                                      <p:to x="100000" y="100000"/>
                                    </p:animScale>
                                    <p:animScale>
                                      <p:cBhvr>
                                        <p:cTn id="24" dur="26">
                                          <p:stCondLst>
                                            <p:cond delay="1808"/>
                                          </p:stCondLst>
                                        </p:cTn>
                                        <p:tgtEl>
                                          <p:spTgt spid="15"/>
                                        </p:tgtEl>
                                      </p:cBhvr>
                                      <p:to x="100000" y="95000"/>
                                    </p:animScale>
                                    <p:animScale>
                                      <p:cBhvr>
                                        <p:cTn id="25" dur="166" decel="50000">
                                          <p:stCondLst>
                                            <p:cond delay="1834"/>
                                          </p:stCondLst>
                                        </p:cTn>
                                        <p:tgtEl>
                                          <p:spTgt spid="1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80">
                                          <p:stCondLst>
                                            <p:cond delay="0"/>
                                          </p:stCondLst>
                                        </p:cTn>
                                        <p:tgtEl>
                                          <p:spTgt spid="16"/>
                                        </p:tgtEl>
                                      </p:cBhvr>
                                    </p:animEffect>
                                    <p:anim calcmode="lin" valueType="num">
                                      <p:cBhvr>
                                        <p:cTn id="3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6" dur="26">
                                          <p:stCondLst>
                                            <p:cond delay="650"/>
                                          </p:stCondLst>
                                        </p:cTn>
                                        <p:tgtEl>
                                          <p:spTgt spid="16"/>
                                        </p:tgtEl>
                                      </p:cBhvr>
                                      <p:to x="100000" y="60000"/>
                                    </p:animScale>
                                    <p:animScale>
                                      <p:cBhvr>
                                        <p:cTn id="37" dur="166" decel="50000">
                                          <p:stCondLst>
                                            <p:cond delay="676"/>
                                          </p:stCondLst>
                                        </p:cTn>
                                        <p:tgtEl>
                                          <p:spTgt spid="16"/>
                                        </p:tgtEl>
                                      </p:cBhvr>
                                      <p:to x="100000" y="100000"/>
                                    </p:animScale>
                                    <p:animScale>
                                      <p:cBhvr>
                                        <p:cTn id="38" dur="26">
                                          <p:stCondLst>
                                            <p:cond delay="1312"/>
                                          </p:stCondLst>
                                        </p:cTn>
                                        <p:tgtEl>
                                          <p:spTgt spid="16"/>
                                        </p:tgtEl>
                                      </p:cBhvr>
                                      <p:to x="100000" y="80000"/>
                                    </p:animScale>
                                    <p:animScale>
                                      <p:cBhvr>
                                        <p:cTn id="39" dur="166" decel="50000">
                                          <p:stCondLst>
                                            <p:cond delay="1338"/>
                                          </p:stCondLst>
                                        </p:cTn>
                                        <p:tgtEl>
                                          <p:spTgt spid="16"/>
                                        </p:tgtEl>
                                      </p:cBhvr>
                                      <p:to x="100000" y="100000"/>
                                    </p:animScale>
                                    <p:animScale>
                                      <p:cBhvr>
                                        <p:cTn id="40" dur="26">
                                          <p:stCondLst>
                                            <p:cond delay="1642"/>
                                          </p:stCondLst>
                                        </p:cTn>
                                        <p:tgtEl>
                                          <p:spTgt spid="16"/>
                                        </p:tgtEl>
                                      </p:cBhvr>
                                      <p:to x="100000" y="90000"/>
                                    </p:animScale>
                                    <p:animScale>
                                      <p:cBhvr>
                                        <p:cTn id="41" dur="166" decel="50000">
                                          <p:stCondLst>
                                            <p:cond delay="1668"/>
                                          </p:stCondLst>
                                        </p:cTn>
                                        <p:tgtEl>
                                          <p:spTgt spid="16"/>
                                        </p:tgtEl>
                                      </p:cBhvr>
                                      <p:to x="100000" y="100000"/>
                                    </p:animScale>
                                    <p:animScale>
                                      <p:cBhvr>
                                        <p:cTn id="42" dur="26">
                                          <p:stCondLst>
                                            <p:cond delay="1808"/>
                                          </p:stCondLst>
                                        </p:cTn>
                                        <p:tgtEl>
                                          <p:spTgt spid="16"/>
                                        </p:tgtEl>
                                      </p:cBhvr>
                                      <p:to x="100000" y="95000"/>
                                    </p:animScale>
                                    <p:animScale>
                                      <p:cBhvr>
                                        <p:cTn id="43" dur="166" decel="50000">
                                          <p:stCondLst>
                                            <p:cond delay="1834"/>
                                          </p:stCondLst>
                                        </p:cTn>
                                        <p:tgtEl>
                                          <p:spTgt spid="16"/>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80">
                                          <p:stCondLst>
                                            <p:cond delay="0"/>
                                          </p:stCondLst>
                                        </p:cTn>
                                        <p:tgtEl>
                                          <p:spTgt spid="17"/>
                                        </p:tgtEl>
                                      </p:cBhvr>
                                    </p:animEffect>
                                    <p:anim calcmode="lin" valueType="num">
                                      <p:cBhvr>
                                        <p:cTn id="4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54" dur="26">
                                          <p:stCondLst>
                                            <p:cond delay="650"/>
                                          </p:stCondLst>
                                        </p:cTn>
                                        <p:tgtEl>
                                          <p:spTgt spid="17"/>
                                        </p:tgtEl>
                                      </p:cBhvr>
                                      <p:to x="100000" y="60000"/>
                                    </p:animScale>
                                    <p:animScale>
                                      <p:cBhvr>
                                        <p:cTn id="55" dur="166" decel="50000">
                                          <p:stCondLst>
                                            <p:cond delay="676"/>
                                          </p:stCondLst>
                                        </p:cTn>
                                        <p:tgtEl>
                                          <p:spTgt spid="17"/>
                                        </p:tgtEl>
                                      </p:cBhvr>
                                      <p:to x="100000" y="100000"/>
                                    </p:animScale>
                                    <p:animScale>
                                      <p:cBhvr>
                                        <p:cTn id="56" dur="26">
                                          <p:stCondLst>
                                            <p:cond delay="1312"/>
                                          </p:stCondLst>
                                        </p:cTn>
                                        <p:tgtEl>
                                          <p:spTgt spid="17"/>
                                        </p:tgtEl>
                                      </p:cBhvr>
                                      <p:to x="100000" y="80000"/>
                                    </p:animScale>
                                    <p:animScale>
                                      <p:cBhvr>
                                        <p:cTn id="57" dur="166" decel="50000">
                                          <p:stCondLst>
                                            <p:cond delay="1338"/>
                                          </p:stCondLst>
                                        </p:cTn>
                                        <p:tgtEl>
                                          <p:spTgt spid="17"/>
                                        </p:tgtEl>
                                      </p:cBhvr>
                                      <p:to x="100000" y="100000"/>
                                    </p:animScale>
                                    <p:animScale>
                                      <p:cBhvr>
                                        <p:cTn id="58" dur="26">
                                          <p:stCondLst>
                                            <p:cond delay="1642"/>
                                          </p:stCondLst>
                                        </p:cTn>
                                        <p:tgtEl>
                                          <p:spTgt spid="17"/>
                                        </p:tgtEl>
                                      </p:cBhvr>
                                      <p:to x="100000" y="90000"/>
                                    </p:animScale>
                                    <p:animScale>
                                      <p:cBhvr>
                                        <p:cTn id="59" dur="166" decel="50000">
                                          <p:stCondLst>
                                            <p:cond delay="1668"/>
                                          </p:stCondLst>
                                        </p:cTn>
                                        <p:tgtEl>
                                          <p:spTgt spid="17"/>
                                        </p:tgtEl>
                                      </p:cBhvr>
                                      <p:to x="100000" y="100000"/>
                                    </p:animScale>
                                    <p:animScale>
                                      <p:cBhvr>
                                        <p:cTn id="60" dur="26">
                                          <p:stCondLst>
                                            <p:cond delay="1808"/>
                                          </p:stCondLst>
                                        </p:cTn>
                                        <p:tgtEl>
                                          <p:spTgt spid="17"/>
                                        </p:tgtEl>
                                      </p:cBhvr>
                                      <p:to x="100000" y="95000"/>
                                    </p:animScale>
                                    <p:animScale>
                                      <p:cBhvr>
                                        <p:cTn id="61" dur="166" decel="50000">
                                          <p:stCondLst>
                                            <p:cond delay="1834"/>
                                          </p:stCondLst>
                                        </p:cTn>
                                        <p:tgtEl>
                                          <p:spTgt spid="17"/>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down)">
                                      <p:cBhvr>
                                        <p:cTn id="66" dur="580">
                                          <p:stCondLst>
                                            <p:cond delay="0"/>
                                          </p:stCondLst>
                                        </p:cTn>
                                        <p:tgtEl>
                                          <p:spTgt spid="18"/>
                                        </p:tgtEl>
                                      </p:cBhvr>
                                    </p:animEffect>
                                    <p:anim calcmode="lin" valueType="num">
                                      <p:cBhvr>
                                        <p:cTn id="6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2" dur="26">
                                          <p:stCondLst>
                                            <p:cond delay="650"/>
                                          </p:stCondLst>
                                        </p:cTn>
                                        <p:tgtEl>
                                          <p:spTgt spid="18"/>
                                        </p:tgtEl>
                                      </p:cBhvr>
                                      <p:to x="100000" y="60000"/>
                                    </p:animScale>
                                    <p:animScale>
                                      <p:cBhvr>
                                        <p:cTn id="73" dur="166" decel="50000">
                                          <p:stCondLst>
                                            <p:cond delay="676"/>
                                          </p:stCondLst>
                                        </p:cTn>
                                        <p:tgtEl>
                                          <p:spTgt spid="18"/>
                                        </p:tgtEl>
                                      </p:cBhvr>
                                      <p:to x="100000" y="100000"/>
                                    </p:animScale>
                                    <p:animScale>
                                      <p:cBhvr>
                                        <p:cTn id="74" dur="26">
                                          <p:stCondLst>
                                            <p:cond delay="1312"/>
                                          </p:stCondLst>
                                        </p:cTn>
                                        <p:tgtEl>
                                          <p:spTgt spid="18"/>
                                        </p:tgtEl>
                                      </p:cBhvr>
                                      <p:to x="100000" y="80000"/>
                                    </p:animScale>
                                    <p:animScale>
                                      <p:cBhvr>
                                        <p:cTn id="75" dur="166" decel="50000">
                                          <p:stCondLst>
                                            <p:cond delay="1338"/>
                                          </p:stCondLst>
                                        </p:cTn>
                                        <p:tgtEl>
                                          <p:spTgt spid="18"/>
                                        </p:tgtEl>
                                      </p:cBhvr>
                                      <p:to x="100000" y="100000"/>
                                    </p:animScale>
                                    <p:animScale>
                                      <p:cBhvr>
                                        <p:cTn id="76" dur="26">
                                          <p:stCondLst>
                                            <p:cond delay="1642"/>
                                          </p:stCondLst>
                                        </p:cTn>
                                        <p:tgtEl>
                                          <p:spTgt spid="18"/>
                                        </p:tgtEl>
                                      </p:cBhvr>
                                      <p:to x="100000" y="90000"/>
                                    </p:animScale>
                                    <p:animScale>
                                      <p:cBhvr>
                                        <p:cTn id="77" dur="166" decel="50000">
                                          <p:stCondLst>
                                            <p:cond delay="1668"/>
                                          </p:stCondLst>
                                        </p:cTn>
                                        <p:tgtEl>
                                          <p:spTgt spid="18"/>
                                        </p:tgtEl>
                                      </p:cBhvr>
                                      <p:to x="100000" y="100000"/>
                                    </p:animScale>
                                    <p:animScale>
                                      <p:cBhvr>
                                        <p:cTn id="78" dur="26">
                                          <p:stCondLst>
                                            <p:cond delay="1808"/>
                                          </p:stCondLst>
                                        </p:cTn>
                                        <p:tgtEl>
                                          <p:spTgt spid="18"/>
                                        </p:tgtEl>
                                      </p:cBhvr>
                                      <p:to x="100000" y="95000"/>
                                    </p:animScale>
                                    <p:animScale>
                                      <p:cBhvr>
                                        <p:cTn id="79" dur="166" decel="50000">
                                          <p:stCondLst>
                                            <p:cond delay="1834"/>
                                          </p:stCondLst>
                                        </p:cTn>
                                        <p:tgtEl>
                                          <p:spTgt spid="18"/>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80">
                                          <p:stCondLst>
                                            <p:cond delay="0"/>
                                          </p:stCondLst>
                                        </p:cTn>
                                        <p:tgtEl>
                                          <p:spTgt spid="19"/>
                                        </p:tgtEl>
                                      </p:cBhvr>
                                    </p:animEffect>
                                    <p:anim calcmode="lin" valueType="num">
                                      <p:cBhvr>
                                        <p:cTn id="85"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90" dur="26">
                                          <p:stCondLst>
                                            <p:cond delay="650"/>
                                          </p:stCondLst>
                                        </p:cTn>
                                        <p:tgtEl>
                                          <p:spTgt spid="19"/>
                                        </p:tgtEl>
                                      </p:cBhvr>
                                      <p:to x="100000" y="60000"/>
                                    </p:animScale>
                                    <p:animScale>
                                      <p:cBhvr>
                                        <p:cTn id="91" dur="166" decel="50000">
                                          <p:stCondLst>
                                            <p:cond delay="676"/>
                                          </p:stCondLst>
                                        </p:cTn>
                                        <p:tgtEl>
                                          <p:spTgt spid="19"/>
                                        </p:tgtEl>
                                      </p:cBhvr>
                                      <p:to x="100000" y="100000"/>
                                    </p:animScale>
                                    <p:animScale>
                                      <p:cBhvr>
                                        <p:cTn id="92" dur="26">
                                          <p:stCondLst>
                                            <p:cond delay="1312"/>
                                          </p:stCondLst>
                                        </p:cTn>
                                        <p:tgtEl>
                                          <p:spTgt spid="19"/>
                                        </p:tgtEl>
                                      </p:cBhvr>
                                      <p:to x="100000" y="80000"/>
                                    </p:animScale>
                                    <p:animScale>
                                      <p:cBhvr>
                                        <p:cTn id="93" dur="166" decel="50000">
                                          <p:stCondLst>
                                            <p:cond delay="1338"/>
                                          </p:stCondLst>
                                        </p:cTn>
                                        <p:tgtEl>
                                          <p:spTgt spid="19"/>
                                        </p:tgtEl>
                                      </p:cBhvr>
                                      <p:to x="100000" y="100000"/>
                                    </p:animScale>
                                    <p:animScale>
                                      <p:cBhvr>
                                        <p:cTn id="94" dur="26">
                                          <p:stCondLst>
                                            <p:cond delay="1642"/>
                                          </p:stCondLst>
                                        </p:cTn>
                                        <p:tgtEl>
                                          <p:spTgt spid="19"/>
                                        </p:tgtEl>
                                      </p:cBhvr>
                                      <p:to x="100000" y="90000"/>
                                    </p:animScale>
                                    <p:animScale>
                                      <p:cBhvr>
                                        <p:cTn id="95" dur="166" decel="50000">
                                          <p:stCondLst>
                                            <p:cond delay="1668"/>
                                          </p:stCondLst>
                                        </p:cTn>
                                        <p:tgtEl>
                                          <p:spTgt spid="19"/>
                                        </p:tgtEl>
                                      </p:cBhvr>
                                      <p:to x="100000" y="100000"/>
                                    </p:animScale>
                                    <p:animScale>
                                      <p:cBhvr>
                                        <p:cTn id="96" dur="26">
                                          <p:stCondLst>
                                            <p:cond delay="1808"/>
                                          </p:stCondLst>
                                        </p:cTn>
                                        <p:tgtEl>
                                          <p:spTgt spid="19"/>
                                        </p:tgtEl>
                                      </p:cBhvr>
                                      <p:to x="100000" y="95000"/>
                                    </p:animScale>
                                    <p:animScale>
                                      <p:cBhvr>
                                        <p:cTn id="97" dur="166" decel="50000">
                                          <p:stCondLst>
                                            <p:cond delay="1834"/>
                                          </p:stCondLst>
                                        </p:cTn>
                                        <p:tgtEl>
                                          <p:spTgt spid="19"/>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down)">
                                      <p:cBhvr>
                                        <p:cTn id="102" dur="580">
                                          <p:stCondLst>
                                            <p:cond delay="0"/>
                                          </p:stCondLst>
                                        </p:cTn>
                                        <p:tgtEl>
                                          <p:spTgt spid="24"/>
                                        </p:tgtEl>
                                      </p:cBhvr>
                                    </p:animEffect>
                                    <p:anim calcmode="lin" valueType="num">
                                      <p:cBhvr>
                                        <p:cTn id="103"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08" dur="26">
                                          <p:stCondLst>
                                            <p:cond delay="650"/>
                                          </p:stCondLst>
                                        </p:cTn>
                                        <p:tgtEl>
                                          <p:spTgt spid="24"/>
                                        </p:tgtEl>
                                      </p:cBhvr>
                                      <p:to x="100000" y="60000"/>
                                    </p:animScale>
                                    <p:animScale>
                                      <p:cBhvr>
                                        <p:cTn id="109" dur="166" decel="50000">
                                          <p:stCondLst>
                                            <p:cond delay="676"/>
                                          </p:stCondLst>
                                        </p:cTn>
                                        <p:tgtEl>
                                          <p:spTgt spid="24"/>
                                        </p:tgtEl>
                                      </p:cBhvr>
                                      <p:to x="100000" y="100000"/>
                                    </p:animScale>
                                    <p:animScale>
                                      <p:cBhvr>
                                        <p:cTn id="110" dur="26">
                                          <p:stCondLst>
                                            <p:cond delay="1312"/>
                                          </p:stCondLst>
                                        </p:cTn>
                                        <p:tgtEl>
                                          <p:spTgt spid="24"/>
                                        </p:tgtEl>
                                      </p:cBhvr>
                                      <p:to x="100000" y="80000"/>
                                    </p:animScale>
                                    <p:animScale>
                                      <p:cBhvr>
                                        <p:cTn id="111" dur="166" decel="50000">
                                          <p:stCondLst>
                                            <p:cond delay="1338"/>
                                          </p:stCondLst>
                                        </p:cTn>
                                        <p:tgtEl>
                                          <p:spTgt spid="24"/>
                                        </p:tgtEl>
                                      </p:cBhvr>
                                      <p:to x="100000" y="100000"/>
                                    </p:animScale>
                                    <p:animScale>
                                      <p:cBhvr>
                                        <p:cTn id="112" dur="26">
                                          <p:stCondLst>
                                            <p:cond delay="1642"/>
                                          </p:stCondLst>
                                        </p:cTn>
                                        <p:tgtEl>
                                          <p:spTgt spid="24"/>
                                        </p:tgtEl>
                                      </p:cBhvr>
                                      <p:to x="100000" y="90000"/>
                                    </p:animScale>
                                    <p:animScale>
                                      <p:cBhvr>
                                        <p:cTn id="113" dur="166" decel="50000">
                                          <p:stCondLst>
                                            <p:cond delay="1668"/>
                                          </p:stCondLst>
                                        </p:cTn>
                                        <p:tgtEl>
                                          <p:spTgt spid="24"/>
                                        </p:tgtEl>
                                      </p:cBhvr>
                                      <p:to x="100000" y="100000"/>
                                    </p:animScale>
                                    <p:animScale>
                                      <p:cBhvr>
                                        <p:cTn id="114" dur="26">
                                          <p:stCondLst>
                                            <p:cond delay="1808"/>
                                          </p:stCondLst>
                                        </p:cTn>
                                        <p:tgtEl>
                                          <p:spTgt spid="24"/>
                                        </p:tgtEl>
                                      </p:cBhvr>
                                      <p:to x="100000" y="95000"/>
                                    </p:animScale>
                                    <p:animScale>
                                      <p:cBhvr>
                                        <p:cTn id="115" dur="166" decel="50000">
                                          <p:stCondLst>
                                            <p:cond delay="1834"/>
                                          </p:stCondLst>
                                        </p:cTn>
                                        <p:tgtEl>
                                          <p:spTgt spid="24"/>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6"/>
                                        </p:tgtEl>
                                        <p:attrNameLst>
                                          <p:attrName>style.visibility</p:attrName>
                                        </p:attrNameLst>
                                      </p:cBhvr>
                                      <p:to>
                                        <p:strVal val="visible"/>
                                      </p:to>
                                    </p:set>
                                    <p:anim calcmode="lin" valueType="num">
                                      <p:cBhvr additive="base">
                                        <p:cTn id="120" dur="500" fill="hold"/>
                                        <p:tgtEl>
                                          <p:spTgt spid="26"/>
                                        </p:tgtEl>
                                        <p:attrNameLst>
                                          <p:attrName>ppt_x</p:attrName>
                                        </p:attrNameLst>
                                      </p:cBhvr>
                                      <p:tavLst>
                                        <p:tav tm="0">
                                          <p:val>
                                            <p:strVal val="#ppt_x"/>
                                          </p:val>
                                        </p:tav>
                                        <p:tav tm="100000">
                                          <p:val>
                                            <p:strVal val="#ppt_x"/>
                                          </p:val>
                                        </p:tav>
                                      </p:tavLst>
                                    </p:anim>
                                    <p:anim calcmode="lin" valueType="num">
                                      <p:cBhvr additive="base">
                                        <p:cTn id="12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3" grpId="0" animBg="1"/>
      <p:bldP spid="15" grpId="0" animBg="1"/>
      <p:bldP spid="16" grpId="0" animBg="1"/>
      <p:bldP spid="17"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fontAlgn="auto" hangingPunct="1">
              <a:spcAft>
                <a:spcPts val="0"/>
              </a:spcAft>
              <a:defRPr/>
            </a:pPr>
            <a:r>
              <a:rPr lang="en-US"/>
              <a:t>Parsers</a:t>
            </a:r>
            <a:br>
              <a:rPr lang="en-US"/>
            </a:br>
            <a:r>
              <a:rPr lang="en-US" sz="2400"/>
              <a:t>[Lexical and Syntactic Analyzers]</a:t>
            </a:r>
          </a:p>
        </p:txBody>
      </p:sp>
      <p:sp>
        <p:nvSpPr>
          <p:cNvPr id="66563" name="Rectangle 3"/>
          <p:cNvSpPr>
            <a:spLocks noGrp="1" noChangeArrowheads="1"/>
          </p:cNvSpPr>
          <p:nvPr>
            <p:ph idx="1"/>
          </p:nvPr>
        </p:nvSpPr>
        <p:spPr/>
        <p:txBody>
          <a:bodyPr>
            <a:normAutofit/>
          </a:bodyPr>
          <a:lstStyle/>
          <a:p>
            <a:pPr marL="320040" indent="-320040" eaLnBrk="1" fontAlgn="auto" hangingPunct="1">
              <a:spcAft>
                <a:spcPts val="0"/>
              </a:spcAft>
              <a:buFont typeface="Wingdings"/>
              <a:buChar char=""/>
              <a:defRPr/>
            </a:pPr>
            <a:r>
              <a:rPr lang="en-US"/>
              <a:t>Parsers are either </a:t>
            </a:r>
          </a:p>
          <a:p>
            <a:pPr marL="640080" lvl="1" indent="-274320" eaLnBrk="1" fontAlgn="auto" hangingPunct="1">
              <a:spcAft>
                <a:spcPts val="0"/>
              </a:spcAft>
              <a:buFont typeface="Wingdings 2"/>
              <a:buChar char=""/>
              <a:defRPr/>
            </a:pPr>
            <a:r>
              <a:rPr lang="en-US"/>
              <a:t>Top-down (Left-to-right Left-most derivation)</a:t>
            </a:r>
          </a:p>
          <a:p>
            <a:pPr marL="640080" lvl="1" indent="-274320" eaLnBrk="1" fontAlgn="auto" hangingPunct="1">
              <a:spcAft>
                <a:spcPts val="0"/>
              </a:spcAft>
              <a:buFont typeface="Wingdings 2"/>
              <a:buChar char=""/>
              <a:defRPr/>
            </a:pPr>
            <a:r>
              <a:rPr lang="en-US"/>
              <a:t>Bottom-up (Left-to-right Right-most derivation)</a:t>
            </a:r>
          </a:p>
          <a:p>
            <a:pPr marL="320040" indent="-320040" eaLnBrk="1" fontAlgn="auto" hangingPunct="1">
              <a:spcAft>
                <a:spcPts val="0"/>
              </a:spcAft>
              <a:buFont typeface="Wingdings"/>
              <a:buChar char=""/>
              <a:defRPr/>
            </a:pPr>
            <a:r>
              <a:rPr lang="en-US"/>
              <a:t>Most parsers are top-down</a:t>
            </a:r>
          </a:p>
          <a:p>
            <a:pPr marL="320040" indent="-320040" eaLnBrk="1" fontAlgn="auto" hangingPunct="1">
              <a:spcAft>
                <a:spcPts val="0"/>
              </a:spcAft>
              <a:buFont typeface="Wingdings"/>
              <a:buChar char=""/>
              <a:defRPr/>
            </a:pPr>
            <a:endParaRPr lang="en-US"/>
          </a:p>
          <a:p>
            <a:pPr marL="320040" indent="-320040" eaLnBrk="1" fontAlgn="auto" hangingPunct="1">
              <a:spcAft>
                <a:spcPts val="0"/>
              </a:spcAft>
              <a:buFont typeface="Wingdings"/>
              <a:buChar char=""/>
              <a:defRPr/>
            </a:pPr>
            <a:r>
              <a:rPr lang="en-US"/>
              <a:t>LL parsers may require some </a:t>
            </a:r>
            <a:r>
              <a:rPr lang="en-US" i="1"/>
              <a:t>look-ahead</a:t>
            </a:r>
            <a:r>
              <a:rPr lang="en-US"/>
              <a:t> tokens to determine which production rule to apply.  LL parsers are categorized as LL(n) where “n” is the number of look-ahead tokens required for the grammar.</a:t>
            </a:r>
          </a:p>
          <a:p>
            <a:pPr marL="320040" indent="-320040" eaLnBrk="1" fontAlgn="auto" hangingPunct="1">
              <a:spcAft>
                <a:spcPts val="0"/>
              </a:spcAft>
              <a:buFont typeface="Wingdings"/>
              <a:buChar char=""/>
              <a:defRPr/>
            </a:pPr>
            <a:endParaRPr lang="en-US"/>
          </a:p>
          <a:p>
            <a:pPr marL="320040" indent="-320040" eaLnBrk="1" fontAlgn="auto" hangingPunct="1">
              <a:spcAft>
                <a:spcPts val="0"/>
              </a:spcAft>
              <a:buFont typeface="Wingdings"/>
              <a:buChar char=""/>
              <a:defRPr/>
            </a:pPr>
            <a:r>
              <a:rPr lang="en-US"/>
              <a:t>LL(1) is the most common kind of parser used in compilers</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LL(?) Parsing Example</a:t>
            </a:r>
          </a:p>
        </p:txBody>
      </p:sp>
      <p:sp>
        <p:nvSpPr>
          <p:cNvPr id="59395" name="Rectangle 3"/>
          <p:cNvSpPr>
            <a:spLocks noGrp="1" noChangeArrowheads="1"/>
          </p:cNvSpPr>
          <p:nvPr>
            <p:ph idx="1"/>
          </p:nvPr>
        </p:nvSpPr>
        <p:spPr/>
        <p:txBody>
          <a:bodyPr/>
          <a:lstStyle/>
          <a:p>
            <a:pPr eaLnBrk="1" hangingPunct="1">
              <a:buFontTx/>
              <a:buNone/>
            </a:pPr>
            <a:r>
              <a:rPr lang="en-US" sz="1800" b="1">
                <a:latin typeface="Courier New" pitchFamily="49" charset="0"/>
              </a:rPr>
              <a:t>&lt;S&gt; := - &lt;FN&gt; | &lt;FN&gt; </a:t>
            </a:r>
          </a:p>
          <a:p>
            <a:pPr eaLnBrk="1" hangingPunct="1">
              <a:buFontTx/>
              <a:buNone/>
            </a:pPr>
            <a:r>
              <a:rPr lang="en-US" sz="1800" b="1">
                <a:latin typeface="Courier New" pitchFamily="49" charset="0"/>
              </a:rPr>
              <a:t>&lt;FN&gt; := &lt;DL&gt; | &lt;DL&gt; . &lt;DL&gt;</a:t>
            </a:r>
          </a:p>
          <a:p>
            <a:pPr eaLnBrk="1" hangingPunct="1">
              <a:buFontTx/>
              <a:buNone/>
            </a:pPr>
            <a:r>
              <a:rPr lang="en-US" sz="1800" b="1">
                <a:latin typeface="Courier New" pitchFamily="49" charset="0"/>
              </a:rPr>
              <a:t>&lt;DL&gt; := &lt;D&gt; | &lt;D&gt; &lt;DL&gt;</a:t>
            </a:r>
          </a:p>
          <a:p>
            <a:pPr eaLnBrk="1" hangingPunct="1">
              <a:buFontTx/>
              <a:buNone/>
            </a:pPr>
            <a:r>
              <a:rPr lang="en-US" sz="1800" b="1">
                <a:latin typeface="Courier New" pitchFamily="49" charset="0"/>
              </a:rPr>
              <a:t>&lt;D&gt; := 0|1|2|3|4|5|6|7|8|9</a:t>
            </a:r>
          </a:p>
          <a:p>
            <a:pPr eaLnBrk="1" hangingPunct="1">
              <a:buFontTx/>
              <a:buNone/>
            </a:pPr>
            <a:endParaRPr lang="en-US" sz="1800" b="1">
              <a:latin typeface="Courier New" pitchFamily="49" charset="0"/>
            </a:endParaRPr>
          </a:p>
          <a:p>
            <a:pPr eaLnBrk="1" hangingPunct="1"/>
            <a:r>
              <a:rPr lang="en-US" b="1">
                <a:latin typeface="Times New Roman" pitchFamily="18" charset="0"/>
              </a:rPr>
              <a:t>Parse the expression</a:t>
            </a:r>
          </a:p>
          <a:p>
            <a:pPr lvl="1" eaLnBrk="1" hangingPunct="1">
              <a:buFontTx/>
              <a:buNone/>
            </a:pPr>
            <a:r>
              <a:rPr lang="en-US" sz="2800" b="1">
                <a:solidFill>
                  <a:srgbClr val="FF0000"/>
                </a:solidFill>
                <a:latin typeface="Times New Roman" pitchFamily="18" charset="0"/>
              </a:rPr>
              <a:t>-389.112</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t>LL(1) Parsing Example</a:t>
            </a:r>
          </a:p>
        </p:txBody>
      </p:sp>
      <p:sp>
        <p:nvSpPr>
          <p:cNvPr id="60419" name="Rectangle 3"/>
          <p:cNvSpPr>
            <a:spLocks noGrp="1" noChangeArrowheads="1"/>
          </p:cNvSpPr>
          <p:nvPr>
            <p:ph idx="1"/>
          </p:nvPr>
        </p:nvSpPr>
        <p:spPr/>
        <p:txBody>
          <a:bodyPr>
            <a:normAutofit/>
          </a:bodyPr>
          <a:lstStyle/>
          <a:p>
            <a:pPr eaLnBrk="1" hangingPunct="1">
              <a:buFontTx/>
              <a:buNone/>
            </a:pPr>
            <a:r>
              <a:rPr lang="en-US" sz="1800" b="1">
                <a:latin typeface="Courier New" pitchFamily="49" charset="0"/>
                <a:cs typeface="Courier New" pitchFamily="49" charset="0"/>
              </a:rPr>
              <a:t>&lt;S&gt;  := - &lt;FN&gt; | &lt;FN&gt;</a:t>
            </a:r>
          </a:p>
          <a:p>
            <a:pPr eaLnBrk="1" hangingPunct="1">
              <a:buFontTx/>
              <a:buNone/>
            </a:pPr>
            <a:r>
              <a:rPr lang="en-US" sz="1800" b="1">
                <a:latin typeface="Courier New" pitchFamily="49" charset="0"/>
                <a:cs typeface="Courier New" pitchFamily="49" charset="0"/>
              </a:rPr>
              <a:t>&lt;FN&gt; := &lt;DL&gt; &lt;FP&gt;</a:t>
            </a:r>
          </a:p>
          <a:p>
            <a:pPr eaLnBrk="1" hangingPunct="1">
              <a:buFontTx/>
              <a:buNone/>
            </a:pPr>
            <a:r>
              <a:rPr lang="en-US" sz="1800" b="1">
                <a:latin typeface="Courier New" pitchFamily="49" charset="0"/>
                <a:cs typeface="Courier New" pitchFamily="49" charset="0"/>
              </a:rPr>
              <a:t>&lt;FP&gt; := </a:t>
            </a:r>
            <a:r>
              <a:rPr lang="en-US" sz="1800" b="1">
                <a:latin typeface="SymbolProp BT" pitchFamily="18" charset="2"/>
                <a:cs typeface="Courier New" pitchFamily="49" charset="0"/>
              </a:rPr>
              <a:t>e</a:t>
            </a:r>
            <a:r>
              <a:rPr lang="en-US" sz="1800" b="1">
                <a:latin typeface="Courier New" pitchFamily="49" charset="0"/>
                <a:cs typeface="Courier New" pitchFamily="49" charset="0"/>
              </a:rPr>
              <a:t> | . &lt;DL&gt;</a:t>
            </a:r>
          </a:p>
          <a:p>
            <a:pPr eaLnBrk="1" hangingPunct="1">
              <a:buFontTx/>
              <a:buNone/>
            </a:pPr>
            <a:r>
              <a:rPr lang="en-US" sz="1800" b="1">
                <a:latin typeface="Courier New" pitchFamily="49" charset="0"/>
                <a:cs typeface="Courier New" pitchFamily="49" charset="0"/>
              </a:rPr>
              <a:t>&lt;DL&gt; := &lt;D&gt; &lt;DR&gt;</a:t>
            </a:r>
          </a:p>
          <a:p>
            <a:pPr eaLnBrk="1" hangingPunct="1">
              <a:buFontTx/>
              <a:buNone/>
            </a:pPr>
            <a:r>
              <a:rPr lang="en-US" sz="1800" b="1">
                <a:latin typeface="Courier New" pitchFamily="49" charset="0"/>
                <a:cs typeface="Courier New" pitchFamily="49" charset="0"/>
              </a:rPr>
              <a:t>&lt;DR&gt; := &lt;D&gt; &lt;DR&gt; | </a:t>
            </a:r>
            <a:r>
              <a:rPr lang="en-US" sz="1800" b="1">
                <a:latin typeface="SymbolProp BT" pitchFamily="18" charset="2"/>
                <a:cs typeface="Courier New" pitchFamily="49" charset="0"/>
              </a:rPr>
              <a:t>e</a:t>
            </a:r>
            <a:r>
              <a:rPr lang="en-US" sz="1800" b="1">
                <a:latin typeface="Courier New" pitchFamily="49" charset="0"/>
                <a:cs typeface="Times New Roman" pitchFamily="18" charset="0"/>
              </a:rPr>
              <a:t>  </a:t>
            </a:r>
          </a:p>
          <a:p>
            <a:pPr eaLnBrk="1" hangingPunct="1">
              <a:buFontTx/>
              <a:buNone/>
            </a:pPr>
            <a:r>
              <a:rPr lang="en-US" sz="1800" b="1">
                <a:latin typeface="Courier New" pitchFamily="49" charset="0"/>
                <a:cs typeface="Times New Roman" pitchFamily="18" charset="0"/>
              </a:rPr>
              <a:t>&lt;D&gt;  := 0|1|2|3|4|5|6|7|8|9</a:t>
            </a:r>
            <a:r>
              <a:rPr lang="en-US" sz="1800" b="1">
                <a:latin typeface="Courier New" pitchFamily="49" charset="0"/>
              </a:rPr>
              <a:t> </a:t>
            </a:r>
          </a:p>
          <a:p>
            <a:pPr eaLnBrk="1" hangingPunct="1">
              <a:buFontTx/>
              <a:buNone/>
            </a:pPr>
            <a:endParaRPr lang="en-US" sz="1800" b="1">
              <a:latin typeface="Courier New" pitchFamily="49" charset="0"/>
            </a:endParaRPr>
          </a:p>
          <a:p>
            <a:pPr eaLnBrk="1" hangingPunct="1"/>
            <a:r>
              <a:rPr lang="en-US" b="1">
                <a:latin typeface="Times New Roman" pitchFamily="18" charset="0"/>
              </a:rPr>
              <a:t>Parse the expression</a:t>
            </a:r>
          </a:p>
          <a:p>
            <a:pPr lvl="1" eaLnBrk="1" hangingPunct="1">
              <a:buFontTx/>
              <a:buNone/>
            </a:pPr>
            <a:r>
              <a:rPr lang="en-US" sz="2800" b="1">
                <a:solidFill>
                  <a:srgbClr val="FF0000"/>
                </a:solidFill>
                <a:latin typeface="Times New Roman" pitchFamily="18" charset="0"/>
              </a:rPr>
              <a:t>-389.112</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Specification</a:t>
            </a:r>
          </a:p>
        </p:txBody>
      </p:sp>
      <p:sp>
        <p:nvSpPr>
          <p:cNvPr id="3" name="Content Placeholder 2"/>
          <p:cNvSpPr>
            <a:spLocks noGrp="1"/>
          </p:cNvSpPr>
          <p:nvPr>
            <p:ph idx="1"/>
          </p:nvPr>
        </p:nvSpPr>
        <p:spPr/>
        <p:txBody>
          <a:bodyPr/>
          <a:lstStyle/>
          <a:p>
            <a:r>
              <a:rPr lang="en-US" dirty="0"/>
              <a:t>How can I tell if a program is valid?  For example, is the following a valid C program?</a:t>
            </a:r>
          </a:p>
          <a:p>
            <a:endParaRPr lang="en-US" dirty="0"/>
          </a:p>
          <a:p>
            <a:endParaRPr lang="en-US" dirty="0"/>
          </a:p>
          <a:p>
            <a:endParaRPr lang="en-US" dirty="0"/>
          </a:p>
          <a:p>
            <a:endParaRPr lang="en-US" dirty="0"/>
          </a:p>
        </p:txBody>
      </p:sp>
      <p:sp>
        <p:nvSpPr>
          <p:cNvPr id="4" name="Text Box 2053"/>
          <p:cNvSpPr txBox="1">
            <a:spLocks noChangeArrowheads="1"/>
          </p:cNvSpPr>
          <p:nvPr/>
        </p:nvSpPr>
        <p:spPr bwMode="auto">
          <a:xfrm>
            <a:off x="1293682" y="2590800"/>
            <a:ext cx="4979545" cy="461665"/>
          </a:xfrm>
          <a:prstGeom prst="rect">
            <a:avLst/>
          </a:prstGeom>
          <a:noFill/>
          <a:ln w="9525">
            <a:noFill/>
            <a:miter lim="800000"/>
            <a:headEnd/>
            <a:tailEnd/>
          </a:ln>
        </p:spPr>
        <p:txBody>
          <a:bodyPr wrap="square">
            <a:spAutoFit/>
          </a:bodyPr>
          <a:lstStyle/>
          <a:p>
            <a:pPr lvl="1">
              <a:spcBef>
                <a:spcPct val="20000"/>
              </a:spcBef>
            </a:pPr>
            <a:r>
              <a:rPr lang="en-US" b="1" dirty="0" err="1">
                <a:solidFill>
                  <a:srgbClr val="FF0000"/>
                </a:solidFill>
                <a:latin typeface="Courier New" pitchFamily="49" charset="0"/>
              </a:rPr>
              <a:t>int</a:t>
            </a:r>
            <a:r>
              <a:rPr lang="en-US" b="1" dirty="0">
                <a:solidFill>
                  <a:srgbClr val="FF0000"/>
                </a:solidFill>
                <a:latin typeface="Courier New" pitchFamily="49" charset="0"/>
              </a:rPr>
              <a:t> </a:t>
            </a:r>
            <a:r>
              <a:rPr lang="en-US" b="1" dirty="0" err="1">
                <a:solidFill>
                  <a:srgbClr val="FF0000"/>
                </a:solidFill>
                <a:latin typeface="Courier New" pitchFamily="49" charset="0"/>
              </a:rPr>
              <a:t>i</a:t>
            </a:r>
            <a:r>
              <a:rPr lang="en-US" b="1" dirty="0">
                <a:solidFill>
                  <a:srgbClr val="FF0000"/>
                </a:solidFill>
                <a:latin typeface="Courier New" pitchFamily="49" charset="0"/>
              </a:rPr>
              <a:t> = (1 &amp;&amp; 2) + 3;</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725546" cy="31528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549805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start with expressions</a:t>
            </a:r>
          </a:p>
        </p:txBody>
      </p:sp>
      <p:sp>
        <p:nvSpPr>
          <p:cNvPr id="3" name="Content Placeholder 2"/>
          <p:cNvSpPr>
            <a:spLocks noGrp="1"/>
          </p:cNvSpPr>
          <p:nvPr>
            <p:ph idx="1"/>
          </p:nvPr>
        </p:nvSpPr>
        <p:spPr/>
        <p:txBody>
          <a:bodyPr/>
          <a:lstStyle/>
          <a:p>
            <a:r>
              <a:rPr lang="en-US" dirty="0"/>
              <a:t>Almost all languages have 'expressions'.  An expression is a "value" in the language. </a:t>
            </a:r>
          </a:p>
          <a:p>
            <a:pPr lvl="1"/>
            <a:r>
              <a:rPr lang="en-US" dirty="0"/>
              <a:t>3</a:t>
            </a:r>
          </a:p>
          <a:p>
            <a:pPr lvl="1"/>
            <a:r>
              <a:rPr lang="en-US" dirty="0"/>
              <a:t>"hello"</a:t>
            </a:r>
          </a:p>
          <a:p>
            <a:pPr lvl="1"/>
            <a:r>
              <a:rPr lang="en-US" dirty="0"/>
              <a:t>3 + 2</a:t>
            </a:r>
          </a:p>
          <a:p>
            <a:pPr lvl="1"/>
            <a:r>
              <a:rPr lang="en-US" dirty="0"/>
              <a:t>3 + 2 * 12 – 18 / 4</a:t>
            </a:r>
          </a:p>
          <a:p>
            <a:pPr lvl="1"/>
            <a:r>
              <a:rPr lang="en-US" dirty="0"/>
              <a:t>x = 3 + 2</a:t>
            </a:r>
          </a:p>
          <a:p>
            <a:pPr lvl="1"/>
            <a:r>
              <a:rPr lang="en-US" dirty="0"/>
              <a:t>x = 3 + 2 * 12 – 18 / 4</a:t>
            </a:r>
          </a:p>
          <a:p>
            <a:r>
              <a:rPr lang="en-US" dirty="0"/>
              <a:t>A statement is not a "value"</a:t>
            </a:r>
          </a:p>
          <a:p>
            <a:pPr lvl="1"/>
            <a:r>
              <a:rPr lang="en-US" dirty="0"/>
              <a:t>x = while(true) { y = 5; }</a:t>
            </a:r>
          </a:p>
          <a:p>
            <a:endParaRPr lang="en-US" dirty="0"/>
          </a:p>
        </p:txBody>
      </p:sp>
    </p:spTree>
    <p:extLst>
      <p:ext uri="{BB962C8B-B14F-4D97-AF65-F5344CB8AC3E}">
        <p14:creationId xmlns:p14="http://schemas.microsoft.com/office/powerpoint/2010/main" val="600837927"/>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normAutofit lnSpcReduction="10000"/>
          </a:bodyPr>
          <a:lstStyle/>
          <a:p>
            <a:r>
              <a:rPr lang="en-US" dirty="0"/>
              <a:t>Expressions are constructed by using operators and operands and possibly function calls</a:t>
            </a:r>
          </a:p>
          <a:p>
            <a:pPr lvl="1"/>
            <a:r>
              <a:rPr lang="en-US" dirty="0"/>
              <a:t>Example: 1 + B</a:t>
            </a:r>
          </a:p>
          <a:p>
            <a:pPr lvl="2"/>
            <a:r>
              <a:rPr lang="en-US" dirty="0"/>
              <a:t>1 is an operand.  It is a numeric literal</a:t>
            </a:r>
          </a:p>
          <a:p>
            <a:pPr lvl="2"/>
            <a:r>
              <a:rPr lang="en-US" dirty="0"/>
              <a:t>B is an operand.  It is an identifier</a:t>
            </a:r>
          </a:p>
          <a:p>
            <a:pPr lvl="2"/>
            <a:r>
              <a:rPr lang="en-US" dirty="0"/>
              <a:t>+ is an operator.  It operates on its input and produces one output</a:t>
            </a:r>
          </a:p>
          <a:p>
            <a:r>
              <a:rPr lang="en-US" dirty="0"/>
              <a:t>Operators can be characterized by</a:t>
            </a:r>
          </a:p>
          <a:p>
            <a:pPr lvl="1"/>
            <a:r>
              <a:rPr lang="en-US" dirty="0"/>
              <a:t>Arity</a:t>
            </a:r>
          </a:p>
          <a:p>
            <a:pPr lvl="1"/>
            <a:r>
              <a:rPr lang="en-US" dirty="0"/>
              <a:t>Precedence</a:t>
            </a:r>
          </a:p>
          <a:p>
            <a:pPr lvl="1"/>
            <a:r>
              <a:rPr lang="en-US" dirty="0"/>
              <a:t>Associativity</a:t>
            </a:r>
          </a:p>
          <a:p>
            <a:r>
              <a:rPr lang="en-US" b="1" dirty="0"/>
              <a:t>Arity</a:t>
            </a:r>
            <a:r>
              <a:rPr lang="en-US" dirty="0"/>
              <a:t>:  the number of operands required by an operator</a:t>
            </a:r>
          </a:p>
          <a:p>
            <a:pPr lvl="1"/>
            <a:r>
              <a:rPr lang="en-US" dirty="0"/>
              <a:t>Unary operator:	-b</a:t>
            </a:r>
          </a:p>
          <a:p>
            <a:pPr lvl="1"/>
            <a:r>
              <a:rPr lang="en-US" dirty="0"/>
              <a:t>Binary operator:	a + b</a:t>
            </a:r>
          </a:p>
          <a:p>
            <a:pPr lvl="1"/>
            <a:r>
              <a:rPr lang="en-US" dirty="0"/>
              <a:t>Ternary operator: ???</a:t>
            </a:r>
          </a:p>
          <a:p>
            <a:endParaRPr lang="en-US" dirty="0"/>
          </a:p>
          <a:p>
            <a:endParaRPr lang="en-US" dirty="0"/>
          </a:p>
          <a:p>
            <a:endParaRPr lang="en-US" dirty="0"/>
          </a:p>
        </p:txBody>
      </p:sp>
    </p:spTree>
    <p:extLst>
      <p:ext uri="{BB962C8B-B14F-4D97-AF65-F5344CB8AC3E}">
        <p14:creationId xmlns:p14="http://schemas.microsoft.com/office/powerpoint/2010/main" val="3396782905"/>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normAutofit/>
          </a:bodyPr>
          <a:lstStyle/>
          <a:p>
            <a:r>
              <a:rPr lang="en-US" b="1" dirty="0"/>
              <a:t>Precedence</a:t>
            </a:r>
            <a:r>
              <a:rPr lang="en-US" dirty="0"/>
              <a:t> defines the order in which operators of different priority are evaluated</a:t>
            </a:r>
          </a:p>
          <a:p>
            <a:r>
              <a:rPr lang="en-US" dirty="0"/>
              <a:t>An operator has higher precedence than another operator if it must be evaluated sooner in all parenthesis-free expressions involving only those two operators</a:t>
            </a:r>
          </a:p>
          <a:p>
            <a:pPr lvl="1"/>
            <a:r>
              <a:rPr lang="en-US" dirty="0"/>
              <a:t>3*2+3+8*4+2 = ???</a:t>
            </a:r>
          </a:p>
          <a:p>
            <a:r>
              <a:rPr lang="en-US" dirty="0"/>
              <a:t>In most languages, the order of evaluation can be changed by use of parenthesis</a:t>
            </a:r>
          </a:p>
          <a:p>
            <a:pPr lvl="1"/>
            <a:r>
              <a:rPr lang="en-US" dirty="0"/>
              <a:t>3*(2+3)+8*(4+2) = ???</a:t>
            </a:r>
          </a:p>
        </p:txBody>
      </p:sp>
    </p:spTree>
    <p:extLst>
      <p:ext uri="{BB962C8B-B14F-4D97-AF65-F5344CB8AC3E}">
        <p14:creationId xmlns:p14="http://schemas.microsoft.com/office/powerpoint/2010/main" val="3119745947"/>
      </p:ext>
    </p:extLst>
  </p:cSld>
  <p:clrMapOvr>
    <a:masterClrMapping/>
  </p:clrMapOvr>
  <p:transition>
    <p:random/>
  </p:transition>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3728</TotalTime>
  <Words>4498</Words>
  <Application>Microsoft Office PowerPoint</Application>
  <PresentationFormat>On-screen Show (4:3)</PresentationFormat>
  <Paragraphs>769</Paragraphs>
  <Slides>55</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PMingLiU</vt:lpstr>
      <vt:lpstr>Arial</vt:lpstr>
      <vt:lpstr>Courier New</vt:lpstr>
      <vt:lpstr>Helvetica Neue</vt:lpstr>
      <vt:lpstr>Symbol</vt:lpstr>
      <vt:lpstr>SymbolProp BT</vt:lpstr>
      <vt:lpstr>Times New Roman</vt:lpstr>
      <vt:lpstr>Trebuchet MS</vt:lpstr>
      <vt:lpstr>Wingdings</vt:lpstr>
      <vt:lpstr>Wingdings 2</vt:lpstr>
      <vt:lpstr>Wingdings 3</vt:lpstr>
      <vt:lpstr>Facet</vt:lpstr>
      <vt:lpstr>Syntax</vt:lpstr>
      <vt:lpstr>Language Specification - Syntax</vt:lpstr>
      <vt:lpstr>Language Specification</vt:lpstr>
      <vt:lpstr>Language Specification</vt:lpstr>
      <vt:lpstr>Example</vt:lpstr>
      <vt:lpstr>Language Specification</vt:lpstr>
      <vt:lpstr>Lets start with expressions</vt:lpstr>
      <vt:lpstr>Expressions</vt:lpstr>
      <vt:lpstr>Expressions</vt:lpstr>
      <vt:lpstr>Precedence in Java</vt:lpstr>
      <vt:lpstr>Expressions</vt:lpstr>
      <vt:lpstr>Expressions</vt:lpstr>
      <vt:lpstr>Expressions</vt:lpstr>
      <vt:lpstr>How to define Expressions?</vt:lpstr>
      <vt:lpstr>Grammar</vt:lpstr>
      <vt:lpstr>Context-Free Grammar</vt:lpstr>
      <vt:lpstr>Chomsky Hierarchy</vt:lpstr>
      <vt:lpstr>Example: Integer numbers</vt:lpstr>
      <vt:lpstr>Derivation</vt:lpstr>
      <vt:lpstr>Derivations</vt:lpstr>
      <vt:lpstr>L(G) Example</vt:lpstr>
      <vt:lpstr>L(G) Example</vt:lpstr>
      <vt:lpstr>BNF for BNF</vt:lpstr>
      <vt:lpstr>Parse trees</vt:lpstr>
      <vt:lpstr>Parse Tree Example</vt:lpstr>
      <vt:lpstr>Ambiguity</vt:lpstr>
      <vt:lpstr>Ambiguity</vt:lpstr>
      <vt:lpstr>Grammars for Expressions</vt:lpstr>
      <vt:lpstr>Extended BNF</vt:lpstr>
      <vt:lpstr>EBNF == BNF?</vt:lpstr>
      <vt:lpstr>Syntax Charts (Another metalanguage to specify syntax)</vt:lpstr>
      <vt:lpstr>Syntax Charts</vt:lpstr>
      <vt:lpstr>Finite State Automata (Another metalanguage to specify syntax)</vt:lpstr>
      <vt:lpstr>FSA</vt:lpstr>
      <vt:lpstr>Regular Expressions</vt:lpstr>
      <vt:lpstr>Regular Expressions in JavaScript</vt:lpstr>
      <vt:lpstr>Regular Expressions in JavaScript</vt:lpstr>
      <vt:lpstr>Regular Expressions in JavaScript</vt:lpstr>
      <vt:lpstr>Examples</vt:lpstr>
      <vt:lpstr>Examples</vt:lpstr>
      <vt:lpstr>Character classes</vt:lpstr>
      <vt:lpstr>Character classes</vt:lpstr>
      <vt:lpstr>Details</vt:lpstr>
      <vt:lpstr>Example</vt:lpstr>
      <vt:lpstr>Grammar == Regular Expression?</vt:lpstr>
      <vt:lpstr>Grammars and Regular Expressions: An Example</vt:lpstr>
      <vt:lpstr>XML Basics</vt:lpstr>
      <vt:lpstr>XML Example</vt:lpstr>
      <vt:lpstr>XML Schema Example (partial)</vt:lpstr>
      <vt:lpstr>Compilers</vt:lpstr>
      <vt:lpstr>Lexical Analyzer</vt:lpstr>
      <vt:lpstr>Syntax Analyzer</vt:lpstr>
      <vt:lpstr>Parsers [Lexical and Syntactic Analyzers]</vt:lpstr>
      <vt:lpstr>LL(?) Parsing Example</vt:lpstr>
      <vt:lpstr>LL(1) Parsing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dc:title>
  <dc:creator>Kenny Hunt</dc:creator>
  <cp:lastModifiedBy>Julia Froegel</cp:lastModifiedBy>
  <cp:revision>150</cp:revision>
  <dcterms:modified xsi:type="dcterms:W3CDTF">2017-12-16T22:41:34Z</dcterms:modified>
</cp:coreProperties>
</file>