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0"/>
  </p:notesMasterIdLst>
  <p:handoutMasterIdLst>
    <p:handoutMasterId r:id="rId31"/>
  </p:handoutMasterIdLst>
  <p:sldIdLst>
    <p:sldId id="347" r:id="rId2"/>
    <p:sldId id="260" r:id="rId3"/>
    <p:sldId id="359" r:id="rId4"/>
    <p:sldId id="361" r:id="rId5"/>
    <p:sldId id="336" r:id="rId6"/>
    <p:sldId id="357" r:id="rId7"/>
    <p:sldId id="319" r:id="rId8"/>
    <p:sldId id="285" r:id="rId9"/>
    <p:sldId id="261" r:id="rId10"/>
    <p:sldId id="283" r:id="rId11"/>
    <p:sldId id="344" r:id="rId12"/>
    <p:sldId id="358" r:id="rId13"/>
    <p:sldId id="350" r:id="rId14"/>
    <p:sldId id="340" r:id="rId15"/>
    <p:sldId id="360" r:id="rId16"/>
    <p:sldId id="267" r:id="rId17"/>
    <p:sldId id="268" r:id="rId18"/>
    <p:sldId id="269" r:id="rId19"/>
    <p:sldId id="270" r:id="rId20"/>
    <p:sldId id="271" r:id="rId21"/>
    <p:sldId id="320" r:id="rId22"/>
    <p:sldId id="352" r:id="rId23"/>
    <p:sldId id="353" r:id="rId24"/>
    <p:sldId id="326" r:id="rId25"/>
    <p:sldId id="354" r:id="rId26"/>
    <p:sldId id="355" r:id="rId27"/>
    <p:sldId id="356" r:id="rId28"/>
    <p:sldId id="278" r:id="rId29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CCFF"/>
    <a:srgbClr val="008000"/>
    <a:srgbClr val="5F5F5F"/>
    <a:srgbClr val="777777"/>
    <a:srgbClr val="FFCCCC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 autoAdjust="0"/>
    <p:restoredTop sz="96532" autoAdjust="0"/>
  </p:normalViewPr>
  <p:slideViewPr>
    <p:cSldViewPr>
      <p:cViewPr varScale="1">
        <p:scale>
          <a:sx n="168" d="100"/>
          <a:sy n="168" d="100"/>
        </p:scale>
        <p:origin x="21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Relationship Id="rId2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1279DF65-AD6F-46FF-8E27-CBC05BCC4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780DCF0-1965-4215-B7CA-1BB51A8AF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C98CF-1CDB-4FBB-A42A-3557AE8A6133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001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BAACA-2EB0-4CCC-A920-FE90308760B8}" type="slidenum">
              <a:rPr lang="en-US"/>
              <a:pPr/>
              <a:t>17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589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9D439-A99C-4B7B-A97E-11E2577000EF}" type="slidenum">
              <a:rPr lang="en-US"/>
              <a:pPr/>
              <a:t>18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950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85C46-25D9-420F-B1A4-EB366C4180DA}" type="slidenum">
              <a:rPr lang="en-US"/>
              <a:pPr/>
              <a:t>19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601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E7ADB-AE5A-4C4C-BFFE-23445981DCFA}" type="slidenum">
              <a:rPr lang="en-US"/>
              <a:pPr/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2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AFD61-8A87-404D-ADB1-11192BE7E6E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5926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20B95-C91C-4B3E-86DD-716145BE9FC0}" type="slidenum">
              <a:rPr lang="en-US"/>
              <a:pPr/>
              <a:t>24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66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division</a:t>
            </a:r>
            <a:r>
              <a:rPr lang="en-US" baseline="0" dirty="0" smtClean="0"/>
              <a:t> is complicated by the floor function.  Consider the floor of -6/10 is -1.  It should really be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80DCF0-1965-4215-B7CA-1BB51A8AFC9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4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8CD83-234C-4854-AD27-F254C3A40C80}" type="slidenum">
              <a:rPr lang="en-US"/>
              <a:pPr/>
              <a:t>28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356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43421-EA44-49DE-B92D-B5A8C9BBDED2}" type="slidenum">
              <a:rPr lang="en-US"/>
              <a:pPr/>
              <a:t>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322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E0054-9312-4100-976C-C963FC15E4B2}" type="slidenum">
              <a:rPr lang="en-US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515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247C0-3936-4C46-A3F0-56C8EC0AA0E6}" type="slidenum">
              <a:rPr lang="en-US"/>
              <a:pPr/>
              <a:t>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937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3FA49-C5A3-4DC6-B3E5-E9821B14EE1D}" type="slidenum">
              <a:rPr lang="en-US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267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534E1-E97B-4B6B-8652-FB5976C619C7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435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7A83E-F651-4AC0-9477-86323F641746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928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342AC-9CC0-4BAE-8CD7-6BEA74833D89}" type="slidenum">
              <a:rPr lang="en-US"/>
              <a:pPr/>
              <a:t>14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793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D6EF5-E8D5-427A-AB78-5949D7075836}" type="slidenum">
              <a:rPr lang="en-US"/>
              <a:pPr/>
              <a:t>16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846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9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34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9513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527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74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78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50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249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236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87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83058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AE28C2E-88C6-4C0D-BCF4-916B20391568}" type="slidenum">
              <a:rPr lang="en-US" sz="1400"/>
              <a:pPr>
                <a:spcBef>
                  <a:spcPct val="50000"/>
                </a:spcBef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2542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and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590800"/>
            <a:ext cx="3056377" cy="357622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39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Maps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Consider the C-like program:</a:t>
            </a:r>
          </a:p>
          <a:p>
            <a:pPr lvl="1" eaLnBrk="1" hangingPunct="1"/>
            <a:r>
              <a:rPr lang="en-US" sz="2400" dirty="0" smtClean="0"/>
              <a:t>What </a:t>
            </a:r>
            <a:r>
              <a:rPr lang="en-US" sz="2400" b="1" i="1" dirty="0" smtClean="0"/>
              <a:t>types</a:t>
            </a:r>
            <a:r>
              <a:rPr lang="en-US" sz="2400" dirty="0" smtClean="0"/>
              <a:t> does C-like support?</a:t>
            </a:r>
          </a:p>
          <a:p>
            <a:pPr lvl="1" eaLnBrk="1" hangingPunct="1"/>
            <a:r>
              <a:rPr lang="en-US" sz="2400" dirty="0" smtClean="0"/>
              <a:t>What part(s) of this program affect the </a:t>
            </a:r>
            <a:r>
              <a:rPr lang="en-US" sz="2400" b="1" i="1" dirty="0" smtClean="0"/>
              <a:t>type map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z="2800" dirty="0" smtClean="0"/>
              <a:t>Consider writing an interpreter</a:t>
            </a:r>
          </a:p>
          <a:p>
            <a:pPr lvl="1"/>
            <a:r>
              <a:rPr lang="en-US" sz="2600" dirty="0" smtClean="0"/>
              <a:t>The interpreter will process the constructs defined by the abstract syntax</a:t>
            </a:r>
          </a:p>
          <a:p>
            <a:pPr lvl="1" eaLnBrk="1" hangingPunct="1"/>
            <a:r>
              <a:rPr lang="en-US" sz="2400" dirty="0" smtClean="0"/>
              <a:t>How would you process a "Declaration"?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75344" y="687474"/>
            <a:ext cx="2895600" cy="2246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Courier New" pitchFamily="49" charset="0"/>
              </a:defRPr>
            </a:lvl1pPr>
          </a:lstStyle>
          <a:p>
            <a:r>
              <a:rPr lang="en-US" dirty="0"/>
              <a:t>void main()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, result;</a:t>
            </a:r>
          </a:p>
          <a:p>
            <a:r>
              <a:rPr lang="en-US" dirty="0"/>
              <a:t>  n = 8;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  result = 1;</a:t>
            </a:r>
          </a:p>
          <a:p>
            <a:r>
              <a:rPr lang="en-US" dirty="0"/>
              <a:t>  while(</a:t>
            </a:r>
            <a:r>
              <a:rPr lang="en-US" dirty="0" err="1"/>
              <a:t>i</a:t>
            </a:r>
            <a:r>
              <a:rPr lang="en-US" dirty="0"/>
              <a:t> &lt; n) {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 result = result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5" autoUpdateAnimBg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 is the type of</a:t>
            </a:r>
          </a:p>
          <a:p>
            <a:pPr lvl="1"/>
            <a:r>
              <a:rPr lang="en-US" sz="2000" dirty="0" smtClean="0"/>
              <a:t>i+1</a:t>
            </a:r>
          </a:p>
          <a:p>
            <a:pPr lvl="1"/>
            <a:r>
              <a:rPr lang="en-US" sz="2000" dirty="0" smtClean="0"/>
              <a:t>result*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pPr lvl="1"/>
            <a:r>
              <a:rPr lang="en-US" sz="2000" dirty="0" err="1" smtClean="0"/>
              <a:t>i</a:t>
            </a:r>
            <a:r>
              <a:rPr lang="en-US" sz="2000" dirty="0" smtClean="0"/>
              <a:t>&lt;n</a:t>
            </a:r>
            <a:endParaRPr lang="en-US" sz="2200" dirty="0" smtClean="0"/>
          </a:p>
          <a:p>
            <a:pPr eaLnBrk="1" hangingPunct="1"/>
            <a:r>
              <a:rPr lang="en-US" sz="2400" dirty="0" smtClean="0"/>
              <a:t>How would an </a:t>
            </a:r>
            <a:r>
              <a:rPr lang="en-US" sz="2400" b="1" dirty="0" smtClean="0"/>
              <a:t>interpreter</a:t>
            </a:r>
            <a:r>
              <a:rPr lang="en-US" sz="2400" dirty="0" smtClean="0"/>
              <a:t> determine the type of an expression?  </a:t>
            </a:r>
            <a:r>
              <a:rPr lang="en-US" sz="2200" dirty="0" smtClean="0"/>
              <a:t>Note that the interpreter is given an expression and returns a value.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76800" y="914400"/>
            <a:ext cx="35814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Courier New" pitchFamily="49" charset="0"/>
              </a:defRPr>
            </a:lvl1pPr>
          </a:lstStyle>
          <a:p>
            <a:r>
              <a:rPr lang="en-US" dirty="0"/>
              <a:t>void main()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, result;</a:t>
            </a:r>
          </a:p>
          <a:p>
            <a:r>
              <a:rPr lang="en-US" dirty="0"/>
              <a:t>  n = 8;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  result = 1;</a:t>
            </a:r>
          </a:p>
          <a:p>
            <a:r>
              <a:rPr lang="en-US" dirty="0"/>
              <a:t>  while(</a:t>
            </a:r>
            <a:r>
              <a:rPr lang="en-US" dirty="0" err="1"/>
              <a:t>i</a:t>
            </a:r>
            <a:r>
              <a:rPr lang="en-US" dirty="0"/>
              <a:t> &lt; n) {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 result = result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5" autoUpdateAnimBg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2696958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typeOf</a:t>
            </a:r>
            <a:r>
              <a:rPr lang="en-US" dirty="0" smtClean="0"/>
              <a:t>(Expression e, </a:t>
            </a:r>
            <a:r>
              <a:rPr lang="en-US" dirty="0" err="1" smtClean="0"/>
              <a:t>TypeMap</a:t>
            </a:r>
            <a:r>
              <a:rPr lang="en-US" dirty="0" smtClean="0"/>
              <a:t> tm)</a:t>
            </a:r>
          </a:p>
          <a:p>
            <a:pPr lvl="1"/>
            <a:r>
              <a:rPr lang="en-US" dirty="0" err="1" smtClean="0"/>
              <a:t>e.type</a:t>
            </a:r>
            <a:r>
              <a:rPr lang="en-US" dirty="0" smtClean="0"/>
              <a:t>							if e is a Value</a:t>
            </a:r>
          </a:p>
          <a:p>
            <a:pPr lvl="1"/>
            <a:r>
              <a:rPr lang="en-US" dirty="0" smtClean="0"/>
              <a:t>tm(e)							if e is a Variable</a:t>
            </a:r>
          </a:p>
          <a:p>
            <a:pPr lvl="1"/>
            <a:r>
              <a:rPr lang="en-US" dirty="0" err="1" smtClean="0"/>
              <a:t>e.op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 </a:t>
            </a:r>
            <a:r>
              <a:rPr lang="en-US" dirty="0" smtClean="0"/>
              <a:t>{</a:t>
            </a:r>
            <a:r>
              <a:rPr lang="en-US" dirty="0" err="1" smtClean="0"/>
              <a:t>ArithmeticOp</a:t>
            </a:r>
            <a:r>
              <a:rPr lang="en-US" dirty="0" smtClean="0"/>
              <a:t>} </a:t>
            </a:r>
            <a:r>
              <a:rPr lang="en-US" dirty="0">
                <a:sym typeface="Symbol" panose="05050102010706020507" pitchFamily="18" charset="2"/>
              </a:rPr>
              <a:t>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			if e is a Binary</a:t>
            </a:r>
          </a:p>
          <a:p>
            <a:pPr lvl="1"/>
            <a:r>
              <a:rPr lang="en-US" dirty="0" err="1"/>
              <a:t>e.op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{</a:t>
            </a:r>
            <a:r>
              <a:rPr lang="en-US" dirty="0" err="1"/>
              <a:t>BooleanOp</a:t>
            </a:r>
            <a:r>
              <a:rPr lang="en-US" dirty="0"/>
              <a:t>} </a:t>
            </a:r>
            <a:r>
              <a:rPr lang="en-US" dirty="0">
                <a:sym typeface="Symbol" panose="05050102010706020507" pitchFamily="18" charset="2"/>
              </a:rPr>
              <a:t></a:t>
            </a:r>
            <a:r>
              <a:rPr lang="en-US" dirty="0"/>
              <a:t> Boolean		if e is a Binary</a:t>
            </a:r>
          </a:p>
          <a:p>
            <a:pPr lvl="1"/>
            <a:r>
              <a:rPr lang="en-US" dirty="0" err="1"/>
              <a:t>e.op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/>
              <a:t>{</a:t>
            </a:r>
            <a:r>
              <a:rPr lang="en-US" dirty="0" err="1" smtClean="0"/>
              <a:t>RelationalOp</a:t>
            </a:r>
            <a:r>
              <a:rPr lang="en-US" dirty="0"/>
              <a:t>} </a:t>
            </a:r>
            <a:r>
              <a:rPr lang="en-US" dirty="0">
                <a:sym typeface="Symbol" panose="05050102010706020507" pitchFamily="18" charset="2"/>
              </a:rPr>
              <a:t></a:t>
            </a:r>
            <a:r>
              <a:rPr lang="en-US" dirty="0"/>
              <a:t> Boolean		if e is a Binary</a:t>
            </a:r>
          </a:p>
          <a:p>
            <a:pPr lvl="1"/>
            <a:r>
              <a:rPr lang="en-US" dirty="0" err="1"/>
              <a:t>e.op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smtClean="0"/>
              <a:t>{</a:t>
            </a:r>
            <a:r>
              <a:rPr lang="en-US" dirty="0" err="1" smtClean="0"/>
              <a:t>UnaryOp</a:t>
            </a:r>
            <a:r>
              <a:rPr lang="en-US" dirty="0"/>
              <a:t>} </a:t>
            </a:r>
            <a:r>
              <a:rPr lang="en-US" dirty="0">
                <a:sym typeface="Symbol" panose="05050102010706020507" pitchFamily="18" charset="2"/>
              </a:rPr>
              <a:t></a:t>
            </a:r>
            <a:r>
              <a:rPr lang="en-US" dirty="0"/>
              <a:t> Boolean		</a:t>
            </a:r>
            <a:r>
              <a:rPr lang="en-US" dirty="0" smtClean="0"/>
              <a:t>	if </a:t>
            </a:r>
            <a:r>
              <a:rPr lang="en-US" dirty="0"/>
              <a:t>e is a Binary</a:t>
            </a:r>
          </a:p>
          <a:p>
            <a:pPr lvl="1"/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581192" y="5029200"/>
            <a:ext cx="2819400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x, y;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x+2*y</a:t>
            </a:r>
          </a:p>
          <a:p>
            <a:pPr>
              <a:defRPr/>
            </a:pPr>
            <a:r>
              <a:rPr lang="en-US" sz="1600" b="1" dirty="0">
                <a:latin typeface="Courier New" pitchFamily="49" charset="0"/>
              </a:rPr>
              <a:t>   x&lt;2*y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x&lt;2*y &amp;&amp; x&gt;0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752600" y="4953000"/>
            <a:ext cx="7239000" cy="685800"/>
            <a:chOff x="1104" y="3120"/>
            <a:chExt cx="4560" cy="43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0" cy="237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urier New" pitchFamily="49" charset="0"/>
                </a:rPr>
                <a:t>typeOf(x+2*y, {&lt;x,int&gt;,&lt;y,int&gt;})</a:t>
              </a:r>
              <a:r>
                <a:rPr lang="en-US" sz="1800"/>
                <a:t> = ???</a:t>
              </a: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 flipH="1">
              <a:off x="1104" y="3264"/>
              <a:ext cx="1200" cy="288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752600" y="5410200"/>
            <a:ext cx="7239000" cy="457200"/>
            <a:chOff x="1104" y="3408"/>
            <a:chExt cx="4560" cy="28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304" y="3408"/>
              <a:ext cx="3360" cy="237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urier New" pitchFamily="49" charset="0"/>
                </a:rPr>
                <a:t>typeOf(x&lt;2*y, {&lt;x,int&gt;,&lt;y,int&gt;})</a:t>
              </a:r>
              <a:r>
                <a:rPr lang="en-US" sz="1800"/>
                <a:t> = ???</a:t>
              </a: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 flipH="1">
              <a:off x="1104" y="3552"/>
              <a:ext cx="1200" cy="144"/>
            </a:xfrm>
            <a:prstGeom prst="line">
              <a:avLst/>
            </a:prstGeom>
            <a:grpFill/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2895600" y="5867400"/>
            <a:ext cx="6096000" cy="376238"/>
            <a:chOff x="1824" y="3696"/>
            <a:chExt cx="3840" cy="237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304" y="3696"/>
              <a:ext cx="3360" cy="2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err="1">
                  <a:latin typeface="Courier New" pitchFamily="49" charset="0"/>
                </a:rPr>
                <a:t>typeOf</a:t>
              </a:r>
              <a:r>
                <a:rPr lang="en-US" sz="1600" b="1" dirty="0">
                  <a:latin typeface="Courier New" pitchFamily="49" charset="0"/>
                </a:rPr>
                <a:t>(x&lt;2*y&amp;&amp;x&gt;0, {&lt;</a:t>
              </a:r>
              <a:r>
                <a:rPr lang="en-US" sz="1600" b="1" dirty="0" err="1">
                  <a:latin typeface="Courier New" pitchFamily="49" charset="0"/>
                </a:rPr>
                <a:t>x,int</a:t>
              </a:r>
              <a:r>
                <a:rPr lang="en-US" sz="1600" b="1" dirty="0">
                  <a:latin typeface="Courier New" pitchFamily="49" charset="0"/>
                </a:rPr>
                <a:t>&gt;,&lt;</a:t>
              </a:r>
              <a:r>
                <a:rPr lang="en-US" sz="1600" b="1" dirty="0" err="1">
                  <a:latin typeface="Courier New" pitchFamily="49" charset="0"/>
                </a:rPr>
                <a:t>y,int</a:t>
              </a:r>
              <a:r>
                <a:rPr lang="en-US" sz="1600" b="1" dirty="0">
                  <a:latin typeface="Courier New" pitchFamily="49" charset="0"/>
                </a:rPr>
                <a:t>&gt;})</a:t>
              </a:r>
              <a:r>
                <a:rPr lang="en-US" sz="1800" dirty="0"/>
                <a:t> = ???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H="1">
              <a:off x="1824" y="3792"/>
              <a:ext cx="480" cy="9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572000" y="1229138"/>
            <a:ext cx="402180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/>
              <a:t>typeOf</a:t>
            </a:r>
            <a:r>
              <a:rPr lang="en-US" sz="1200" dirty="0"/>
              <a:t> only determines the type of an expression </a:t>
            </a:r>
          </a:p>
          <a:p>
            <a:r>
              <a:rPr lang="en-US" sz="1200" b="1" dirty="0" err="1"/>
              <a:t>typeOf</a:t>
            </a:r>
            <a:r>
              <a:rPr lang="en-US" sz="1200" dirty="0"/>
              <a:t> does not determine whether the expression is correct.</a:t>
            </a:r>
          </a:p>
        </p:txBody>
      </p:sp>
    </p:spTree>
    <p:extLst>
      <p:ext uri="{BB962C8B-B14F-4D97-AF65-F5344CB8AC3E}">
        <p14:creationId xmlns:p14="http://schemas.microsoft.com/office/powerpoint/2010/main" val="41780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 C-LITE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checking rules include:</a:t>
            </a:r>
            <a:endParaRPr lang="en-US" dirty="0"/>
          </a:p>
          <a:p>
            <a:pPr lvl="1"/>
            <a:r>
              <a:rPr lang="en-US" dirty="0"/>
              <a:t>Each variable must have a unique identifier</a:t>
            </a:r>
          </a:p>
          <a:p>
            <a:pPr lvl="1"/>
            <a:r>
              <a:rPr lang="en-US" dirty="0"/>
              <a:t>Each variables type must be </a:t>
            </a:r>
            <a:r>
              <a:rPr lang="en-US" dirty="0" err="1"/>
              <a:t>int</a:t>
            </a:r>
            <a:r>
              <a:rPr lang="en-US" dirty="0"/>
              <a:t> or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Each variable referenced must be declared</a:t>
            </a:r>
          </a:p>
          <a:p>
            <a:pPr lvl="1"/>
            <a:r>
              <a:rPr lang="en-US" dirty="0"/>
              <a:t>Every expression has a type determined by:</a:t>
            </a:r>
          </a:p>
          <a:p>
            <a:pPr lvl="2"/>
            <a:r>
              <a:rPr lang="en-US" dirty="0"/>
              <a:t>if the expression is a variable or value the type is the type of the variable or value</a:t>
            </a:r>
          </a:p>
          <a:p>
            <a:pPr lvl="2"/>
            <a:r>
              <a:rPr lang="en-US" dirty="0"/>
              <a:t>if the expressions operator is arithmetic (+,-,*,/) then it’s operands must be </a:t>
            </a:r>
            <a:r>
              <a:rPr lang="en-US" dirty="0" err="1"/>
              <a:t>int</a:t>
            </a:r>
            <a:r>
              <a:rPr lang="en-US" dirty="0"/>
              <a:t> and the resulting type is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if the expressions operator is relational (&lt;,&lt;=,==,&gt;=,&gt;,!=) then it’s operands must be </a:t>
            </a:r>
            <a:r>
              <a:rPr lang="en-US" dirty="0" err="1"/>
              <a:t>int</a:t>
            </a:r>
            <a:r>
              <a:rPr lang="en-US" dirty="0"/>
              <a:t> and the resulting type is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if the operator is logical (&amp;&amp;,||,!) then the operands must be </a:t>
            </a:r>
            <a:r>
              <a:rPr lang="en-US" dirty="0" err="1"/>
              <a:t>boolean</a:t>
            </a:r>
            <a:r>
              <a:rPr lang="en-US" dirty="0"/>
              <a:t> and the resulting type is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For every assignment, the type of the target and source must be identical</a:t>
            </a:r>
          </a:p>
          <a:p>
            <a:pPr lvl="1"/>
            <a:r>
              <a:rPr lang="en-US" dirty="0"/>
              <a:t>For every conditional and loop, the type of it’s expression must be 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876800" y="914400"/>
            <a:ext cx="358140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Courier New" pitchFamily="49" charset="0"/>
              </a:defRPr>
            </a:lvl1pPr>
          </a:lstStyle>
          <a:p>
            <a:r>
              <a:rPr lang="en-US" dirty="0"/>
              <a:t>void main()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</a:t>
            </a:r>
            <a:r>
              <a:rPr lang="en-US" dirty="0"/>
              <a:t>, result;</a:t>
            </a:r>
          </a:p>
          <a:p>
            <a:r>
              <a:rPr lang="en-US" dirty="0"/>
              <a:t>  n = 8;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r>
              <a:rPr lang="en-US" dirty="0"/>
              <a:t>  result = 1;</a:t>
            </a:r>
          </a:p>
          <a:p>
            <a:r>
              <a:rPr lang="en-US" dirty="0"/>
              <a:t>  while(</a:t>
            </a:r>
            <a:r>
              <a:rPr lang="en-US" dirty="0" err="1"/>
              <a:t>i</a:t>
            </a:r>
            <a:r>
              <a:rPr lang="en-US" dirty="0"/>
              <a:t> &lt; n) {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    result = result *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73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Validity of expressions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b="1" i="1" dirty="0" smtClean="0"/>
              <a:t>Given an expression and a type map, the expression is valid if it is</a:t>
            </a:r>
          </a:p>
          <a:p>
            <a:pPr lvl="1" eaLnBrk="1" hangingPunct="1"/>
            <a:r>
              <a:rPr lang="en-US" sz="1800" dirty="0" smtClean="0"/>
              <a:t>An </a:t>
            </a:r>
            <a:r>
              <a:rPr lang="en-US" sz="1800" dirty="0" err="1" smtClean="0"/>
              <a:t>int</a:t>
            </a:r>
            <a:r>
              <a:rPr lang="en-US" sz="1800" dirty="0" smtClean="0"/>
              <a:t> or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value:</a:t>
            </a:r>
          </a:p>
          <a:p>
            <a:pPr lvl="2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3, true, 18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3.5, “hello”, ‘c’</a:t>
            </a:r>
          </a:p>
          <a:p>
            <a:pPr lvl="1" eaLnBrk="1" hangingPunct="1"/>
            <a:r>
              <a:rPr lang="en-US" sz="1800" dirty="0" smtClean="0"/>
              <a:t>A variable in the type map</a:t>
            </a:r>
          </a:p>
          <a:p>
            <a:pPr lvl="1" eaLnBrk="1" hangingPunct="1"/>
            <a:r>
              <a:rPr lang="en-US" sz="1800" dirty="0" smtClean="0"/>
              <a:t>Unary with a </a:t>
            </a:r>
            <a:r>
              <a:rPr lang="en-US" sz="1800" dirty="0" err="1" smtClean="0"/>
              <a:t>UnaryOp</a:t>
            </a:r>
            <a:r>
              <a:rPr lang="en-US" sz="1800" dirty="0" smtClean="0"/>
              <a:t> operator and a valid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operand</a:t>
            </a:r>
          </a:p>
          <a:p>
            <a:pPr lvl="1" eaLnBrk="1" hangingPunct="1"/>
            <a:r>
              <a:rPr lang="en-US" sz="1800" dirty="0" smtClean="0"/>
              <a:t>Binary with </a:t>
            </a:r>
            <a:r>
              <a:rPr lang="en-US" sz="1800" dirty="0" err="1" smtClean="0"/>
              <a:t>ArithmeticOp</a:t>
            </a:r>
            <a:r>
              <a:rPr lang="en-US" sz="1800" dirty="0" smtClean="0"/>
              <a:t> with two valid </a:t>
            </a:r>
            <a:r>
              <a:rPr lang="en-US" sz="1800" dirty="0" err="1" smtClean="0"/>
              <a:t>int</a:t>
            </a:r>
            <a:r>
              <a:rPr lang="en-US" sz="1800" dirty="0" smtClean="0"/>
              <a:t> operands</a:t>
            </a:r>
          </a:p>
          <a:p>
            <a:pPr lvl="1" eaLnBrk="1" hangingPunct="1"/>
            <a:r>
              <a:rPr lang="en-US" sz="1800" dirty="0" smtClean="0"/>
              <a:t>Binary with </a:t>
            </a:r>
            <a:r>
              <a:rPr lang="en-US" sz="1800" dirty="0" err="1" smtClean="0"/>
              <a:t>RelationalOp</a:t>
            </a:r>
            <a:r>
              <a:rPr lang="en-US" sz="1800" dirty="0" smtClean="0"/>
              <a:t> with two valid </a:t>
            </a:r>
            <a:r>
              <a:rPr lang="en-US" sz="1800" dirty="0" err="1" smtClean="0"/>
              <a:t>int</a:t>
            </a:r>
            <a:r>
              <a:rPr lang="en-US" sz="1800" dirty="0" smtClean="0"/>
              <a:t> operands</a:t>
            </a:r>
          </a:p>
          <a:p>
            <a:pPr lvl="1" eaLnBrk="1" hangingPunct="1"/>
            <a:r>
              <a:rPr lang="en-US" sz="1800" dirty="0" smtClean="0"/>
              <a:t>Binary with </a:t>
            </a:r>
            <a:r>
              <a:rPr lang="en-US" sz="1800" dirty="0" err="1" smtClean="0"/>
              <a:t>BooleanOp</a:t>
            </a:r>
            <a:r>
              <a:rPr lang="en-US" sz="1800" dirty="0" smtClean="0"/>
              <a:t> with two valid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operands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8944" y="3124200"/>
            <a:ext cx="457200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sz="1600" dirty="0"/>
              <a:t>Consider a predicate named “v” for “valid”</a:t>
            </a:r>
            <a:endParaRPr lang="en-US" sz="1400" dirty="0"/>
          </a:p>
          <a:p>
            <a:pPr lvl="1" eaLnBrk="1" hangingPunct="1"/>
            <a:r>
              <a:rPr lang="en-US" sz="1400" dirty="0"/>
              <a:t>V:   </a:t>
            </a:r>
            <a:r>
              <a:rPr lang="en-US" sz="1400" dirty="0" err="1"/>
              <a:t>AbstractSyntacticClass</a:t>
            </a:r>
            <a:r>
              <a:rPr lang="en-US" sz="1400" dirty="0"/>
              <a:t> x </a:t>
            </a:r>
            <a:r>
              <a:rPr lang="en-US" sz="1400" dirty="0" err="1"/>
              <a:t>Typemap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 smtClean="0">
                <a:sym typeface="Wingdings" pitchFamily="2" charset="2"/>
              </a:rPr>
              <a:t>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Interpreter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For every non-terminal in the grammar</a:t>
            </a:r>
          </a:p>
          <a:p>
            <a:pPr lvl="1"/>
            <a:r>
              <a:rPr lang="en-US" dirty="0" smtClean="0"/>
              <a:t>Define a class</a:t>
            </a:r>
          </a:p>
          <a:p>
            <a:pPr lvl="1"/>
            <a:r>
              <a:rPr lang="en-US" dirty="0" smtClean="0"/>
              <a:t>Define a set of functions that operate on instances of that class</a:t>
            </a:r>
          </a:p>
          <a:p>
            <a:pPr lvl="2"/>
            <a:r>
              <a:rPr lang="en-US" dirty="0" smtClean="0"/>
              <a:t>V (validity) </a:t>
            </a:r>
            <a:r>
              <a:rPr lang="mr-IN" dirty="0" smtClean="0"/>
              <a:t>–</a:t>
            </a:r>
            <a:r>
              <a:rPr lang="en-US" dirty="0" smtClean="0"/>
              <a:t> perform type-checking</a:t>
            </a:r>
          </a:p>
          <a:p>
            <a:pPr lvl="2"/>
            <a:r>
              <a:rPr lang="en-US" dirty="0" smtClean="0"/>
              <a:t>M (meaning) </a:t>
            </a:r>
            <a:r>
              <a:rPr lang="mr-IN" dirty="0" smtClean="0"/>
              <a:t>–</a:t>
            </a:r>
            <a:r>
              <a:rPr lang="en-US" dirty="0" smtClean="0"/>
              <a:t> provides the meaning of the instance</a:t>
            </a:r>
          </a:p>
          <a:p>
            <a:pPr lvl="2"/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1192" y="4267200"/>
            <a:ext cx="3971925" cy="1196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  <a:latin typeface="Courier New" pitchFamily="49" charset="0"/>
              </a:rPr>
              <a:t>class Program {</a:t>
            </a:r>
          </a:p>
          <a:p>
            <a:r>
              <a:rPr lang="en-US" sz="1800" b="1" dirty="0">
                <a:solidFill>
                  <a:sysClr val="windowText" lastClr="000000"/>
                </a:solidFill>
                <a:latin typeface="Courier New" pitchFamily="49" charset="0"/>
              </a:rPr>
              <a:t>	Declarations </a:t>
            </a:r>
            <a:r>
              <a:rPr lang="en-US" sz="1800" b="1" dirty="0" err="1">
                <a:solidFill>
                  <a:sysClr val="windowText" lastClr="000000"/>
                </a:solidFill>
                <a:latin typeface="Courier New" pitchFamily="49" charset="0"/>
              </a:rPr>
              <a:t>decpart</a:t>
            </a:r>
            <a:r>
              <a:rPr lang="en-US" sz="1800" b="1" dirty="0">
                <a:solidFill>
                  <a:sysClr val="windowText" lastClr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1800" b="1" dirty="0">
                <a:solidFill>
                  <a:sysClr val="windowText" lastClr="000000"/>
                </a:solidFill>
                <a:latin typeface="Courier New" pitchFamily="49" charset="0"/>
              </a:rPr>
              <a:t>	Block body;</a:t>
            </a:r>
          </a:p>
          <a:p>
            <a:r>
              <a:rPr lang="en-US" sz="1800" b="1" dirty="0">
                <a:solidFill>
                  <a:sysClr val="windowText" lastClr="000000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908240"/>
              </p:ext>
            </p:extLst>
          </p:nvPr>
        </p:nvGraphicFramePr>
        <p:xfrm>
          <a:off x="581192" y="5715000"/>
          <a:ext cx="5592241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949560" imgH="660240" progId="Equation.3">
                  <p:embed/>
                </p:oleObj>
              </mc:Choice>
              <mc:Fallback>
                <p:oleObj name="Equation" r:id="rId3" imgW="39495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2" y="5715000"/>
                        <a:ext cx="5592241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68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Domains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: denoted as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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A mapping of variables with memory locations</a:t>
            </a:r>
          </a:p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Memory: </a:t>
            </a:r>
            <a:r>
              <a:rPr lang="en-US" dirty="0" smtClean="0">
                <a:solidFill>
                  <a:schemeClr val="tx1"/>
                </a:solidFill>
              </a:rPr>
              <a:t>denoted as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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A mapping of memory locations with values</a:t>
            </a:r>
          </a:p>
          <a:p>
            <a:pPr lvl="1"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61268" y="4073880"/>
            <a:ext cx="8229600" cy="8350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sym typeface="Symbol" pitchFamily="18" charset="2"/>
              </a:rPr>
              <a:t>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 = {&lt;</a:t>
            </a:r>
            <a:r>
              <a:rPr lang="en-US" b="1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, 154&gt;, &lt;j, 155&gt;}</a:t>
            </a:r>
          </a:p>
          <a:p>
            <a:pPr algn="ctr">
              <a:buFont typeface="Symbol" pitchFamily="18" charset="2"/>
              <a:buNone/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sym typeface="Symbol" pitchFamily="18" charset="2"/>
              </a:rPr>
              <a:t> = {&lt;0, </a:t>
            </a:r>
            <a:r>
              <a:rPr lang="en-US" b="1" dirty="0" err="1">
                <a:solidFill>
                  <a:sysClr val="windowText" lastClr="000000"/>
                </a:solidFill>
                <a:latin typeface="Courier New" pitchFamily="49" charset="0"/>
                <a:sym typeface="Symbol" pitchFamily="18" charset="2"/>
              </a:rPr>
              <a:t>undef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  <a:sym typeface="Symbol" pitchFamily="18" charset="2"/>
              </a:rPr>
              <a:t>&gt;, …., &lt;154, 13&gt;, &lt;155, -1&gt;}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bldLvl="5" autoUpdateAnimBg="0"/>
      <p:bldP spid="133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Domains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State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ym typeface="Symbol" pitchFamily="18" charset="2"/>
              </a:rPr>
              <a:t>)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product of environment and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pedagogical purposes, treat the state without regard to low-level memory addressing issues.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9166" y="4711700"/>
            <a:ext cx="8229600" cy="46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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 = {&lt;</a:t>
            </a:r>
            <a:r>
              <a:rPr lang="en-US" b="1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, 13&gt;, &lt;j, -1&gt;}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Prior to execution of any program, what is the state?</a:t>
            </a:r>
          </a:p>
        </p:txBody>
      </p:sp>
      <p:pic>
        <p:nvPicPr>
          <p:cNvPr id="14343" name="Picture 7" descr="j01896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0222" y="762000"/>
            <a:ext cx="2358759" cy="185030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5" autoUpdateAnimBg="0"/>
      <p:bldP spid="14340" grpId="0" animBg="1" autoUpdateAnimBg="0"/>
      <p:bldP spid="143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Semantic Domains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382000" cy="1447800"/>
          </a:xfrm>
        </p:spPr>
        <p:txBody>
          <a:bodyPr/>
          <a:lstStyle/>
          <a:p>
            <a:pPr eaLnBrk="1" hangingPunct="1"/>
            <a:r>
              <a:rPr lang="en-US" sz="2400" b="1" smtClean="0"/>
              <a:t>Define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ym typeface="Symbol" pitchFamily="18" charset="2"/>
              </a:rPr>
              <a:t>(exp) to be a function that returns the value of exp from the state </a:t>
            </a:r>
            <a:endParaRPr lang="en-US" sz="2400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" y="3200400"/>
            <a:ext cx="8229600" cy="46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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 = {&lt;</a:t>
            </a:r>
            <a:r>
              <a:rPr lang="en-US" b="1" dirty="0" err="1">
                <a:solidFill>
                  <a:sysClr val="windowText" lastClr="0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, 13&gt;, &lt;j, -1&gt;}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4038600"/>
            <a:ext cx="8229600" cy="46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(</a:t>
            </a:r>
            <a:r>
              <a:rPr lang="en-US" dirty="0" err="1">
                <a:solidFill>
                  <a:sysClr val="windowText" lastClr="00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)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 = ??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9600" y="4876800"/>
            <a:ext cx="8229600" cy="469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(</a:t>
            </a:r>
            <a:r>
              <a:rPr lang="en-US" dirty="0" err="1">
                <a:solidFill>
                  <a:sysClr val="windowText" lastClr="000000"/>
                </a:solidFill>
                <a:sym typeface="Symbol" pitchFamily="18" charset="2"/>
              </a:rPr>
              <a:t>i+j</a:t>
            </a:r>
            <a:r>
              <a:rPr lang="en-US" dirty="0">
                <a:solidFill>
                  <a:sysClr val="windowText" lastClr="000000"/>
                </a:solidFill>
                <a:sym typeface="Symbol" pitchFamily="18" charset="2"/>
              </a:rPr>
              <a:t>)</a:t>
            </a:r>
            <a:r>
              <a:rPr lang="en-US" b="1" dirty="0">
                <a:solidFill>
                  <a:sysClr val="windowText" lastClr="000000"/>
                </a:solidFill>
                <a:latin typeface="Courier New" pitchFamily="49" charset="0"/>
              </a:rPr>
              <a:t> =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4" grpId="0" animBg="1" autoUpdateAnimBg="0"/>
      <p:bldP spid="15365" grpId="0" animBg="1" autoUpdateAnimBg="0"/>
      <p:bldP spid="1536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Transformations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382000" cy="60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Program statements usually change the state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4495800" cy="349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sz="1600">
                <a:sym typeface="Symbol" pitchFamily="18" charset="2"/>
              </a:rPr>
              <a:t></a:t>
            </a:r>
            <a:r>
              <a:rPr lang="en-US" sz="1600" b="1">
                <a:latin typeface="Courier New" pitchFamily="49" charset="0"/>
              </a:rPr>
              <a:t> = {&lt;x, 1&gt;, &lt;y, 2&gt;, &lt;z,3&gt;}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81000" y="3276600"/>
            <a:ext cx="4495800" cy="349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y = 2*z + 3;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4495800" cy="349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sz="1600">
                <a:sym typeface="Symbol" pitchFamily="18" charset="2"/>
              </a:rPr>
              <a:t></a:t>
            </a:r>
            <a:r>
              <a:rPr lang="en-US" sz="1600" b="1">
                <a:latin typeface="Courier New" pitchFamily="49" charset="0"/>
              </a:rPr>
              <a:t> = {&lt;x, 1&gt;, &lt;y, 9&gt;, &lt;z,3&gt;}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1000" y="4495800"/>
            <a:ext cx="4495800" cy="349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sz="1600" b="1">
                <a:latin typeface="Courier New" pitchFamily="49" charset="0"/>
                <a:sym typeface="Symbol" pitchFamily="18" charset="2"/>
              </a:rPr>
              <a:t>w = 4;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81000" y="5105400"/>
            <a:ext cx="4495800" cy="349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  <a:headEnd/>
            <a:tailEnd/>
          </a:ln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buFont typeface="Symbol" pitchFamily="18" charset="2"/>
              <a:buNone/>
              <a:defRPr/>
            </a:pPr>
            <a:r>
              <a:rPr lang="en-US" sz="1600" dirty="0">
                <a:sym typeface="Symbol" pitchFamily="18" charset="2"/>
              </a:rPr>
              <a:t></a:t>
            </a:r>
            <a:r>
              <a:rPr lang="en-US" sz="1600" b="1" dirty="0">
                <a:latin typeface="Courier New" pitchFamily="49" charset="0"/>
              </a:rPr>
              <a:t> = {&lt;x, 1&gt;, &lt;y, 9&gt;, &lt;z,3&gt;, &lt;w, 4&gt;}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953000" y="2895600"/>
            <a:ext cx="3657600" cy="2362200"/>
            <a:chOff x="3120" y="1824"/>
            <a:chExt cx="2304" cy="1488"/>
          </a:xfrm>
        </p:grpSpPr>
        <p:sp>
          <p:nvSpPr>
            <p:cNvPr id="29706" name="Freeform 9"/>
            <p:cNvSpPr>
              <a:spLocks/>
            </p:cNvSpPr>
            <p:nvPr/>
          </p:nvSpPr>
          <p:spPr bwMode="auto">
            <a:xfrm>
              <a:off x="3120" y="1824"/>
              <a:ext cx="344" cy="720"/>
            </a:xfrm>
            <a:custGeom>
              <a:avLst/>
              <a:gdLst>
                <a:gd name="T0" fmla="*/ 0 w 344"/>
                <a:gd name="T1" fmla="*/ 0 h 720"/>
                <a:gd name="T2" fmla="*/ 336 w 344"/>
                <a:gd name="T3" fmla="*/ 336 h 720"/>
                <a:gd name="T4" fmla="*/ 48 w 344"/>
                <a:gd name="T5" fmla="*/ 720 h 720"/>
                <a:gd name="T6" fmla="*/ 0 60000 65536"/>
                <a:gd name="T7" fmla="*/ 0 60000 65536"/>
                <a:gd name="T8" fmla="*/ 0 60000 65536"/>
                <a:gd name="T9" fmla="*/ 0 w 344"/>
                <a:gd name="T10" fmla="*/ 0 h 720"/>
                <a:gd name="T11" fmla="*/ 344 w 3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20">
                  <a:moveTo>
                    <a:pt x="0" y="0"/>
                  </a:moveTo>
                  <a:cubicBezTo>
                    <a:pt x="164" y="108"/>
                    <a:pt x="328" y="216"/>
                    <a:pt x="336" y="336"/>
                  </a:cubicBezTo>
                  <a:cubicBezTo>
                    <a:pt x="344" y="456"/>
                    <a:pt x="196" y="588"/>
                    <a:pt x="48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Freeform 10"/>
            <p:cNvSpPr>
              <a:spLocks/>
            </p:cNvSpPr>
            <p:nvPr/>
          </p:nvSpPr>
          <p:spPr bwMode="auto">
            <a:xfrm>
              <a:off x="3120" y="2592"/>
              <a:ext cx="344" cy="720"/>
            </a:xfrm>
            <a:custGeom>
              <a:avLst/>
              <a:gdLst>
                <a:gd name="T0" fmla="*/ 0 w 344"/>
                <a:gd name="T1" fmla="*/ 0 h 720"/>
                <a:gd name="T2" fmla="*/ 336 w 344"/>
                <a:gd name="T3" fmla="*/ 336 h 720"/>
                <a:gd name="T4" fmla="*/ 48 w 344"/>
                <a:gd name="T5" fmla="*/ 720 h 720"/>
                <a:gd name="T6" fmla="*/ 0 60000 65536"/>
                <a:gd name="T7" fmla="*/ 0 60000 65536"/>
                <a:gd name="T8" fmla="*/ 0 60000 65536"/>
                <a:gd name="T9" fmla="*/ 0 w 344"/>
                <a:gd name="T10" fmla="*/ 0 h 720"/>
                <a:gd name="T11" fmla="*/ 344 w 34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20">
                  <a:moveTo>
                    <a:pt x="0" y="0"/>
                  </a:moveTo>
                  <a:cubicBezTo>
                    <a:pt x="164" y="108"/>
                    <a:pt x="328" y="216"/>
                    <a:pt x="336" y="336"/>
                  </a:cubicBezTo>
                  <a:cubicBezTo>
                    <a:pt x="344" y="456"/>
                    <a:pt x="196" y="588"/>
                    <a:pt x="48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3552" y="2016"/>
              <a:ext cx="1872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State transformation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nimBg="1" autoUpdateAnimBg="0"/>
      <p:bldP spid="16389" grpId="0" animBg="1" autoUpdateAnimBg="0"/>
      <p:bldP spid="16390" grpId="0" animBg="1" autoUpdateAnimBg="0"/>
      <p:bldP spid="16391" grpId="0" animBg="1" autoUpdateAnimBg="0"/>
      <p:bldP spid="1639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Semantics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 BNF grammar can define the </a:t>
            </a:r>
            <a:r>
              <a:rPr lang="en-US" sz="2400" b="1" i="1" dirty="0" smtClean="0">
                <a:solidFill>
                  <a:schemeClr val="tx1"/>
                </a:solidFill>
              </a:rPr>
              <a:t>syntax</a:t>
            </a:r>
            <a:r>
              <a:rPr lang="en-US" sz="2400" dirty="0" smtClean="0">
                <a:solidFill>
                  <a:schemeClr val="tx1"/>
                </a:solidFill>
              </a:rPr>
              <a:t> of a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No grammar can define the non-syntactic language rules.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>
                <a:solidFill>
                  <a:schemeClr val="tx1"/>
                </a:solidFill>
              </a:rPr>
              <a:t>all variables need to be declared prior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>
                <a:solidFill>
                  <a:schemeClr val="tx1"/>
                </a:solidFill>
              </a:rPr>
              <a:t>all variables must have been assigned a value prior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>
                <a:solidFill>
                  <a:schemeClr val="tx1"/>
                </a:solidFill>
              </a:rPr>
              <a:t>the types of the </a:t>
            </a:r>
            <a:r>
              <a:rPr lang="en-US" sz="2000" i="1" dirty="0" err="1" smtClean="0">
                <a:solidFill>
                  <a:schemeClr val="tx1"/>
                </a:solidFill>
              </a:rPr>
              <a:t>rhs</a:t>
            </a:r>
            <a:r>
              <a:rPr lang="en-US" sz="2000" i="1" dirty="0" smtClean="0">
                <a:solidFill>
                  <a:schemeClr val="tx1"/>
                </a:solidFill>
              </a:rPr>
              <a:t> and lhs of an assignment must be identical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Other techniques must be used to enforce rules that cannot be expressed in the grammar.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will use a C-Like language as a case-study.  The language is called "</a:t>
            </a:r>
            <a:r>
              <a:rPr lang="en-US" sz="2400" dirty="0" err="1" smtClean="0"/>
              <a:t>Clite</a:t>
            </a:r>
            <a:r>
              <a:rPr lang="en-US" sz="2400" dirty="0" smtClean="0"/>
              <a:t>"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We will describe how to write a type-checker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We will describe how to write an interpreter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 Transformations</a:t>
            </a:r>
            <a:endParaRPr lang="en-US" sz="20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228003"/>
            <a:ext cx="7989752" cy="264879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Given state X and state Y</a:t>
            </a:r>
          </a:p>
          <a:p>
            <a:pPr lvl="1"/>
            <a:r>
              <a:rPr lang="en-US" sz="2600" dirty="0" smtClean="0"/>
              <a:t>X over-riding-union Y </a:t>
            </a:r>
            <a:r>
              <a:rPr lang="en-US" sz="2600" dirty="0" smtClean="0">
                <a:sym typeface="Wingdings" pitchFamily="2" charset="2"/>
              </a:rPr>
              <a:t>: replace in X all pairs &lt;</a:t>
            </a:r>
            <a:r>
              <a:rPr lang="en-US" sz="2600" dirty="0">
                <a:sym typeface="Wingdings" pitchFamily="2" charset="2"/>
              </a:rPr>
              <a:t>a</a:t>
            </a:r>
            <a:r>
              <a:rPr lang="en-US" sz="2600" dirty="0" smtClean="0">
                <a:sym typeface="Wingdings" pitchFamily="2" charset="2"/>
              </a:rPr>
              <a:t>, v&gt; whose first element matches a pair &lt;</a:t>
            </a:r>
            <a:r>
              <a:rPr lang="en-US" sz="2600" dirty="0">
                <a:sym typeface="Wingdings" pitchFamily="2" charset="2"/>
              </a:rPr>
              <a:t>a</a:t>
            </a:r>
            <a:r>
              <a:rPr lang="en-US" sz="2600" dirty="0" smtClean="0">
                <a:sym typeface="Wingdings" pitchFamily="2" charset="2"/>
              </a:rPr>
              <a:t>, w&gt; from Y by &lt;</a:t>
            </a:r>
            <a:r>
              <a:rPr lang="en-US" sz="2600" dirty="0">
                <a:sym typeface="Wingdings" pitchFamily="2" charset="2"/>
              </a:rPr>
              <a:t>a</a:t>
            </a:r>
            <a:r>
              <a:rPr lang="en-US" sz="2600" dirty="0" smtClean="0">
                <a:sym typeface="Wingdings" pitchFamily="2" charset="2"/>
              </a:rPr>
              <a:t>, w&gt; and then add to X any remaining pairs in Y.</a:t>
            </a:r>
          </a:p>
          <a:p>
            <a:pPr lvl="1"/>
            <a:r>
              <a:rPr lang="en-US" sz="2600" dirty="0" smtClean="0">
                <a:sym typeface="Wingdings" pitchFamily="2" charset="2"/>
              </a:rPr>
              <a:t>The overriding union is a general mathematical model of </a:t>
            </a:r>
            <a:r>
              <a:rPr lang="en-US" sz="2600" b="1" i="1" dirty="0" smtClean="0">
                <a:sym typeface="Wingdings" pitchFamily="2" charset="2"/>
              </a:rPr>
              <a:t>assignment</a:t>
            </a:r>
            <a:r>
              <a:rPr lang="en-US" sz="2600" dirty="0" smtClean="0">
                <a:sym typeface="Wingdings" pitchFamily="2" charset="2"/>
              </a:rPr>
              <a:t>.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068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10402"/>
              </p:ext>
            </p:extLst>
          </p:nvPr>
        </p:nvGraphicFramePr>
        <p:xfrm>
          <a:off x="1912938" y="4876800"/>
          <a:ext cx="5776912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4" imgW="2679480" imgH="711000" progId="Equation.3">
                  <p:embed/>
                </p:oleObj>
              </mc:Choice>
              <mc:Fallback>
                <p:oleObj name="Equation" r:id="rId4" imgW="2679480" imgH="711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876800"/>
                        <a:ext cx="5776912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Denotational</a:t>
            </a:r>
            <a:r>
              <a:rPr lang="en-US" dirty="0" smtClean="0"/>
              <a:t> Semantics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Consists of 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Abstract syntax of the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Semantic algebra defining a computational model</a:t>
            </a:r>
          </a:p>
          <a:p>
            <a:pPr lvl="2">
              <a:lnSpc>
                <a:spcPct val="90000"/>
              </a:lnSpc>
            </a:pPr>
            <a:r>
              <a:rPr lang="en-US" sz="1700" dirty="0" smtClean="0"/>
              <a:t>In our case – a type map, integers, </a:t>
            </a:r>
            <a:r>
              <a:rPr lang="en-US" sz="1700" dirty="0" err="1" smtClean="0"/>
              <a:t>booleans</a:t>
            </a:r>
            <a:r>
              <a:rPr lang="en-US" sz="1700" dirty="0" smtClean="0"/>
              <a:t>, state (a </a:t>
            </a:r>
            <a:r>
              <a:rPr lang="en-US" sz="1700" b="1" i="1" dirty="0" smtClean="0"/>
              <a:t>set </a:t>
            </a:r>
            <a:r>
              <a:rPr lang="en-US" sz="1700" dirty="0" smtClean="0"/>
              <a:t>of </a:t>
            </a:r>
            <a:r>
              <a:rPr lang="en-US" sz="1700" b="1" i="1" dirty="0" smtClean="0"/>
              <a:t>associations) </a:t>
            </a:r>
            <a:r>
              <a:rPr lang="en-US" sz="1700" dirty="0" smtClean="0"/>
              <a:t>and operations on those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Mapping functions that map the </a:t>
            </a:r>
            <a:r>
              <a:rPr lang="en-US" sz="2000" b="1" i="1" dirty="0" smtClean="0"/>
              <a:t>syntactic</a:t>
            </a:r>
            <a:r>
              <a:rPr lang="en-US" sz="2000" dirty="0" smtClean="0"/>
              <a:t> constructs of the language to the </a:t>
            </a:r>
            <a:r>
              <a:rPr lang="en-US" sz="2000" b="1" i="1" dirty="0" smtClean="0"/>
              <a:t>semantic</a:t>
            </a:r>
            <a:r>
              <a:rPr lang="en-US" sz="2000" dirty="0" smtClean="0"/>
              <a:t> algebra.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meaning of a program is then a </a:t>
            </a:r>
            <a:r>
              <a:rPr lang="en-US" sz="2400" b="1" i="1" dirty="0" smtClean="0"/>
              <a:t>sequence of state transformations</a:t>
            </a:r>
            <a:r>
              <a:rPr lang="en-US" sz="2400" dirty="0" smtClean="0"/>
              <a:t>.  The meaning of a ‘program’ is the ‘final state’.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Each syntactic construct is mapped to some element of the semantic domain.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Denotational</a:t>
            </a:r>
            <a:r>
              <a:rPr lang="en-US" dirty="0"/>
              <a:t>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971800"/>
            <a:ext cx="7989752" cy="2886998"/>
          </a:xfrm>
        </p:spPr>
        <p:txBody>
          <a:bodyPr>
            <a:normAutofit/>
          </a:bodyPr>
          <a:lstStyle/>
          <a:p>
            <a:r>
              <a:rPr lang="en-US" dirty="0" smtClean="0"/>
              <a:t>The meaning function defines the meaning of program elements defined in the abstract syntax.</a:t>
            </a:r>
          </a:p>
          <a:p>
            <a:pPr lvl="1"/>
            <a:r>
              <a:rPr lang="en-US" dirty="0" smtClean="0"/>
              <a:t>We define </a:t>
            </a:r>
            <a:r>
              <a:rPr lang="el-GR" dirty="0" smtClean="0">
                <a:latin typeface="Trebuchet MS" panose="020B0603020202020204" pitchFamily="34" charset="0"/>
              </a:rPr>
              <a:t>Σ</a:t>
            </a:r>
            <a:r>
              <a:rPr lang="en-US" dirty="0" smtClean="0">
                <a:latin typeface="Trebuchet MS" panose="020B0603020202020204" pitchFamily="34" charset="0"/>
              </a:rPr>
              <a:t> to be the set of all states</a:t>
            </a:r>
          </a:p>
          <a:p>
            <a:pPr lvl="1"/>
            <a:r>
              <a:rPr lang="en-US" dirty="0" smtClean="0">
                <a:latin typeface="Trebuchet MS" panose="020B0603020202020204" pitchFamily="34" charset="0"/>
              </a:rPr>
              <a:t>The meaning function M takes an abstract syntactic element that when executed in some state produces another state.</a:t>
            </a:r>
          </a:p>
          <a:p>
            <a:r>
              <a:rPr lang="en-US" dirty="0"/>
              <a:t>Meaning functions are partial functions since they are not defined on all inputs</a:t>
            </a:r>
          </a:p>
          <a:p>
            <a:r>
              <a:rPr lang="en-US" dirty="0"/>
              <a:t>Some constructs are syntactically valid but have no meaning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&gt;-1;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en-US" dirty="0" smtClean="0"/>
              <a:t>-;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54229"/>
              </p:ext>
            </p:extLst>
          </p:nvPr>
        </p:nvGraphicFramePr>
        <p:xfrm>
          <a:off x="538163" y="2217738"/>
          <a:ext cx="392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1168200" imgH="177480" progId="Equation.3">
                  <p:embed/>
                </p:oleObj>
              </mc:Choice>
              <mc:Fallback>
                <p:oleObj name="Equation" r:id="rId3" imgW="1168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217738"/>
                        <a:ext cx="392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3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Denotational</a:t>
            </a:r>
            <a:r>
              <a:rPr lang="en-US" dirty="0"/>
              <a:t>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029797"/>
          </a:xfrm>
        </p:spPr>
        <p:txBody>
          <a:bodyPr/>
          <a:lstStyle/>
          <a:p>
            <a:r>
              <a:rPr lang="en-US" dirty="0"/>
              <a:t>A program is </a:t>
            </a:r>
            <a:r>
              <a:rPr lang="en-US" dirty="0" smtClean="0"/>
              <a:t>a tree that is defined </a:t>
            </a:r>
            <a:r>
              <a:rPr lang="en-US" dirty="0"/>
              <a:t>in terms of each of its parts</a:t>
            </a:r>
          </a:p>
          <a:p>
            <a:pPr lvl="1"/>
            <a:r>
              <a:rPr lang="en-US" dirty="0"/>
              <a:t>Define the meaning functions </a:t>
            </a:r>
            <a:r>
              <a:rPr lang="en-US" dirty="0" smtClean="0"/>
              <a:t>for every part</a:t>
            </a:r>
            <a:endParaRPr lang="en-US" dirty="0"/>
          </a:p>
          <a:p>
            <a:pPr lvl="1"/>
            <a:r>
              <a:rPr lang="en-US" dirty="0"/>
              <a:t>Combine </a:t>
            </a:r>
            <a:r>
              <a:rPr lang="en-US" dirty="0" smtClean="0"/>
              <a:t>meanings of the parts </a:t>
            </a:r>
            <a:r>
              <a:rPr lang="en-US" dirty="0"/>
              <a:t>to define the meaning of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What are the parts whose meaning must be defined in the above example?</a:t>
            </a:r>
          </a:p>
          <a:p>
            <a:r>
              <a:rPr lang="en-US" dirty="0" smtClean="0"/>
              <a:t>What is the meaning of a program?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943600" y="762001"/>
            <a:ext cx="2627344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void main() {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n,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result;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n = 8;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1;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result = 1;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while(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n) {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+ 1;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  result = result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58538"/>
              </p:ext>
            </p:extLst>
          </p:nvPr>
        </p:nvGraphicFramePr>
        <p:xfrm>
          <a:off x="1676400" y="4876800"/>
          <a:ext cx="5543550" cy="1150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3238200" imgH="672840" progId="Equation.3">
                  <p:embed/>
                </p:oleObj>
              </mc:Choice>
              <mc:Fallback>
                <p:oleObj name="Equation" r:id="rId3" imgW="32382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5543550" cy="1150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74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Assignment :  Meaning</a:t>
            </a:r>
            <a:endParaRPr lang="en-US" sz="4000" dirty="0" smtClean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46968" y="5643881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Abstract syntax tree for an assignment</a:t>
            </a:r>
            <a:r>
              <a:rPr lang="en-US" sz="3200" dirty="0">
                <a:latin typeface="Arial" charset="0"/>
              </a:rPr>
              <a:t> </a:t>
            </a:r>
            <a:r>
              <a:rPr lang="en-US" b="1" dirty="0">
                <a:latin typeface="Courier New" pitchFamily="49" charset="0"/>
              </a:rPr>
              <a:t>z=x+2*y;</a:t>
            </a:r>
          </a:p>
        </p:txBody>
      </p:sp>
      <p:pic>
        <p:nvPicPr>
          <p:cNvPr id="73732" name="Picture 4" descr="03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0468" y="2021417"/>
            <a:ext cx="5791200" cy="33718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: 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meaning of an assignment statement is the sate produced by the assignment.</a:t>
            </a:r>
          </a:p>
          <a:p>
            <a:pPr lvl="1"/>
            <a:r>
              <a:rPr lang="en-US" dirty="0" smtClean="0"/>
              <a:t>Consider the assignment "z = x + 2 * y" </a:t>
            </a:r>
            <a:endParaRPr lang="en-US" dirty="0"/>
          </a:p>
          <a:p>
            <a:pPr lvl="1"/>
            <a:r>
              <a:rPr lang="en-US" dirty="0" smtClean="0"/>
              <a:t>Execute in state = { &lt;x, 2&gt;, &lt;y, -3&gt; &lt;z, 75&gt; } 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25805"/>
              </p:ext>
            </p:extLst>
          </p:nvPr>
        </p:nvGraphicFramePr>
        <p:xfrm>
          <a:off x="685800" y="2133600"/>
          <a:ext cx="6934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3835080" imgH="457200" progId="Equation.3">
                  <p:embed/>
                </p:oleObj>
              </mc:Choice>
              <mc:Fallback>
                <p:oleObj name="Equation" r:id="rId3" imgW="3835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6934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52676"/>
              </p:ext>
            </p:extLst>
          </p:nvPr>
        </p:nvGraphicFramePr>
        <p:xfrm>
          <a:off x="2222500" y="4953000"/>
          <a:ext cx="47069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5" imgW="2603160" imgH="685800" progId="Equation.3">
                  <p:embed/>
                </p:oleObj>
              </mc:Choice>
              <mc:Fallback>
                <p:oleObj name="Equation" r:id="rId5" imgW="26031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953000"/>
                        <a:ext cx="4706938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6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: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an </a:t>
            </a:r>
            <a:r>
              <a:rPr lang="en-US" dirty="0" err="1" smtClean="0"/>
              <a:t>ApplyBinary</a:t>
            </a:r>
            <a:r>
              <a:rPr lang="en-US" dirty="0" smtClean="0"/>
              <a:t> function to help us define what an expression means</a:t>
            </a:r>
          </a:p>
          <a:p>
            <a:pPr lvl="1"/>
            <a:r>
              <a:rPr lang="en-US" dirty="0" smtClean="0"/>
              <a:t>This function accepts a binary operator (+, -, *, /) and two values</a:t>
            </a:r>
          </a:p>
          <a:p>
            <a:pPr lvl="1"/>
            <a:r>
              <a:rPr lang="en-US" dirty="0" smtClean="0"/>
              <a:t>This function produces a value</a:t>
            </a:r>
          </a:p>
          <a:p>
            <a:pPr lvl="1"/>
            <a:r>
              <a:rPr lang="en-US" dirty="0" smtClean="0"/>
              <a:t>There is no change to the state</a:t>
            </a:r>
          </a:p>
          <a:p>
            <a:r>
              <a:rPr lang="en-US" dirty="0" err="1" smtClean="0"/>
              <a:t>ApplyBinary</a:t>
            </a:r>
            <a:r>
              <a:rPr lang="en-US" dirty="0" smtClean="0"/>
              <a:t> : Operator x Value x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Value</a:t>
            </a:r>
          </a:p>
          <a:p>
            <a:r>
              <a:rPr lang="en-US" dirty="0" err="1" smtClean="0"/>
              <a:t>AppyBinary</a:t>
            </a:r>
            <a:r>
              <a:rPr lang="en-US" dirty="0" smtClean="0"/>
              <a:t>(Operator op, Value v1, Value v2)</a:t>
            </a:r>
          </a:p>
          <a:p>
            <a:pPr lvl="1"/>
            <a:r>
              <a:rPr lang="en-US" dirty="0" smtClean="0"/>
              <a:t>= v1+v2							if op = +</a:t>
            </a:r>
          </a:p>
          <a:p>
            <a:pPr lvl="1"/>
            <a:r>
              <a:rPr lang="en-US" dirty="0" smtClean="0"/>
              <a:t>= v1-v2							if op = -</a:t>
            </a:r>
          </a:p>
          <a:p>
            <a:pPr lvl="1"/>
            <a:r>
              <a:rPr lang="en-US" dirty="0" smtClean="0"/>
              <a:t>= v1*v2							if op = *</a:t>
            </a:r>
          </a:p>
          <a:p>
            <a:pPr lvl="1"/>
            <a:r>
              <a:rPr lang="en-US" dirty="0" smtClean="0"/>
              <a:t>= floor(|v1 / v2|) x sign(v1*v2)			if op = 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9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: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meaning of an expression can then be described in terms of </a:t>
            </a:r>
            <a:r>
              <a:rPr lang="en-US" dirty="0" err="1" smtClean="0"/>
              <a:t>ApplyBinary</a:t>
            </a:r>
            <a:endParaRPr lang="en-US" dirty="0" smtClean="0"/>
          </a:p>
          <a:p>
            <a:pPr marL="576000" lvl="2"/>
            <a:r>
              <a:rPr lang="en-US" dirty="0"/>
              <a:t>M : Expression x State → </a:t>
            </a:r>
            <a:r>
              <a:rPr lang="en-US" dirty="0" smtClean="0"/>
              <a:t>Value</a:t>
            </a:r>
          </a:p>
          <a:p>
            <a:pPr marL="576000" lvl="2"/>
            <a:r>
              <a:rPr lang="en-US" dirty="0" smtClean="0"/>
              <a:t>M(</a:t>
            </a:r>
            <a:r>
              <a:rPr lang="en-US" dirty="0" err="1" smtClean="0"/>
              <a:t>Expressione</a:t>
            </a:r>
            <a:r>
              <a:rPr lang="en-US" dirty="0" smtClean="0"/>
              <a:t> e, State s)</a:t>
            </a:r>
          </a:p>
          <a:p>
            <a:pPr marL="918000" lvl="3"/>
            <a:r>
              <a:rPr lang="en-US" dirty="0" smtClean="0"/>
              <a:t>e							if e is a Value</a:t>
            </a:r>
          </a:p>
          <a:p>
            <a:pPr marL="918000" lvl="3"/>
            <a:r>
              <a:rPr lang="en-US" dirty="0" smtClean="0"/>
              <a:t>s(e)							if e is a Variable</a:t>
            </a:r>
          </a:p>
          <a:p>
            <a:pPr marL="918000" lvl="3"/>
            <a:r>
              <a:rPr lang="en-US" dirty="0" err="1" smtClean="0"/>
              <a:t>ApplyBinary</a:t>
            </a:r>
            <a:r>
              <a:rPr lang="en-US" dirty="0" smtClean="0"/>
              <a:t>(</a:t>
            </a:r>
            <a:r>
              <a:rPr lang="en-US" dirty="0" err="1" smtClean="0"/>
              <a:t>e.op</a:t>
            </a:r>
            <a:r>
              <a:rPr lang="en-US" dirty="0" smtClean="0"/>
              <a:t>, M(e.term1, s), M(e.term2, s))	if e is a Binary</a:t>
            </a:r>
          </a:p>
          <a:p>
            <a:pPr marL="306000" lvl="1"/>
            <a:r>
              <a:rPr lang="en-US" dirty="0" smtClean="0"/>
              <a:t>Example: Compute </a:t>
            </a:r>
            <a:r>
              <a:rPr lang="en-US" dirty="0"/>
              <a:t>the meaning of </a:t>
            </a:r>
            <a:r>
              <a:rPr lang="en-US" dirty="0" smtClean="0"/>
              <a:t>the expression: </a:t>
            </a:r>
            <a:r>
              <a:rPr lang="en-US" b="1" dirty="0" smtClean="0"/>
              <a:t>x+2*y</a:t>
            </a:r>
            <a:endParaRPr lang="en-US" b="1" dirty="0"/>
          </a:p>
          <a:p>
            <a:pPr marL="306000"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Axiomatic semantics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400" dirty="0" smtClean="0">
                <a:ea typeface="PMingLiU" pitchFamily="18" charset="-120"/>
              </a:rPr>
              <a:t>Axiomatic Semantics are a more rigorous and general technique for semantic specification</a:t>
            </a:r>
          </a:p>
          <a:p>
            <a:pPr lvl="1"/>
            <a:r>
              <a:rPr lang="en-US" altLang="zh-TW" sz="2200" dirty="0" smtClean="0">
                <a:ea typeface="PMingLiU" pitchFamily="18" charset="-120"/>
              </a:rPr>
              <a:t>The meaning of a language construct is defined by a pre-condition and post-condition.</a:t>
            </a:r>
          </a:p>
          <a:p>
            <a:pPr lvl="2"/>
            <a:r>
              <a:rPr lang="en-US" altLang="zh-TW" sz="2000" dirty="0" smtClean="0">
                <a:ea typeface="PMingLiU" pitchFamily="18" charset="-120"/>
              </a:rPr>
              <a:t>The pre-condition is a predicate that characterizes all possible states in which construct might be executed.</a:t>
            </a:r>
          </a:p>
          <a:p>
            <a:pPr lvl="2"/>
            <a:r>
              <a:rPr lang="en-US" altLang="zh-TW" sz="2000" dirty="0" smtClean="0">
                <a:ea typeface="PMingLiU" pitchFamily="18" charset="-120"/>
              </a:rPr>
              <a:t>The post-condition is a predicate that characterizes all possible states that might be generated by execution of the construct</a:t>
            </a:r>
          </a:p>
          <a:p>
            <a:pPr lvl="2"/>
            <a:r>
              <a:rPr lang="en-US" altLang="zh-TW" sz="2000" dirty="0" smtClean="0">
                <a:ea typeface="PMingLiU" pitchFamily="18" charset="-120"/>
              </a:rPr>
              <a:t>The meaning of a language construct C is then given by the pre and post conditions.</a:t>
            </a:r>
            <a:endParaRPr lang="zh-TW" altLang="zh-TW" sz="2000" dirty="0" smtClean="0">
              <a:ea typeface="PMingLiU" pitchFamily="18" charset="-120"/>
            </a:endParaRPr>
          </a:p>
          <a:p>
            <a:pPr eaLnBrk="1" hangingPunct="1"/>
            <a:r>
              <a:rPr lang="zh-TW" altLang="zh-TW" sz="2400" b="1" i="1" dirty="0" smtClean="0">
                <a:ea typeface="PMingLiU" pitchFamily="18" charset="-120"/>
              </a:rPr>
              <a:t>Pascal</a:t>
            </a:r>
            <a:r>
              <a:rPr lang="zh-TW" altLang="zh-TW" sz="2400" dirty="0" smtClean="0">
                <a:ea typeface="PMingLiU" pitchFamily="18" charset="-120"/>
              </a:rPr>
              <a:t> is a language designed with proof rules.</a:t>
            </a: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308100"/>
            <a:ext cx="79502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0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920750"/>
            <a:ext cx="74041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Syntax for CLite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9868" y="1981200"/>
            <a:ext cx="7772400" cy="46482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1400" b="1" i="1" dirty="0" smtClean="0"/>
              <a:t>Program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Declarations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decpart</a:t>
            </a:r>
            <a:r>
              <a:rPr lang="en-US" sz="1400" b="1" dirty="0" smtClean="0"/>
              <a:t>; </a:t>
            </a:r>
            <a:r>
              <a:rPr lang="en-US" sz="1400" b="1" i="1" dirty="0" smtClean="0"/>
              <a:t>Block</a:t>
            </a:r>
            <a:r>
              <a:rPr lang="en-US" sz="1400" b="1" dirty="0" smtClean="0"/>
              <a:t> body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Declarations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Declaration</a:t>
            </a:r>
            <a:r>
              <a:rPr lang="en-US" sz="1400" b="1" dirty="0" smtClean="0"/>
              <a:t>*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Declaration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Variable</a:t>
            </a:r>
            <a:r>
              <a:rPr lang="en-US" sz="1400" b="1" dirty="0" smtClean="0"/>
              <a:t> v; </a:t>
            </a:r>
            <a:r>
              <a:rPr lang="en-US" sz="1400" b="1" i="1" dirty="0" smtClean="0"/>
              <a:t>Type</a:t>
            </a:r>
            <a:r>
              <a:rPr lang="en-US" sz="1400" b="1" dirty="0" smtClean="0"/>
              <a:t> t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Type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| </a:t>
            </a:r>
            <a:r>
              <a:rPr lang="en-US" sz="1400" b="1" dirty="0" err="1" smtClean="0"/>
              <a:t>boolean</a:t>
            </a:r>
            <a:r>
              <a:rPr lang="en-US" sz="1400" b="1" dirty="0" smtClean="0"/>
              <a:t> | </a:t>
            </a:r>
            <a:r>
              <a:rPr lang="en-US" sz="1400" b="1" dirty="0" err="1" smtClean="0"/>
              <a:t>undef</a:t>
            </a:r>
            <a:endParaRPr lang="en-US" sz="1400" b="1" dirty="0" smtClean="0"/>
          </a:p>
          <a:p>
            <a:pPr eaLnBrk="1" hangingPunct="1">
              <a:buFontTx/>
              <a:buNone/>
            </a:pPr>
            <a:r>
              <a:rPr lang="en-US" sz="1400" b="1" i="1" dirty="0" smtClean="0"/>
              <a:t>Statement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Skip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Block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Assignment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Conditional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Loop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Block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Statement</a:t>
            </a:r>
            <a:r>
              <a:rPr lang="en-US" sz="1400" b="1" dirty="0" smtClean="0"/>
              <a:t>*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Assignment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Variable</a:t>
            </a:r>
            <a:r>
              <a:rPr lang="en-US" sz="1400" b="1" dirty="0" smtClean="0"/>
              <a:t> target; </a:t>
            </a:r>
            <a:r>
              <a:rPr lang="en-US" sz="1400" b="1" i="1" dirty="0" smtClean="0"/>
              <a:t>Expression</a:t>
            </a:r>
            <a:r>
              <a:rPr lang="en-US" sz="1400" b="1" dirty="0" smtClean="0"/>
              <a:t> source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Conditional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Expression</a:t>
            </a:r>
            <a:r>
              <a:rPr lang="en-US" sz="1400" b="1" dirty="0" smtClean="0"/>
              <a:t> test; </a:t>
            </a:r>
            <a:r>
              <a:rPr lang="en-US" sz="1400" b="1" i="1" dirty="0" smtClean="0"/>
              <a:t>Statement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thenBranch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elseBranch</a:t>
            </a:r>
            <a:endParaRPr lang="en-US" sz="1400" b="1" dirty="0" smtClean="0"/>
          </a:p>
          <a:p>
            <a:pPr eaLnBrk="1" hangingPunct="1">
              <a:buFontTx/>
              <a:buNone/>
            </a:pPr>
            <a:r>
              <a:rPr lang="en-US" sz="1400" b="1" i="1" dirty="0" smtClean="0"/>
              <a:t>Loop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Expression</a:t>
            </a:r>
            <a:r>
              <a:rPr lang="en-US" sz="1400" b="1" dirty="0" smtClean="0"/>
              <a:t> test; </a:t>
            </a:r>
            <a:r>
              <a:rPr lang="en-US" sz="1400" b="1" i="1" dirty="0" smtClean="0"/>
              <a:t>Statement</a:t>
            </a:r>
            <a:r>
              <a:rPr lang="en-US" sz="1400" b="1" dirty="0" smtClean="0"/>
              <a:t> body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Expression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Variable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Value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Binary</a:t>
            </a:r>
            <a:r>
              <a:rPr lang="en-US" sz="1400" b="1" dirty="0" smtClean="0"/>
              <a:t> | </a:t>
            </a:r>
            <a:r>
              <a:rPr lang="en-US" sz="1400" b="1" i="1" dirty="0" smtClean="0"/>
              <a:t>Unary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Variable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String</a:t>
            </a:r>
            <a:r>
              <a:rPr lang="en-US" sz="1400" b="1" dirty="0" smtClean="0"/>
              <a:t> id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Value</a:t>
            </a:r>
            <a:r>
              <a:rPr lang="en-US" sz="1400" b="1" dirty="0" smtClean="0"/>
              <a:t> = </a:t>
            </a:r>
            <a:r>
              <a:rPr lang="en-US" sz="1400" u="sng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intValue</a:t>
            </a:r>
            <a:r>
              <a:rPr lang="en-US" sz="1400" b="1" dirty="0" smtClean="0"/>
              <a:t> | </a:t>
            </a:r>
            <a:r>
              <a:rPr lang="en-US" sz="1400" u="sng" dirty="0" err="1" smtClean="0"/>
              <a:t>boolean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boolValue</a:t>
            </a:r>
            <a:endParaRPr lang="en-US" sz="1400" b="1" dirty="0" smtClean="0"/>
          </a:p>
          <a:p>
            <a:pPr eaLnBrk="1" hangingPunct="1">
              <a:buFontTx/>
              <a:buNone/>
            </a:pPr>
            <a:r>
              <a:rPr lang="en-US" sz="1400" b="1" i="1" dirty="0" smtClean="0"/>
              <a:t>Binary</a:t>
            </a:r>
            <a:r>
              <a:rPr lang="en-US" sz="1400" b="1" dirty="0" smtClean="0"/>
              <a:t> = </a:t>
            </a:r>
            <a:r>
              <a:rPr lang="en-US" sz="1400" b="1" i="1" dirty="0" smtClean="0"/>
              <a:t>Operator</a:t>
            </a:r>
            <a:r>
              <a:rPr lang="en-US" sz="1400" b="1" dirty="0" smtClean="0"/>
              <a:t> op; </a:t>
            </a:r>
            <a:r>
              <a:rPr lang="en-US" sz="1400" b="1" i="1" dirty="0" smtClean="0"/>
              <a:t>Expression</a:t>
            </a:r>
            <a:r>
              <a:rPr lang="en-US" sz="1400" b="1" dirty="0" smtClean="0"/>
              <a:t> term1, term2</a:t>
            </a:r>
          </a:p>
          <a:p>
            <a:pPr eaLnBrk="1" hangingPunct="1">
              <a:buFontTx/>
              <a:buNone/>
            </a:pPr>
            <a:r>
              <a:rPr lang="en-US" sz="1400" b="1" i="1" dirty="0" smtClean="0"/>
              <a:t>Operator</a:t>
            </a:r>
            <a:r>
              <a:rPr lang="en-US" sz="1400" b="1" dirty="0" smtClean="0"/>
              <a:t> = </a:t>
            </a:r>
            <a:r>
              <a:rPr lang="en-US" sz="1400" b="1" i="1" dirty="0" err="1" smtClean="0"/>
              <a:t>BooleanOp</a:t>
            </a:r>
            <a:r>
              <a:rPr lang="en-US" sz="1400" b="1" dirty="0" smtClean="0"/>
              <a:t> | </a:t>
            </a:r>
            <a:r>
              <a:rPr lang="en-US" sz="1400" b="1" i="1" dirty="0" err="1" smtClean="0"/>
              <a:t>RelationalOp</a:t>
            </a:r>
            <a:r>
              <a:rPr lang="en-US" sz="1400" b="1" dirty="0" smtClean="0"/>
              <a:t> | </a:t>
            </a:r>
            <a:r>
              <a:rPr lang="en-US" sz="1400" b="1" i="1" dirty="0" err="1" smtClean="0"/>
              <a:t>ArithmeticOp</a:t>
            </a:r>
            <a:r>
              <a:rPr lang="en-US" sz="1400" b="1" dirty="0" smtClean="0"/>
              <a:t> | </a:t>
            </a:r>
            <a:r>
              <a:rPr lang="en-US" sz="1400" b="1" i="1" dirty="0" err="1" smtClean="0"/>
              <a:t>UnaryOp</a:t>
            </a:r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Interpreters must implement the language semantics.  There are many ways.</a:t>
            </a:r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</a:t>
            </a:r>
          </a:p>
          <a:p>
            <a:pPr lvl="2"/>
            <a:r>
              <a:rPr lang="en-US" dirty="0"/>
              <a:t>Program meaning defined by whatever happens on an actual computer</a:t>
            </a:r>
          </a:p>
          <a:p>
            <a:pPr lvl="1"/>
            <a:r>
              <a:rPr lang="en-US" dirty="0"/>
              <a:t>Axiomatic Semantics</a:t>
            </a:r>
          </a:p>
          <a:p>
            <a:pPr lvl="2"/>
            <a:r>
              <a:rPr lang="en-US" dirty="0"/>
              <a:t>Formal specification of what the program should do</a:t>
            </a:r>
          </a:p>
          <a:p>
            <a:pPr lvl="2"/>
            <a:r>
              <a:rPr lang="en-US" dirty="0"/>
              <a:t>Rigorous proof that the program does what it is supposed to do via logical reasoning</a:t>
            </a:r>
          </a:p>
          <a:p>
            <a:pPr lvl="1"/>
            <a:r>
              <a:rPr lang="en-US" b="1" dirty="0" err="1"/>
              <a:t>Denotational</a:t>
            </a:r>
            <a:r>
              <a:rPr lang="en-US" b="1" dirty="0"/>
              <a:t> Semantics</a:t>
            </a:r>
          </a:p>
          <a:p>
            <a:pPr lvl="2"/>
            <a:r>
              <a:rPr lang="en-US" dirty="0"/>
              <a:t>Program defined by state-transforming functions in the abstract syntax</a:t>
            </a:r>
          </a:p>
          <a:p>
            <a:pPr lvl="2"/>
            <a:r>
              <a:rPr lang="en-US" dirty="0"/>
              <a:t>We’ll </a:t>
            </a:r>
            <a:r>
              <a:rPr lang="en-US" dirty="0" smtClean="0"/>
              <a:t>focus on this </a:t>
            </a:r>
            <a:r>
              <a:rPr lang="en-US" dirty="0"/>
              <a:t>approach </a:t>
            </a:r>
            <a:r>
              <a:rPr lang="en-US" dirty="0" smtClean="0"/>
              <a:t>showing a Java implementation </a:t>
            </a:r>
            <a:r>
              <a:rPr lang="en-US" dirty="0"/>
              <a:t>for </a:t>
            </a:r>
            <a:r>
              <a:rPr lang="en-US" dirty="0" err="1"/>
              <a:t>CLite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8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Denotational</a:t>
            </a:r>
            <a:r>
              <a:rPr lang="en-US" dirty="0" smtClean="0"/>
              <a:t> Semantics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Defines the </a:t>
            </a:r>
            <a:r>
              <a:rPr lang="en-US" sz="1600" b="1" dirty="0" smtClean="0"/>
              <a:t>meaning</a:t>
            </a:r>
            <a:r>
              <a:rPr lang="en-US" sz="1600" dirty="0" smtClean="0"/>
              <a:t> of a language as a set of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 smtClean="0"/>
              <a:t>Each function manages the environment, memory, and state of a program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Environment: the set of all active objects and their location in memory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Memory: the set of all memory addresses along with the values they hold.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State: Set of all active objects and their values</a:t>
            </a:r>
          </a:p>
          <a:p>
            <a:r>
              <a:rPr lang="en-US" sz="1600" dirty="0"/>
              <a:t>Is </a:t>
            </a:r>
            <a:r>
              <a:rPr lang="en-US" sz="1600" dirty="0" smtClean="0"/>
              <a:t>this C program (</a:t>
            </a:r>
            <a:r>
              <a:rPr lang="en-US" sz="1600" dirty="0" err="1" smtClean="0"/>
              <a:t>Clite</a:t>
            </a:r>
            <a:r>
              <a:rPr lang="en-US" sz="1600" dirty="0" smtClean="0"/>
              <a:t>) </a:t>
            </a:r>
            <a:r>
              <a:rPr lang="en-US" sz="1600" b="1" i="1" dirty="0" smtClean="0"/>
              <a:t>syntactically</a:t>
            </a:r>
            <a:r>
              <a:rPr lang="en-US" sz="1600" dirty="0" smtClean="0"/>
              <a:t> correct</a:t>
            </a:r>
            <a:r>
              <a:rPr lang="en-US" sz="1600" dirty="0"/>
              <a:t>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4600" y="4343400"/>
            <a:ext cx="3276600" cy="2246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</a:t>
            </a:r>
            <a:r>
              <a:rPr lang="en-US" sz="1400" b="1" dirty="0"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i, result;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n = </a:t>
            </a:r>
            <a:r>
              <a:rPr lang="en-US" sz="1400" b="1" dirty="0" smtClean="0">
                <a:latin typeface="Courier New" pitchFamily="49" charset="0"/>
              </a:rPr>
              <a:t>1;</a:t>
            </a:r>
            <a:endParaRPr lang="en-US" sz="1400" b="1" dirty="0">
              <a:latin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true;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result = 1;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while(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n) {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+ 1;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  result = result *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Checking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An interpreter would also ‘type check’ the program for validity.</a:t>
            </a:r>
          </a:p>
          <a:p>
            <a:pPr eaLnBrk="1" hangingPunct="1"/>
            <a:r>
              <a:rPr lang="en-US" sz="2400" dirty="0" smtClean="0"/>
              <a:t>A language can be type-checked either</a:t>
            </a:r>
          </a:p>
          <a:p>
            <a:pPr lvl="1" eaLnBrk="1" hangingPunct="1"/>
            <a:r>
              <a:rPr lang="en-US" sz="2000" dirty="0" smtClean="0"/>
              <a:t>Statically: at compile time</a:t>
            </a:r>
          </a:p>
          <a:p>
            <a:pPr lvl="1" eaLnBrk="1" hangingPunct="1"/>
            <a:r>
              <a:rPr lang="en-US" sz="2000" dirty="0" smtClean="0"/>
              <a:t>Dynamically: at run time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 language is either</a:t>
            </a:r>
          </a:p>
          <a:p>
            <a:pPr lvl="1" eaLnBrk="1" hangingPunct="1"/>
            <a:r>
              <a:rPr lang="en-US" sz="2000" dirty="0" smtClean="0"/>
              <a:t>Strongly typed: an operation is never applied on values of inappropriate type.</a:t>
            </a:r>
          </a:p>
          <a:p>
            <a:pPr lvl="1" eaLnBrk="1" hangingPunct="1"/>
            <a:r>
              <a:rPr lang="en-US" sz="2000" dirty="0" smtClean="0"/>
              <a:t>Weakly typed: not strongly typed.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402"/>
          <a:stretch/>
        </p:blipFill>
        <p:spPr>
          <a:xfrm>
            <a:off x="6705600" y="3124200"/>
            <a:ext cx="1143000" cy="94208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Maps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264072"/>
            <a:ext cx="7989752" cy="2191597"/>
          </a:xfrm>
        </p:spPr>
        <p:txBody>
          <a:bodyPr>
            <a:normAutofit fontScale="92500" lnSpcReduction="20000"/>
          </a:bodyPr>
          <a:lstStyle/>
          <a:p>
            <a:pPr marL="225425" indent="-225425" eaLnBrk="1" hangingPunct="1"/>
            <a:r>
              <a:rPr lang="en-US" dirty="0" smtClean="0">
                <a:solidFill>
                  <a:schemeClr val="tx1"/>
                </a:solidFill>
              </a:rPr>
              <a:t>Before writing code to </a:t>
            </a:r>
            <a:r>
              <a:rPr lang="en-US" b="1" i="1" dirty="0" smtClean="0">
                <a:solidFill>
                  <a:schemeClr val="tx1"/>
                </a:solidFill>
              </a:rPr>
              <a:t>type-check or interpret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Clite</a:t>
            </a:r>
            <a:r>
              <a:rPr lang="en-US" dirty="0" smtClean="0">
                <a:solidFill>
                  <a:schemeClr val="tx1"/>
                </a:solidFill>
              </a:rPr>
              <a:t> program, denotational semantics requires that we formally define types and functions on those types.</a:t>
            </a:r>
          </a:p>
          <a:p>
            <a:pPr marL="225425" indent="-225425"/>
            <a:r>
              <a:rPr lang="en-US" b="1" dirty="0" smtClean="0">
                <a:solidFill>
                  <a:schemeClr val="tx1"/>
                </a:solidFill>
              </a:rPr>
              <a:t>type-map</a:t>
            </a:r>
            <a:r>
              <a:rPr lang="en-US" dirty="0" smtClean="0">
                <a:solidFill>
                  <a:schemeClr val="tx1"/>
                </a:solidFill>
              </a:rPr>
              <a:t>: a set of associations</a:t>
            </a:r>
          </a:p>
          <a:p>
            <a:pPr marL="591185" lvl="1" indent="-225425"/>
            <a:r>
              <a:rPr lang="en-US" dirty="0" smtClean="0">
                <a:solidFill>
                  <a:schemeClr val="tx1"/>
                </a:solidFill>
              </a:rPr>
              <a:t>Curly braces are used to denote a set: {}</a:t>
            </a:r>
          </a:p>
          <a:p>
            <a:pPr marL="591185" lvl="1" indent="-225425"/>
            <a:r>
              <a:rPr lang="en-US" dirty="0" smtClean="0"/>
              <a:t>Exactly one type map is active at any time during program execution.</a:t>
            </a:r>
            <a:endParaRPr lang="en-US" dirty="0" smtClean="0">
              <a:solidFill>
                <a:schemeClr val="tx1"/>
              </a:solidFill>
            </a:endParaRPr>
          </a:p>
          <a:p>
            <a:pPr marL="267185" indent="-225425"/>
            <a:r>
              <a:rPr lang="en-US" b="1" dirty="0" smtClean="0">
                <a:solidFill>
                  <a:schemeClr val="tx1"/>
                </a:solidFill>
              </a:rPr>
              <a:t>association:</a:t>
            </a:r>
            <a:r>
              <a:rPr lang="en-US" dirty="0" smtClean="0">
                <a:solidFill>
                  <a:schemeClr val="tx1"/>
                </a:solidFill>
              </a:rPr>
              <a:t> a pair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</a:rPr>
              <a:t>denoted with angled brackets) consisting of a variable name and a type.</a:t>
            </a:r>
          </a:p>
          <a:p>
            <a:pPr marL="225425" indent="-225425" eaLnBrk="1" hangingPunct="1"/>
            <a:endParaRPr lang="en-US" sz="1000" dirty="0" smtClean="0">
              <a:solidFill>
                <a:schemeClr val="tx1"/>
              </a:solidFill>
            </a:endParaRPr>
          </a:p>
          <a:p>
            <a:pPr marL="460375" lvl="1" indent="-6350" algn="ctr" eaLnBrk="1" hangingPunct="1">
              <a:buFontTx/>
              <a:buNone/>
            </a:pPr>
            <a:endParaRPr lang="en-US" sz="9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57200" y="4508060"/>
            <a:ext cx="80010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{&lt;cost,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&gt;, &lt;</a:t>
            </a:r>
            <a:r>
              <a:rPr lang="en-US" sz="2000" b="1" dirty="0" err="1">
                <a:solidFill>
                  <a:schemeClr val="tx1"/>
                </a:solidFill>
              </a:rPr>
              <a:t>taxRate</a:t>
            </a:r>
            <a:r>
              <a:rPr lang="en-US" sz="2000" b="1" dirty="0">
                <a:solidFill>
                  <a:schemeClr val="tx1"/>
                </a:solidFill>
              </a:rPr>
              <a:t>, float&gt;, &lt;taxable, </a:t>
            </a:r>
            <a:r>
              <a:rPr lang="en-US" sz="2000" b="1" dirty="0" err="1">
                <a:solidFill>
                  <a:schemeClr val="tx1"/>
                </a:solidFill>
              </a:rPr>
              <a:t>boolean</a:t>
            </a:r>
            <a:r>
              <a:rPr lang="en-US" sz="2000" b="1" dirty="0">
                <a:solidFill>
                  <a:schemeClr val="tx1"/>
                </a:solidFill>
              </a:rPr>
              <a:t>&gt;}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5"/>
          <a:stretch/>
        </p:blipFill>
        <p:spPr>
          <a:xfrm>
            <a:off x="4343400" y="656994"/>
            <a:ext cx="4114800" cy="13431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5" autoUpdateAnimBg="0"/>
      <p:bldP spid="7173" grpId="0" build="p" bldLvl="2" animBg="1"/>
    </p:bldLst>
  </p:timing>
</p:sld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396487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2215</TotalTime>
  <Words>1993</Words>
  <Application>Microsoft Macintosh PowerPoint</Application>
  <PresentationFormat>On-screen Show (4:3)</PresentationFormat>
  <Paragraphs>275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Courier New</vt:lpstr>
      <vt:lpstr>Gill Sans MT</vt:lpstr>
      <vt:lpstr>Mangal</vt:lpstr>
      <vt:lpstr>PMingLiU</vt:lpstr>
      <vt:lpstr>Symbol</vt:lpstr>
      <vt:lpstr>Times New Roman</vt:lpstr>
      <vt:lpstr>Trebuchet MS</vt:lpstr>
      <vt:lpstr>Wingdings</vt:lpstr>
      <vt:lpstr>Wingdings 2</vt:lpstr>
      <vt:lpstr>Arial</vt:lpstr>
      <vt:lpstr>Dividend</vt:lpstr>
      <vt:lpstr>Equation</vt:lpstr>
      <vt:lpstr>Types and Semantics</vt:lpstr>
      <vt:lpstr>Specifying Semantics</vt:lpstr>
      <vt:lpstr>PowerPoint Presentation</vt:lpstr>
      <vt:lpstr>PowerPoint Presentation</vt:lpstr>
      <vt:lpstr>Abstract Syntax for CLite</vt:lpstr>
      <vt:lpstr>Semantic specification</vt:lpstr>
      <vt:lpstr>Denotational Semantics</vt:lpstr>
      <vt:lpstr>Type Checking</vt:lpstr>
      <vt:lpstr>Type Maps</vt:lpstr>
      <vt:lpstr>Type Maps</vt:lpstr>
      <vt:lpstr>Types</vt:lpstr>
      <vt:lpstr>typeOf function</vt:lpstr>
      <vt:lpstr>Type Checking C-LITE</vt:lpstr>
      <vt:lpstr>Validity of expressions</vt:lpstr>
      <vt:lpstr>Overview of Interpreter Implementation</vt:lpstr>
      <vt:lpstr>Semantic Domains</vt:lpstr>
      <vt:lpstr>Semantic Domains</vt:lpstr>
      <vt:lpstr>Semantic Domains</vt:lpstr>
      <vt:lpstr>State Transformations</vt:lpstr>
      <vt:lpstr>State Transformations</vt:lpstr>
      <vt:lpstr>Denotational Semantics</vt:lpstr>
      <vt:lpstr>Denotational Semantics</vt:lpstr>
      <vt:lpstr>Denotational Semantics</vt:lpstr>
      <vt:lpstr>Assignment :  Meaning</vt:lpstr>
      <vt:lpstr>Assignment :  Meaning</vt:lpstr>
      <vt:lpstr>Expressions : Meaning</vt:lpstr>
      <vt:lpstr>Expressions : Meaning</vt:lpstr>
      <vt:lpstr>Axiomatic semantics</vt:lpstr>
    </vt:vector>
  </TitlesOfParts>
  <Company>University of Wisconsin LaCrosse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Semantics</dc:title>
  <dc:creator>Kenny Hunt</dc:creator>
  <cp:lastModifiedBy>Kenny Hunt</cp:lastModifiedBy>
  <cp:revision>115</cp:revision>
  <dcterms:created xsi:type="dcterms:W3CDTF">2003-06-18T18:39:24Z</dcterms:created>
  <dcterms:modified xsi:type="dcterms:W3CDTF">2017-10-16T17:40:48Z</dcterms:modified>
</cp:coreProperties>
</file>