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1"/>
  </p:notesMasterIdLst>
  <p:sldIdLst>
    <p:sldId id="277" r:id="rId2"/>
    <p:sldId id="257" r:id="rId3"/>
    <p:sldId id="258" r:id="rId4"/>
    <p:sldId id="259" r:id="rId5"/>
    <p:sldId id="260" r:id="rId6"/>
    <p:sldId id="261" r:id="rId7"/>
    <p:sldId id="262" r:id="rId8"/>
    <p:sldId id="263" r:id="rId9"/>
    <p:sldId id="264" r:id="rId10"/>
    <p:sldId id="278" r:id="rId11"/>
    <p:sldId id="267" r:id="rId12"/>
    <p:sldId id="279"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124" d="100"/>
          <a:sy n="124" d="100"/>
        </p:scale>
        <p:origin x="1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81236-18D5-4C9B-8F4F-92BEBA29C5A7}" type="datetimeFigureOut">
              <a:rPr lang="en-US" smtClean="0"/>
              <a:t>11/8/17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4439E-BF06-423B-9CCF-E032F2C1DC2A}" type="slidenum">
              <a:rPr lang="en-US" smtClean="0"/>
              <a:t>‹#›</a:t>
            </a:fld>
            <a:endParaRPr lang="en-US"/>
          </a:p>
        </p:txBody>
      </p:sp>
    </p:spTree>
    <p:extLst>
      <p:ext uri="{BB962C8B-B14F-4D97-AF65-F5344CB8AC3E}">
        <p14:creationId xmlns:p14="http://schemas.microsoft.com/office/powerpoint/2010/main" val="176871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A36EE2-3B34-4D78-A2B9-7A61BB621459}" type="slidenum">
              <a:rPr lang="en-US" sz="1200"/>
              <a:pPr eaLnBrk="1" hangingPunct="1"/>
              <a:t>2</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2350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A97101-A827-465D-8D50-6A596554CE2C}" type="slidenum">
              <a:rPr lang="en-US" sz="1200"/>
              <a:pPr eaLnBrk="1" hangingPunct="1"/>
              <a:t>13</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4712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EF4E50-FE99-4D5A-8E1C-E29B2E2BB3F4}" type="slidenum">
              <a:rPr lang="en-US" sz="1200"/>
              <a:pPr eaLnBrk="1" hangingPunct="1"/>
              <a:t>14</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7372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A2365B-DFFC-47BC-B881-ACDE2281390B}" type="slidenum">
              <a:rPr lang="en-US" sz="1200"/>
              <a:pPr eaLnBrk="1" hangingPunct="1"/>
              <a:t>15</a:t>
            </a:fld>
            <a:endParaRPr lang="en-US" sz="1200"/>
          </a:p>
        </p:txBody>
      </p:sp>
    </p:spTree>
    <p:extLst>
      <p:ext uri="{BB962C8B-B14F-4D97-AF65-F5344CB8AC3E}">
        <p14:creationId xmlns:p14="http://schemas.microsoft.com/office/powerpoint/2010/main" val="577979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8B5E5F-B66C-4566-B016-21FF2DA6150C}" type="slidenum">
              <a:rPr lang="en-US" sz="1200"/>
              <a:pPr eaLnBrk="1" hangingPunct="1"/>
              <a:t>16</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1297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FF6361-D6D4-4BB0-9526-064EB1399802}" type="slidenum">
              <a:rPr lang="en-US" sz="1200"/>
              <a:pPr eaLnBrk="1" hangingPunct="1"/>
              <a:t>17</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8071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64032D-7D8C-4737-A428-5AA787CA59F5}" type="slidenum">
              <a:rPr lang="en-US" sz="1200"/>
              <a:pPr eaLnBrk="1" hangingPunct="1"/>
              <a:t>18</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7419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32F965-C79C-490B-8E3D-F76DE3F030F4}" type="slidenum">
              <a:rPr lang="en-US" sz="1200"/>
              <a:pPr eaLnBrk="1" hangingPunct="1"/>
              <a:t>19</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1404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7AAD55-B6FC-4665-8CAD-AF13633F9A79}" type="slidenum">
              <a:rPr lang="en-US" sz="1200"/>
              <a:pPr eaLnBrk="1" hangingPunct="1"/>
              <a:t>3</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5494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F074CC-ED33-4205-BB2E-B3260C744BFD}" type="slidenum">
              <a:rPr lang="en-US" sz="1200"/>
              <a:pPr eaLnBrk="1" hangingPunct="1"/>
              <a:t>4</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9238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86A6F1-45F3-449C-9E22-E11A9D8E41EB}" type="slidenum">
              <a:rPr lang="en-US" sz="1200"/>
              <a:pPr eaLnBrk="1" hangingPunct="1"/>
              <a:t>5</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3765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81549B-5509-4660-A90E-D34D62CC0948}" type="slidenum">
              <a:rPr lang="en-US" sz="1200"/>
              <a:pPr eaLnBrk="1" hangingPunct="1"/>
              <a:t>6</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571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6C8D42-B6E4-44C3-A6B8-F943F1DA3A26}" type="slidenum">
              <a:rPr lang="en-US" sz="1200"/>
              <a:pPr eaLnBrk="1" hangingPunct="1"/>
              <a:t>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4383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31CFDB-CBEC-41DF-A5C5-9012AB4E25A8}" type="slidenum">
              <a:rPr lang="en-US" sz="1200"/>
              <a:pPr eaLnBrk="1" hangingPunct="1"/>
              <a:t>8</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4795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5913D45-7E6F-4862-815E-DF7EA217529D}" type="slidenum">
              <a:rPr lang="en-US" sz="1200"/>
              <a:pPr eaLnBrk="1" hangingPunct="1"/>
              <a:t>9</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98497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1A4E72-1E5D-4ADE-AE37-619009CED5D3}" type="slidenum">
              <a:rPr lang="en-US" sz="1200"/>
              <a:pPr eaLnBrk="1" hangingPunct="1"/>
              <a:t>11</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653097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Tree>
    <p:extLst>
      <p:ext uri="{BB962C8B-B14F-4D97-AF65-F5344CB8AC3E}">
        <p14:creationId xmlns:p14="http://schemas.microsoft.com/office/powerpoint/2010/main" val="5127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11/8/17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11/8/17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11/8/17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a:t>
            </a:r>
            <a:endParaRPr lang="en-US" dirty="0"/>
          </a:p>
        </p:txBody>
      </p:sp>
      <p:sp>
        <p:nvSpPr>
          <p:cNvPr id="3" name="Subtitle 2"/>
          <p:cNvSpPr>
            <a:spLocks noGrp="1"/>
          </p:cNvSpPr>
          <p:nvPr>
            <p:ph type="subTitle" idx="1"/>
          </p:nvPr>
        </p:nvSpPr>
        <p:spPr/>
        <p:txBody>
          <a:bodyPr/>
          <a:lstStyle/>
          <a:p>
            <a:r>
              <a:rPr lang="en-US" dirty="0" smtClean="0"/>
              <a:t>What's in a name?</a:t>
            </a:r>
            <a:endParaRPr lang="en-US" dirty="0"/>
          </a:p>
        </p:txBody>
      </p:sp>
    </p:spTree>
    <p:extLst>
      <p:ext uri="{BB962C8B-B14F-4D97-AF65-F5344CB8AC3E}">
        <p14:creationId xmlns:p14="http://schemas.microsoft.com/office/powerpoint/2010/main" val="410519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static scoping</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How would a compiler determine the variable bindings of this program using static scoping</a:t>
            </a:r>
            <a:r>
              <a:rPr lang="en-US" dirty="0" smtClean="0"/>
              <a:t>?</a:t>
            </a:r>
          </a:p>
          <a:p>
            <a:pPr lvl="1"/>
            <a:r>
              <a:rPr lang="en-US" dirty="0" smtClean="0"/>
              <a:t>When </a:t>
            </a:r>
            <a:r>
              <a:rPr lang="en-US" dirty="0"/>
              <a:t>a scope is entered, push an empty dictionary onto a stack</a:t>
            </a:r>
          </a:p>
          <a:p>
            <a:pPr lvl="1"/>
            <a:r>
              <a:rPr lang="en-US" dirty="0" smtClean="0"/>
              <a:t>When a </a:t>
            </a:r>
            <a:r>
              <a:rPr lang="en-US" dirty="0"/>
              <a:t>scope is exited, pop the stack</a:t>
            </a:r>
          </a:p>
          <a:p>
            <a:pPr lvl="1"/>
            <a:r>
              <a:rPr lang="en-US" dirty="0" smtClean="0"/>
              <a:t>When a </a:t>
            </a:r>
            <a:r>
              <a:rPr lang="en-US" dirty="0"/>
              <a:t>declaration is encountered – bind the name to the declaration using the dictionary at the top of the stack</a:t>
            </a:r>
          </a:p>
          <a:p>
            <a:pPr lvl="1"/>
            <a:r>
              <a:rPr lang="en-US" dirty="0" smtClean="0"/>
              <a:t>When a </a:t>
            </a:r>
            <a:r>
              <a:rPr lang="en-US" dirty="0"/>
              <a:t>variable reference is encountered – search the top-most dictionary for the variable and it’s declaration.  If not found, repeat going down the stack from top to bottom.  If not found in the bottom-most dictionary, “unresolved symbol”.</a:t>
            </a:r>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Text Box 4"/>
          <p:cNvSpPr txBox="1">
            <a:spLocks noChangeArrowheads="1"/>
          </p:cNvSpPr>
          <p:nvPr/>
        </p:nvSpPr>
        <p:spPr bwMode="auto">
          <a:xfrm>
            <a:off x="8458200" y="982135"/>
            <a:ext cx="3429000" cy="4791075"/>
          </a:xfrm>
          <a:prstGeom prst="rect">
            <a:avLst/>
          </a:prstGeom>
          <a:solidFill>
            <a:schemeClr val="bg1"/>
          </a:solidFill>
          <a:ln w="19050">
            <a:solidFill>
              <a:schemeClr val="tx1"/>
            </a:solidFill>
            <a:miter lim="800000"/>
            <a:headEnd/>
            <a:tailEnd/>
          </a:ln>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AutoNum type="arabicPeriod"/>
            </a:pPr>
            <a:r>
              <a:rPr lang="en-US" sz="1400" b="1" dirty="0" err="1">
                <a:latin typeface="Courier New" panose="02070309020205020404" pitchFamily="49" charset="0"/>
              </a:rPr>
              <a:t>int</a:t>
            </a:r>
            <a:r>
              <a:rPr lang="en-US" sz="1400" b="1" dirty="0">
                <a:latin typeface="Courier New" panose="02070309020205020404" pitchFamily="49" charset="0"/>
              </a:rPr>
              <a:t> h, </a:t>
            </a:r>
            <a:r>
              <a:rPr lang="en-US" sz="1400" b="1" dirty="0" err="1">
                <a:latin typeface="Courier New" panose="02070309020205020404" pitchFamily="49" charset="0"/>
              </a:rPr>
              <a:t>i</a:t>
            </a: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B(</a:t>
            </a:r>
            <a:r>
              <a:rPr lang="en-US" sz="1400" b="1" dirty="0" err="1">
                <a:latin typeface="Courier New" panose="02070309020205020404" pitchFamily="49" charset="0"/>
              </a:rPr>
              <a:t>int</a:t>
            </a:r>
            <a:r>
              <a:rPr lang="en-US" sz="1400" b="1" dirty="0">
                <a:latin typeface="Courier New" panose="02070309020205020404" pitchFamily="49" charset="0"/>
              </a:rPr>
              <a:t> w) {</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int</a:t>
            </a:r>
            <a:r>
              <a:rPr lang="en-US" sz="1400" b="1" dirty="0">
                <a:latin typeface="Courier New" panose="02070309020205020404" pitchFamily="49" charset="0"/>
              </a:rPr>
              <a:t> j, k;</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a:t>
            </a:r>
            <a:r>
              <a:rPr lang="en-US" sz="1400" b="1" dirty="0">
                <a:latin typeface="Courier New" panose="02070309020205020404" pitchFamily="49" charset="0"/>
              </a:rPr>
              <a:t> = 2*w;</a:t>
            </a:r>
          </a:p>
          <a:p>
            <a:pPr eaLnBrk="1" hangingPunct="1">
              <a:buFontTx/>
              <a:buAutoNum type="arabicPeriod"/>
            </a:pPr>
            <a:r>
              <a:rPr lang="en-US" sz="1400" b="1" dirty="0">
                <a:latin typeface="Courier New" panose="02070309020205020404" pitchFamily="49" charset="0"/>
              </a:rPr>
              <a:t>	w = w+1;</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A(</a:t>
            </a:r>
            <a:r>
              <a:rPr lang="en-US" sz="1400" b="1" dirty="0" err="1">
                <a:latin typeface="Courier New" panose="02070309020205020404" pitchFamily="49" charset="0"/>
              </a:rPr>
              <a:t>int</a:t>
            </a:r>
            <a:r>
              <a:rPr lang="en-US" sz="1400" b="1" dirty="0">
                <a:latin typeface="Courier New" panose="02070309020205020404" pitchFamily="49" charset="0"/>
              </a:rPr>
              <a:t> x, </a:t>
            </a:r>
            <a:r>
              <a:rPr lang="en-US" sz="1400" b="1" dirty="0" err="1">
                <a:latin typeface="Courier New" panose="02070309020205020404" pitchFamily="49" charset="0"/>
              </a:rPr>
              <a:t>int</a:t>
            </a:r>
            <a:r>
              <a:rPr lang="en-US" sz="1400" b="1" dirty="0">
                <a:latin typeface="Courier New" panose="02070309020205020404" pitchFamily="49" charset="0"/>
              </a:rPr>
              <a:t> y ) {</a:t>
            </a:r>
          </a:p>
          <a:p>
            <a:pPr eaLnBrk="1" hangingPunct="1">
              <a:buFontTx/>
              <a:buAutoNum type="arabicPeriod"/>
            </a:pPr>
            <a:r>
              <a:rPr lang="en-US" sz="1400" b="1" dirty="0">
                <a:latin typeface="Courier New" panose="02070309020205020404" pitchFamily="49" charset="0"/>
              </a:rPr>
              <a:t>	float </a:t>
            </a:r>
            <a:r>
              <a:rPr lang="en-US" sz="1400" b="1" dirty="0" err="1">
                <a:latin typeface="Courier New" panose="02070309020205020404" pitchFamily="49" charset="0"/>
              </a:rPr>
              <a:t>i</a:t>
            </a:r>
            <a:r>
              <a:rPr lang="en-US" sz="1400" b="1" dirty="0">
                <a:latin typeface="Courier New" panose="02070309020205020404" pitchFamily="49" charset="0"/>
              </a:rPr>
              <a:t>, j;</a:t>
            </a:r>
          </a:p>
          <a:p>
            <a:pPr eaLnBrk="1" hangingPunct="1">
              <a:buFontTx/>
              <a:buAutoNum type="arabicPeriod"/>
            </a:pPr>
            <a:r>
              <a:rPr lang="en-US" sz="1400" b="1" dirty="0">
                <a:latin typeface="Courier New" panose="02070309020205020404" pitchFamily="49" charset="0"/>
              </a:rPr>
              <a:t>	B(h);</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a:t>
            </a:r>
            <a:r>
              <a:rPr lang="en-US" sz="1400" b="1" dirty="0">
                <a:latin typeface="Courier New" panose="02070309020205020404" pitchFamily="49" charset="0"/>
              </a:rPr>
              <a:t> = 3;</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main() {</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int</a:t>
            </a:r>
            <a:r>
              <a:rPr lang="en-US" sz="1400" b="1" dirty="0">
                <a:latin typeface="Courier New" panose="02070309020205020404" pitchFamily="49" charset="0"/>
              </a:rPr>
              <a:t> a, b;</a:t>
            </a:r>
          </a:p>
          <a:p>
            <a:pPr eaLnBrk="1" hangingPunct="1">
              <a:buFontTx/>
              <a:buAutoNum type="arabicPeriod"/>
            </a:pPr>
            <a:r>
              <a:rPr lang="en-US" sz="1400" b="1" dirty="0">
                <a:latin typeface="Courier New" panose="02070309020205020404" pitchFamily="49" charset="0"/>
              </a:rPr>
              <a:t>	h = 5;</a:t>
            </a:r>
          </a:p>
          <a:p>
            <a:pPr eaLnBrk="1" hangingPunct="1">
              <a:buFontTx/>
              <a:buAutoNum type="arabicPeriod"/>
            </a:pPr>
            <a:r>
              <a:rPr lang="en-US" sz="1400" b="1" dirty="0">
                <a:latin typeface="Courier New" panose="02070309020205020404" pitchFamily="49" charset="0"/>
              </a:rPr>
              <a:t>	a = 3;</a:t>
            </a:r>
          </a:p>
          <a:p>
            <a:pPr eaLnBrk="1" hangingPunct="1">
              <a:buFontTx/>
              <a:buAutoNum type="arabicPeriod"/>
            </a:pPr>
            <a:r>
              <a:rPr lang="en-US" sz="1400" b="1" dirty="0">
                <a:latin typeface="Courier New" panose="02070309020205020404" pitchFamily="49" charset="0"/>
              </a:rPr>
              <a:t>	b = 2;</a:t>
            </a:r>
          </a:p>
          <a:p>
            <a:pPr eaLnBrk="1" hangingPunct="1">
              <a:buFontTx/>
              <a:buAutoNum type="arabicPeriod"/>
            </a:pPr>
            <a:r>
              <a:rPr lang="en-US" sz="1400" b="1" dirty="0">
                <a:latin typeface="Courier New" panose="02070309020205020404" pitchFamily="49" charset="0"/>
              </a:rPr>
              <a:t>    A(a, b);</a:t>
            </a:r>
          </a:p>
          <a:p>
            <a:pPr eaLnBrk="1" hangingPunct="1">
              <a:buFontTx/>
              <a:buAutoNum type="arabicPeriod"/>
            </a:pPr>
            <a:r>
              <a:rPr lang="en-US" sz="1400" b="1" dirty="0">
                <a:latin typeface="Courier New" panose="02070309020205020404" pitchFamily="49" charset="0"/>
              </a:rPr>
              <a:t>	B(h);</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p:txBody>
      </p:sp>
    </p:spTree>
    <p:extLst>
      <p:ext uri="{BB962C8B-B14F-4D97-AF65-F5344CB8AC3E}">
        <p14:creationId xmlns:p14="http://schemas.microsoft.com/office/powerpoint/2010/main" val="400039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Dynamic Scope (not dynamic </a:t>
            </a:r>
            <a:r>
              <a:rPr lang="en-US" dirty="0" err="1" smtClean="0"/>
              <a:t>tyPE</a:t>
            </a:r>
            <a:r>
              <a:rPr lang="en-US" dirty="0" smtClean="0"/>
              <a:t>)</a:t>
            </a:r>
          </a:p>
        </p:txBody>
      </p:sp>
      <p:sp>
        <p:nvSpPr>
          <p:cNvPr id="236547" name="Rectangle 3"/>
          <p:cNvSpPr>
            <a:spLocks noGrp="1" noChangeArrowheads="1"/>
          </p:cNvSpPr>
          <p:nvPr>
            <p:ph idx="1"/>
          </p:nvPr>
        </p:nvSpPr>
        <p:spPr/>
        <p:txBody>
          <a:bodyPr>
            <a:normAutofit/>
          </a:bodyPr>
          <a:lstStyle/>
          <a:p>
            <a:pPr eaLnBrk="1" hangingPunct="1"/>
            <a:r>
              <a:rPr lang="en-US" sz="2400" dirty="0" smtClean="0"/>
              <a:t>Usually not supported.  Most programmers think this is bad.</a:t>
            </a:r>
            <a:endParaRPr lang="en-US" sz="2400" dirty="0"/>
          </a:p>
          <a:p>
            <a:pPr eaLnBrk="1" hangingPunct="1"/>
            <a:r>
              <a:rPr lang="en-US" sz="2400" dirty="0"/>
              <a:t>Main example: original versions </a:t>
            </a:r>
            <a:r>
              <a:rPr lang="en-US" sz="2400"/>
              <a:t>of </a:t>
            </a:r>
            <a:r>
              <a:rPr lang="en-US" sz="2400" smtClean="0"/>
              <a:t>LISP</a:t>
            </a:r>
            <a:endParaRPr lang="en-US" sz="2400" dirty="0"/>
          </a:p>
          <a:p>
            <a:pPr lvl="1" eaLnBrk="1" hangingPunct="1"/>
            <a:r>
              <a:rPr lang="en-US" sz="2400" dirty="0"/>
              <a:t>Common LISP uses static scope</a:t>
            </a:r>
          </a:p>
          <a:p>
            <a:pPr lvl="1" eaLnBrk="1" hangingPunct="1"/>
            <a:r>
              <a:rPr lang="en-US" sz="2400" dirty="0"/>
              <a:t>Perl allows variables to be declared to have dynamic scope</a:t>
            </a:r>
          </a:p>
          <a:p>
            <a:pPr eaLnBrk="1" hangingPunct="1"/>
            <a:r>
              <a:rPr lang="en-US" sz="2400" dirty="0"/>
              <a:t>Determined by the calling sequence of program </a:t>
            </a:r>
            <a:r>
              <a:rPr lang="en-US" sz="2400" dirty="0" smtClean="0"/>
              <a:t>units; not static</a:t>
            </a:r>
            <a:endParaRPr lang="en-US" sz="2000" dirty="0"/>
          </a:p>
          <a:p>
            <a:pPr lvl="1"/>
            <a:r>
              <a:rPr lang="en-US" sz="2200" dirty="0"/>
              <a:t>Name bound to it’s most recent declaration based on the programs execution history.</a:t>
            </a:r>
          </a:p>
          <a:p>
            <a:pPr lvl="1"/>
            <a:r>
              <a:rPr lang="en-US" sz="2200" dirty="0"/>
              <a:t>A dictionary stack is constructed as the program executes.</a:t>
            </a:r>
          </a:p>
          <a:p>
            <a:pPr lvl="1" eaLnBrk="1" hangingPunct="1"/>
            <a:endParaRPr lang="en-US" sz="2400" dirty="0"/>
          </a:p>
        </p:txBody>
      </p:sp>
    </p:spTree>
    <p:extLst>
      <p:ext uri="{BB962C8B-B14F-4D97-AF65-F5344CB8AC3E}">
        <p14:creationId xmlns:p14="http://schemas.microsoft.com/office/powerpoint/2010/main" val="3476429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6547">
                                            <p:txEl>
                                              <p:pRg st="1" end="1"/>
                                            </p:txEl>
                                          </p:spTgt>
                                        </p:tgtEl>
                                        <p:attrNameLst>
                                          <p:attrName>style.visibility</p:attrName>
                                        </p:attrNameLst>
                                      </p:cBhvr>
                                      <p:to>
                                        <p:strVal val="visible"/>
                                      </p:to>
                                    </p:set>
                                    <p:anim calcmode="lin" valueType="num">
                                      <p:cBhvr additive="base">
                                        <p:cTn id="13" dur="500" fill="hold"/>
                                        <p:tgtEl>
                                          <p:spTgt spid="236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65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6547">
                                            <p:txEl>
                                              <p:pRg st="2" end="2"/>
                                            </p:txEl>
                                          </p:spTgt>
                                        </p:tgtEl>
                                        <p:attrNameLst>
                                          <p:attrName>style.visibility</p:attrName>
                                        </p:attrNameLst>
                                      </p:cBhvr>
                                      <p:to>
                                        <p:strVal val="visible"/>
                                      </p:to>
                                    </p:set>
                                    <p:anim calcmode="lin" valueType="num">
                                      <p:cBhvr additive="base">
                                        <p:cTn id="17" dur="500" fill="hold"/>
                                        <p:tgtEl>
                                          <p:spTgt spid="2365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65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6547">
                                            <p:txEl>
                                              <p:pRg st="3" end="3"/>
                                            </p:txEl>
                                          </p:spTgt>
                                        </p:tgtEl>
                                        <p:attrNameLst>
                                          <p:attrName>style.visibility</p:attrName>
                                        </p:attrNameLst>
                                      </p:cBhvr>
                                      <p:to>
                                        <p:strVal val="visible"/>
                                      </p:to>
                                    </p:set>
                                    <p:anim calcmode="lin" valueType="num">
                                      <p:cBhvr additive="base">
                                        <p:cTn id="21" dur="500" fill="hold"/>
                                        <p:tgtEl>
                                          <p:spTgt spid="2365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6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6547">
                                            <p:txEl>
                                              <p:pRg st="4" end="4"/>
                                            </p:txEl>
                                          </p:spTgt>
                                        </p:tgtEl>
                                        <p:attrNameLst>
                                          <p:attrName>style.visibility</p:attrName>
                                        </p:attrNameLst>
                                      </p:cBhvr>
                                      <p:to>
                                        <p:strVal val="visible"/>
                                      </p:to>
                                    </p:set>
                                    <p:anim calcmode="lin" valueType="num">
                                      <p:cBhvr additive="base">
                                        <p:cTn id="27" dur="500" fill="hold"/>
                                        <p:tgtEl>
                                          <p:spTgt spid="2365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654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6547">
                                            <p:txEl>
                                              <p:pRg st="5" end="5"/>
                                            </p:txEl>
                                          </p:spTgt>
                                        </p:tgtEl>
                                        <p:attrNameLst>
                                          <p:attrName>style.visibility</p:attrName>
                                        </p:attrNameLst>
                                      </p:cBhvr>
                                      <p:to>
                                        <p:strVal val="visible"/>
                                      </p:to>
                                    </p:set>
                                    <p:anim calcmode="lin" valueType="num">
                                      <p:cBhvr additive="base">
                                        <p:cTn id="31" dur="500" fill="hold"/>
                                        <p:tgtEl>
                                          <p:spTgt spid="2365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65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6547">
                                            <p:txEl>
                                              <p:pRg st="6" end="6"/>
                                            </p:txEl>
                                          </p:spTgt>
                                        </p:tgtEl>
                                        <p:attrNameLst>
                                          <p:attrName>style.visibility</p:attrName>
                                        </p:attrNameLst>
                                      </p:cBhvr>
                                      <p:to>
                                        <p:strVal val="visible"/>
                                      </p:to>
                                    </p:set>
                                    <p:anim calcmode="lin" valueType="num">
                                      <p:cBhvr additive="base">
                                        <p:cTn id="35" dur="500" fill="hold"/>
                                        <p:tgtEl>
                                          <p:spTgt spid="2365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65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Dynamic scoping</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How would a compiler determine the variable bindings of this program using </a:t>
            </a:r>
            <a:r>
              <a:rPr lang="en-US" dirty="0" smtClean="0"/>
              <a:t>dynamic scoping?</a:t>
            </a:r>
          </a:p>
          <a:p>
            <a:pPr lvl="1"/>
            <a:r>
              <a:rPr lang="en-US" dirty="0" smtClean="0"/>
              <a:t>When </a:t>
            </a:r>
            <a:r>
              <a:rPr lang="en-US" dirty="0"/>
              <a:t>a scope is entered, push an empty dictionary onto a stack</a:t>
            </a:r>
          </a:p>
          <a:p>
            <a:pPr lvl="1"/>
            <a:r>
              <a:rPr lang="en-US" dirty="0" smtClean="0"/>
              <a:t>When a </a:t>
            </a:r>
            <a:r>
              <a:rPr lang="en-US" dirty="0"/>
              <a:t>scope is exited, pop the stack</a:t>
            </a:r>
          </a:p>
          <a:p>
            <a:pPr lvl="1"/>
            <a:r>
              <a:rPr lang="en-US" dirty="0" smtClean="0"/>
              <a:t>When a </a:t>
            </a:r>
            <a:r>
              <a:rPr lang="en-US" dirty="0"/>
              <a:t>declaration is encountered – bind the name to the declaration using the dictionary at the top of the stack</a:t>
            </a:r>
          </a:p>
          <a:p>
            <a:pPr lvl="1"/>
            <a:r>
              <a:rPr lang="en-US" dirty="0" smtClean="0"/>
              <a:t>When a </a:t>
            </a:r>
            <a:r>
              <a:rPr lang="en-US" dirty="0"/>
              <a:t>variable reference is encountered – search the top-most dictionary for the variable and it’s declaration.  If not found, repeat going down the stack from top to bottom.  If not found in the bottom-most dictionary, “unresolved symbol”.</a:t>
            </a:r>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Text Box 4"/>
          <p:cNvSpPr txBox="1">
            <a:spLocks noChangeArrowheads="1"/>
          </p:cNvSpPr>
          <p:nvPr/>
        </p:nvSpPr>
        <p:spPr bwMode="auto">
          <a:xfrm>
            <a:off x="8458200" y="982135"/>
            <a:ext cx="3429000" cy="4791075"/>
          </a:xfrm>
          <a:prstGeom prst="rect">
            <a:avLst/>
          </a:prstGeom>
          <a:solidFill>
            <a:schemeClr val="bg1"/>
          </a:solidFill>
          <a:ln w="19050">
            <a:solidFill>
              <a:schemeClr val="tx1"/>
            </a:solidFill>
            <a:miter lim="800000"/>
            <a:headEnd/>
            <a:tailEnd/>
          </a:ln>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AutoNum type="arabicPeriod"/>
            </a:pPr>
            <a:r>
              <a:rPr lang="en-US" sz="1400" b="1" dirty="0" err="1">
                <a:latin typeface="Courier New" panose="02070309020205020404" pitchFamily="49" charset="0"/>
              </a:rPr>
              <a:t>int</a:t>
            </a:r>
            <a:r>
              <a:rPr lang="en-US" sz="1400" b="1" dirty="0">
                <a:latin typeface="Courier New" panose="02070309020205020404" pitchFamily="49" charset="0"/>
              </a:rPr>
              <a:t> h, </a:t>
            </a:r>
            <a:r>
              <a:rPr lang="en-US" sz="1400" b="1" dirty="0" err="1">
                <a:latin typeface="Courier New" panose="02070309020205020404" pitchFamily="49" charset="0"/>
              </a:rPr>
              <a:t>i</a:t>
            </a: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B(</a:t>
            </a:r>
            <a:r>
              <a:rPr lang="en-US" sz="1400" b="1" dirty="0" err="1">
                <a:latin typeface="Courier New" panose="02070309020205020404" pitchFamily="49" charset="0"/>
              </a:rPr>
              <a:t>int</a:t>
            </a:r>
            <a:r>
              <a:rPr lang="en-US" sz="1400" b="1" dirty="0">
                <a:latin typeface="Courier New" panose="02070309020205020404" pitchFamily="49" charset="0"/>
              </a:rPr>
              <a:t> w) {</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int</a:t>
            </a:r>
            <a:r>
              <a:rPr lang="en-US" sz="1400" b="1" dirty="0">
                <a:latin typeface="Courier New" panose="02070309020205020404" pitchFamily="49" charset="0"/>
              </a:rPr>
              <a:t> j, k;</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a:t>
            </a:r>
            <a:r>
              <a:rPr lang="en-US" sz="1400" b="1" dirty="0">
                <a:latin typeface="Courier New" panose="02070309020205020404" pitchFamily="49" charset="0"/>
              </a:rPr>
              <a:t> = 2*w;</a:t>
            </a:r>
          </a:p>
          <a:p>
            <a:pPr eaLnBrk="1" hangingPunct="1">
              <a:buFontTx/>
              <a:buAutoNum type="arabicPeriod"/>
            </a:pPr>
            <a:r>
              <a:rPr lang="en-US" sz="1400" b="1" dirty="0">
                <a:latin typeface="Courier New" panose="02070309020205020404" pitchFamily="49" charset="0"/>
              </a:rPr>
              <a:t>	w = w+1;</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A(</a:t>
            </a:r>
            <a:r>
              <a:rPr lang="en-US" sz="1400" b="1" dirty="0" err="1">
                <a:latin typeface="Courier New" panose="02070309020205020404" pitchFamily="49" charset="0"/>
              </a:rPr>
              <a:t>int</a:t>
            </a:r>
            <a:r>
              <a:rPr lang="en-US" sz="1400" b="1" dirty="0">
                <a:latin typeface="Courier New" panose="02070309020205020404" pitchFamily="49" charset="0"/>
              </a:rPr>
              <a:t> x, </a:t>
            </a:r>
            <a:r>
              <a:rPr lang="en-US" sz="1400" b="1" dirty="0" err="1">
                <a:latin typeface="Courier New" panose="02070309020205020404" pitchFamily="49" charset="0"/>
              </a:rPr>
              <a:t>int</a:t>
            </a:r>
            <a:r>
              <a:rPr lang="en-US" sz="1400" b="1" dirty="0">
                <a:latin typeface="Courier New" panose="02070309020205020404" pitchFamily="49" charset="0"/>
              </a:rPr>
              <a:t> y ) {</a:t>
            </a:r>
          </a:p>
          <a:p>
            <a:pPr eaLnBrk="1" hangingPunct="1">
              <a:buFontTx/>
              <a:buAutoNum type="arabicPeriod"/>
            </a:pPr>
            <a:r>
              <a:rPr lang="en-US" sz="1400" b="1" dirty="0">
                <a:latin typeface="Courier New" panose="02070309020205020404" pitchFamily="49" charset="0"/>
              </a:rPr>
              <a:t>	float </a:t>
            </a:r>
            <a:r>
              <a:rPr lang="en-US" sz="1400" b="1" dirty="0" err="1">
                <a:latin typeface="Courier New" panose="02070309020205020404" pitchFamily="49" charset="0"/>
              </a:rPr>
              <a:t>i</a:t>
            </a:r>
            <a:r>
              <a:rPr lang="en-US" sz="1400" b="1" dirty="0">
                <a:latin typeface="Courier New" panose="02070309020205020404" pitchFamily="49" charset="0"/>
              </a:rPr>
              <a:t>, j;</a:t>
            </a:r>
          </a:p>
          <a:p>
            <a:pPr eaLnBrk="1" hangingPunct="1">
              <a:buFontTx/>
              <a:buAutoNum type="arabicPeriod"/>
            </a:pPr>
            <a:r>
              <a:rPr lang="en-US" sz="1400" b="1" dirty="0">
                <a:latin typeface="Courier New" panose="02070309020205020404" pitchFamily="49" charset="0"/>
              </a:rPr>
              <a:t>	B(h);</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a:t>
            </a:r>
            <a:r>
              <a:rPr lang="en-US" sz="1400" b="1" dirty="0">
                <a:latin typeface="Courier New" panose="02070309020205020404" pitchFamily="49" charset="0"/>
              </a:rPr>
              <a:t> = 3;</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a:p>
            <a:pPr eaLnBrk="1" hangingPunct="1">
              <a:buFontTx/>
              <a:buAutoNum type="arabicPeriod"/>
            </a:pPr>
            <a:r>
              <a:rPr lang="en-US" sz="1400" b="1" dirty="0">
                <a:latin typeface="Courier New" panose="02070309020205020404" pitchFamily="49" charset="0"/>
              </a:rPr>
              <a:t>void main() {</a:t>
            </a:r>
          </a:p>
          <a:p>
            <a:pPr eaLnBrk="1" hangingPunct="1">
              <a:buFontTx/>
              <a:buAutoNum type="arabicPeriod"/>
            </a:pPr>
            <a:r>
              <a:rPr lang="en-US" sz="1400" b="1" dirty="0">
                <a:latin typeface="Courier New" panose="02070309020205020404" pitchFamily="49" charset="0"/>
              </a:rPr>
              <a:t>	</a:t>
            </a:r>
            <a:r>
              <a:rPr lang="en-US" sz="1400" b="1" dirty="0" err="1">
                <a:latin typeface="Courier New" panose="02070309020205020404" pitchFamily="49" charset="0"/>
              </a:rPr>
              <a:t>int</a:t>
            </a:r>
            <a:r>
              <a:rPr lang="en-US" sz="1400" b="1" dirty="0">
                <a:latin typeface="Courier New" panose="02070309020205020404" pitchFamily="49" charset="0"/>
              </a:rPr>
              <a:t> a, b;</a:t>
            </a:r>
          </a:p>
          <a:p>
            <a:pPr eaLnBrk="1" hangingPunct="1">
              <a:buFontTx/>
              <a:buAutoNum type="arabicPeriod"/>
            </a:pPr>
            <a:r>
              <a:rPr lang="en-US" sz="1400" b="1" dirty="0">
                <a:latin typeface="Courier New" panose="02070309020205020404" pitchFamily="49" charset="0"/>
              </a:rPr>
              <a:t>	h = 5;</a:t>
            </a:r>
          </a:p>
          <a:p>
            <a:pPr eaLnBrk="1" hangingPunct="1">
              <a:buFontTx/>
              <a:buAutoNum type="arabicPeriod"/>
            </a:pPr>
            <a:r>
              <a:rPr lang="en-US" sz="1400" b="1" dirty="0">
                <a:latin typeface="Courier New" panose="02070309020205020404" pitchFamily="49" charset="0"/>
              </a:rPr>
              <a:t>	a = 3;</a:t>
            </a:r>
          </a:p>
          <a:p>
            <a:pPr eaLnBrk="1" hangingPunct="1">
              <a:buFontTx/>
              <a:buAutoNum type="arabicPeriod"/>
            </a:pPr>
            <a:r>
              <a:rPr lang="en-US" sz="1400" b="1" dirty="0">
                <a:latin typeface="Courier New" panose="02070309020205020404" pitchFamily="49" charset="0"/>
              </a:rPr>
              <a:t>	b = 2;</a:t>
            </a:r>
          </a:p>
          <a:p>
            <a:pPr eaLnBrk="1" hangingPunct="1">
              <a:buFontTx/>
              <a:buAutoNum type="arabicPeriod"/>
            </a:pPr>
            <a:r>
              <a:rPr lang="en-US" sz="1400" b="1" dirty="0">
                <a:latin typeface="Courier New" panose="02070309020205020404" pitchFamily="49" charset="0"/>
              </a:rPr>
              <a:t>    A(a, b);</a:t>
            </a:r>
          </a:p>
          <a:p>
            <a:pPr eaLnBrk="1" hangingPunct="1">
              <a:buFontTx/>
              <a:buAutoNum type="arabicPeriod"/>
            </a:pPr>
            <a:r>
              <a:rPr lang="en-US" sz="1400" b="1" dirty="0">
                <a:latin typeface="Courier New" panose="02070309020205020404" pitchFamily="49" charset="0"/>
              </a:rPr>
              <a:t>	B(h);</a:t>
            </a:r>
          </a:p>
          <a:p>
            <a:pPr eaLnBrk="1" hangingPunct="1">
              <a:buFontTx/>
              <a:buAutoNum type="arabicPeriod"/>
            </a:pPr>
            <a:r>
              <a:rPr lang="en-US" sz="1400" b="1" dirty="0">
                <a:latin typeface="Courier New" panose="02070309020205020404" pitchFamily="49" charset="0"/>
              </a:rPr>
              <a:t>	…</a:t>
            </a:r>
          </a:p>
          <a:p>
            <a:pPr eaLnBrk="1" hangingPunct="1">
              <a:buFontTx/>
              <a:buAutoNum type="arabicPeriod"/>
            </a:pPr>
            <a:r>
              <a:rPr lang="en-US" sz="1400" b="1" dirty="0">
                <a:latin typeface="Courier New" panose="02070309020205020404" pitchFamily="49" charset="0"/>
              </a:rPr>
              <a:t>}</a:t>
            </a:r>
          </a:p>
        </p:txBody>
      </p:sp>
    </p:spTree>
    <p:extLst>
      <p:ext uri="{BB962C8B-B14F-4D97-AF65-F5344CB8AC3E}">
        <p14:creationId xmlns:p14="http://schemas.microsoft.com/office/powerpoint/2010/main" val="354960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Visibility</a:t>
            </a:r>
          </a:p>
        </p:txBody>
      </p:sp>
      <p:sp>
        <p:nvSpPr>
          <p:cNvPr id="242691" name="Rectangle 3"/>
          <p:cNvSpPr>
            <a:spLocks noGrp="1" noChangeArrowheads="1"/>
          </p:cNvSpPr>
          <p:nvPr>
            <p:ph idx="1"/>
          </p:nvPr>
        </p:nvSpPr>
        <p:spPr/>
        <p:txBody>
          <a:bodyPr/>
          <a:lstStyle/>
          <a:p>
            <a:pPr eaLnBrk="1" hangingPunct="1"/>
            <a:r>
              <a:rPr lang="en-US" sz="2800" dirty="0"/>
              <a:t>Visibility: A name is visible if its containing scope includes the name and the name is not declared in an inner scope.</a:t>
            </a:r>
          </a:p>
        </p:txBody>
      </p:sp>
      <p:sp>
        <p:nvSpPr>
          <p:cNvPr id="242692" name="Text Box 4"/>
          <p:cNvSpPr txBox="1">
            <a:spLocks noChangeArrowheads="1"/>
          </p:cNvSpPr>
          <p:nvPr/>
        </p:nvSpPr>
        <p:spPr bwMode="auto">
          <a:xfrm>
            <a:off x="5984240" y="3114039"/>
            <a:ext cx="4724400" cy="3300307"/>
          </a:xfrm>
          <a:prstGeom prst="rect">
            <a:avLst/>
          </a:prstGeom>
          <a:solidFill>
            <a:schemeClr val="accent2">
              <a:lumMod val="20000"/>
              <a:lumOff val="80000"/>
            </a:schemeClr>
          </a:solidFill>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a:lstStyle/>
          <a:p>
            <a:pPr>
              <a:lnSpc>
                <a:spcPct val="90000"/>
              </a:lnSpc>
              <a:spcBef>
                <a:spcPct val="20000"/>
              </a:spcBef>
              <a:defRPr/>
            </a:pPr>
            <a:r>
              <a:rPr lang="en-US" b="1" dirty="0">
                <a:latin typeface="Courier New" pitchFamily="49" charset="0"/>
              </a:rPr>
              <a:t>public class Student {</a:t>
            </a:r>
          </a:p>
          <a:p>
            <a:pPr>
              <a:lnSpc>
                <a:spcPct val="90000"/>
              </a:lnSpc>
              <a:spcBef>
                <a:spcPct val="20000"/>
              </a:spcBef>
              <a:defRPr/>
            </a:pPr>
            <a:r>
              <a:rPr lang="en-US" b="1" dirty="0">
                <a:latin typeface="Courier New" pitchFamily="49" charset="0"/>
              </a:rPr>
              <a:t>   private String name;</a:t>
            </a:r>
          </a:p>
          <a:p>
            <a:pPr>
              <a:lnSpc>
                <a:spcPct val="90000"/>
              </a:lnSpc>
              <a:spcBef>
                <a:spcPct val="20000"/>
              </a:spcBef>
              <a:defRPr/>
            </a:pPr>
            <a:endParaRPr lang="en-US" b="1" dirty="0">
              <a:latin typeface="Courier New" pitchFamily="49" charset="0"/>
            </a:endParaRPr>
          </a:p>
          <a:p>
            <a:pPr>
              <a:lnSpc>
                <a:spcPct val="90000"/>
              </a:lnSpc>
              <a:spcBef>
                <a:spcPct val="20000"/>
              </a:spcBef>
              <a:defRPr/>
            </a:pPr>
            <a:r>
              <a:rPr lang="en-US" b="1" dirty="0">
                <a:latin typeface="Courier New" pitchFamily="49" charset="0"/>
              </a:rPr>
              <a:t>   Student(String name) {</a:t>
            </a:r>
          </a:p>
          <a:p>
            <a:pPr>
              <a:lnSpc>
                <a:spcPct val="90000"/>
              </a:lnSpc>
              <a:spcBef>
                <a:spcPct val="20000"/>
              </a:spcBef>
              <a:defRPr/>
            </a:pPr>
            <a:r>
              <a:rPr lang="en-US" b="1" dirty="0">
                <a:latin typeface="Courier New" pitchFamily="49" charset="0"/>
              </a:rPr>
              <a:t>      name = name;</a:t>
            </a:r>
          </a:p>
          <a:p>
            <a:pPr>
              <a:lnSpc>
                <a:spcPct val="90000"/>
              </a:lnSpc>
              <a:spcBef>
                <a:spcPct val="20000"/>
              </a:spcBef>
              <a:defRPr/>
            </a:pPr>
            <a:r>
              <a:rPr lang="en-US" b="1" dirty="0">
                <a:latin typeface="Courier New" pitchFamily="49" charset="0"/>
              </a:rPr>
              <a:t>   }</a:t>
            </a:r>
          </a:p>
          <a:p>
            <a:pPr>
              <a:lnSpc>
                <a:spcPct val="90000"/>
              </a:lnSpc>
              <a:spcBef>
                <a:spcPct val="20000"/>
              </a:spcBef>
              <a:defRPr/>
            </a:pPr>
            <a:endParaRPr lang="en-US" b="1" dirty="0">
              <a:latin typeface="Courier New" pitchFamily="49" charset="0"/>
            </a:endParaRPr>
          </a:p>
          <a:p>
            <a:pPr>
              <a:lnSpc>
                <a:spcPct val="90000"/>
              </a:lnSpc>
              <a:spcBef>
                <a:spcPct val="20000"/>
              </a:spcBef>
              <a:defRPr/>
            </a:pPr>
            <a:r>
              <a:rPr lang="en-US" b="1" dirty="0">
                <a:latin typeface="Courier New" pitchFamily="49" charset="0"/>
              </a:rPr>
              <a:t>   public String </a:t>
            </a:r>
            <a:r>
              <a:rPr lang="en-US" b="1" dirty="0" err="1">
                <a:latin typeface="Courier New" pitchFamily="49" charset="0"/>
              </a:rPr>
              <a:t>getName</a:t>
            </a:r>
            <a:r>
              <a:rPr lang="en-US" b="1" dirty="0">
                <a:latin typeface="Courier New" pitchFamily="49" charset="0"/>
              </a:rPr>
              <a:t>() {</a:t>
            </a:r>
          </a:p>
          <a:p>
            <a:pPr>
              <a:lnSpc>
                <a:spcPct val="90000"/>
              </a:lnSpc>
              <a:spcBef>
                <a:spcPct val="20000"/>
              </a:spcBef>
              <a:defRPr/>
            </a:pPr>
            <a:r>
              <a:rPr lang="en-US" b="1" dirty="0">
                <a:latin typeface="Courier New" pitchFamily="49" charset="0"/>
              </a:rPr>
              <a:t>      return name;</a:t>
            </a:r>
          </a:p>
          <a:p>
            <a:pPr>
              <a:lnSpc>
                <a:spcPct val="90000"/>
              </a:lnSpc>
              <a:spcBef>
                <a:spcPct val="20000"/>
              </a:spcBef>
              <a:defRPr/>
            </a:pPr>
            <a:r>
              <a:rPr lang="en-US" b="1" dirty="0">
                <a:latin typeface="Courier New" pitchFamily="49" charset="0"/>
              </a:rPr>
              <a:t>   }</a:t>
            </a:r>
          </a:p>
          <a:p>
            <a:pPr>
              <a:lnSpc>
                <a:spcPct val="90000"/>
              </a:lnSpc>
              <a:spcBef>
                <a:spcPct val="20000"/>
              </a:spcBef>
              <a:defRPr/>
            </a:pPr>
            <a:r>
              <a:rPr lang="en-US" b="1" dirty="0">
                <a:latin typeface="Courier New" pitchFamily="49" charset="0"/>
              </a:rPr>
              <a:t>}</a:t>
            </a:r>
            <a:endParaRPr lang="en-US" dirty="0">
              <a:latin typeface="Courier New"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022" y="3114039"/>
            <a:ext cx="2791080" cy="3300307"/>
          </a:xfrm>
          <a:prstGeom prst="rect">
            <a:avLst/>
          </a:prstGeom>
        </p:spPr>
      </p:pic>
    </p:spTree>
    <p:extLst>
      <p:ext uri="{BB962C8B-B14F-4D97-AF65-F5344CB8AC3E}">
        <p14:creationId xmlns:p14="http://schemas.microsoft.com/office/powerpoint/2010/main" val="844651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1+#ppt_h/2"/>
                                          </p:val>
                                        </p:tav>
                                        <p:tav tm="100000">
                                          <p:val>
                                            <p:strVal val="#ppt_y"/>
                                          </p:val>
                                        </p:tav>
                                      </p:tavLst>
                                    </p:anim>
                                  </p:childTnLst>
                                </p:cTn>
                              </p:par>
                              <p:par>
                                <p:cTn id="9" presetID="26" presetClass="entr" presetSubtype="0" fill="hold" grpId="0" nodeType="withEffect">
                                  <p:stCondLst>
                                    <p:cond delay="0"/>
                                  </p:stCondLst>
                                  <p:childTnLst>
                                    <p:set>
                                      <p:cBhvr>
                                        <p:cTn id="10" dur="1" fill="hold">
                                          <p:stCondLst>
                                            <p:cond delay="0"/>
                                          </p:stCondLst>
                                        </p:cTn>
                                        <p:tgtEl>
                                          <p:spTgt spid="242692"/>
                                        </p:tgtEl>
                                        <p:attrNameLst>
                                          <p:attrName>style.visibility</p:attrName>
                                        </p:attrNameLst>
                                      </p:cBhvr>
                                      <p:to>
                                        <p:strVal val="visible"/>
                                      </p:to>
                                    </p:set>
                                    <p:animEffect transition="in" filter="wipe(down)">
                                      <p:cBhvr>
                                        <p:cTn id="11" dur="290">
                                          <p:stCondLst>
                                            <p:cond delay="0"/>
                                          </p:stCondLst>
                                        </p:cTn>
                                        <p:tgtEl>
                                          <p:spTgt spid="242692"/>
                                        </p:tgtEl>
                                      </p:cBhvr>
                                    </p:animEffect>
                                    <p:anim calcmode="lin" valueType="num">
                                      <p:cBhvr>
                                        <p:cTn id="12" dur="911" tmFilter="0,0; 0.14,0.36; 0.43,0.73; 0.71,0.91; 1.0,1.0">
                                          <p:stCondLst>
                                            <p:cond delay="0"/>
                                          </p:stCondLst>
                                        </p:cTn>
                                        <p:tgtEl>
                                          <p:spTgt spid="242692"/>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242692"/>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242692"/>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242692"/>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242692"/>
                                        </p:tgtEl>
                                        <p:attrNameLst>
                                          <p:attrName>ppt_y</p:attrName>
                                        </p:attrNameLst>
                                      </p:cBhvr>
                                      <p:tavLst>
                                        <p:tav tm="0" fmla="#ppt_y-sin(pi*$)/81">
                                          <p:val>
                                            <p:fltVal val="0"/>
                                          </p:val>
                                        </p:tav>
                                        <p:tav tm="100000">
                                          <p:val>
                                            <p:fltVal val="1"/>
                                          </p:val>
                                        </p:tav>
                                      </p:tavLst>
                                    </p:anim>
                                    <p:animScale>
                                      <p:cBhvr>
                                        <p:cTn id="17" dur="13">
                                          <p:stCondLst>
                                            <p:cond delay="325"/>
                                          </p:stCondLst>
                                        </p:cTn>
                                        <p:tgtEl>
                                          <p:spTgt spid="242692"/>
                                        </p:tgtEl>
                                      </p:cBhvr>
                                      <p:to x="100000" y="60000"/>
                                    </p:animScale>
                                    <p:animScale>
                                      <p:cBhvr>
                                        <p:cTn id="18" dur="83" decel="50000">
                                          <p:stCondLst>
                                            <p:cond delay="338"/>
                                          </p:stCondLst>
                                        </p:cTn>
                                        <p:tgtEl>
                                          <p:spTgt spid="242692"/>
                                        </p:tgtEl>
                                      </p:cBhvr>
                                      <p:to x="100000" y="100000"/>
                                    </p:animScale>
                                    <p:animScale>
                                      <p:cBhvr>
                                        <p:cTn id="19" dur="13">
                                          <p:stCondLst>
                                            <p:cond delay="656"/>
                                          </p:stCondLst>
                                        </p:cTn>
                                        <p:tgtEl>
                                          <p:spTgt spid="242692"/>
                                        </p:tgtEl>
                                      </p:cBhvr>
                                      <p:to x="100000" y="80000"/>
                                    </p:animScale>
                                    <p:animScale>
                                      <p:cBhvr>
                                        <p:cTn id="20" dur="83" decel="50000">
                                          <p:stCondLst>
                                            <p:cond delay="669"/>
                                          </p:stCondLst>
                                        </p:cTn>
                                        <p:tgtEl>
                                          <p:spTgt spid="242692"/>
                                        </p:tgtEl>
                                      </p:cBhvr>
                                      <p:to x="100000" y="100000"/>
                                    </p:animScale>
                                    <p:animScale>
                                      <p:cBhvr>
                                        <p:cTn id="21" dur="13">
                                          <p:stCondLst>
                                            <p:cond delay="821"/>
                                          </p:stCondLst>
                                        </p:cTn>
                                        <p:tgtEl>
                                          <p:spTgt spid="242692"/>
                                        </p:tgtEl>
                                      </p:cBhvr>
                                      <p:to x="100000" y="90000"/>
                                    </p:animScale>
                                    <p:animScale>
                                      <p:cBhvr>
                                        <p:cTn id="22" dur="83" decel="50000">
                                          <p:stCondLst>
                                            <p:cond delay="834"/>
                                          </p:stCondLst>
                                        </p:cTn>
                                        <p:tgtEl>
                                          <p:spTgt spid="242692"/>
                                        </p:tgtEl>
                                      </p:cBhvr>
                                      <p:to x="100000" y="100000"/>
                                    </p:animScale>
                                    <p:animScale>
                                      <p:cBhvr>
                                        <p:cTn id="23" dur="13">
                                          <p:stCondLst>
                                            <p:cond delay="904"/>
                                          </p:stCondLst>
                                        </p:cTn>
                                        <p:tgtEl>
                                          <p:spTgt spid="242692"/>
                                        </p:tgtEl>
                                      </p:cBhvr>
                                      <p:to x="100000" y="95000"/>
                                    </p:animScale>
                                    <p:animScale>
                                      <p:cBhvr>
                                        <p:cTn id="24" dur="83" decel="50000">
                                          <p:stCondLst>
                                            <p:cond delay="917"/>
                                          </p:stCondLst>
                                        </p:cTn>
                                        <p:tgtEl>
                                          <p:spTgt spid="24269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26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Overloading</a:t>
            </a:r>
          </a:p>
        </p:txBody>
      </p:sp>
      <p:sp>
        <p:nvSpPr>
          <p:cNvPr id="240643" name="Rectangle 3"/>
          <p:cNvSpPr>
            <a:spLocks noGrp="1" noChangeArrowheads="1"/>
          </p:cNvSpPr>
          <p:nvPr>
            <p:ph idx="1"/>
          </p:nvPr>
        </p:nvSpPr>
        <p:spPr/>
        <p:txBody>
          <a:bodyPr/>
          <a:lstStyle/>
          <a:p>
            <a:pPr eaLnBrk="1" hangingPunct="1"/>
            <a:r>
              <a:rPr lang="en-US" sz="2400" b="1" i="1"/>
              <a:t>Overloading</a:t>
            </a:r>
            <a:r>
              <a:rPr lang="en-US" sz="2400"/>
              <a:t> uses the number or type of arguments to distinguish among identical function names or operators.</a:t>
            </a:r>
          </a:p>
        </p:txBody>
      </p:sp>
      <p:sp>
        <p:nvSpPr>
          <p:cNvPr id="240645" name="Text Box 5"/>
          <p:cNvSpPr txBox="1">
            <a:spLocks noChangeArrowheads="1"/>
          </p:cNvSpPr>
          <p:nvPr/>
        </p:nvSpPr>
        <p:spPr bwMode="auto">
          <a:xfrm>
            <a:off x="2286000" y="3124200"/>
            <a:ext cx="7543800" cy="2247900"/>
          </a:xfrm>
          <a:prstGeom prst="rect">
            <a:avLst/>
          </a:prstGeom>
          <a:solidFill>
            <a:schemeClr val="bg1"/>
          </a:solidFill>
          <a:ln w="2857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b="1">
                <a:latin typeface="Courier New" panose="02070309020205020404" pitchFamily="49" charset="0"/>
              </a:rPr>
              <a:t>public class Student {</a:t>
            </a:r>
          </a:p>
          <a:p>
            <a:pPr eaLnBrk="1" hangingPunct="1"/>
            <a:r>
              <a:rPr lang="en-US" sz="1400" b="1">
                <a:latin typeface="Courier New" panose="02070309020205020404" pitchFamily="49" charset="0"/>
              </a:rPr>
              <a:t>	private String name;</a:t>
            </a:r>
          </a:p>
          <a:p>
            <a:pPr eaLnBrk="1" hangingPunct="1"/>
            <a:r>
              <a:rPr lang="en-US" sz="1400" b="1">
                <a:latin typeface="Courier New" panose="02070309020205020404" pitchFamily="49" charset="0"/>
              </a:rPr>
              <a:t>	public String name() {</a:t>
            </a:r>
          </a:p>
          <a:p>
            <a:pPr eaLnBrk="1" hangingPunct="1"/>
            <a:r>
              <a:rPr lang="en-US" sz="1400" b="1">
                <a:latin typeface="Courier New" panose="02070309020205020404" pitchFamily="49" charset="0"/>
              </a:rPr>
              <a:t>		return name;</a:t>
            </a:r>
          </a:p>
          <a:p>
            <a:pPr eaLnBrk="1" hangingPunct="1"/>
            <a:r>
              <a:rPr lang="en-US" sz="1400" b="1">
                <a:latin typeface="Courier New" panose="02070309020205020404" pitchFamily="49" charset="0"/>
              </a:rPr>
              <a:t>	}</a:t>
            </a:r>
          </a:p>
          <a:p>
            <a:pPr eaLnBrk="1" hangingPunct="1"/>
            <a:r>
              <a:rPr lang="en-US" sz="1400" b="1">
                <a:latin typeface="Courier New" panose="02070309020205020404" pitchFamily="49" charset="0"/>
              </a:rPr>
              <a:t>	public String name(int n) {</a:t>
            </a:r>
          </a:p>
          <a:p>
            <a:pPr eaLnBrk="1" hangingPunct="1"/>
            <a:r>
              <a:rPr lang="en-US" sz="1400" b="1">
                <a:latin typeface="Courier New" panose="02070309020205020404" pitchFamily="49" charset="0"/>
              </a:rPr>
              <a:t>		return name.substring(0, n);</a:t>
            </a:r>
          </a:p>
          <a:p>
            <a:pPr eaLnBrk="1" hangingPunct="1"/>
            <a:r>
              <a:rPr lang="en-US" sz="1400" b="1">
                <a:latin typeface="Courier New" panose="02070309020205020404" pitchFamily="49" charset="0"/>
              </a:rPr>
              <a:t>	}</a:t>
            </a:r>
          </a:p>
          <a:p>
            <a:pPr eaLnBrk="1" hangingPunct="1"/>
            <a:r>
              <a:rPr lang="en-US" sz="1400" b="1">
                <a:latin typeface="Courier New" panose="02070309020205020404" pitchFamily="49" charset="0"/>
              </a:rPr>
              <a:t>	…</a:t>
            </a:r>
          </a:p>
          <a:p>
            <a:pPr eaLnBrk="1" hangingPunct="1"/>
            <a:r>
              <a:rPr lang="en-US" sz="1400" b="1">
                <a:latin typeface="Courier New" panose="02070309020205020404" pitchFamily="49" charset="0"/>
              </a:rPr>
              <a:t>}</a:t>
            </a:r>
          </a:p>
        </p:txBody>
      </p:sp>
    </p:spTree>
    <p:extLst>
      <p:ext uri="{BB962C8B-B14F-4D97-AF65-F5344CB8AC3E}">
        <p14:creationId xmlns:p14="http://schemas.microsoft.com/office/powerpoint/2010/main" val="2696811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 calcmode="lin" valueType="num">
                                      <p:cBhvr additive="base">
                                        <p:cTn id="7" dur="5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240645"/>
                                        </p:tgtEl>
                                        <p:attrNameLst>
                                          <p:attrName>style.visibility</p:attrName>
                                        </p:attrNameLst>
                                      </p:cBhvr>
                                      <p:to>
                                        <p:strVal val="visible"/>
                                      </p:to>
                                    </p:set>
                                    <p:animEffect transition="in" filter="fade">
                                      <p:cBhvr>
                                        <p:cTn id="13" dur="1000"/>
                                        <p:tgtEl>
                                          <p:spTgt spid="240645"/>
                                        </p:tgtEl>
                                      </p:cBhvr>
                                    </p:animEffect>
                                    <p:anim calcmode="lin" valueType="num">
                                      <p:cBhvr>
                                        <p:cTn id="14" dur="1000" fill="hold"/>
                                        <p:tgtEl>
                                          <p:spTgt spid="240645"/>
                                        </p:tgtEl>
                                        <p:attrNameLst>
                                          <p:attrName>ppt_x</p:attrName>
                                        </p:attrNameLst>
                                      </p:cBhvr>
                                      <p:tavLst>
                                        <p:tav tm="0">
                                          <p:val>
                                            <p:strVal val="#ppt_x"/>
                                          </p:val>
                                        </p:tav>
                                        <p:tav tm="100000">
                                          <p:val>
                                            <p:strVal val="#ppt_x"/>
                                          </p:val>
                                        </p:tav>
                                      </p:tavLst>
                                    </p:anim>
                                    <p:anim calcmode="lin" valueType="num">
                                      <p:cBhvr>
                                        <p:cTn id="15" dur="900" decel="100000" fill="hold"/>
                                        <p:tgtEl>
                                          <p:spTgt spid="24064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06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P spid="2406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Lifetime</a:t>
            </a:r>
          </a:p>
        </p:txBody>
      </p:sp>
      <p:sp>
        <p:nvSpPr>
          <p:cNvPr id="2" name="Content Placeholder 1"/>
          <p:cNvSpPr>
            <a:spLocks noGrp="1"/>
          </p:cNvSpPr>
          <p:nvPr>
            <p:ph idx="1"/>
          </p:nvPr>
        </p:nvSpPr>
        <p:spPr/>
        <p:txBody>
          <a:bodyPr/>
          <a:lstStyle/>
          <a:p>
            <a:r>
              <a:rPr lang="en-US" dirty="0" smtClean="0"/>
              <a:t>Lifetime is the time during which an object is stored and accessible in memory.  </a:t>
            </a:r>
          </a:p>
          <a:p>
            <a:pPr lvl="1"/>
            <a:r>
              <a:rPr lang="en-US" dirty="0" smtClean="0"/>
              <a:t>The </a:t>
            </a:r>
            <a:r>
              <a:rPr lang="en-US" dirty="0"/>
              <a:t>scope of the counter is the method foo.</a:t>
            </a:r>
          </a:p>
          <a:p>
            <a:pPr lvl="1"/>
            <a:r>
              <a:rPr lang="en-US" dirty="0"/>
              <a:t>The lifetime of the variable is congruent with program execution</a:t>
            </a:r>
          </a:p>
          <a:p>
            <a:endParaRPr lang="en-US" dirty="0"/>
          </a:p>
          <a:p>
            <a:endParaRPr lang="en-US" dirty="0"/>
          </a:p>
        </p:txBody>
      </p:sp>
      <p:sp>
        <p:nvSpPr>
          <p:cNvPr id="4" name="Text Box 5"/>
          <p:cNvSpPr txBox="1">
            <a:spLocks noChangeArrowheads="1"/>
          </p:cNvSpPr>
          <p:nvPr/>
        </p:nvSpPr>
        <p:spPr bwMode="auto">
          <a:xfrm>
            <a:off x="1708572" y="3420533"/>
            <a:ext cx="7543800" cy="954088"/>
          </a:xfrm>
          <a:prstGeom prst="rect">
            <a:avLst/>
          </a:prstGeom>
          <a:solidFill>
            <a:schemeClr val="bg1"/>
          </a:solidFill>
          <a:ln w="2857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b="1">
                <a:latin typeface="Courier New" panose="02070309020205020404" pitchFamily="49" charset="0"/>
              </a:rPr>
              <a:t>int foo() {</a:t>
            </a:r>
          </a:p>
          <a:p>
            <a:pPr eaLnBrk="1" hangingPunct="1"/>
            <a:r>
              <a:rPr lang="en-US" sz="1400" b="1">
                <a:latin typeface="Courier New" panose="02070309020205020404" pitchFamily="49" charset="0"/>
              </a:rPr>
              <a:t>  static int numberOfTimesFooHasBeenCalled;</a:t>
            </a:r>
          </a:p>
          <a:p>
            <a:pPr eaLnBrk="1" hangingPunct="1"/>
            <a:r>
              <a:rPr lang="en-US" sz="1400" b="1">
                <a:latin typeface="Courier New" panose="02070309020205020404" pitchFamily="49" charset="0"/>
              </a:rPr>
              <a:t>  // do something</a:t>
            </a:r>
          </a:p>
          <a:p>
            <a:pPr eaLnBrk="1" hangingPunct="1"/>
            <a:r>
              <a:rPr lang="en-US" sz="1400" b="1">
                <a:latin typeface="Courier New" panose="02070309020205020404" pitchFamily="49" charset="0"/>
              </a:rPr>
              <a:t>}</a:t>
            </a:r>
          </a:p>
        </p:txBody>
      </p:sp>
    </p:spTree>
    <p:extLst>
      <p:ext uri="{BB962C8B-B14F-4D97-AF65-F5344CB8AC3E}">
        <p14:creationId xmlns:p14="http://schemas.microsoft.com/office/powerpoint/2010/main" val="215788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Names (Identifiers)</a:t>
            </a:r>
          </a:p>
        </p:txBody>
      </p:sp>
      <p:sp>
        <p:nvSpPr>
          <p:cNvPr id="111619" name="Rectangle 3"/>
          <p:cNvSpPr>
            <a:spLocks noGrp="1" noChangeArrowheads="1"/>
          </p:cNvSpPr>
          <p:nvPr>
            <p:ph idx="1"/>
          </p:nvPr>
        </p:nvSpPr>
        <p:spPr/>
        <p:txBody>
          <a:bodyPr>
            <a:normAutofit/>
          </a:bodyPr>
          <a:lstStyle/>
          <a:p>
            <a:pPr eaLnBrk="1" hangingPunct="1">
              <a:lnSpc>
                <a:spcPct val="90000"/>
              </a:lnSpc>
            </a:pPr>
            <a:r>
              <a:rPr lang="en-US" sz="2400" dirty="0"/>
              <a:t>Many languages support organized </a:t>
            </a:r>
            <a:r>
              <a:rPr lang="en-US" sz="2400" u="sng" dirty="0"/>
              <a:t>namespaces</a:t>
            </a:r>
          </a:p>
          <a:p>
            <a:pPr lvl="1" eaLnBrk="1" hangingPunct="1">
              <a:lnSpc>
                <a:spcPct val="90000"/>
              </a:lnSpc>
            </a:pPr>
            <a:r>
              <a:rPr lang="en-US" sz="2000" dirty="0"/>
              <a:t>A </a:t>
            </a:r>
            <a:r>
              <a:rPr lang="en-US" sz="2000" dirty="0" err="1"/>
              <a:t>heirarchical</a:t>
            </a:r>
            <a:r>
              <a:rPr lang="en-US" sz="2000" dirty="0"/>
              <a:t> container for names/named items</a:t>
            </a:r>
          </a:p>
          <a:p>
            <a:pPr eaLnBrk="1" hangingPunct="1">
              <a:lnSpc>
                <a:spcPct val="90000"/>
              </a:lnSpc>
            </a:pPr>
            <a:r>
              <a:rPr lang="en-US" sz="2400" dirty="0"/>
              <a:t>In Java, names have both a “simple” and “fully qualified” version</a:t>
            </a:r>
          </a:p>
          <a:p>
            <a:pPr lvl="1" eaLnBrk="1" hangingPunct="1">
              <a:lnSpc>
                <a:spcPct val="90000"/>
              </a:lnSpc>
            </a:pPr>
            <a:r>
              <a:rPr lang="en-US" sz="2400" dirty="0"/>
              <a:t>the “simple” version is the name of the class</a:t>
            </a:r>
          </a:p>
          <a:p>
            <a:pPr lvl="1" eaLnBrk="1" hangingPunct="1">
              <a:lnSpc>
                <a:spcPct val="90000"/>
              </a:lnSpc>
            </a:pPr>
            <a:r>
              <a:rPr lang="en-US" sz="2400" dirty="0"/>
              <a:t>The “fully qualified” name is the name of the package appended by the simple name</a:t>
            </a:r>
          </a:p>
        </p:txBody>
      </p:sp>
      <p:sp>
        <p:nvSpPr>
          <p:cNvPr id="111626" name="Text Box 10"/>
          <p:cNvSpPr txBox="1">
            <a:spLocks noChangeArrowheads="1"/>
          </p:cNvSpPr>
          <p:nvPr/>
        </p:nvSpPr>
        <p:spPr bwMode="auto">
          <a:xfrm>
            <a:off x="1918547" y="4671908"/>
            <a:ext cx="3810000" cy="593725"/>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b="1">
                <a:latin typeface="Courier New" panose="02070309020205020404" pitchFamily="49" charset="0"/>
              </a:rPr>
              <a:t>String word = “Hello”;</a:t>
            </a:r>
          </a:p>
          <a:p>
            <a:pPr eaLnBrk="1" hangingPunct="1"/>
            <a:r>
              <a:rPr lang="en-US" sz="1600" b="1">
                <a:latin typeface="Courier New" panose="02070309020205020404" pitchFamily="49" charset="0"/>
              </a:rPr>
              <a:t>Vector words = new Vector();</a:t>
            </a:r>
          </a:p>
        </p:txBody>
      </p:sp>
      <p:sp>
        <p:nvSpPr>
          <p:cNvPr id="111627" name="Text Box 11"/>
          <p:cNvSpPr txBox="1">
            <a:spLocks noChangeArrowheads="1"/>
          </p:cNvSpPr>
          <p:nvPr/>
        </p:nvSpPr>
        <p:spPr bwMode="auto">
          <a:xfrm>
            <a:off x="1918547" y="5662508"/>
            <a:ext cx="6172200" cy="593725"/>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b="1">
                <a:latin typeface="Courier New" panose="02070309020205020404" pitchFamily="49" charset="0"/>
              </a:rPr>
              <a:t>java.lang.String word = “Hello”;</a:t>
            </a:r>
          </a:p>
          <a:p>
            <a:pPr eaLnBrk="1" hangingPunct="1"/>
            <a:r>
              <a:rPr lang="en-US" sz="1600" b="1">
                <a:latin typeface="Courier New" panose="02070309020205020404" pitchFamily="49" charset="0"/>
              </a:rPr>
              <a:t>java.util.Vector words = new java.util.Vector();</a:t>
            </a:r>
          </a:p>
        </p:txBody>
      </p:sp>
      <p:grpSp>
        <p:nvGrpSpPr>
          <p:cNvPr id="2" name="Group 15"/>
          <p:cNvGrpSpPr>
            <a:grpSpLocks/>
          </p:cNvGrpSpPr>
          <p:nvPr/>
        </p:nvGrpSpPr>
        <p:grpSpPr bwMode="auto">
          <a:xfrm>
            <a:off x="5728547" y="4748107"/>
            <a:ext cx="4724400" cy="469900"/>
            <a:chOff x="2640" y="2880"/>
            <a:chExt cx="2976" cy="296"/>
          </a:xfrm>
        </p:grpSpPr>
        <p:sp>
          <p:nvSpPr>
            <p:cNvPr id="19463" name="Text Box 12"/>
            <p:cNvSpPr txBox="1">
              <a:spLocks noChangeArrowheads="1"/>
            </p:cNvSpPr>
            <p:nvPr/>
          </p:nvSpPr>
          <p:spPr bwMode="auto">
            <a:xfrm>
              <a:off x="3024" y="2880"/>
              <a:ext cx="2592" cy="296"/>
            </a:xfrm>
            <a:prstGeom prst="rect">
              <a:avLst/>
            </a:prstGeom>
            <a:solidFill>
              <a:srgbClr val="FFCCCC"/>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“Simple” or “fully qualified”?</a:t>
              </a:r>
            </a:p>
          </p:txBody>
        </p:sp>
        <p:sp>
          <p:nvSpPr>
            <p:cNvPr id="19464" name="Line 14"/>
            <p:cNvSpPr>
              <a:spLocks noChangeShapeType="1"/>
            </p:cNvSpPr>
            <p:nvPr/>
          </p:nvSpPr>
          <p:spPr bwMode="auto">
            <a:xfrm flipH="1">
              <a:off x="2640" y="302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76983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619">
                                            <p:txEl>
                                              <p:pRg st="4" end="4"/>
                                            </p:txEl>
                                          </p:spTgt>
                                        </p:tgtEl>
                                        <p:attrNameLst>
                                          <p:attrName>style.visibility</p:attrName>
                                        </p:attrNameLst>
                                      </p:cBhvr>
                                      <p:to>
                                        <p:strVal val="visible"/>
                                      </p:to>
                                    </p:set>
                                    <p:anim calcmode="lin" valueType="num">
                                      <p:cBhvr additive="base">
                                        <p:cTn id="31" dur="500" fill="hold"/>
                                        <p:tgtEl>
                                          <p:spTgt spid="1116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1626"/>
                                        </p:tgtEl>
                                        <p:attrNameLst>
                                          <p:attrName>style.visibility</p:attrName>
                                        </p:attrNameLst>
                                      </p:cBhvr>
                                      <p:to>
                                        <p:strVal val="visible"/>
                                      </p:to>
                                    </p:set>
                                    <p:anim calcmode="lin" valueType="num">
                                      <p:cBhvr additive="base">
                                        <p:cTn id="37" dur="500" fill="hold"/>
                                        <p:tgtEl>
                                          <p:spTgt spid="111626"/>
                                        </p:tgtEl>
                                        <p:attrNameLst>
                                          <p:attrName>ppt_x</p:attrName>
                                        </p:attrNameLst>
                                      </p:cBhvr>
                                      <p:tavLst>
                                        <p:tav tm="0">
                                          <p:val>
                                            <p:strVal val="0-#ppt_w/2"/>
                                          </p:val>
                                        </p:tav>
                                        <p:tav tm="100000">
                                          <p:val>
                                            <p:strVal val="#ppt_x"/>
                                          </p:val>
                                        </p:tav>
                                      </p:tavLst>
                                    </p:anim>
                                    <p:anim calcmode="lin" valueType="num">
                                      <p:cBhvr additive="base">
                                        <p:cTn id="38" dur="500" fill="hold"/>
                                        <p:tgtEl>
                                          <p:spTgt spid="11162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1+#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1627"/>
                                        </p:tgtEl>
                                        <p:attrNameLst>
                                          <p:attrName>style.visibility</p:attrName>
                                        </p:attrNameLst>
                                      </p:cBhvr>
                                      <p:to>
                                        <p:strVal val="visible"/>
                                      </p:to>
                                    </p:set>
                                    <p:anim calcmode="lin" valueType="num">
                                      <p:cBhvr additive="base">
                                        <p:cTn id="49" dur="500" fill="hold"/>
                                        <p:tgtEl>
                                          <p:spTgt spid="111627"/>
                                        </p:tgtEl>
                                        <p:attrNameLst>
                                          <p:attrName>ppt_x</p:attrName>
                                        </p:attrNameLst>
                                      </p:cBhvr>
                                      <p:tavLst>
                                        <p:tav tm="0">
                                          <p:val>
                                            <p:strVal val="0-#ppt_w/2"/>
                                          </p:val>
                                        </p:tav>
                                        <p:tav tm="100000">
                                          <p:val>
                                            <p:strVal val="#ppt_x"/>
                                          </p:val>
                                        </p:tav>
                                      </p:tavLst>
                                    </p:anim>
                                    <p:anim calcmode="lin" valueType="num">
                                      <p:cBhvr additive="base">
                                        <p:cTn id="50" dur="500" fill="hold"/>
                                        <p:tgtEl>
                                          <p:spTgt spid="111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autoUpdateAnimBg="0"/>
      <p:bldP spid="111626" grpId="0" animBg="1" autoUpdateAnimBg="0"/>
      <p:bldP spid="11162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Names (Identifiers)</a:t>
            </a:r>
          </a:p>
        </p:txBody>
      </p:sp>
      <p:sp>
        <p:nvSpPr>
          <p:cNvPr id="112643" name="Rectangle 3"/>
          <p:cNvSpPr>
            <a:spLocks noGrp="1" noChangeArrowheads="1"/>
          </p:cNvSpPr>
          <p:nvPr>
            <p:ph type="body" idx="1"/>
          </p:nvPr>
        </p:nvSpPr>
        <p:spPr>
          <a:xfrm>
            <a:off x="1600200" y="1981200"/>
            <a:ext cx="8915400" cy="1676400"/>
          </a:xfrm>
        </p:spPr>
        <p:txBody>
          <a:bodyPr/>
          <a:lstStyle/>
          <a:p>
            <a:pPr eaLnBrk="1" hangingPunct="1"/>
            <a:r>
              <a:rPr lang="en-US" sz="2400"/>
              <a:t>C doesn’t support organized namespaces</a:t>
            </a:r>
          </a:p>
          <a:p>
            <a:pPr lvl="1" eaLnBrk="1" hangingPunct="1"/>
            <a:r>
              <a:rPr lang="en-US" sz="2000"/>
              <a:t>Each name is part of a global space</a:t>
            </a:r>
          </a:p>
          <a:p>
            <a:pPr lvl="1" eaLnBrk="1" hangingPunct="1"/>
            <a:r>
              <a:rPr lang="en-US" sz="2000"/>
              <a:t>Name clashes are frequent in large coding projects</a:t>
            </a:r>
          </a:p>
          <a:p>
            <a:pPr lvl="1" eaLnBrk="1" hangingPunct="1"/>
            <a:r>
              <a:rPr lang="en-US" sz="2000"/>
              <a:t>Typically resolved by establishing naming conventions</a:t>
            </a:r>
          </a:p>
        </p:txBody>
      </p:sp>
      <p:sp>
        <p:nvSpPr>
          <p:cNvPr id="112649" name="Text Box 9"/>
          <p:cNvSpPr txBox="1">
            <a:spLocks noChangeArrowheads="1"/>
          </p:cNvSpPr>
          <p:nvPr/>
        </p:nvSpPr>
        <p:spPr bwMode="auto">
          <a:xfrm>
            <a:off x="1752600" y="3657600"/>
            <a:ext cx="8610600" cy="2838450"/>
          </a:xfrm>
          <a:prstGeom prst="rect">
            <a:avLst/>
          </a:prstGeom>
          <a:solidFill>
            <a:srgbClr val="FFFFCC"/>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i="1"/>
              <a:t>Name clash:  two things are given the same name. </a:t>
            </a:r>
          </a:p>
          <a:p>
            <a:pPr eaLnBrk="1" hangingPunct="1"/>
            <a:endParaRPr lang="en-US" sz="2000" b="1" i="1"/>
          </a:p>
          <a:p>
            <a:pPr eaLnBrk="1" hangingPunct="1"/>
            <a:r>
              <a:rPr lang="en-US" sz="1400"/>
              <a:t>Consider a large project where an ordering system and a restaurant booking system are being developed in parallel. Both projects would create a Customer class however their implementations would be different. The ordering system views the customer as a corporate entity, the restaurant system views the customer as an individual. In this situation we have two very different implementations of the Customer class but with a single namespace there can only be one class called Customer. </a:t>
            </a:r>
          </a:p>
          <a:p>
            <a:pPr eaLnBrk="1" hangingPunct="1"/>
            <a:endParaRPr lang="en-US" sz="1400"/>
          </a:p>
          <a:p>
            <a:pPr eaLnBrk="1" hangingPunct="1"/>
            <a:r>
              <a:rPr lang="en-US" sz="1400"/>
              <a:t>This problem is usually solved by prefixing class names with an application code. For example, the ordering system could be known as the 'OE' application and the restaurant booking system as 'RB'. The name clash problem is solved by creating the </a:t>
            </a:r>
            <a:r>
              <a:rPr lang="en-US" sz="1400" b="1">
                <a:solidFill>
                  <a:schemeClr val="accent2"/>
                </a:solidFill>
              </a:rPr>
              <a:t>OECustomer</a:t>
            </a:r>
            <a:r>
              <a:rPr lang="en-US" sz="1400"/>
              <a:t> and </a:t>
            </a:r>
            <a:r>
              <a:rPr lang="en-US" sz="1400" b="1">
                <a:solidFill>
                  <a:schemeClr val="accent2"/>
                </a:solidFill>
              </a:rPr>
              <a:t>RBCustomer</a:t>
            </a:r>
            <a:r>
              <a:rPr lang="en-US" sz="1400"/>
              <a:t> classes. Prefixing class names with project codes is common practice when working with languages supporting a single namespace. </a:t>
            </a:r>
          </a:p>
        </p:txBody>
      </p:sp>
    </p:spTree>
    <p:extLst>
      <p:ext uri="{BB962C8B-B14F-4D97-AF65-F5344CB8AC3E}">
        <p14:creationId xmlns:p14="http://schemas.microsoft.com/office/powerpoint/2010/main" val="222165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5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anim calcmode="lin" valueType="num">
                                      <p:cBhvr additive="base">
                                        <p:cTn id="25" dur="500" fill="hold"/>
                                        <p:tgtEl>
                                          <p:spTgt spid="112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12649"/>
                                        </p:tgtEl>
                                        <p:attrNameLst>
                                          <p:attrName>style.visibility</p:attrName>
                                        </p:attrNameLst>
                                      </p:cBhvr>
                                      <p:to>
                                        <p:strVal val="visible"/>
                                      </p:to>
                                    </p:set>
                                    <p:animEffect transition="in" filter="strips(downLeft)">
                                      <p:cBhvr>
                                        <p:cTn id="31" dur="500"/>
                                        <p:tgtEl>
                                          <p:spTgt spid="112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5" autoUpdateAnimBg="0"/>
      <p:bldP spid="1126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 Namespaces</a:t>
            </a:r>
          </a:p>
        </p:txBody>
      </p:sp>
      <p:sp>
        <p:nvSpPr>
          <p:cNvPr id="114691" name="Text Box 3"/>
          <p:cNvSpPr txBox="1">
            <a:spLocks noChangeArrowheads="1"/>
          </p:cNvSpPr>
          <p:nvPr/>
        </p:nvSpPr>
        <p:spPr bwMode="auto">
          <a:xfrm>
            <a:off x="1828800" y="2895600"/>
            <a:ext cx="4267200" cy="2305050"/>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class Vector {</a:t>
            </a:r>
          </a:p>
          <a:p>
            <a:r>
              <a:rPr lang="en-US" sz="1600" b="1">
                <a:latin typeface="Courier New" panose="02070309020205020404" pitchFamily="49" charset="0"/>
              </a:rPr>
              <a:t>   public:</a:t>
            </a:r>
          </a:p>
          <a:p>
            <a:r>
              <a:rPr lang="en-US" sz="1600" b="1">
                <a:latin typeface="Courier New" panose="02070309020205020404" pitchFamily="49" charset="0"/>
              </a:rPr>
              <a:t>	Vector();</a:t>
            </a:r>
          </a:p>
          <a:p>
            <a:r>
              <a:rPr lang="en-US" sz="1600" b="1">
                <a:latin typeface="Courier New" panose="02070309020205020404" pitchFamily="49" charset="0"/>
              </a:rPr>
              <a:t>	~Vector();</a:t>
            </a:r>
          </a:p>
          <a:p>
            <a:endParaRPr lang="en-US" sz="1600" b="1">
              <a:latin typeface="Courier New" panose="02070309020205020404" pitchFamily="49" charset="0"/>
            </a:endParaRPr>
          </a:p>
          <a:p>
            <a:r>
              <a:rPr lang="en-US" sz="1600" b="1">
                <a:latin typeface="Courier New" panose="02070309020205020404" pitchFamily="49" charset="0"/>
              </a:rPr>
              <a:t>	operator[] (int i);</a:t>
            </a:r>
          </a:p>
          <a:p>
            <a:r>
              <a:rPr lang="en-US" sz="1600" b="1">
                <a:latin typeface="Courier New" panose="02070309020205020404" pitchFamily="49" charset="0"/>
              </a:rPr>
              <a:t>   private:</a:t>
            </a:r>
          </a:p>
          <a:p>
            <a:r>
              <a:rPr lang="en-US" sz="1600" b="1">
                <a:latin typeface="Courier New" panose="02070309020205020404" pitchFamily="49" charset="0"/>
              </a:rPr>
              <a:t>	int d_data[];</a:t>
            </a:r>
          </a:p>
          <a:p>
            <a:r>
              <a:rPr lang="en-US" sz="1600" b="1">
                <a:latin typeface="Courier New" panose="02070309020205020404" pitchFamily="49" charset="0"/>
              </a:rPr>
              <a:t>}</a:t>
            </a:r>
          </a:p>
        </p:txBody>
      </p:sp>
      <p:sp>
        <p:nvSpPr>
          <p:cNvPr id="114692" name="Text Box 4"/>
          <p:cNvSpPr txBox="1">
            <a:spLocks noChangeArrowheads="1"/>
          </p:cNvSpPr>
          <p:nvPr/>
        </p:nvSpPr>
        <p:spPr bwMode="auto">
          <a:xfrm>
            <a:off x="6248401" y="2895600"/>
            <a:ext cx="3986213" cy="2794000"/>
          </a:xfrm>
          <a:prstGeom prst="rect">
            <a:avLst/>
          </a:prstGeom>
          <a:solidFill>
            <a:schemeClr val="bg1"/>
          </a:solidFill>
          <a:ln w="127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Vector::Vector() {</a:t>
            </a:r>
          </a:p>
          <a:p>
            <a:r>
              <a:rPr lang="en-US" sz="1600" b="1">
                <a:latin typeface="Courier New" panose="02070309020205020404" pitchFamily="49" charset="0"/>
              </a:rPr>
              <a:t>   </a:t>
            </a:r>
            <a:r>
              <a:rPr lang="en-US" sz="1600" b="1" i="1">
                <a:latin typeface="Courier New" panose="02070309020205020404" pitchFamily="49" charset="0"/>
              </a:rPr>
              <a:t>… some code here…</a:t>
            </a:r>
          </a:p>
          <a:p>
            <a:r>
              <a:rPr lang="en-US" sz="1600" b="1">
                <a:latin typeface="Courier New" panose="02070309020205020404" pitchFamily="49" charset="0"/>
              </a:rPr>
              <a:t>}</a:t>
            </a:r>
          </a:p>
          <a:p>
            <a:endParaRPr lang="en-US" sz="1600" b="1">
              <a:latin typeface="Courier New" panose="02070309020205020404" pitchFamily="49" charset="0"/>
            </a:endParaRPr>
          </a:p>
          <a:p>
            <a:r>
              <a:rPr lang="en-US" sz="1600" b="1">
                <a:latin typeface="Courier New" panose="02070309020205020404" pitchFamily="49" charset="0"/>
              </a:rPr>
              <a:t>Vector::~Vector() {</a:t>
            </a:r>
          </a:p>
          <a:p>
            <a:r>
              <a:rPr lang="en-US" sz="1600" b="1">
                <a:latin typeface="Courier New" panose="02070309020205020404" pitchFamily="49" charset="0"/>
              </a:rPr>
              <a:t>   </a:t>
            </a:r>
            <a:r>
              <a:rPr lang="en-US" sz="1600" b="1" i="1">
                <a:latin typeface="Courier New" panose="02070309020205020404" pitchFamily="49" charset="0"/>
              </a:rPr>
              <a:t>… some code here…</a:t>
            </a:r>
          </a:p>
          <a:p>
            <a:r>
              <a:rPr lang="en-US" sz="1600" b="1">
                <a:latin typeface="Courier New" panose="02070309020205020404" pitchFamily="49" charset="0"/>
              </a:rPr>
              <a:t>}</a:t>
            </a:r>
          </a:p>
          <a:p>
            <a:endParaRPr lang="en-US" sz="1600" b="1">
              <a:latin typeface="Courier New" panose="02070309020205020404" pitchFamily="49" charset="0"/>
            </a:endParaRPr>
          </a:p>
          <a:p>
            <a:r>
              <a:rPr lang="en-US" sz="1600" b="1">
                <a:latin typeface="Courier New" panose="02070309020205020404" pitchFamily="49" charset="0"/>
              </a:rPr>
              <a:t>int Vector::operator[](int i) {</a:t>
            </a:r>
          </a:p>
          <a:p>
            <a:r>
              <a:rPr lang="en-US" sz="1600" b="1">
                <a:latin typeface="Courier New" panose="02070309020205020404" pitchFamily="49" charset="0"/>
              </a:rPr>
              <a:t>	return d_data[i];</a:t>
            </a:r>
          </a:p>
          <a:p>
            <a:r>
              <a:rPr lang="en-US" sz="1600" b="1">
                <a:latin typeface="Courier New" panose="02070309020205020404" pitchFamily="49" charset="0"/>
              </a:rPr>
              <a:t>}</a:t>
            </a:r>
          </a:p>
        </p:txBody>
      </p:sp>
      <p:sp>
        <p:nvSpPr>
          <p:cNvPr id="114693" name="Text Box 5"/>
          <p:cNvSpPr txBox="1">
            <a:spLocks noChangeArrowheads="1"/>
          </p:cNvSpPr>
          <p:nvPr/>
        </p:nvSpPr>
        <p:spPr bwMode="auto">
          <a:xfrm>
            <a:off x="2057401" y="1828801"/>
            <a:ext cx="7908925" cy="466725"/>
          </a:xfrm>
          <a:prstGeom prst="rect">
            <a:avLst/>
          </a:prstGeom>
          <a:solidFill>
            <a:srgbClr val="FFFFCC"/>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C++ has a “namespace” mechanism for resolving name clashes</a:t>
            </a:r>
          </a:p>
        </p:txBody>
      </p:sp>
    </p:spTree>
    <p:extLst>
      <p:ext uri="{BB962C8B-B14F-4D97-AF65-F5344CB8AC3E}">
        <p14:creationId xmlns:p14="http://schemas.microsoft.com/office/powerpoint/2010/main" val="81980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 calcmode="lin" valueType="num">
                                      <p:cBhvr additive="base">
                                        <p:cTn id="7" dur="500" fill="hold"/>
                                        <p:tgtEl>
                                          <p:spTgt spid="114693"/>
                                        </p:tgtEl>
                                        <p:attrNameLst>
                                          <p:attrName>ppt_x</p:attrName>
                                        </p:attrNameLst>
                                      </p:cBhvr>
                                      <p:tavLst>
                                        <p:tav tm="0">
                                          <p:val>
                                            <p:strVal val="0-#ppt_w/2"/>
                                          </p:val>
                                        </p:tav>
                                        <p:tav tm="100000">
                                          <p:val>
                                            <p:strVal val="#ppt_x"/>
                                          </p:val>
                                        </p:tav>
                                      </p:tavLst>
                                    </p:anim>
                                    <p:anim calcmode="lin" valueType="num">
                                      <p:cBhvr additive="base">
                                        <p:cTn id="8" dur="5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4691"/>
                                        </p:tgtEl>
                                        <p:attrNameLst>
                                          <p:attrName>style.visibility</p:attrName>
                                        </p:attrNameLst>
                                      </p:cBhvr>
                                      <p:to>
                                        <p:strVal val="visible"/>
                                      </p:to>
                                    </p:set>
                                    <p:animEffect transition="in" filter="box(in)">
                                      <p:cBhvr>
                                        <p:cTn id="13" dur="500"/>
                                        <p:tgtEl>
                                          <p:spTgt spid="1146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4692"/>
                                        </p:tgtEl>
                                        <p:attrNameLst>
                                          <p:attrName>style.visibility</p:attrName>
                                        </p:attrNameLst>
                                      </p:cBhvr>
                                      <p:to>
                                        <p:strVal val="visible"/>
                                      </p:to>
                                    </p:set>
                                    <p:animEffect transition="in" filter="box(in)">
                                      <p:cBhvr>
                                        <p:cTn id="18"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p:bldP spid="114692" grpId="0" animBg="1"/>
      <p:bldP spid="1146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496888"/>
            <a:ext cx="9144000" cy="1143000"/>
          </a:xfrm>
        </p:spPr>
        <p:txBody>
          <a:bodyPr/>
          <a:lstStyle/>
          <a:p>
            <a:pPr eaLnBrk="1" hangingPunct="1"/>
            <a:r>
              <a:rPr lang="en-US" smtClean="0"/>
              <a:t>C++ Namespaces</a:t>
            </a:r>
          </a:p>
        </p:txBody>
      </p:sp>
      <p:sp>
        <p:nvSpPr>
          <p:cNvPr id="22531" name="Text Box 3"/>
          <p:cNvSpPr txBox="1">
            <a:spLocks noChangeArrowheads="1"/>
          </p:cNvSpPr>
          <p:nvPr/>
        </p:nvSpPr>
        <p:spPr bwMode="auto">
          <a:xfrm>
            <a:off x="2438401" y="2819400"/>
            <a:ext cx="29915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class Vector {</a:t>
            </a:r>
          </a:p>
          <a:p>
            <a:r>
              <a:rPr lang="en-US" sz="1600" b="1">
                <a:latin typeface="Courier New" panose="02070309020205020404" pitchFamily="49" charset="0"/>
              </a:rPr>
              <a:t>public:</a:t>
            </a:r>
          </a:p>
          <a:p>
            <a:r>
              <a:rPr lang="en-US" sz="1600" b="1">
                <a:latin typeface="Courier New" panose="02070309020205020404" pitchFamily="49" charset="0"/>
              </a:rPr>
              <a:t>	Vector();</a:t>
            </a:r>
          </a:p>
          <a:p>
            <a:r>
              <a:rPr lang="en-US" sz="1600" b="1">
                <a:latin typeface="Courier New" panose="02070309020205020404" pitchFamily="49" charset="0"/>
              </a:rPr>
              <a:t>	~Vector();</a:t>
            </a:r>
          </a:p>
          <a:p>
            <a:endParaRPr lang="en-US" sz="1600" b="1">
              <a:latin typeface="Courier New" panose="02070309020205020404" pitchFamily="49" charset="0"/>
            </a:endParaRPr>
          </a:p>
          <a:p>
            <a:r>
              <a:rPr lang="en-US" sz="1600" b="1">
                <a:latin typeface="Courier New" panose="02070309020205020404" pitchFamily="49" charset="0"/>
              </a:rPr>
              <a:t>	operator[] (int i);</a:t>
            </a:r>
          </a:p>
          <a:p>
            <a:r>
              <a:rPr lang="en-US" sz="1600" b="1">
                <a:latin typeface="Courier New" panose="02070309020205020404" pitchFamily="49" charset="0"/>
              </a:rPr>
              <a:t>private:</a:t>
            </a:r>
          </a:p>
          <a:p>
            <a:r>
              <a:rPr lang="en-US" sz="1600" b="1">
                <a:latin typeface="Courier New" panose="02070309020205020404" pitchFamily="49" charset="0"/>
              </a:rPr>
              <a:t>	int	d_data[];</a:t>
            </a:r>
          </a:p>
          <a:p>
            <a:r>
              <a:rPr lang="en-US" sz="1600" b="1">
                <a:latin typeface="Courier New" panose="02070309020205020404" pitchFamily="49" charset="0"/>
              </a:rPr>
              <a:t>}</a:t>
            </a:r>
          </a:p>
        </p:txBody>
      </p:sp>
      <p:sp>
        <p:nvSpPr>
          <p:cNvPr id="22532" name="Text Box 4"/>
          <p:cNvSpPr txBox="1">
            <a:spLocks noChangeArrowheads="1"/>
          </p:cNvSpPr>
          <p:nvPr/>
        </p:nvSpPr>
        <p:spPr bwMode="auto">
          <a:xfrm>
            <a:off x="6781801" y="2616201"/>
            <a:ext cx="308449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a:latin typeface="Courier New" panose="02070309020205020404" pitchFamily="49" charset="0"/>
              </a:rPr>
              <a:t>Vector::Vector() {</a:t>
            </a:r>
          </a:p>
          <a:p>
            <a:r>
              <a:rPr lang="en-US" sz="1400" b="1">
                <a:latin typeface="Courier New" panose="02070309020205020404" pitchFamily="49" charset="0"/>
              </a:rPr>
              <a:t>}</a:t>
            </a:r>
          </a:p>
          <a:p>
            <a:endParaRPr lang="en-US" sz="1400" b="1">
              <a:latin typeface="Courier New" panose="02070309020205020404" pitchFamily="49" charset="0"/>
            </a:endParaRPr>
          </a:p>
          <a:p>
            <a:r>
              <a:rPr lang="en-US" sz="1400" b="1">
                <a:latin typeface="Courier New" panose="02070309020205020404" pitchFamily="49" charset="0"/>
              </a:rPr>
              <a:t>Vector::~Vector() {</a:t>
            </a:r>
          </a:p>
          <a:p>
            <a:r>
              <a:rPr lang="en-US" sz="1400" b="1">
                <a:latin typeface="Courier New" panose="02070309020205020404" pitchFamily="49" charset="0"/>
              </a:rPr>
              <a:t>}</a:t>
            </a:r>
          </a:p>
          <a:p>
            <a:endParaRPr lang="en-US" sz="1400" b="1">
              <a:latin typeface="Courier New" panose="02070309020205020404" pitchFamily="49" charset="0"/>
            </a:endParaRPr>
          </a:p>
          <a:p>
            <a:r>
              <a:rPr lang="en-US" sz="1400" b="1">
                <a:latin typeface="Courier New" panose="02070309020205020404" pitchFamily="49" charset="0"/>
              </a:rPr>
              <a:t>int</a:t>
            </a:r>
          </a:p>
          <a:p>
            <a:r>
              <a:rPr lang="en-US" sz="1400" b="1">
                <a:latin typeface="Courier New" panose="02070309020205020404" pitchFamily="49" charset="0"/>
              </a:rPr>
              <a:t>Vector::operator( int i ) {</a:t>
            </a:r>
          </a:p>
          <a:p>
            <a:r>
              <a:rPr lang="en-US" sz="1400" b="1">
                <a:latin typeface="Courier New" panose="02070309020205020404" pitchFamily="49" charset="0"/>
              </a:rPr>
              <a:t>	return d_data[i];</a:t>
            </a:r>
          </a:p>
          <a:p>
            <a:r>
              <a:rPr lang="en-US" sz="1400" b="1">
                <a:latin typeface="Courier New" panose="02070309020205020404" pitchFamily="49" charset="0"/>
              </a:rPr>
              <a:t>}</a:t>
            </a:r>
          </a:p>
        </p:txBody>
      </p:sp>
      <p:grpSp>
        <p:nvGrpSpPr>
          <p:cNvPr id="2" name="Group 5"/>
          <p:cNvGrpSpPr>
            <a:grpSpLocks/>
          </p:cNvGrpSpPr>
          <p:nvPr/>
        </p:nvGrpSpPr>
        <p:grpSpPr bwMode="auto">
          <a:xfrm>
            <a:off x="2117726" y="2249488"/>
            <a:ext cx="7178675" cy="3079750"/>
            <a:chOff x="518" y="1296"/>
            <a:chExt cx="4522" cy="1940"/>
          </a:xfrm>
        </p:grpSpPr>
        <p:sp>
          <p:nvSpPr>
            <p:cNvPr id="22542" name="Text Box 6"/>
            <p:cNvSpPr txBox="1">
              <a:spLocks noChangeArrowheads="1"/>
            </p:cNvSpPr>
            <p:nvPr/>
          </p:nvSpPr>
          <p:spPr bwMode="auto">
            <a:xfrm>
              <a:off x="3450" y="1296"/>
              <a:ext cx="1590"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a:latin typeface="Courier New" panose="02070309020205020404" pitchFamily="49" charset="0"/>
                </a:rPr>
                <a:t>using namespace Vista;</a:t>
              </a:r>
            </a:p>
          </p:txBody>
        </p:sp>
        <p:sp>
          <p:nvSpPr>
            <p:cNvPr id="22543" name="Text Box 7"/>
            <p:cNvSpPr txBox="1">
              <a:spLocks noChangeArrowheads="1"/>
            </p:cNvSpPr>
            <p:nvPr/>
          </p:nvSpPr>
          <p:spPr bwMode="auto">
            <a:xfrm>
              <a:off x="518" y="1441"/>
              <a:ext cx="1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namespace Vista {</a:t>
              </a:r>
            </a:p>
          </p:txBody>
        </p:sp>
        <p:sp>
          <p:nvSpPr>
            <p:cNvPr id="22544" name="Text Box 8"/>
            <p:cNvSpPr txBox="1">
              <a:spLocks noChangeArrowheads="1"/>
            </p:cNvSpPr>
            <p:nvPr/>
          </p:nvSpPr>
          <p:spPr bwMode="auto">
            <a:xfrm>
              <a:off x="566" y="3024"/>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a:t>
              </a:r>
              <a:endParaRPr lang="en-US" sz="1600" b="1"/>
            </a:p>
          </p:txBody>
        </p:sp>
      </p:grpSp>
      <p:grpSp>
        <p:nvGrpSpPr>
          <p:cNvPr id="3" name="Group 9"/>
          <p:cNvGrpSpPr>
            <a:grpSpLocks/>
          </p:cNvGrpSpPr>
          <p:nvPr/>
        </p:nvGrpSpPr>
        <p:grpSpPr bwMode="auto">
          <a:xfrm>
            <a:off x="1889125" y="2174876"/>
            <a:ext cx="8267700" cy="3382963"/>
            <a:chOff x="374" y="1249"/>
            <a:chExt cx="5208" cy="2131"/>
          </a:xfrm>
        </p:grpSpPr>
        <p:sp>
          <p:nvSpPr>
            <p:cNvPr id="22539" name="Text Box 10"/>
            <p:cNvSpPr txBox="1">
              <a:spLocks noChangeArrowheads="1"/>
            </p:cNvSpPr>
            <p:nvPr/>
          </p:nvSpPr>
          <p:spPr bwMode="auto">
            <a:xfrm>
              <a:off x="3456" y="1296"/>
              <a:ext cx="212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a:latin typeface="Courier New" panose="02070309020205020404" pitchFamily="49" charset="0"/>
                </a:rPr>
                <a:t>using namespace GovSim::Vista;</a:t>
              </a:r>
            </a:p>
          </p:txBody>
        </p:sp>
        <p:sp>
          <p:nvSpPr>
            <p:cNvPr id="22540" name="Text Box 11"/>
            <p:cNvSpPr txBox="1">
              <a:spLocks noChangeArrowheads="1"/>
            </p:cNvSpPr>
            <p:nvPr/>
          </p:nvSpPr>
          <p:spPr bwMode="auto">
            <a:xfrm>
              <a:off x="374" y="1249"/>
              <a:ext cx="15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namespace GovSim {</a:t>
              </a:r>
            </a:p>
          </p:txBody>
        </p:sp>
        <p:sp>
          <p:nvSpPr>
            <p:cNvPr id="22541" name="Text Box 12"/>
            <p:cNvSpPr txBox="1">
              <a:spLocks noChangeArrowheads="1"/>
            </p:cNvSpPr>
            <p:nvPr/>
          </p:nvSpPr>
          <p:spPr bwMode="auto">
            <a:xfrm>
              <a:off x="422" y="3168"/>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a:t>
              </a:r>
            </a:p>
          </p:txBody>
        </p:sp>
      </p:grpSp>
      <p:grpSp>
        <p:nvGrpSpPr>
          <p:cNvPr id="4" name="Group 13"/>
          <p:cNvGrpSpPr>
            <a:grpSpLocks/>
          </p:cNvGrpSpPr>
          <p:nvPr/>
        </p:nvGrpSpPr>
        <p:grpSpPr bwMode="auto">
          <a:xfrm>
            <a:off x="1660526" y="1944688"/>
            <a:ext cx="8778875" cy="3841750"/>
            <a:chOff x="230" y="1104"/>
            <a:chExt cx="5530" cy="2420"/>
          </a:xfrm>
        </p:grpSpPr>
        <p:sp>
          <p:nvSpPr>
            <p:cNvPr id="22536" name="Text Box 14"/>
            <p:cNvSpPr txBox="1">
              <a:spLocks noChangeArrowheads="1"/>
            </p:cNvSpPr>
            <p:nvPr/>
          </p:nvSpPr>
          <p:spPr bwMode="auto">
            <a:xfrm>
              <a:off x="230" y="1104"/>
              <a:ext cx="11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a:latin typeface="Courier New" panose="02070309020205020404" pitchFamily="49" charset="0"/>
                </a:rPr>
                <a:t>namespace ENS {</a:t>
              </a:r>
            </a:p>
          </p:txBody>
        </p:sp>
        <p:sp>
          <p:nvSpPr>
            <p:cNvPr id="22537" name="Text Box 15"/>
            <p:cNvSpPr txBox="1">
              <a:spLocks noChangeArrowheads="1"/>
            </p:cNvSpPr>
            <p:nvPr/>
          </p:nvSpPr>
          <p:spPr bwMode="auto">
            <a:xfrm>
              <a:off x="326" y="3312"/>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Courier New" panose="02070309020205020404" pitchFamily="49" charset="0"/>
                </a:rPr>
                <a:t>}</a:t>
              </a:r>
            </a:p>
          </p:txBody>
        </p:sp>
        <p:sp>
          <p:nvSpPr>
            <p:cNvPr id="22538" name="Text Box 16"/>
            <p:cNvSpPr txBox="1">
              <a:spLocks noChangeArrowheads="1"/>
            </p:cNvSpPr>
            <p:nvPr/>
          </p:nvSpPr>
          <p:spPr bwMode="auto">
            <a:xfrm>
              <a:off x="3299" y="1296"/>
              <a:ext cx="2461"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a:latin typeface="Courier New" panose="02070309020205020404" pitchFamily="49" charset="0"/>
                </a:rPr>
                <a:t>using namespace ENS::GovSim::Vista;</a:t>
              </a:r>
            </a:p>
          </p:txBody>
        </p:sp>
      </p:grpSp>
    </p:spTree>
    <p:extLst>
      <p:ext uri="{BB962C8B-B14F-4D97-AF65-F5344CB8AC3E}">
        <p14:creationId xmlns:p14="http://schemas.microsoft.com/office/powerpoint/2010/main" val="65738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05000" y="304800"/>
            <a:ext cx="3581400" cy="1143000"/>
          </a:xfrm>
        </p:spPr>
        <p:txBody>
          <a:bodyPr/>
          <a:lstStyle/>
          <a:p>
            <a:pPr eaLnBrk="1" hangingPunct="1"/>
            <a:r>
              <a:rPr lang="en-US" sz="4000"/>
              <a:t>Names and Such</a:t>
            </a:r>
          </a:p>
        </p:txBody>
      </p:sp>
      <p:sp>
        <p:nvSpPr>
          <p:cNvPr id="71683" name="Text Box 3"/>
          <p:cNvSpPr txBox="1">
            <a:spLocks noChangeArrowheads="1"/>
          </p:cNvSpPr>
          <p:nvPr/>
        </p:nvSpPr>
        <p:spPr bwMode="auto">
          <a:xfrm>
            <a:off x="5562600" y="533401"/>
            <a:ext cx="4953000" cy="5946775"/>
          </a:xfrm>
          <a:prstGeom prst="rect">
            <a:avLst/>
          </a:prstGeom>
          <a:solidFill>
            <a:schemeClr val="accent2">
              <a:lumMod val="20000"/>
              <a:lumOff val="80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b="1" dirty="0"/>
              <a:t>“You are sad," the Knight said in an anxious tone: let me sing you a song to comfort you.“</a:t>
            </a:r>
          </a:p>
          <a:p>
            <a:pPr eaLnBrk="1" hangingPunct="1"/>
            <a:endParaRPr lang="en-US" sz="1200" b="1" dirty="0"/>
          </a:p>
          <a:p>
            <a:pPr eaLnBrk="1" hangingPunct="1"/>
            <a:r>
              <a:rPr lang="en-US" sz="1200" b="1" dirty="0"/>
              <a:t>“Is it very long?" Alice asked, for she had heard a good deal of poetry that day.</a:t>
            </a:r>
          </a:p>
          <a:p>
            <a:pPr eaLnBrk="1" hangingPunct="1"/>
            <a:endParaRPr lang="en-US" sz="1200" b="1" dirty="0"/>
          </a:p>
          <a:p>
            <a:pPr eaLnBrk="1" hangingPunct="1"/>
            <a:r>
              <a:rPr lang="en-US" sz="1200" b="1" dirty="0"/>
              <a:t>“It's long,” said the Knight, “but it's very, very beautiful.  Everybody that hears me sing it - either it brings the tears into their eyes, or else“</a:t>
            </a:r>
          </a:p>
          <a:p>
            <a:pPr eaLnBrk="1" hangingPunct="1"/>
            <a:endParaRPr lang="en-US" sz="1200" b="1" dirty="0"/>
          </a:p>
          <a:p>
            <a:pPr eaLnBrk="1" hangingPunct="1"/>
            <a:r>
              <a:rPr lang="en-US" sz="1200" b="1" dirty="0"/>
              <a:t>“Or else what?” said Alice, for the Knight had made a sudden pause.</a:t>
            </a:r>
          </a:p>
          <a:p>
            <a:pPr eaLnBrk="1" hangingPunct="1"/>
            <a:endParaRPr lang="en-US" sz="1200" b="1" dirty="0"/>
          </a:p>
          <a:p>
            <a:pPr eaLnBrk="1" hangingPunct="1"/>
            <a:r>
              <a:rPr lang="en-US" sz="1200" b="1" dirty="0"/>
              <a:t>“Or else it doesn't, you know. The name of the song is called `Haddocks' Eyes'.“</a:t>
            </a:r>
          </a:p>
          <a:p>
            <a:pPr eaLnBrk="1" hangingPunct="1"/>
            <a:endParaRPr lang="en-US" sz="1200" b="1" dirty="0"/>
          </a:p>
          <a:p>
            <a:pPr eaLnBrk="1" hangingPunct="1"/>
            <a:r>
              <a:rPr lang="en-US" sz="1200" b="1" dirty="0"/>
              <a:t>“Oh, that's the name of the song, is it?" Alice said, trying to feel</a:t>
            </a:r>
          </a:p>
          <a:p>
            <a:pPr eaLnBrk="1" hangingPunct="1"/>
            <a:r>
              <a:rPr lang="en-US" sz="1200" b="1" dirty="0"/>
              <a:t>interested.</a:t>
            </a:r>
          </a:p>
          <a:p>
            <a:pPr eaLnBrk="1" hangingPunct="1"/>
            <a:endParaRPr lang="en-US" sz="1200" b="1" dirty="0"/>
          </a:p>
          <a:p>
            <a:pPr eaLnBrk="1" hangingPunct="1"/>
            <a:r>
              <a:rPr lang="en-US" sz="1200" b="1" dirty="0"/>
              <a:t>“No, you don't understand," the Knight said, looking a little vexed.  That's what the name is called. The name really is `The Aged `Aged Man'."</a:t>
            </a:r>
          </a:p>
          <a:p>
            <a:pPr eaLnBrk="1" hangingPunct="1"/>
            <a:endParaRPr lang="en-US" sz="1200" b="1" dirty="0"/>
          </a:p>
          <a:p>
            <a:pPr eaLnBrk="1" hangingPunct="1"/>
            <a:r>
              <a:rPr lang="en-US" sz="1200" b="1" dirty="0"/>
              <a:t>Then I ought to have said `That's what the song is called'?" Alice</a:t>
            </a:r>
          </a:p>
          <a:p>
            <a:pPr eaLnBrk="1" hangingPunct="1"/>
            <a:r>
              <a:rPr lang="en-US" sz="1200" b="1" dirty="0"/>
              <a:t>corrected herself.</a:t>
            </a:r>
          </a:p>
          <a:p>
            <a:pPr eaLnBrk="1" hangingPunct="1"/>
            <a:endParaRPr lang="en-US" sz="1200" b="1" dirty="0"/>
          </a:p>
          <a:p>
            <a:pPr eaLnBrk="1" hangingPunct="1"/>
            <a:r>
              <a:rPr lang="en-US" sz="1200" b="1" dirty="0"/>
              <a:t>“No, you oughtn't: that's quite another thing! The song is called `Ways And Means' : but that's only what it's called, you know!"</a:t>
            </a:r>
          </a:p>
          <a:p>
            <a:pPr eaLnBrk="1" hangingPunct="1"/>
            <a:endParaRPr lang="en-US" sz="1200" b="1" dirty="0"/>
          </a:p>
          <a:p>
            <a:pPr eaLnBrk="1" hangingPunct="1"/>
            <a:r>
              <a:rPr lang="en-US" sz="1200" b="1" dirty="0"/>
              <a:t>“Well, what is the song, then?" said Alice, who was by this time</a:t>
            </a:r>
          </a:p>
          <a:p>
            <a:pPr eaLnBrk="1" hangingPunct="1"/>
            <a:r>
              <a:rPr lang="en-US" sz="1200" b="1" dirty="0"/>
              <a:t>completely bewildered.”</a:t>
            </a:r>
          </a:p>
          <a:p>
            <a:pPr eaLnBrk="1" hangingPunct="1"/>
            <a:endParaRPr lang="en-US" sz="1200" b="1" dirty="0"/>
          </a:p>
          <a:p>
            <a:pPr eaLnBrk="1" hangingPunct="1"/>
            <a:r>
              <a:rPr lang="en-US" sz="1200" b="1" dirty="0"/>
              <a:t>“I was coming to that," the Knight said. “The song really is `A-sitting On A Gate': and the tune's my own invention."</a:t>
            </a:r>
          </a:p>
        </p:txBody>
      </p:sp>
      <p:pic>
        <p:nvPicPr>
          <p:cNvPr id="71684" name="Picture 4" descr="PL2003B_086_0001"/>
          <p:cNvPicPr>
            <a:picLocks noGrp="1" noChangeAspect="1" noChangeArrowheads="1"/>
          </p:cNvPicPr>
          <p:nvPr>
            <p:ph idx="1"/>
          </p:nvPr>
        </p:nvPicPr>
        <p:blipFill>
          <a:blip r:embed="rId3"/>
          <a:srcRect/>
          <a:stretch>
            <a:fillRect/>
          </a:stretch>
        </p:blipFill>
        <p:spPr>
          <a:xfrm>
            <a:off x="1706881" y="1273885"/>
            <a:ext cx="3546475" cy="3810000"/>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28210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diamond(in)">
                                      <p:cBhvr>
                                        <p:cTn id="7" dur="20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accel="50000"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 calcmode="lin" valueType="num">
                                      <p:cBhvr additive="base">
                                        <p:cTn id="12" dur="500" fill="hold"/>
                                        <p:tgtEl>
                                          <p:spTgt spid="71683"/>
                                        </p:tgtEl>
                                        <p:attrNameLst>
                                          <p:attrName>ppt_x</p:attrName>
                                        </p:attrNameLst>
                                      </p:cBhvr>
                                      <p:tavLst>
                                        <p:tav tm="0">
                                          <p:val>
                                            <p:strVal val="#ppt_x"/>
                                          </p:val>
                                        </p:tav>
                                        <p:tav tm="100000">
                                          <p:val>
                                            <p:strVal val="#ppt_x"/>
                                          </p:val>
                                        </p:tav>
                                      </p:tavLst>
                                    </p:anim>
                                    <p:anim calcmode="lin" valueType="num">
                                      <p:cBhvr additive="base">
                                        <p:cTn id="13"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Name Binding</a:t>
            </a:r>
          </a:p>
        </p:txBody>
      </p:sp>
      <p:sp>
        <p:nvSpPr>
          <p:cNvPr id="335875" name="Rectangle 3"/>
          <p:cNvSpPr>
            <a:spLocks noGrp="1" noChangeArrowheads="1"/>
          </p:cNvSpPr>
          <p:nvPr>
            <p:ph idx="1"/>
          </p:nvPr>
        </p:nvSpPr>
        <p:spPr/>
        <p:txBody>
          <a:bodyPr/>
          <a:lstStyle/>
          <a:p>
            <a:pPr eaLnBrk="1" hangingPunct="1"/>
            <a:r>
              <a:rPr lang="en-US" sz="2800" dirty="0"/>
              <a:t>Binding – an association between a programmatic entity and a property.</a:t>
            </a:r>
          </a:p>
          <a:p>
            <a:pPr lvl="1" eaLnBrk="1" hangingPunct="1"/>
            <a:r>
              <a:rPr lang="en-US" sz="2400" dirty="0"/>
              <a:t>Static binding: a binding is static if the association occurs before run-time.</a:t>
            </a:r>
          </a:p>
          <a:p>
            <a:pPr lvl="1" eaLnBrk="1" hangingPunct="1"/>
            <a:r>
              <a:rPr lang="en-US" sz="2400" dirty="0"/>
              <a:t>Dynamic binding: a binding is dynamic if the association occurs at run-time</a:t>
            </a:r>
            <a:r>
              <a:rPr lang="en-US" sz="2400" dirty="0" smtClean="0"/>
              <a:t>.</a:t>
            </a:r>
            <a:endParaRPr lang="en-US" sz="2400" dirty="0"/>
          </a:p>
          <a:p>
            <a:pPr eaLnBrk="1" hangingPunct="1"/>
            <a:r>
              <a:rPr lang="en-US" sz="2800" dirty="0"/>
              <a:t>Name Binding:</a:t>
            </a:r>
          </a:p>
          <a:p>
            <a:pPr lvl="1" eaLnBrk="1" hangingPunct="1"/>
            <a:r>
              <a:rPr lang="en-US" sz="2400" dirty="0"/>
              <a:t>Associating an entity with a name</a:t>
            </a:r>
          </a:p>
        </p:txBody>
      </p:sp>
    </p:spTree>
    <p:extLst>
      <p:ext uri="{BB962C8B-B14F-4D97-AF65-F5344CB8AC3E}">
        <p14:creationId xmlns:p14="http://schemas.microsoft.com/office/powerpoint/2010/main" val="2530718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5875">
                                            <p:txEl>
                                              <p:pRg st="1" end="1"/>
                                            </p:txEl>
                                          </p:spTgt>
                                        </p:tgtEl>
                                        <p:attrNameLst>
                                          <p:attrName>style.visibility</p:attrName>
                                        </p:attrNameLst>
                                      </p:cBhvr>
                                      <p:to>
                                        <p:strVal val="visible"/>
                                      </p:to>
                                    </p:set>
                                    <p:anim calcmode="lin" valueType="num">
                                      <p:cBhvr additive="base">
                                        <p:cTn id="13" dur="500" fill="hold"/>
                                        <p:tgtEl>
                                          <p:spTgt spid="335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5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5">
                                            <p:txEl>
                                              <p:pRg st="2" end="2"/>
                                            </p:txEl>
                                          </p:spTgt>
                                        </p:tgtEl>
                                        <p:attrNameLst>
                                          <p:attrName>style.visibility</p:attrName>
                                        </p:attrNameLst>
                                      </p:cBhvr>
                                      <p:to>
                                        <p:strVal val="visible"/>
                                      </p:to>
                                    </p:set>
                                    <p:anim calcmode="lin" valueType="num">
                                      <p:cBhvr additive="base">
                                        <p:cTn id="19" dur="500" fill="hold"/>
                                        <p:tgtEl>
                                          <p:spTgt spid="335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5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5875">
                                            <p:txEl>
                                              <p:pRg st="3" end="3"/>
                                            </p:txEl>
                                          </p:spTgt>
                                        </p:tgtEl>
                                        <p:attrNameLst>
                                          <p:attrName>style.visibility</p:attrName>
                                        </p:attrNameLst>
                                      </p:cBhvr>
                                      <p:to>
                                        <p:strVal val="visible"/>
                                      </p:to>
                                    </p:set>
                                    <p:anim calcmode="lin" valueType="num">
                                      <p:cBhvr additive="base">
                                        <p:cTn id="25" dur="500" fill="hold"/>
                                        <p:tgtEl>
                                          <p:spTgt spid="335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5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5875">
                                            <p:txEl>
                                              <p:pRg st="4" end="4"/>
                                            </p:txEl>
                                          </p:spTgt>
                                        </p:tgtEl>
                                        <p:attrNameLst>
                                          <p:attrName>style.visibility</p:attrName>
                                        </p:attrNameLst>
                                      </p:cBhvr>
                                      <p:to>
                                        <p:strVal val="visible"/>
                                      </p:to>
                                    </p:set>
                                    <p:anim calcmode="lin" valueType="num">
                                      <p:cBhvr additive="base">
                                        <p:cTn id="31" dur="500" fill="hold"/>
                                        <p:tgtEl>
                                          <p:spTgt spid="3358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58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Names (Identifiers)</a:t>
            </a:r>
          </a:p>
        </p:txBody>
      </p:sp>
      <p:sp>
        <p:nvSpPr>
          <p:cNvPr id="28675" name="Rectangle 3"/>
          <p:cNvSpPr>
            <a:spLocks noGrp="1" noChangeArrowheads="1"/>
          </p:cNvSpPr>
          <p:nvPr>
            <p:ph type="body" idx="1"/>
          </p:nvPr>
        </p:nvSpPr>
        <p:spPr>
          <a:xfrm>
            <a:off x="1600200" y="1981200"/>
            <a:ext cx="8915400" cy="1676400"/>
          </a:xfrm>
        </p:spPr>
        <p:txBody>
          <a:bodyPr>
            <a:normAutofit lnSpcReduction="10000"/>
          </a:bodyPr>
          <a:lstStyle/>
          <a:p>
            <a:pPr eaLnBrk="1" hangingPunct="1"/>
            <a:r>
              <a:rPr lang="en-US" sz="1800" dirty="0"/>
              <a:t>A variable is the binding of a name to a memory address.  In addition, a variable has a type, a value and a lifetime. </a:t>
            </a:r>
          </a:p>
          <a:p>
            <a:pPr lvl="1" eaLnBrk="1" hangingPunct="1"/>
            <a:r>
              <a:rPr lang="en-US" dirty="0"/>
              <a:t>Reserved words (keywords): words that have a pre-defined meaning that can’t be used as identifiers.</a:t>
            </a:r>
          </a:p>
          <a:p>
            <a:pPr lvl="1" eaLnBrk="1" hangingPunct="1"/>
            <a:r>
              <a:rPr lang="en-US" dirty="0"/>
              <a:t>Pre-defined identifiers: words that have a pre-defined meaning that can be used as identifiers.</a:t>
            </a:r>
          </a:p>
        </p:txBody>
      </p:sp>
      <p:grpSp>
        <p:nvGrpSpPr>
          <p:cNvPr id="2" name="Group 8"/>
          <p:cNvGrpSpPr>
            <a:grpSpLocks/>
          </p:cNvGrpSpPr>
          <p:nvPr/>
        </p:nvGrpSpPr>
        <p:grpSpPr bwMode="auto">
          <a:xfrm>
            <a:off x="2895600" y="3810000"/>
            <a:ext cx="3200400" cy="2298700"/>
            <a:chOff x="864" y="2400"/>
            <a:chExt cx="2016" cy="1448"/>
          </a:xfrm>
        </p:grpSpPr>
        <p:sp>
          <p:nvSpPr>
            <p:cNvPr id="5128" name="Text Box 4"/>
            <p:cNvSpPr txBox="1">
              <a:spLocks noChangeArrowheads="1"/>
            </p:cNvSpPr>
            <p:nvPr/>
          </p:nvSpPr>
          <p:spPr bwMode="auto">
            <a:xfrm>
              <a:off x="864" y="2400"/>
              <a:ext cx="2016" cy="1104"/>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latin typeface="Courier New" panose="02070309020205020404" pitchFamily="49" charset="0"/>
                </a:rPr>
                <a:t>program yecch;</a:t>
              </a:r>
            </a:p>
            <a:p>
              <a:pPr eaLnBrk="1" hangingPunct="1"/>
              <a:r>
                <a:rPr lang="en-US" sz="1800" b="1">
                  <a:latin typeface="Courier New" panose="02070309020205020404" pitchFamily="49" charset="0"/>
                </a:rPr>
                <a:t>var true : boolean;</a:t>
              </a:r>
            </a:p>
            <a:p>
              <a:pPr eaLnBrk="1" hangingPunct="1"/>
              <a:r>
                <a:rPr lang="en-US" sz="1800" b="1">
                  <a:latin typeface="Courier New" panose="02070309020205020404" pitchFamily="49" charset="0"/>
                </a:rPr>
                <a:t>begin</a:t>
              </a:r>
            </a:p>
            <a:p>
              <a:pPr eaLnBrk="1" hangingPunct="1"/>
              <a:r>
                <a:rPr lang="en-US" sz="1800" b="1">
                  <a:latin typeface="Courier New" panose="02070309020205020404" pitchFamily="49" charset="0"/>
                </a:rPr>
                <a:t>    true := false;</a:t>
              </a:r>
            </a:p>
            <a:p>
              <a:pPr eaLnBrk="1" hangingPunct="1"/>
              <a:r>
                <a:rPr lang="en-US" sz="1800" b="1">
                  <a:latin typeface="Courier New" panose="02070309020205020404" pitchFamily="49" charset="0"/>
                </a:rPr>
                <a:t>    …</a:t>
              </a:r>
            </a:p>
            <a:p>
              <a:pPr eaLnBrk="1" hangingPunct="1"/>
              <a:r>
                <a:rPr lang="en-US" sz="1800" b="1">
                  <a:latin typeface="Courier New" panose="02070309020205020404" pitchFamily="49" charset="0"/>
                </a:rPr>
                <a:t>end.</a:t>
              </a:r>
            </a:p>
          </p:txBody>
        </p:sp>
        <p:sp>
          <p:nvSpPr>
            <p:cNvPr id="5129" name="Text Box 6"/>
            <p:cNvSpPr txBox="1">
              <a:spLocks noChangeArrowheads="1"/>
            </p:cNvSpPr>
            <p:nvPr/>
          </p:nvSpPr>
          <p:spPr bwMode="auto">
            <a:xfrm>
              <a:off x="864" y="3552"/>
              <a:ext cx="2016" cy="296"/>
            </a:xfrm>
            <a:prstGeom prst="rect">
              <a:avLst/>
            </a:prstGeom>
            <a:solidFill>
              <a:schemeClr val="accent3">
                <a:lumMod val="60000"/>
                <a:lumOff val="40000"/>
              </a:schemeClr>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a:t>Pascal</a:t>
              </a:r>
            </a:p>
          </p:txBody>
        </p:sp>
      </p:grpSp>
      <p:grpSp>
        <p:nvGrpSpPr>
          <p:cNvPr id="3" name="Group 9"/>
          <p:cNvGrpSpPr>
            <a:grpSpLocks/>
          </p:cNvGrpSpPr>
          <p:nvPr/>
        </p:nvGrpSpPr>
        <p:grpSpPr bwMode="auto">
          <a:xfrm>
            <a:off x="6400800" y="3810000"/>
            <a:ext cx="3200400" cy="2298700"/>
            <a:chOff x="3072" y="2400"/>
            <a:chExt cx="2016" cy="1448"/>
          </a:xfrm>
        </p:grpSpPr>
        <p:sp>
          <p:nvSpPr>
            <p:cNvPr id="5126" name="Text Box 5"/>
            <p:cNvSpPr txBox="1">
              <a:spLocks noChangeArrowheads="1"/>
            </p:cNvSpPr>
            <p:nvPr/>
          </p:nvSpPr>
          <p:spPr bwMode="auto">
            <a:xfrm>
              <a:off x="3072" y="2400"/>
              <a:ext cx="2016" cy="931"/>
            </a:xfrm>
            <a:prstGeom prst="rect">
              <a:avLst/>
            </a:prstGeom>
            <a:solidFill>
              <a:schemeClr val="bg1"/>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latin typeface="Courier New" panose="02070309020205020404" pitchFamily="49" charset="0"/>
                </a:rPr>
                <a:t>public void foo() {</a:t>
              </a:r>
            </a:p>
            <a:p>
              <a:pPr eaLnBrk="1" hangingPunct="1"/>
              <a:r>
                <a:rPr lang="en-US" sz="1800" b="1">
                  <a:latin typeface="Courier New" panose="02070309020205020404" pitchFamily="49" charset="0"/>
                </a:rPr>
                <a:t>   boolean true;</a:t>
              </a:r>
            </a:p>
            <a:p>
              <a:pPr eaLnBrk="1" hangingPunct="1"/>
              <a:r>
                <a:rPr lang="en-US" sz="1800" b="1">
                  <a:latin typeface="Courier New" panose="02070309020205020404" pitchFamily="49" charset="0"/>
                </a:rPr>
                <a:t>   true = false;</a:t>
              </a:r>
            </a:p>
            <a:p>
              <a:pPr eaLnBrk="1" hangingPunct="1"/>
              <a:r>
                <a:rPr lang="en-US" sz="1800" b="1">
                  <a:latin typeface="Courier New" panose="02070309020205020404" pitchFamily="49" charset="0"/>
                </a:rPr>
                <a:t>   …</a:t>
              </a:r>
            </a:p>
            <a:p>
              <a:pPr eaLnBrk="1" hangingPunct="1"/>
              <a:r>
                <a:rPr lang="en-US" sz="1800" b="1">
                  <a:latin typeface="Courier New" panose="02070309020205020404" pitchFamily="49" charset="0"/>
                </a:rPr>
                <a:t>}</a:t>
              </a:r>
            </a:p>
          </p:txBody>
        </p:sp>
        <p:sp>
          <p:nvSpPr>
            <p:cNvPr id="5127" name="Text Box 7"/>
            <p:cNvSpPr txBox="1">
              <a:spLocks noChangeArrowheads="1"/>
            </p:cNvSpPr>
            <p:nvPr/>
          </p:nvSpPr>
          <p:spPr bwMode="auto">
            <a:xfrm>
              <a:off x="3072" y="3552"/>
              <a:ext cx="2016" cy="296"/>
            </a:xfrm>
            <a:prstGeom prst="rect">
              <a:avLst/>
            </a:prstGeom>
            <a:solidFill>
              <a:schemeClr val="accent3">
                <a:lumMod val="60000"/>
                <a:lumOff val="40000"/>
              </a:schemeClr>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a:t>Does this work in C?</a:t>
              </a:r>
            </a:p>
          </p:txBody>
        </p:sp>
      </p:grpSp>
    </p:spTree>
    <p:extLst>
      <p:ext uri="{BB962C8B-B14F-4D97-AF65-F5344CB8AC3E}">
        <p14:creationId xmlns:p14="http://schemas.microsoft.com/office/powerpoint/2010/main" val="2181183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Variables</a:t>
            </a:r>
          </a:p>
        </p:txBody>
      </p:sp>
      <p:sp>
        <p:nvSpPr>
          <p:cNvPr id="337923" name="Rectangle 3"/>
          <p:cNvSpPr>
            <a:spLocks noGrp="1" noChangeArrowheads="1"/>
          </p:cNvSpPr>
          <p:nvPr>
            <p:ph idx="1"/>
          </p:nvPr>
        </p:nvSpPr>
        <p:spPr/>
        <p:txBody>
          <a:bodyPr>
            <a:normAutofit/>
          </a:bodyPr>
          <a:lstStyle/>
          <a:p>
            <a:pPr eaLnBrk="1" hangingPunct="1"/>
            <a:r>
              <a:rPr lang="en-US" dirty="0" smtClean="0"/>
              <a:t>What is a variable anyway?  In particular, what does the computer 'see' when it sees a variable name?  </a:t>
            </a:r>
          </a:p>
          <a:p>
            <a:pPr eaLnBrk="1" hangingPunct="1"/>
            <a:r>
              <a:rPr lang="en-US" dirty="0" smtClean="0"/>
              <a:t>For example: what does this mean?</a:t>
            </a:r>
          </a:p>
          <a:p>
            <a:pPr lvl="1"/>
            <a:r>
              <a:rPr lang="en-US" dirty="0" smtClean="0"/>
              <a:t>x = x + 1;</a:t>
            </a:r>
          </a:p>
          <a:p>
            <a:r>
              <a:rPr lang="en-US" dirty="0" smtClean="0"/>
              <a:t>A variable is a binding between a name and a memory address.</a:t>
            </a:r>
          </a:p>
          <a:p>
            <a:pPr lvl="2"/>
            <a:r>
              <a:rPr lang="en-US" dirty="0" smtClean="0"/>
              <a:t>Has a type</a:t>
            </a:r>
          </a:p>
          <a:p>
            <a:pPr lvl="2"/>
            <a:r>
              <a:rPr lang="en-US" dirty="0" smtClean="0"/>
              <a:t>Has a value</a:t>
            </a:r>
          </a:p>
          <a:p>
            <a:pPr lvl="2"/>
            <a:r>
              <a:rPr lang="en-US" dirty="0" smtClean="0"/>
              <a:t>Has a </a:t>
            </a:r>
            <a:r>
              <a:rPr lang="en-US" dirty="0" smtClean="0"/>
              <a:t>lifetime </a:t>
            </a:r>
            <a:endParaRPr lang="en-US" dirty="0" smtClean="0"/>
          </a:p>
          <a:p>
            <a:r>
              <a:rPr lang="en-US" dirty="0" smtClean="0"/>
              <a:t>A variable has two interpretations when seen by the computer:</a:t>
            </a:r>
          </a:p>
          <a:p>
            <a:pPr lvl="1"/>
            <a:r>
              <a:rPr lang="en-US" dirty="0" err="1" smtClean="0"/>
              <a:t>lvalue</a:t>
            </a:r>
            <a:r>
              <a:rPr lang="en-US" dirty="0" smtClean="0"/>
              <a:t> : the memory location of x</a:t>
            </a:r>
            <a:endParaRPr lang="en-US" dirty="0"/>
          </a:p>
          <a:p>
            <a:pPr lvl="1"/>
            <a:r>
              <a:rPr lang="en-US" dirty="0" smtClean="0"/>
              <a:t>value : the value at that memory location</a:t>
            </a:r>
          </a:p>
        </p:txBody>
      </p:sp>
    </p:spTree>
    <p:extLst>
      <p:ext uri="{BB962C8B-B14F-4D97-AF65-F5344CB8AC3E}">
        <p14:creationId xmlns:p14="http://schemas.microsoft.com/office/powerpoint/2010/main" val="101003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fade">
                                      <p:cBhvr>
                                        <p:cTn id="7" dur="1000"/>
                                        <p:tgtEl>
                                          <p:spTgt spid="337923">
                                            <p:txEl>
                                              <p:pRg st="0" end="0"/>
                                            </p:txEl>
                                          </p:spTgt>
                                        </p:tgtEl>
                                      </p:cBhvr>
                                    </p:animEffect>
                                    <p:anim calcmode="lin" valueType="num">
                                      <p:cBhvr>
                                        <p:cTn id="8" dur="10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37923">
                                            <p:txEl>
                                              <p:pRg st="1" end="1"/>
                                            </p:txEl>
                                          </p:spTgt>
                                        </p:tgtEl>
                                        <p:attrNameLst>
                                          <p:attrName>style.visibility</p:attrName>
                                        </p:attrNameLst>
                                      </p:cBhvr>
                                      <p:to>
                                        <p:strVal val="visible"/>
                                      </p:to>
                                    </p:set>
                                    <p:animEffect transition="in" filter="fade">
                                      <p:cBhvr>
                                        <p:cTn id="14" dur="1000"/>
                                        <p:tgtEl>
                                          <p:spTgt spid="337923">
                                            <p:txEl>
                                              <p:pRg st="1" end="1"/>
                                            </p:txEl>
                                          </p:spTgt>
                                        </p:tgtEl>
                                      </p:cBhvr>
                                    </p:animEffect>
                                    <p:anim calcmode="lin" valueType="num">
                                      <p:cBhvr>
                                        <p:cTn id="15" dur="1000" fill="hold"/>
                                        <p:tgtEl>
                                          <p:spTgt spid="3379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37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37923">
                                            <p:txEl>
                                              <p:pRg st="2" end="2"/>
                                            </p:txEl>
                                          </p:spTgt>
                                        </p:tgtEl>
                                        <p:attrNameLst>
                                          <p:attrName>style.visibility</p:attrName>
                                        </p:attrNameLst>
                                      </p:cBhvr>
                                      <p:to>
                                        <p:strVal val="visible"/>
                                      </p:to>
                                    </p:set>
                                    <p:animEffect transition="in" filter="fade">
                                      <p:cBhvr>
                                        <p:cTn id="21" dur="1000"/>
                                        <p:tgtEl>
                                          <p:spTgt spid="337923">
                                            <p:txEl>
                                              <p:pRg st="2" end="2"/>
                                            </p:txEl>
                                          </p:spTgt>
                                        </p:tgtEl>
                                      </p:cBhvr>
                                    </p:animEffect>
                                    <p:anim calcmode="lin" valueType="num">
                                      <p:cBhvr>
                                        <p:cTn id="22" dur="1000" fill="hold"/>
                                        <p:tgtEl>
                                          <p:spTgt spid="3379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379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37923">
                                            <p:txEl>
                                              <p:pRg st="3" end="3"/>
                                            </p:txEl>
                                          </p:spTgt>
                                        </p:tgtEl>
                                        <p:attrNameLst>
                                          <p:attrName>style.visibility</p:attrName>
                                        </p:attrNameLst>
                                      </p:cBhvr>
                                      <p:to>
                                        <p:strVal val="visible"/>
                                      </p:to>
                                    </p:set>
                                    <p:animEffect transition="in" filter="fade">
                                      <p:cBhvr>
                                        <p:cTn id="28" dur="1000"/>
                                        <p:tgtEl>
                                          <p:spTgt spid="337923">
                                            <p:txEl>
                                              <p:pRg st="3" end="3"/>
                                            </p:txEl>
                                          </p:spTgt>
                                        </p:tgtEl>
                                      </p:cBhvr>
                                    </p:animEffect>
                                    <p:anim calcmode="lin" valueType="num">
                                      <p:cBhvr>
                                        <p:cTn id="29" dur="1000" fill="hold"/>
                                        <p:tgtEl>
                                          <p:spTgt spid="33792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37923">
                                            <p:txEl>
                                              <p:pRg st="3" end="3"/>
                                            </p:txEl>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37923">
                                            <p:txEl>
                                              <p:pRg st="4" end="4"/>
                                            </p:txEl>
                                          </p:spTgt>
                                        </p:tgtEl>
                                        <p:attrNameLst>
                                          <p:attrName>style.visibility</p:attrName>
                                        </p:attrNameLst>
                                      </p:cBhvr>
                                      <p:to>
                                        <p:strVal val="visible"/>
                                      </p:to>
                                    </p:set>
                                    <p:animEffect transition="in" filter="fade">
                                      <p:cBhvr>
                                        <p:cTn id="33" dur="1000"/>
                                        <p:tgtEl>
                                          <p:spTgt spid="337923">
                                            <p:txEl>
                                              <p:pRg st="4" end="4"/>
                                            </p:txEl>
                                          </p:spTgt>
                                        </p:tgtEl>
                                      </p:cBhvr>
                                    </p:animEffect>
                                    <p:anim calcmode="lin" valueType="num">
                                      <p:cBhvr>
                                        <p:cTn id="34" dur="1000" fill="hold"/>
                                        <p:tgtEl>
                                          <p:spTgt spid="33792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37923">
                                            <p:txEl>
                                              <p:pRg st="4" end="4"/>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337923">
                                            <p:txEl>
                                              <p:pRg st="5" end="5"/>
                                            </p:txEl>
                                          </p:spTgt>
                                        </p:tgtEl>
                                        <p:attrNameLst>
                                          <p:attrName>style.visibility</p:attrName>
                                        </p:attrNameLst>
                                      </p:cBhvr>
                                      <p:to>
                                        <p:strVal val="visible"/>
                                      </p:to>
                                    </p:set>
                                    <p:animEffect transition="in" filter="fade">
                                      <p:cBhvr>
                                        <p:cTn id="38" dur="1000"/>
                                        <p:tgtEl>
                                          <p:spTgt spid="337923">
                                            <p:txEl>
                                              <p:pRg st="5" end="5"/>
                                            </p:txEl>
                                          </p:spTgt>
                                        </p:tgtEl>
                                      </p:cBhvr>
                                    </p:animEffect>
                                    <p:anim calcmode="lin" valueType="num">
                                      <p:cBhvr>
                                        <p:cTn id="39" dur="1000" fill="hold"/>
                                        <p:tgtEl>
                                          <p:spTgt spid="33792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37923">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37923">
                                            <p:txEl>
                                              <p:pRg st="6" end="6"/>
                                            </p:txEl>
                                          </p:spTgt>
                                        </p:tgtEl>
                                        <p:attrNameLst>
                                          <p:attrName>style.visibility</p:attrName>
                                        </p:attrNameLst>
                                      </p:cBhvr>
                                      <p:to>
                                        <p:strVal val="visible"/>
                                      </p:to>
                                    </p:set>
                                    <p:animEffect transition="in" filter="fade">
                                      <p:cBhvr>
                                        <p:cTn id="43" dur="1000"/>
                                        <p:tgtEl>
                                          <p:spTgt spid="337923">
                                            <p:txEl>
                                              <p:pRg st="6" end="6"/>
                                            </p:txEl>
                                          </p:spTgt>
                                        </p:tgtEl>
                                      </p:cBhvr>
                                    </p:animEffect>
                                    <p:anim calcmode="lin" valueType="num">
                                      <p:cBhvr>
                                        <p:cTn id="44" dur="1000" fill="hold"/>
                                        <p:tgtEl>
                                          <p:spTgt spid="33792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379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37923">
                                            <p:txEl>
                                              <p:pRg st="7" end="7"/>
                                            </p:txEl>
                                          </p:spTgt>
                                        </p:tgtEl>
                                        <p:attrNameLst>
                                          <p:attrName>style.visibility</p:attrName>
                                        </p:attrNameLst>
                                      </p:cBhvr>
                                      <p:to>
                                        <p:strVal val="visible"/>
                                      </p:to>
                                    </p:set>
                                    <p:animEffect transition="in" filter="fade">
                                      <p:cBhvr>
                                        <p:cTn id="50" dur="1000"/>
                                        <p:tgtEl>
                                          <p:spTgt spid="337923">
                                            <p:txEl>
                                              <p:pRg st="7" end="7"/>
                                            </p:txEl>
                                          </p:spTgt>
                                        </p:tgtEl>
                                      </p:cBhvr>
                                    </p:animEffect>
                                    <p:anim calcmode="lin" valueType="num">
                                      <p:cBhvr>
                                        <p:cTn id="51" dur="1000" fill="hold"/>
                                        <p:tgtEl>
                                          <p:spTgt spid="33792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379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337923">
                                            <p:txEl>
                                              <p:pRg st="8" end="8"/>
                                            </p:txEl>
                                          </p:spTgt>
                                        </p:tgtEl>
                                        <p:attrNameLst>
                                          <p:attrName>style.visibility</p:attrName>
                                        </p:attrNameLst>
                                      </p:cBhvr>
                                      <p:to>
                                        <p:strVal val="visible"/>
                                      </p:to>
                                    </p:set>
                                    <p:animEffect transition="in" filter="fade">
                                      <p:cBhvr>
                                        <p:cTn id="57" dur="1000"/>
                                        <p:tgtEl>
                                          <p:spTgt spid="337923">
                                            <p:txEl>
                                              <p:pRg st="8" end="8"/>
                                            </p:txEl>
                                          </p:spTgt>
                                        </p:tgtEl>
                                      </p:cBhvr>
                                    </p:animEffect>
                                    <p:anim calcmode="lin" valueType="num">
                                      <p:cBhvr>
                                        <p:cTn id="58" dur="1000" fill="hold"/>
                                        <p:tgtEl>
                                          <p:spTgt spid="33792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3792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337923">
                                            <p:txEl>
                                              <p:pRg st="9" end="9"/>
                                            </p:txEl>
                                          </p:spTgt>
                                        </p:tgtEl>
                                        <p:attrNameLst>
                                          <p:attrName>style.visibility</p:attrName>
                                        </p:attrNameLst>
                                      </p:cBhvr>
                                      <p:to>
                                        <p:strVal val="visible"/>
                                      </p:to>
                                    </p:set>
                                    <p:animEffect transition="in" filter="fade">
                                      <p:cBhvr>
                                        <p:cTn id="64" dur="1000"/>
                                        <p:tgtEl>
                                          <p:spTgt spid="337923">
                                            <p:txEl>
                                              <p:pRg st="9" end="9"/>
                                            </p:txEl>
                                          </p:spTgt>
                                        </p:tgtEl>
                                      </p:cBhvr>
                                    </p:animEffect>
                                    <p:anim calcmode="lin" valueType="num">
                                      <p:cBhvr>
                                        <p:cTn id="65" dur="1000" fill="hold"/>
                                        <p:tgtEl>
                                          <p:spTgt spid="33792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3792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800"/>
              <a:t>Scope</a:t>
            </a:r>
          </a:p>
        </p:txBody>
      </p:sp>
      <p:sp>
        <p:nvSpPr>
          <p:cNvPr id="346115" name="Rectangle 3"/>
          <p:cNvSpPr>
            <a:spLocks noGrp="1" noChangeArrowheads="1"/>
          </p:cNvSpPr>
          <p:nvPr>
            <p:ph idx="1"/>
          </p:nvPr>
        </p:nvSpPr>
        <p:spPr/>
        <p:txBody>
          <a:bodyPr>
            <a:normAutofit/>
          </a:bodyPr>
          <a:lstStyle/>
          <a:p>
            <a:pPr eaLnBrk="1" hangingPunct="1">
              <a:lnSpc>
                <a:spcPct val="90000"/>
              </a:lnSpc>
            </a:pPr>
            <a:r>
              <a:rPr lang="en-US" sz="2400" dirty="0" smtClean="0"/>
              <a:t>Scope</a:t>
            </a:r>
            <a:r>
              <a:rPr lang="en-US" sz="2400" dirty="0"/>
              <a:t>: the collection of statements which can access </a:t>
            </a:r>
            <a:r>
              <a:rPr lang="en-US" sz="2400" dirty="0" smtClean="0"/>
              <a:t>a name </a:t>
            </a:r>
            <a:r>
              <a:rPr lang="en-US" sz="2400" dirty="0"/>
              <a:t>binding</a:t>
            </a:r>
          </a:p>
          <a:p>
            <a:pPr lvl="1" eaLnBrk="1" hangingPunct="1">
              <a:lnSpc>
                <a:spcPct val="90000"/>
              </a:lnSpc>
            </a:pPr>
            <a:r>
              <a:rPr lang="en-US" sz="2000" dirty="0"/>
              <a:t>Static scoping computed at compile time, based on program text</a:t>
            </a:r>
          </a:p>
          <a:p>
            <a:pPr lvl="2" eaLnBrk="1" hangingPunct="1">
              <a:lnSpc>
                <a:spcPct val="90000"/>
              </a:lnSpc>
            </a:pPr>
            <a:r>
              <a:rPr lang="en-US" sz="1800" dirty="0"/>
              <a:t>Subprograms and blocks generate a hierarchy of scopes</a:t>
            </a:r>
          </a:p>
          <a:p>
            <a:pPr lvl="2" eaLnBrk="1" hangingPunct="1">
              <a:lnSpc>
                <a:spcPct val="90000"/>
              </a:lnSpc>
            </a:pPr>
            <a:r>
              <a:rPr lang="en-US" sz="1800" dirty="0"/>
              <a:t>Two different scopes are related as either</a:t>
            </a:r>
          </a:p>
          <a:p>
            <a:pPr lvl="3" eaLnBrk="1" hangingPunct="1">
              <a:lnSpc>
                <a:spcPct val="90000"/>
              </a:lnSpc>
            </a:pPr>
            <a:r>
              <a:rPr lang="en-US" sz="1400" dirty="0"/>
              <a:t>Disjoint : Neither scope is contained in the other</a:t>
            </a:r>
          </a:p>
          <a:p>
            <a:pPr lvl="3" eaLnBrk="1" hangingPunct="1">
              <a:lnSpc>
                <a:spcPct val="90000"/>
              </a:lnSpc>
            </a:pPr>
            <a:r>
              <a:rPr lang="en-US" sz="1400" dirty="0"/>
              <a:t>Nested : One of the scopes is contained in the </a:t>
            </a:r>
            <a:r>
              <a:rPr lang="en-US" sz="1400" dirty="0" smtClean="0"/>
              <a:t>other</a:t>
            </a:r>
            <a:endParaRPr lang="en-US" sz="900" dirty="0"/>
          </a:p>
          <a:p>
            <a:pPr lvl="1" eaLnBrk="1" hangingPunct="1">
              <a:lnSpc>
                <a:spcPct val="90000"/>
              </a:lnSpc>
            </a:pPr>
            <a:r>
              <a:rPr lang="en-US" sz="2000" dirty="0"/>
              <a:t>Defining scope:  the scope in which a name is defined or declared.</a:t>
            </a:r>
          </a:p>
          <a:p>
            <a:pPr lvl="2" eaLnBrk="1" hangingPunct="1">
              <a:lnSpc>
                <a:spcPct val="90000"/>
              </a:lnSpc>
            </a:pPr>
            <a:r>
              <a:rPr lang="en-US" sz="1800" dirty="0"/>
              <a:t>Subprogram or block that declares current subprogram or contains current block is its static </a:t>
            </a:r>
            <a:r>
              <a:rPr lang="en-US" sz="1800" dirty="0" smtClean="0"/>
              <a:t>parent</a:t>
            </a:r>
            <a:endParaRPr lang="en-US" sz="1000" dirty="0"/>
          </a:p>
          <a:p>
            <a:pPr lvl="1" eaLnBrk="1" hangingPunct="1">
              <a:lnSpc>
                <a:spcPct val="90000"/>
              </a:lnSpc>
            </a:pPr>
            <a:r>
              <a:rPr lang="en-US" sz="2000" dirty="0"/>
              <a:t>Locality:  A name is nonlocal if it occurs in a nested scope of the defining scope and is local otherwise.</a:t>
            </a:r>
            <a:endParaRPr lang="en-US" sz="1000" dirty="0"/>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5231" t="7777" r="1864" b="4397"/>
          <a:stretch/>
        </p:blipFill>
        <p:spPr>
          <a:xfrm>
            <a:off x="6502458" y="336682"/>
            <a:ext cx="4625790" cy="155785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1520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 calcmode="lin" valueType="num">
                                      <p:cBhvr additive="base">
                                        <p:cTn id="7" dur="500" fill="hold"/>
                                        <p:tgtEl>
                                          <p:spTgt spid="346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6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6115">
                                            <p:txEl>
                                              <p:pRg st="1" end="1"/>
                                            </p:txEl>
                                          </p:spTgt>
                                        </p:tgtEl>
                                        <p:attrNameLst>
                                          <p:attrName>style.visibility</p:attrName>
                                        </p:attrNameLst>
                                      </p:cBhvr>
                                      <p:to>
                                        <p:strVal val="visible"/>
                                      </p:to>
                                    </p:set>
                                    <p:anim calcmode="lin" valueType="num">
                                      <p:cBhvr additive="base">
                                        <p:cTn id="13" dur="500" fill="hold"/>
                                        <p:tgtEl>
                                          <p:spTgt spid="346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61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 calcmode="lin" valueType="num">
                                      <p:cBhvr additive="base">
                                        <p:cTn id="17" dur="500" fill="hold"/>
                                        <p:tgtEl>
                                          <p:spTgt spid="3461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61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6115">
                                            <p:txEl>
                                              <p:pRg st="3" end="3"/>
                                            </p:txEl>
                                          </p:spTgt>
                                        </p:tgtEl>
                                        <p:attrNameLst>
                                          <p:attrName>style.visibility</p:attrName>
                                        </p:attrNameLst>
                                      </p:cBhvr>
                                      <p:to>
                                        <p:strVal val="visible"/>
                                      </p:to>
                                    </p:set>
                                    <p:anim calcmode="lin" valueType="num">
                                      <p:cBhvr additive="base">
                                        <p:cTn id="21" dur="500" fill="hold"/>
                                        <p:tgtEl>
                                          <p:spTgt spid="3461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61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6115">
                                            <p:txEl>
                                              <p:pRg st="4" end="4"/>
                                            </p:txEl>
                                          </p:spTgt>
                                        </p:tgtEl>
                                        <p:attrNameLst>
                                          <p:attrName>style.visibility</p:attrName>
                                        </p:attrNameLst>
                                      </p:cBhvr>
                                      <p:to>
                                        <p:strVal val="visible"/>
                                      </p:to>
                                    </p:set>
                                    <p:anim calcmode="lin" valueType="num">
                                      <p:cBhvr additive="base">
                                        <p:cTn id="25" dur="500" fill="hold"/>
                                        <p:tgtEl>
                                          <p:spTgt spid="3461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61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6115">
                                            <p:txEl>
                                              <p:pRg st="5" end="5"/>
                                            </p:txEl>
                                          </p:spTgt>
                                        </p:tgtEl>
                                        <p:attrNameLst>
                                          <p:attrName>style.visibility</p:attrName>
                                        </p:attrNameLst>
                                      </p:cBhvr>
                                      <p:to>
                                        <p:strVal val="visible"/>
                                      </p:to>
                                    </p:set>
                                    <p:anim calcmode="lin" valueType="num">
                                      <p:cBhvr additive="base">
                                        <p:cTn id="29" dur="500" fill="hold"/>
                                        <p:tgtEl>
                                          <p:spTgt spid="3461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6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46115">
                                            <p:txEl>
                                              <p:pRg st="6" end="6"/>
                                            </p:txEl>
                                          </p:spTgt>
                                        </p:tgtEl>
                                        <p:attrNameLst>
                                          <p:attrName>style.visibility</p:attrName>
                                        </p:attrNameLst>
                                      </p:cBhvr>
                                      <p:to>
                                        <p:strVal val="visible"/>
                                      </p:to>
                                    </p:set>
                                    <p:anim calcmode="lin" valueType="num">
                                      <p:cBhvr additive="base">
                                        <p:cTn id="35" dur="500" fill="hold"/>
                                        <p:tgtEl>
                                          <p:spTgt spid="3461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61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6115">
                                            <p:txEl>
                                              <p:pRg st="7" end="7"/>
                                            </p:txEl>
                                          </p:spTgt>
                                        </p:tgtEl>
                                        <p:attrNameLst>
                                          <p:attrName>style.visibility</p:attrName>
                                        </p:attrNameLst>
                                      </p:cBhvr>
                                      <p:to>
                                        <p:strVal val="visible"/>
                                      </p:to>
                                    </p:set>
                                    <p:anim calcmode="lin" valueType="num">
                                      <p:cBhvr additive="base">
                                        <p:cTn id="39" dur="500" fill="hold"/>
                                        <p:tgtEl>
                                          <p:spTgt spid="34611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6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46115">
                                            <p:txEl>
                                              <p:pRg st="8" end="8"/>
                                            </p:txEl>
                                          </p:spTgt>
                                        </p:tgtEl>
                                        <p:attrNameLst>
                                          <p:attrName>style.visibility</p:attrName>
                                        </p:attrNameLst>
                                      </p:cBhvr>
                                      <p:to>
                                        <p:strVal val="visible"/>
                                      </p:to>
                                    </p:set>
                                    <p:anim calcmode="lin" valueType="num">
                                      <p:cBhvr additive="base">
                                        <p:cTn id="45" dur="500" fill="hold"/>
                                        <p:tgtEl>
                                          <p:spTgt spid="3461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61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9"/>
          <p:cNvSpPr>
            <a:spLocks noGrp="1" noChangeArrowheads="1"/>
          </p:cNvSpPr>
          <p:nvPr>
            <p:ph type="title"/>
          </p:nvPr>
        </p:nvSpPr>
        <p:spPr/>
        <p:txBody>
          <a:bodyPr>
            <a:normAutofit/>
          </a:bodyPr>
          <a:lstStyle/>
          <a:p>
            <a:pPr eaLnBrk="1" hangingPunct="1"/>
            <a:r>
              <a:rPr lang="en-US" sz="4000"/>
              <a:t>Program Elements</a:t>
            </a:r>
            <a:br>
              <a:rPr lang="en-US" sz="4000"/>
            </a:br>
            <a:r>
              <a:rPr lang="en-US" sz="4000"/>
              <a:t>Defining Scope</a:t>
            </a:r>
          </a:p>
        </p:txBody>
      </p:sp>
      <p:graphicFrame>
        <p:nvGraphicFramePr>
          <p:cNvPr id="348218" name="Group 58"/>
          <p:cNvGraphicFramePr>
            <a:graphicFrameLocks noGrp="1"/>
          </p:cNvGraphicFramePr>
          <p:nvPr>
            <p:ph idx="1"/>
          </p:nvPr>
        </p:nvGraphicFramePr>
        <p:xfrm>
          <a:off x="1069975" y="2120900"/>
          <a:ext cx="10058400" cy="4114800"/>
        </p:xfrm>
        <a:graphic>
          <a:graphicData uri="http://schemas.openxmlformats.org/drawingml/2006/table">
            <a:tbl>
              <a:tblPr/>
              <a:tblGrid>
                <a:gridCol w="2166022"/>
                <a:gridCol w="1972590"/>
                <a:gridCol w="1974606"/>
                <a:gridCol w="1972592"/>
                <a:gridCol w="197259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Algol</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C</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Java</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Ada</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Package</a:t>
                      </a: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Class</a:t>
                      </a: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Function</a:t>
                      </a: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Block</a:t>
                      </a: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Nested</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For Loop</a:t>
                      </a:r>
                    </a:p>
                  </a:txBody>
                  <a:tcPr marL="116058" marR="1160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marL="116058" marR="1160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automatic</a:t>
                      </a:r>
                    </a:p>
                  </a:txBody>
                  <a:tcPr marL="116058" marR="1160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418535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52600" y="304800"/>
            <a:ext cx="3581400" cy="1143000"/>
          </a:xfrm>
        </p:spPr>
        <p:txBody>
          <a:bodyPr/>
          <a:lstStyle/>
          <a:p>
            <a:pPr eaLnBrk="1" hangingPunct="1"/>
            <a:r>
              <a:rPr lang="en-US" smtClean="0"/>
              <a:t>Example</a:t>
            </a:r>
          </a:p>
        </p:txBody>
      </p:sp>
      <p:sp>
        <p:nvSpPr>
          <p:cNvPr id="342019" name="Rectangle 3"/>
          <p:cNvSpPr>
            <a:spLocks noGrp="1" noChangeArrowheads="1"/>
          </p:cNvSpPr>
          <p:nvPr>
            <p:ph type="body" idx="1"/>
          </p:nvPr>
        </p:nvSpPr>
        <p:spPr>
          <a:xfrm>
            <a:off x="1905000" y="1981200"/>
            <a:ext cx="8077200" cy="3581400"/>
          </a:xfrm>
          <a:solidFill>
            <a:schemeClr val="bg1"/>
          </a:solidFill>
          <a:ln w="12700">
            <a:solidFill>
              <a:schemeClr val="tx1"/>
            </a:solidFill>
            <a:miter lim="800000"/>
            <a:headEnd/>
            <a:tailEnd/>
          </a:ln>
        </p:spPr>
        <p:txBody>
          <a:bodyPr>
            <a:normAutofit lnSpcReduction="10000"/>
          </a:bodyPr>
          <a:lstStyle/>
          <a:p>
            <a:pPr eaLnBrk="1" hangingPunct="1">
              <a:spcBef>
                <a:spcPct val="0"/>
              </a:spcBef>
              <a:buFontTx/>
              <a:buAutoNum type="arabicPeriod"/>
            </a:pPr>
            <a:r>
              <a:rPr lang="en-US" b="1" dirty="0">
                <a:latin typeface="Courier New" panose="02070309020205020404" pitchFamily="49" charset="0"/>
              </a:rPr>
              <a:t>void sort (float a[ ], </a:t>
            </a:r>
            <a:r>
              <a:rPr lang="en-US" b="1" dirty="0" err="1">
                <a:latin typeface="Courier New" panose="02070309020205020404" pitchFamily="49" charset="0"/>
              </a:rPr>
              <a:t>int</a:t>
            </a:r>
            <a:r>
              <a:rPr lang="en-US" b="1" dirty="0">
                <a:latin typeface="Courier New" panose="02070309020205020404" pitchFamily="49" charset="0"/>
              </a:rPr>
              <a:t> size) {</a:t>
            </a:r>
          </a:p>
          <a:p>
            <a:pPr eaLnBrk="1" hangingPunct="1">
              <a:spcBef>
                <a:spcPct val="0"/>
              </a:spcBef>
              <a:buFontTx/>
              <a:buAutoNum type="arabicPeriod"/>
            </a:pPr>
            <a:r>
              <a:rPr lang="en-US" b="1" dirty="0">
                <a:latin typeface="Courier New" panose="02070309020205020404" pitchFamily="49" charset="0"/>
              </a:rPr>
              <a:t>  </a:t>
            </a:r>
            <a:r>
              <a:rPr lang="en-US" b="1" dirty="0" err="1">
                <a:latin typeface="Courier New" panose="02070309020205020404" pitchFamily="49" charset="0"/>
              </a:rPr>
              <a:t>int</a:t>
            </a:r>
            <a:r>
              <a:rPr lang="en-US" b="1" dirty="0">
                <a:latin typeface="Courier New" panose="02070309020205020404" pitchFamily="49" charset="0"/>
              </a:rPr>
              <a:t> </a:t>
            </a:r>
            <a:r>
              <a:rPr lang="en-US" b="1" dirty="0" err="1">
                <a:latin typeface="Courier New" panose="02070309020205020404" pitchFamily="49" charset="0"/>
              </a:rPr>
              <a:t>i</a:t>
            </a:r>
            <a:r>
              <a:rPr lang="en-US" b="1" dirty="0">
                <a:latin typeface="Courier New" panose="02070309020205020404" pitchFamily="49" charset="0"/>
              </a:rPr>
              <a:t>, j;</a:t>
            </a:r>
          </a:p>
          <a:p>
            <a:pPr eaLnBrk="1" hangingPunct="1">
              <a:spcBef>
                <a:spcPct val="0"/>
              </a:spcBef>
              <a:buFontTx/>
              <a:buAutoNum type="arabicPeriod"/>
            </a:pPr>
            <a:r>
              <a:rPr lang="en-US" b="1" dirty="0">
                <a:latin typeface="Courier New" panose="02070309020205020404" pitchFamily="49" charset="0"/>
              </a:rPr>
              <a:t>  for (</a:t>
            </a:r>
            <a:r>
              <a:rPr lang="en-US" b="1" dirty="0" err="1">
                <a:latin typeface="Courier New" panose="02070309020205020404" pitchFamily="49" charset="0"/>
              </a:rPr>
              <a:t>i</a:t>
            </a:r>
            <a:r>
              <a:rPr lang="en-US" b="1" dirty="0">
                <a:latin typeface="Courier New" panose="02070309020205020404" pitchFamily="49" charset="0"/>
              </a:rPr>
              <a:t> = 0; </a:t>
            </a:r>
            <a:r>
              <a:rPr lang="en-US" b="1" dirty="0" err="1">
                <a:latin typeface="Courier New" panose="02070309020205020404" pitchFamily="49" charset="0"/>
              </a:rPr>
              <a:t>i</a:t>
            </a:r>
            <a:r>
              <a:rPr lang="en-US" b="1" dirty="0">
                <a:latin typeface="Courier New" panose="02070309020205020404" pitchFamily="49" charset="0"/>
              </a:rPr>
              <a:t> &lt; size; </a:t>
            </a:r>
            <a:r>
              <a:rPr lang="en-US" b="1" dirty="0" err="1">
                <a:latin typeface="Courier New" panose="02070309020205020404" pitchFamily="49" charset="0"/>
              </a:rPr>
              <a:t>i</a:t>
            </a:r>
            <a:r>
              <a:rPr lang="en-US" b="1" dirty="0" smtClean="0">
                <a:latin typeface="Courier New" panose="02070309020205020404" pitchFamily="49" charset="0"/>
              </a:rPr>
              <a:t>++){</a:t>
            </a:r>
            <a:endParaRPr lang="en-US" b="1" dirty="0">
              <a:latin typeface="Courier New" panose="02070309020205020404" pitchFamily="49" charset="0"/>
            </a:endParaRPr>
          </a:p>
          <a:p>
            <a:pPr eaLnBrk="1" hangingPunct="1">
              <a:spcBef>
                <a:spcPct val="0"/>
              </a:spcBef>
              <a:buFontTx/>
              <a:buAutoNum type="arabicPeriod"/>
            </a:pPr>
            <a:r>
              <a:rPr lang="en-US" b="1" dirty="0">
                <a:latin typeface="Courier New" panose="02070309020205020404" pitchFamily="49" charset="0"/>
              </a:rPr>
              <a:t>    for (j = </a:t>
            </a:r>
            <a:r>
              <a:rPr lang="en-US" b="1" dirty="0" err="1">
                <a:latin typeface="Courier New" panose="02070309020205020404" pitchFamily="49" charset="0"/>
              </a:rPr>
              <a:t>i</a:t>
            </a:r>
            <a:r>
              <a:rPr lang="en-US" b="1" dirty="0">
                <a:latin typeface="Courier New" panose="02070309020205020404" pitchFamily="49" charset="0"/>
              </a:rPr>
              <a:t> + 1; j &lt; size; j</a:t>
            </a:r>
            <a:r>
              <a:rPr lang="en-US" b="1" dirty="0" smtClean="0">
                <a:latin typeface="Courier New" panose="02070309020205020404" pitchFamily="49" charset="0"/>
              </a:rPr>
              <a:t>++) {</a:t>
            </a:r>
            <a:endParaRPr lang="en-US" b="1" dirty="0">
              <a:latin typeface="Courier New" panose="02070309020205020404" pitchFamily="49" charset="0"/>
            </a:endParaRPr>
          </a:p>
          <a:p>
            <a:pPr eaLnBrk="1" hangingPunct="1">
              <a:spcBef>
                <a:spcPct val="0"/>
              </a:spcBef>
              <a:buFontTx/>
              <a:buAutoNum type="arabicPeriod"/>
            </a:pPr>
            <a:r>
              <a:rPr lang="en-US" b="1" dirty="0">
                <a:latin typeface="Courier New" panose="02070309020205020404" pitchFamily="49" charset="0"/>
              </a:rPr>
              <a:t>       if (a[j] &lt; a[</a:t>
            </a:r>
            <a:r>
              <a:rPr lang="en-US" b="1" dirty="0" err="1">
                <a:latin typeface="Courier New" panose="02070309020205020404" pitchFamily="49" charset="0"/>
              </a:rPr>
              <a:t>i</a:t>
            </a:r>
            <a:r>
              <a:rPr lang="en-US" b="1" dirty="0">
                <a:latin typeface="Courier New" panose="02070309020205020404" pitchFamily="49" charset="0"/>
              </a:rPr>
              <a:t>]) {</a:t>
            </a:r>
          </a:p>
          <a:p>
            <a:pPr eaLnBrk="1" hangingPunct="1">
              <a:spcBef>
                <a:spcPct val="0"/>
              </a:spcBef>
              <a:buFontTx/>
              <a:buAutoNum type="arabicPeriod"/>
            </a:pPr>
            <a:r>
              <a:rPr lang="en-US" b="1" dirty="0">
                <a:latin typeface="Courier New" panose="02070309020205020404" pitchFamily="49" charset="0"/>
              </a:rPr>
              <a:t>           float t;</a:t>
            </a:r>
          </a:p>
          <a:p>
            <a:pPr eaLnBrk="1" hangingPunct="1">
              <a:spcBef>
                <a:spcPct val="0"/>
              </a:spcBef>
              <a:buFontTx/>
              <a:buAutoNum type="arabicPeriod"/>
            </a:pPr>
            <a:r>
              <a:rPr lang="en-US" b="1" dirty="0">
                <a:latin typeface="Courier New" panose="02070309020205020404" pitchFamily="49" charset="0"/>
              </a:rPr>
              <a:t>           t = a[</a:t>
            </a:r>
            <a:r>
              <a:rPr lang="en-US" b="1" dirty="0" err="1">
                <a:latin typeface="Courier New" panose="02070309020205020404" pitchFamily="49" charset="0"/>
              </a:rPr>
              <a:t>i</a:t>
            </a:r>
            <a:r>
              <a:rPr lang="en-US" b="1" dirty="0">
                <a:latin typeface="Courier New" panose="02070309020205020404" pitchFamily="49" charset="0"/>
              </a:rPr>
              <a:t>];</a:t>
            </a:r>
          </a:p>
          <a:p>
            <a:pPr eaLnBrk="1" hangingPunct="1">
              <a:spcBef>
                <a:spcPct val="0"/>
              </a:spcBef>
              <a:buFontTx/>
              <a:buAutoNum type="arabicPeriod"/>
            </a:pPr>
            <a:r>
              <a:rPr lang="en-US" b="1" dirty="0">
                <a:latin typeface="Courier New" panose="02070309020205020404" pitchFamily="49" charset="0"/>
              </a:rPr>
              <a:t>           a[</a:t>
            </a:r>
            <a:r>
              <a:rPr lang="en-US" b="1" dirty="0" err="1">
                <a:latin typeface="Courier New" panose="02070309020205020404" pitchFamily="49" charset="0"/>
              </a:rPr>
              <a:t>i</a:t>
            </a:r>
            <a:r>
              <a:rPr lang="en-US" b="1" dirty="0">
                <a:latin typeface="Courier New" panose="02070309020205020404" pitchFamily="49" charset="0"/>
              </a:rPr>
              <a:t>] = a[j];</a:t>
            </a:r>
          </a:p>
          <a:p>
            <a:pPr eaLnBrk="1" hangingPunct="1">
              <a:spcBef>
                <a:spcPct val="0"/>
              </a:spcBef>
              <a:buFontTx/>
              <a:buAutoNum type="arabicPeriod"/>
            </a:pPr>
            <a:r>
              <a:rPr lang="en-US" b="1" dirty="0">
                <a:latin typeface="Courier New" panose="02070309020205020404" pitchFamily="49" charset="0"/>
              </a:rPr>
              <a:t>           a[j] = t;</a:t>
            </a:r>
          </a:p>
          <a:p>
            <a:pPr eaLnBrk="1" hangingPunct="1">
              <a:spcBef>
                <a:spcPct val="0"/>
              </a:spcBef>
              <a:buFontTx/>
              <a:buAutoNum type="arabicPeriod"/>
            </a:pPr>
            <a:r>
              <a:rPr lang="en-US" b="1" dirty="0">
                <a:latin typeface="Courier New" panose="02070309020205020404" pitchFamily="49" charset="0"/>
              </a:rPr>
              <a:t>      </a:t>
            </a:r>
            <a:r>
              <a:rPr lang="en-US" b="1" dirty="0" smtClean="0">
                <a:latin typeface="Courier New" panose="02070309020205020404" pitchFamily="49" charset="0"/>
              </a:rPr>
              <a:t>}</a:t>
            </a:r>
          </a:p>
          <a:p>
            <a:pPr eaLnBrk="1" hangingPunct="1">
              <a:spcBef>
                <a:spcPct val="0"/>
              </a:spcBef>
              <a:buFontTx/>
              <a:buAutoNum type="arabicPeriod"/>
            </a:pPr>
            <a:r>
              <a:rPr lang="en-US" b="1" dirty="0">
                <a:latin typeface="Courier New" panose="02070309020205020404" pitchFamily="49" charset="0"/>
              </a:rPr>
              <a:t> </a:t>
            </a:r>
            <a:r>
              <a:rPr lang="en-US" b="1" dirty="0" smtClean="0">
                <a:latin typeface="Courier New" panose="02070309020205020404" pitchFamily="49" charset="0"/>
              </a:rPr>
              <a:t>   }</a:t>
            </a:r>
          </a:p>
          <a:p>
            <a:pPr eaLnBrk="1" hangingPunct="1">
              <a:spcBef>
                <a:spcPct val="0"/>
              </a:spcBef>
              <a:buFontTx/>
              <a:buAutoNum type="arabicPeriod"/>
            </a:pPr>
            <a:r>
              <a:rPr lang="en-US" b="1" dirty="0">
                <a:latin typeface="Courier New" panose="02070309020205020404" pitchFamily="49" charset="0"/>
              </a:rPr>
              <a:t> </a:t>
            </a:r>
            <a:r>
              <a:rPr lang="en-US" b="1" dirty="0" smtClean="0">
                <a:latin typeface="Courier New" panose="02070309020205020404" pitchFamily="49" charset="0"/>
              </a:rPr>
              <a:t> }</a:t>
            </a:r>
            <a:endParaRPr lang="en-US" b="1" dirty="0">
              <a:latin typeface="Courier New" panose="02070309020205020404" pitchFamily="49" charset="0"/>
            </a:endParaRPr>
          </a:p>
          <a:p>
            <a:pPr eaLnBrk="1" hangingPunct="1">
              <a:spcBef>
                <a:spcPct val="0"/>
              </a:spcBef>
              <a:buFontTx/>
              <a:buAutoNum type="arabicPeriod"/>
            </a:pPr>
            <a:r>
              <a:rPr lang="en-US" b="1" dirty="0">
                <a:latin typeface="Courier New" panose="02070309020205020404" pitchFamily="49" charset="0"/>
              </a:rPr>
              <a:t> }</a:t>
            </a:r>
          </a:p>
        </p:txBody>
      </p:sp>
      <p:sp>
        <p:nvSpPr>
          <p:cNvPr id="342020" name="Text Box 4"/>
          <p:cNvSpPr txBox="1">
            <a:spLocks noChangeArrowheads="1"/>
          </p:cNvSpPr>
          <p:nvPr/>
        </p:nvSpPr>
        <p:spPr bwMode="auto">
          <a:xfrm>
            <a:off x="1905000" y="5715000"/>
            <a:ext cx="8077200" cy="469900"/>
          </a:xfrm>
          <a:prstGeom prst="rect">
            <a:avLst/>
          </a:prstGeom>
          <a:solidFill>
            <a:schemeClr val="accent4">
              <a:lumMod val="40000"/>
              <a:lumOff val="60000"/>
            </a:schemeClr>
          </a:solidFill>
          <a:ln w="12700">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t>For every variable: </a:t>
            </a:r>
            <a:r>
              <a:rPr lang="en-US" b="1" i="1"/>
              <a:t>identify locality</a:t>
            </a:r>
          </a:p>
        </p:txBody>
      </p:sp>
      <p:sp>
        <p:nvSpPr>
          <p:cNvPr id="342021" name="Rectangle 5"/>
          <p:cNvSpPr>
            <a:spLocks noChangeArrowheads="1"/>
          </p:cNvSpPr>
          <p:nvPr/>
        </p:nvSpPr>
        <p:spPr bwMode="auto">
          <a:xfrm>
            <a:off x="4953000" y="304800"/>
            <a:ext cx="5562600" cy="927100"/>
          </a:xfrm>
          <a:prstGeom prst="rect">
            <a:avLst/>
          </a:prstGeom>
          <a:solidFill>
            <a:schemeClr val="accent3">
              <a:lumMod val="40000"/>
              <a:lumOff val="60000"/>
            </a:schemeClr>
          </a:solidFill>
          <a:ln w="12700">
            <a:solidFill>
              <a:schemeClr val="tx1"/>
            </a:solidFill>
            <a:miter lim="800000"/>
            <a:headEnd/>
            <a:tailEnd/>
          </a:ln>
        </p:spPr>
        <p:txBody>
          <a:bodyPr>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r>
              <a:rPr lang="en-US" sz="1800" u="sng" dirty="0">
                <a:solidFill>
                  <a:schemeClr val="tx1">
                    <a:lumMod val="85000"/>
                    <a:lumOff val="15000"/>
                  </a:schemeClr>
                </a:solidFill>
              </a:rPr>
              <a:t>To </a:t>
            </a:r>
            <a:r>
              <a:rPr lang="en-US" sz="1800" b="1" i="1" u="sng" dirty="0">
                <a:solidFill>
                  <a:schemeClr val="tx1">
                    <a:lumMod val="85000"/>
                    <a:lumOff val="15000"/>
                  </a:schemeClr>
                </a:solidFill>
              </a:rPr>
              <a:t>find</a:t>
            </a:r>
            <a:r>
              <a:rPr lang="en-US" sz="1800" u="sng" dirty="0">
                <a:solidFill>
                  <a:schemeClr val="tx1">
                    <a:lumMod val="85000"/>
                    <a:lumOff val="15000"/>
                  </a:schemeClr>
                </a:solidFill>
              </a:rPr>
              <a:t> the declaration</a:t>
            </a:r>
          </a:p>
          <a:p>
            <a:pPr lvl="1" eaLnBrk="1" hangingPunct="1"/>
            <a:r>
              <a:rPr lang="en-US" sz="1200" dirty="0">
                <a:solidFill>
                  <a:schemeClr val="tx1">
                    <a:lumMod val="85000"/>
                    <a:lumOff val="15000"/>
                  </a:schemeClr>
                </a:solidFill>
              </a:rPr>
              <a:t>   First see if variable is local; if yes, done</a:t>
            </a:r>
          </a:p>
          <a:p>
            <a:pPr lvl="1" eaLnBrk="1" hangingPunct="1"/>
            <a:r>
              <a:rPr lang="en-US" sz="1200" dirty="0">
                <a:solidFill>
                  <a:schemeClr val="tx1">
                    <a:lumMod val="85000"/>
                    <a:lumOff val="15000"/>
                  </a:schemeClr>
                </a:solidFill>
              </a:rPr>
              <a:t>   If non-local recursively search static parent until declaration is found</a:t>
            </a:r>
          </a:p>
          <a:p>
            <a:pPr lvl="1" eaLnBrk="1" hangingPunct="1"/>
            <a:r>
              <a:rPr lang="en-US" sz="1200" dirty="0">
                <a:solidFill>
                  <a:schemeClr val="tx1">
                    <a:lumMod val="85000"/>
                    <a:lumOff val="15000"/>
                  </a:schemeClr>
                </a:solidFill>
              </a:rPr>
              <a:t>   If no declaration is found this way, </a:t>
            </a:r>
            <a:r>
              <a:rPr lang="en-US" sz="1200" b="1" i="1" dirty="0">
                <a:solidFill>
                  <a:schemeClr val="tx1">
                    <a:lumMod val="85000"/>
                    <a:lumOff val="15000"/>
                  </a:schemeClr>
                </a:solidFill>
              </a:rPr>
              <a:t>undeclared variable error</a:t>
            </a:r>
            <a:r>
              <a:rPr lang="en-US" sz="1200" dirty="0">
                <a:solidFill>
                  <a:schemeClr val="tx1">
                    <a:lumMod val="85000"/>
                    <a:lumOff val="15000"/>
                  </a:schemeClr>
                </a:solidFill>
              </a:rPr>
              <a:t> detected</a:t>
            </a:r>
          </a:p>
        </p:txBody>
      </p:sp>
    </p:spTree>
    <p:extLst>
      <p:ext uri="{BB962C8B-B14F-4D97-AF65-F5344CB8AC3E}">
        <p14:creationId xmlns:p14="http://schemas.microsoft.com/office/powerpoint/2010/main" val="3595173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19"/>
                                        </p:tgtEl>
                                        <p:attrNameLst>
                                          <p:attrName>style.visibility</p:attrName>
                                        </p:attrNameLst>
                                      </p:cBhvr>
                                      <p:to>
                                        <p:strVal val="visible"/>
                                      </p:to>
                                    </p:set>
                                    <p:anim calcmode="lin" valueType="num">
                                      <p:cBhvr additive="base">
                                        <p:cTn id="7" dur="500" fill="hold"/>
                                        <p:tgtEl>
                                          <p:spTgt spid="342019"/>
                                        </p:tgtEl>
                                        <p:attrNameLst>
                                          <p:attrName>ppt_x</p:attrName>
                                        </p:attrNameLst>
                                      </p:cBhvr>
                                      <p:tavLst>
                                        <p:tav tm="0">
                                          <p:val>
                                            <p:strVal val="#ppt_x"/>
                                          </p:val>
                                        </p:tav>
                                        <p:tav tm="100000">
                                          <p:val>
                                            <p:strVal val="#ppt_x"/>
                                          </p:val>
                                        </p:tav>
                                      </p:tavLst>
                                    </p:anim>
                                    <p:anim calcmode="lin" valueType="num">
                                      <p:cBhvr additive="base">
                                        <p:cTn id="8" dur="500" fill="hold"/>
                                        <p:tgtEl>
                                          <p:spTgt spid="3420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2020"/>
                                        </p:tgtEl>
                                        <p:attrNameLst>
                                          <p:attrName>style.visibility</p:attrName>
                                        </p:attrNameLst>
                                      </p:cBhvr>
                                      <p:to>
                                        <p:strVal val="visible"/>
                                      </p:to>
                                    </p:set>
                                    <p:anim calcmode="lin" valueType="num">
                                      <p:cBhvr additive="base">
                                        <p:cTn id="11" dur="500" fill="hold"/>
                                        <p:tgtEl>
                                          <p:spTgt spid="342020"/>
                                        </p:tgtEl>
                                        <p:attrNameLst>
                                          <p:attrName>ppt_x</p:attrName>
                                        </p:attrNameLst>
                                      </p:cBhvr>
                                      <p:tavLst>
                                        <p:tav tm="0">
                                          <p:val>
                                            <p:strVal val="#ppt_x"/>
                                          </p:val>
                                        </p:tav>
                                        <p:tav tm="100000">
                                          <p:val>
                                            <p:strVal val="#ppt_x"/>
                                          </p:val>
                                        </p:tav>
                                      </p:tavLst>
                                    </p:anim>
                                    <p:anim calcmode="lin" valueType="num">
                                      <p:cBhvr additive="base">
                                        <p:cTn id="12" dur="500" fill="hold"/>
                                        <p:tgtEl>
                                          <p:spTgt spid="3420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342021"/>
                                        </p:tgtEl>
                                        <p:attrNameLst>
                                          <p:attrName>style.visibility</p:attrName>
                                        </p:attrNameLst>
                                      </p:cBhvr>
                                      <p:to>
                                        <p:strVal val="visible"/>
                                      </p:to>
                                    </p:set>
                                    <p:animEffect transition="in" filter="fade">
                                      <p:cBhvr>
                                        <p:cTn id="17" dur="1000"/>
                                        <p:tgtEl>
                                          <p:spTgt spid="342021"/>
                                        </p:tgtEl>
                                      </p:cBhvr>
                                    </p:animEffect>
                                    <p:anim calcmode="lin" valueType="num">
                                      <p:cBhvr>
                                        <p:cTn id="18" dur="1000" fill="hold"/>
                                        <p:tgtEl>
                                          <p:spTgt spid="342021"/>
                                        </p:tgtEl>
                                        <p:attrNameLst>
                                          <p:attrName>ppt_x</p:attrName>
                                        </p:attrNameLst>
                                      </p:cBhvr>
                                      <p:tavLst>
                                        <p:tav tm="0">
                                          <p:val>
                                            <p:strVal val="#ppt_x"/>
                                          </p:val>
                                        </p:tav>
                                        <p:tav tm="100000">
                                          <p:val>
                                            <p:strVal val="#ppt_x"/>
                                          </p:val>
                                        </p:tav>
                                      </p:tavLst>
                                    </p:anim>
                                    <p:anim calcmode="lin" valueType="num">
                                      <p:cBhvr>
                                        <p:cTn id="19" dur="1000" fill="hold"/>
                                        <p:tgtEl>
                                          <p:spTgt spid="3420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nimBg="1"/>
      <p:bldP spid="342020" grpId="0" animBg="1"/>
      <p:bldP spid="3420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800"/>
              <a:t>Static Scoping</a:t>
            </a:r>
          </a:p>
        </p:txBody>
      </p:sp>
      <p:sp>
        <p:nvSpPr>
          <p:cNvPr id="230403" name="Rectangle 3"/>
          <p:cNvSpPr>
            <a:spLocks noGrp="1" noChangeArrowheads="1"/>
          </p:cNvSpPr>
          <p:nvPr>
            <p:ph idx="1"/>
          </p:nvPr>
        </p:nvSpPr>
        <p:spPr/>
        <p:txBody>
          <a:bodyPr/>
          <a:lstStyle/>
          <a:p>
            <a:pPr eaLnBrk="1" hangingPunct="1"/>
            <a:r>
              <a:rPr lang="en-US" dirty="0"/>
              <a:t>A </a:t>
            </a:r>
            <a:r>
              <a:rPr lang="en-US" b="1" dirty="0"/>
              <a:t>symbol table </a:t>
            </a:r>
            <a:r>
              <a:rPr lang="en-US" dirty="0"/>
              <a:t>is a data structure used by a compiler that allows it to keep track of each declared name and its bindings.</a:t>
            </a:r>
          </a:p>
          <a:p>
            <a:pPr eaLnBrk="1" hangingPunct="1"/>
            <a:r>
              <a:rPr lang="en-US" dirty="0"/>
              <a:t>A </a:t>
            </a:r>
            <a:r>
              <a:rPr lang="en-US" b="1" dirty="0"/>
              <a:t>dictionary</a:t>
            </a:r>
            <a:r>
              <a:rPr lang="en-US" dirty="0"/>
              <a:t> is a data structure that associates a name with it’s declaration.</a:t>
            </a:r>
          </a:p>
          <a:p>
            <a:pPr eaLnBrk="1" hangingPunct="1"/>
            <a:r>
              <a:rPr lang="en-US" dirty="0"/>
              <a:t>Algorithm for finding nonlocal variable declarations:</a:t>
            </a:r>
          </a:p>
          <a:p>
            <a:pPr lvl="1" eaLnBrk="1" hangingPunct="1"/>
            <a:r>
              <a:rPr lang="en-US" dirty="0"/>
              <a:t>Each time a scope is entered, push an empty dictionary onto a stack</a:t>
            </a:r>
          </a:p>
          <a:p>
            <a:pPr lvl="1" eaLnBrk="1" hangingPunct="1"/>
            <a:r>
              <a:rPr lang="en-US" dirty="0"/>
              <a:t>Each time a scope is exited, pop the stack</a:t>
            </a:r>
          </a:p>
          <a:p>
            <a:pPr lvl="1" eaLnBrk="1" hangingPunct="1"/>
            <a:r>
              <a:rPr lang="en-US" dirty="0"/>
              <a:t>Each time a declaration is encountered – bind the name to the declaration using the dictionary at the top of the stack</a:t>
            </a:r>
          </a:p>
          <a:p>
            <a:pPr lvl="1" eaLnBrk="1" hangingPunct="1"/>
            <a:r>
              <a:rPr lang="en-US" dirty="0"/>
              <a:t>Each time a variable reference is encountered – search the top-most dictionary for the variable and it’s declaration.  If not found, repeat going down the stack from top to bottom.  If not found in the bottom-most dictionary, “unresolved symbol”.</a:t>
            </a:r>
          </a:p>
        </p:txBody>
      </p:sp>
    </p:spTree>
    <p:extLst>
      <p:ext uri="{BB962C8B-B14F-4D97-AF65-F5344CB8AC3E}">
        <p14:creationId xmlns:p14="http://schemas.microsoft.com/office/powerpoint/2010/main" val="313446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0403">
                                            <p:txEl>
                                              <p:pRg st="1" end="1"/>
                                            </p:txEl>
                                          </p:spTgt>
                                        </p:tgtEl>
                                        <p:attrNameLst>
                                          <p:attrName>style.visibility</p:attrName>
                                        </p:attrNameLst>
                                      </p:cBhvr>
                                      <p:to>
                                        <p:strVal val="visible"/>
                                      </p:to>
                                    </p:set>
                                    <p:anim calcmode="lin" valueType="num">
                                      <p:cBhvr additive="base">
                                        <p:cTn id="13" dur="500" fill="hold"/>
                                        <p:tgtEl>
                                          <p:spTgt spid="230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0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0403">
                                            <p:txEl>
                                              <p:pRg st="2" end="2"/>
                                            </p:txEl>
                                          </p:spTgt>
                                        </p:tgtEl>
                                        <p:attrNameLst>
                                          <p:attrName>style.visibility</p:attrName>
                                        </p:attrNameLst>
                                      </p:cBhvr>
                                      <p:to>
                                        <p:strVal val="visible"/>
                                      </p:to>
                                    </p:set>
                                    <p:anim calcmode="lin" valueType="num">
                                      <p:cBhvr additive="base">
                                        <p:cTn id="19" dur="500" fill="hold"/>
                                        <p:tgtEl>
                                          <p:spTgt spid="2304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040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0403">
                                            <p:txEl>
                                              <p:pRg st="3" end="3"/>
                                            </p:txEl>
                                          </p:spTgt>
                                        </p:tgtEl>
                                        <p:attrNameLst>
                                          <p:attrName>style.visibility</p:attrName>
                                        </p:attrNameLst>
                                      </p:cBhvr>
                                      <p:to>
                                        <p:strVal val="visible"/>
                                      </p:to>
                                    </p:set>
                                    <p:anim calcmode="lin" valueType="num">
                                      <p:cBhvr additive="base">
                                        <p:cTn id="23" dur="500" fill="hold"/>
                                        <p:tgtEl>
                                          <p:spTgt spid="2304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040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0403">
                                            <p:txEl>
                                              <p:pRg st="4" end="4"/>
                                            </p:txEl>
                                          </p:spTgt>
                                        </p:tgtEl>
                                        <p:attrNameLst>
                                          <p:attrName>style.visibility</p:attrName>
                                        </p:attrNameLst>
                                      </p:cBhvr>
                                      <p:to>
                                        <p:strVal val="visible"/>
                                      </p:to>
                                    </p:set>
                                    <p:anim calcmode="lin" valueType="num">
                                      <p:cBhvr additive="base">
                                        <p:cTn id="27" dur="500" fill="hold"/>
                                        <p:tgtEl>
                                          <p:spTgt spid="2304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040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0403">
                                            <p:txEl>
                                              <p:pRg st="5" end="5"/>
                                            </p:txEl>
                                          </p:spTgt>
                                        </p:tgtEl>
                                        <p:attrNameLst>
                                          <p:attrName>style.visibility</p:attrName>
                                        </p:attrNameLst>
                                      </p:cBhvr>
                                      <p:to>
                                        <p:strVal val="visible"/>
                                      </p:to>
                                    </p:set>
                                    <p:anim calcmode="lin" valueType="num">
                                      <p:cBhvr additive="base">
                                        <p:cTn id="31" dur="500" fill="hold"/>
                                        <p:tgtEl>
                                          <p:spTgt spid="2304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040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0403">
                                            <p:txEl>
                                              <p:pRg st="6" end="6"/>
                                            </p:txEl>
                                          </p:spTgt>
                                        </p:tgtEl>
                                        <p:attrNameLst>
                                          <p:attrName>style.visibility</p:attrName>
                                        </p:attrNameLst>
                                      </p:cBhvr>
                                      <p:to>
                                        <p:strVal val="visible"/>
                                      </p:to>
                                    </p:set>
                                    <p:anim calcmode="lin" valueType="num">
                                      <p:cBhvr additive="base">
                                        <p:cTn id="35" dur="500" fill="hold"/>
                                        <p:tgtEl>
                                          <p:spTgt spid="23040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0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6083</TotalTime>
  <Words>1787</Words>
  <Application>Microsoft Macintosh PowerPoint</Application>
  <PresentationFormat>Widescreen</PresentationFormat>
  <Paragraphs>315</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Courier New</vt:lpstr>
      <vt:lpstr>Rockwell</vt:lpstr>
      <vt:lpstr>Rockwell Condensed</vt:lpstr>
      <vt:lpstr>Times New Roman</vt:lpstr>
      <vt:lpstr>Wingdings</vt:lpstr>
      <vt:lpstr>Wood Type</vt:lpstr>
      <vt:lpstr>Names</vt:lpstr>
      <vt:lpstr>Names and Such</vt:lpstr>
      <vt:lpstr>Name Binding</vt:lpstr>
      <vt:lpstr>Names (Identifiers)</vt:lpstr>
      <vt:lpstr>Variables</vt:lpstr>
      <vt:lpstr>Scope</vt:lpstr>
      <vt:lpstr>Program Elements Defining Scope</vt:lpstr>
      <vt:lpstr>Example</vt:lpstr>
      <vt:lpstr>Static Scoping</vt:lpstr>
      <vt:lpstr>Example: static scoping</vt:lpstr>
      <vt:lpstr>Dynamic Scope (not dynamic tyPE)</vt:lpstr>
      <vt:lpstr>Example: Dynamic scoping</vt:lpstr>
      <vt:lpstr>Visibility</vt:lpstr>
      <vt:lpstr>Overloading</vt:lpstr>
      <vt:lpstr>Lifetime</vt:lpstr>
      <vt:lpstr>Names (Identifiers)</vt:lpstr>
      <vt:lpstr>Names (Identifiers)</vt:lpstr>
      <vt:lpstr>C++ Namespaces</vt:lpstr>
      <vt:lpstr>C++ Namespaces</vt:lpstr>
    </vt:vector>
  </TitlesOfParts>
  <Company>University of Wisconsin-La Crosse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dc:title>
  <dc:creator>hunt</dc:creator>
  <cp:lastModifiedBy>Kenny Hunt</cp:lastModifiedBy>
  <cp:revision>60</cp:revision>
  <dcterms:created xsi:type="dcterms:W3CDTF">2014-10-03T12:20:25Z</dcterms:created>
  <dcterms:modified xsi:type="dcterms:W3CDTF">2017-11-08T18:23:41Z</dcterms:modified>
</cp:coreProperties>
</file>