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8" r:id="rId3"/>
    <p:sldId id="277" r:id="rId4"/>
    <p:sldId id="278" r:id="rId5"/>
    <p:sldId id="262" r:id="rId6"/>
    <p:sldId id="263" r:id="rId7"/>
    <p:sldId id="264" r:id="rId8"/>
    <p:sldId id="290" r:id="rId9"/>
    <p:sldId id="279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82" r:id="rId19"/>
    <p:sldId id="269" r:id="rId20"/>
    <p:sldId id="291" r:id="rId21"/>
    <p:sldId id="292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>
      <p:cViewPr varScale="1">
        <p:scale>
          <a:sx n="104" d="100"/>
          <a:sy n="104" d="100"/>
        </p:scale>
        <p:origin x="84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4F1E1-CA05-4AAA-AEDF-BD6BF7B4E455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66ECD-113D-4E31-9C13-586A977E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66ECD-113D-4E31-9C13-586A977E6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8A9D3-694A-4530-8BB2-2CD7971E70C2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206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C0E1C-3EDB-4C13-AA4A-53CBBEC556C5}" type="slidenum">
              <a:rPr lang="en-US"/>
              <a:pPr/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131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BF35F-F359-47C5-81CA-E234BC2450AA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841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CF3C0-C504-4049-83E2-EE951B67BA7D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165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BC7F3-D027-4A60-9C55-2073D6A1537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177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3B373-A79E-4349-A1B1-E2C1E93C877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AE0EF-4188-4A30-B1BE-7D300E3F8DBB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658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EA0C6-EEEE-411F-ACC3-EA7E4F283686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305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8A9D3-694A-4530-8BB2-2CD7971E70C2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0468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8A9D3-694A-4530-8BB2-2CD7971E70C2}" type="slidenum">
              <a:rPr lang="en-US"/>
              <a:pPr/>
              <a:t>15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33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8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66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358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65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638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68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757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92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42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92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98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112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424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350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356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45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Encapsulated, polymorphic goodness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write a generic method to accept to elements of some type and return the smallest element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3048000"/>
            <a:ext cx="28194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public </a:t>
            </a:r>
            <a:r>
              <a:rPr lang="en-US" sz="1200" dirty="0" smtClean="0"/>
              <a:t>&lt;T&gt; T smallest(T x1, T x2) {</a:t>
            </a:r>
          </a:p>
          <a:p>
            <a:r>
              <a:rPr lang="en-US" sz="1200" dirty="0" smtClean="0"/>
              <a:t>  if(x1 &lt; x2)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return x1;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return x2;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4989160"/>
            <a:ext cx="28194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public </a:t>
            </a:r>
            <a:r>
              <a:rPr lang="en-US" sz="1200" dirty="0" smtClean="0"/>
              <a:t>&lt;T&gt; T smallest(T x1, T x2) {</a:t>
            </a:r>
          </a:p>
          <a:p>
            <a:r>
              <a:rPr lang="en-US" sz="1200" dirty="0" smtClean="0"/>
              <a:t>  if(x1.compareTo(x2) &lt; 0)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return x1;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return x2;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96676" y="4904906"/>
            <a:ext cx="6830197" cy="830997"/>
            <a:chOff x="1207873" y="3911084"/>
            <a:chExt cx="683019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923270" y="3911084"/>
              <a:ext cx="4114800" cy="8309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</a:rPr>
                <a:t>This doesn’t work since the “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compareTo</a:t>
              </a:r>
              <a:r>
                <a:rPr lang="en-US" sz="1600" dirty="0" smtClean="0">
                  <a:solidFill>
                    <a:schemeClr val="tx1"/>
                  </a:solidFill>
                </a:rPr>
                <a:t>” method is not supported on objects that don’t implement Comparable.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6" descr="http://openclipart.org/image/100px/svg_to_png/10941/TzeenieWheenie_red_green_OK_not_OK_Icons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587" y="4212797"/>
              <a:ext cx="227573" cy="22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1207873" y="4326583"/>
              <a:ext cx="83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89793" y="2990100"/>
            <a:ext cx="6781800" cy="584775"/>
            <a:chOff x="1143000" y="2021240"/>
            <a:chExt cx="6781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2021240"/>
              <a:ext cx="4114800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</a:rPr>
                <a:t>This doesn’t work since the “&lt;“ operator is not supported on object types.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6" descr="http://openclipart.org/image/100px/svg_to_png/10941/TzeenieWheenie_red_green_OK_not_OK_Icons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286000"/>
              <a:ext cx="227573" cy="22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1143000" y="2399786"/>
              <a:ext cx="152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7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Generics and Subtyping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the following example.  What are the conformance rules for generic classes?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143000" y="3098376"/>
            <a:ext cx="6740611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/>
              <a:t>Pair&lt;Object, Object&gt; p1 = new Pair&lt;Object</a:t>
            </a:r>
            <a:r>
              <a:rPr lang="en-US" sz="1400" dirty="0" smtClean="0"/>
              <a:t>, Object</a:t>
            </a:r>
            <a:r>
              <a:rPr lang="en-US" sz="1400" dirty="0" smtClean="0"/>
              <a:t>&gt;(“a”, “b”);</a:t>
            </a:r>
          </a:p>
          <a:p>
            <a:r>
              <a:rPr lang="en-US" sz="1400" dirty="0" smtClean="0"/>
              <a:t>p1.setFirst(4);               // IS THIS VALID?</a:t>
            </a:r>
          </a:p>
          <a:p>
            <a:r>
              <a:rPr lang="en-US" sz="1400" dirty="0" smtClean="0"/>
              <a:t>p1.setSecond(“c”);      // IS THIS VALID?</a:t>
            </a:r>
          </a:p>
          <a:p>
            <a:endParaRPr lang="en-US" sz="1400" dirty="0" smtClean="0"/>
          </a:p>
          <a:p>
            <a:r>
              <a:rPr lang="en-US" sz="1400" dirty="0" smtClean="0"/>
              <a:t>Pair&lt;String, Integer&gt; p2 = new Pair&lt;String, Integer&gt;(“a”, 3);</a:t>
            </a:r>
          </a:p>
          <a:p>
            <a:r>
              <a:rPr lang="en-US" sz="1400" dirty="0" smtClean="0"/>
              <a:t>p2.setFirst(4);               // IS THIS VALID?</a:t>
            </a:r>
          </a:p>
          <a:p>
            <a:r>
              <a:rPr lang="en-US" sz="1400" dirty="0" smtClean="0"/>
              <a:t>p2.setSecond(“c”);      // IS THIS VALID?</a:t>
            </a:r>
          </a:p>
          <a:p>
            <a:endParaRPr lang="en-US" sz="1400" dirty="0" smtClean="0"/>
          </a:p>
          <a:p>
            <a:r>
              <a:rPr lang="en-US" sz="1400" dirty="0" smtClean="0"/>
              <a:t>p1 = p2;                         // IS THIS VALID?</a:t>
            </a:r>
          </a:p>
          <a:p>
            <a:endParaRPr lang="en-US" sz="1400" dirty="0" smtClean="0"/>
          </a:p>
          <a:p>
            <a:r>
              <a:rPr lang="en-US" sz="1400" dirty="0" smtClean="0"/>
              <a:t>p1.setFirst(4);</a:t>
            </a:r>
          </a:p>
          <a:p>
            <a:r>
              <a:rPr lang="en-US" sz="1400" dirty="0" smtClean="0"/>
              <a:t>p1.setSecond(“c”);</a:t>
            </a: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30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61739"/>
            <a:ext cx="227573" cy="2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38704"/>
            <a:ext cx="227573" cy="2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11131"/>
            <a:ext cx="227573" cy="2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712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73" y="33334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1443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Generics and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Conformance rules</a:t>
            </a:r>
          </a:p>
          <a:p>
            <a:pPr lvl="1"/>
            <a:r>
              <a:rPr lang="en-US" sz="2400" dirty="0" smtClean="0"/>
              <a:t>If A is a non-generic super-class of B then objects of type B conform to A</a:t>
            </a:r>
          </a:p>
          <a:p>
            <a:pPr lvl="2"/>
            <a:r>
              <a:rPr lang="en-US" sz="2000" dirty="0" smtClean="0"/>
              <a:t>Shape s = new Rectangle(10,30);</a:t>
            </a:r>
          </a:p>
          <a:p>
            <a:pPr lvl="2"/>
            <a:r>
              <a:rPr lang="en-US" sz="2000" dirty="0" smtClean="0"/>
              <a:t>Number x = new Double(3.5);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400" dirty="0" smtClean="0"/>
              <a:t>If A is a generic super-class of B, then objects of B type conform to A only if each generic parameter is an exact match.</a:t>
            </a:r>
          </a:p>
          <a:p>
            <a:pPr lvl="2"/>
            <a:r>
              <a:rPr lang="en-US" sz="2100" dirty="0" smtClean="0"/>
              <a:t>List&lt;Shape&gt; x = new </a:t>
            </a:r>
            <a:r>
              <a:rPr lang="en-US" sz="2100" dirty="0" err="1" smtClean="0"/>
              <a:t>LinkedList</a:t>
            </a:r>
            <a:r>
              <a:rPr lang="en-US" sz="2100" dirty="0" smtClean="0"/>
              <a:t>&lt;Rectangle</a:t>
            </a:r>
            <a:r>
              <a:rPr lang="en-US" sz="2100" dirty="0" smtClean="0"/>
              <a:t>&gt;();</a:t>
            </a:r>
            <a:endParaRPr lang="en-US" sz="2100" dirty="0" smtClean="0"/>
          </a:p>
          <a:p>
            <a:pPr lvl="2"/>
            <a:r>
              <a:rPr lang="en-US" sz="2100" dirty="0" smtClean="0"/>
              <a:t>List&lt;Shape&gt; y = new </a:t>
            </a:r>
            <a:r>
              <a:rPr lang="en-US" sz="2100" dirty="0" err="1" smtClean="0"/>
              <a:t>LinkedList</a:t>
            </a:r>
            <a:r>
              <a:rPr lang="en-US" sz="2100" dirty="0" smtClean="0"/>
              <a:t>&lt;Shape</a:t>
            </a:r>
            <a:r>
              <a:rPr lang="en-US" sz="2100" dirty="0" smtClean="0"/>
              <a:t>&gt;();</a:t>
            </a:r>
            <a:endParaRPr lang="en-US" sz="2100" dirty="0"/>
          </a:p>
        </p:txBody>
      </p:sp>
      <p:pic>
        <p:nvPicPr>
          <p:cNvPr id="5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73" y="5305140"/>
            <a:ext cx="227573" cy="227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49" y="5667098"/>
            <a:ext cx="228600" cy="22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614335"/>
            <a:ext cx="2181175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Assume</a:t>
            </a:r>
          </a:p>
          <a:p>
            <a:r>
              <a:rPr lang="en-US" sz="1400" dirty="0" smtClean="0"/>
              <a:t>Rectangle extends Shape</a:t>
            </a:r>
          </a:p>
          <a:p>
            <a:r>
              <a:rPr lang="en-US" sz="1400" dirty="0" smtClean="0"/>
              <a:t>Circle extends Shape</a:t>
            </a:r>
          </a:p>
          <a:p>
            <a:r>
              <a:rPr lang="en-US" sz="1400" dirty="0" smtClean="0"/>
              <a:t>Triangle extends Shape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54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Type Parameters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2298918"/>
            <a:ext cx="5486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/>
              <a:t>public Object </a:t>
            </a:r>
            <a:r>
              <a:rPr lang="en-US" sz="1400" dirty="0" err="1" smtClean="0"/>
              <a:t>pickOne</a:t>
            </a:r>
            <a:r>
              <a:rPr lang="en-US" sz="1400" dirty="0" smtClean="0"/>
              <a:t>(</a:t>
            </a:r>
            <a:r>
              <a:rPr lang="en-US" sz="1400" dirty="0" err="1" smtClean="0"/>
              <a:t>TwoOfAKind</a:t>
            </a:r>
            <a:r>
              <a:rPr lang="en-US" sz="1400" dirty="0" smtClean="0"/>
              <a:t>&lt;Object&gt; pair)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Math.random</a:t>
            </a:r>
            <a:r>
              <a:rPr lang="en-US" sz="1400" dirty="0" smtClean="0"/>
              <a:t>() &lt; . 5)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 smtClean="0"/>
              <a:t>pair.getFirst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 else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 smtClean="0"/>
              <a:t>pair.getSecond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2298918"/>
            <a:ext cx="2971800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sz="1100" dirty="0" smtClean="0"/>
              <a:t>public class </a:t>
            </a:r>
            <a:r>
              <a:rPr lang="en-US" sz="1100" dirty="0" err="1" smtClean="0"/>
              <a:t>TwoOfAKind</a:t>
            </a:r>
            <a:r>
              <a:rPr lang="en-US" sz="1100" dirty="0" smtClean="0"/>
              <a:t>&lt;T&gt; {</a:t>
            </a:r>
          </a:p>
          <a:p>
            <a:r>
              <a:rPr lang="en-US" sz="1100" dirty="0" smtClean="0"/>
              <a:t>    private T first;</a:t>
            </a:r>
          </a:p>
          <a:p>
            <a:r>
              <a:rPr lang="en-US" sz="1100" dirty="0" smtClean="0"/>
              <a:t>    private T second;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</a:t>
            </a:r>
            <a:r>
              <a:rPr lang="en-US" sz="1100" dirty="0" err="1"/>
              <a:t>TwoOfAKind</a:t>
            </a:r>
            <a:r>
              <a:rPr lang="en-US" sz="1100" dirty="0"/>
              <a:t> (</a:t>
            </a:r>
            <a:r>
              <a:rPr lang="en-US" sz="1100" dirty="0" smtClean="0"/>
              <a:t>T first, T second)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this.first</a:t>
            </a:r>
            <a:r>
              <a:rPr lang="en-US" sz="1100" dirty="0" smtClean="0"/>
              <a:t> = first;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this.second</a:t>
            </a:r>
            <a:r>
              <a:rPr lang="en-US" sz="1100" dirty="0" smtClean="0"/>
              <a:t> = second;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T </a:t>
            </a:r>
            <a:r>
              <a:rPr lang="en-US" sz="1100" dirty="0" err="1" smtClean="0"/>
              <a:t>getFirst</a:t>
            </a:r>
            <a:r>
              <a:rPr lang="en-US" sz="1100" dirty="0" smtClean="0"/>
              <a:t>() {</a:t>
            </a:r>
          </a:p>
          <a:p>
            <a:r>
              <a:rPr lang="en-US" sz="1100" dirty="0" smtClean="0"/>
              <a:t>        return first;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T </a:t>
            </a:r>
            <a:r>
              <a:rPr lang="en-US" sz="1100" dirty="0" err="1" smtClean="0"/>
              <a:t>getSecond</a:t>
            </a:r>
            <a:r>
              <a:rPr lang="en-US" sz="1100" dirty="0" smtClean="0"/>
              <a:t>() {</a:t>
            </a:r>
          </a:p>
          <a:p>
            <a:r>
              <a:rPr lang="en-US" sz="1100" dirty="0" smtClean="0"/>
              <a:t>        return second;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void </a:t>
            </a:r>
            <a:r>
              <a:rPr lang="en-US" sz="1100" dirty="0" err="1" smtClean="0"/>
              <a:t>setFirst</a:t>
            </a:r>
            <a:r>
              <a:rPr lang="en-US" sz="1100" dirty="0" smtClean="0"/>
              <a:t>(T first)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this.first</a:t>
            </a:r>
            <a:r>
              <a:rPr lang="en-US" sz="1100" dirty="0" smtClean="0"/>
              <a:t> = first;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void </a:t>
            </a:r>
            <a:r>
              <a:rPr lang="en-US" sz="1100" dirty="0" err="1" smtClean="0"/>
              <a:t>setSecond</a:t>
            </a:r>
            <a:r>
              <a:rPr lang="en-US" sz="1100" dirty="0" smtClean="0"/>
              <a:t>(T second)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this.second</a:t>
            </a:r>
            <a:r>
              <a:rPr lang="en-US" sz="1100" dirty="0" smtClean="0"/>
              <a:t> = second;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4356318"/>
            <a:ext cx="54864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 err="1" smtClean="0"/>
              <a:t>TwoOfAKind</a:t>
            </a:r>
            <a:r>
              <a:rPr lang="en-US" sz="1400" dirty="0" smtClean="0"/>
              <a:t>&lt;String&gt; p1 = new </a:t>
            </a:r>
            <a:r>
              <a:rPr lang="en-US" sz="1400" dirty="0" err="1" smtClean="0"/>
              <a:t>TwoOfAKind</a:t>
            </a:r>
            <a:r>
              <a:rPr lang="en-US" sz="1400" dirty="0" smtClean="0"/>
              <a:t>&lt;String&gt;(“a”, “b”);</a:t>
            </a:r>
          </a:p>
          <a:p>
            <a:r>
              <a:rPr lang="en-US" sz="1400" dirty="0" err="1" smtClean="0"/>
              <a:t>TwoOfAKind</a:t>
            </a:r>
            <a:r>
              <a:rPr lang="en-US" sz="1400" dirty="0" smtClean="0"/>
              <a:t>&lt;Object&gt; p2 = new </a:t>
            </a:r>
            <a:r>
              <a:rPr lang="en-US" sz="1400" dirty="0" err="1" smtClean="0"/>
              <a:t>TwoOfAKind</a:t>
            </a:r>
            <a:r>
              <a:rPr lang="en-US" sz="1400" dirty="0" smtClean="0"/>
              <a:t>&lt;Object&gt;(1, ”c”);</a:t>
            </a:r>
          </a:p>
          <a:p>
            <a:endParaRPr lang="en-US" sz="1400" dirty="0"/>
          </a:p>
          <a:p>
            <a:r>
              <a:rPr lang="en-US" sz="1400" dirty="0" smtClean="0"/>
              <a:t>Object x = </a:t>
            </a:r>
            <a:r>
              <a:rPr lang="en-US" sz="1400" dirty="0" err="1" smtClean="0"/>
              <a:t>pickOne</a:t>
            </a:r>
            <a:r>
              <a:rPr lang="en-US" sz="1400" dirty="0" smtClean="0"/>
              <a:t>(p1);</a:t>
            </a:r>
          </a:p>
          <a:p>
            <a:r>
              <a:rPr lang="en-US" sz="1400" dirty="0" smtClean="0"/>
              <a:t>Object y = </a:t>
            </a:r>
            <a:r>
              <a:rPr lang="en-US" sz="1400" dirty="0" err="1" smtClean="0"/>
              <a:t>pickOne</a:t>
            </a:r>
            <a:r>
              <a:rPr lang="en-US" sz="1400" dirty="0" smtClean="0"/>
              <a:t>(p2);</a:t>
            </a:r>
            <a:endParaRPr lang="en-US" sz="1400" dirty="0"/>
          </a:p>
        </p:txBody>
      </p:sp>
      <p:pic>
        <p:nvPicPr>
          <p:cNvPr id="10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1" y="5061538"/>
            <a:ext cx="227573" cy="2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1" y="528911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0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Generics and Wildcards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Wildcards </a:t>
            </a:r>
            <a:r>
              <a:rPr lang="en-US" dirty="0" smtClean="0"/>
              <a:t>allow </a:t>
            </a:r>
            <a:r>
              <a:rPr lang="en-US" dirty="0" smtClean="0"/>
              <a:t>us to relax the constraint that the arguments be an exact match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sz="1400" dirty="0" smtClean="0"/>
              <a:t>? denotes ANY </a:t>
            </a:r>
            <a:r>
              <a:rPr lang="en-US" sz="1400" dirty="0" smtClean="0"/>
              <a:t>TYPE</a:t>
            </a:r>
            <a:endParaRPr lang="en-US" sz="14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5955" y="2617187"/>
            <a:ext cx="57150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/>
              <a:t>public Object </a:t>
            </a:r>
            <a:r>
              <a:rPr lang="en-US" sz="1400" dirty="0" err="1" smtClean="0"/>
              <a:t>pickOne</a:t>
            </a:r>
            <a:r>
              <a:rPr lang="en-US" sz="1400" dirty="0" smtClean="0"/>
              <a:t>(</a:t>
            </a:r>
            <a:r>
              <a:rPr lang="en-US" sz="1400" dirty="0" err="1" smtClean="0"/>
              <a:t>TwoOfAKind</a:t>
            </a:r>
            <a:r>
              <a:rPr lang="en-US" sz="1400" dirty="0" smtClean="0"/>
              <a:t>&lt;?&gt; pair)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Math.random</a:t>
            </a:r>
            <a:r>
              <a:rPr lang="en-US" sz="1400" dirty="0" smtClean="0"/>
              <a:t>() &lt; . 5)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 smtClean="0"/>
              <a:t>pair.getFirst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 else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 smtClean="0"/>
              <a:t>pair.getSecond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30876" y="4379059"/>
            <a:ext cx="5715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 err="1" smtClean="0"/>
              <a:t>TwoOfAKind</a:t>
            </a:r>
            <a:r>
              <a:rPr lang="en-US" sz="1400" dirty="0" smtClean="0"/>
              <a:t>&lt;String&gt; p1 = new </a:t>
            </a:r>
            <a:r>
              <a:rPr lang="en-US" sz="1400" dirty="0" err="1" smtClean="0"/>
              <a:t>TwoOfAKind</a:t>
            </a:r>
            <a:r>
              <a:rPr lang="en-US" sz="1400" dirty="0" smtClean="0"/>
              <a:t>&lt;String&gt;(“a”, “b”);</a:t>
            </a:r>
          </a:p>
          <a:p>
            <a:r>
              <a:rPr lang="en-US" sz="1400" dirty="0" err="1" smtClean="0"/>
              <a:t>TwoOfAKind</a:t>
            </a:r>
            <a:r>
              <a:rPr lang="en-US" sz="1400" dirty="0" smtClean="0"/>
              <a:t>&lt;Object&gt; p2 = new </a:t>
            </a:r>
            <a:r>
              <a:rPr lang="en-US" sz="1400" dirty="0" err="1" smtClean="0"/>
              <a:t>TwoOfAKind</a:t>
            </a:r>
            <a:r>
              <a:rPr lang="en-US" sz="1400" dirty="0" smtClean="0"/>
              <a:t>&lt;Object&gt;(1, ”c”);</a:t>
            </a:r>
          </a:p>
          <a:p>
            <a:endParaRPr lang="en-US" sz="1400" dirty="0"/>
          </a:p>
          <a:p>
            <a:r>
              <a:rPr lang="en-US" sz="1400" dirty="0" smtClean="0"/>
              <a:t>Object x = </a:t>
            </a:r>
            <a:r>
              <a:rPr lang="en-US" sz="1400" dirty="0" err="1" smtClean="0"/>
              <a:t>pickOne</a:t>
            </a:r>
            <a:r>
              <a:rPr lang="en-US" sz="1400" dirty="0" smtClean="0"/>
              <a:t>(p1);</a:t>
            </a:r>
          </a:p>
          <a:p>
            <a:r>
              <a:rPr lang="en-US" sz="1400" dirty="0" smtClean="0"/>
              <a:t>Object y = </a:t>
            </a:r>
            <a:r>
              <a:rPr lang="en-US" sz="1400" dirty="0" err="1" smtClean="0"/>
              <a:t>pickOne</a:t>
            </a:r>
            <a:r>
              <a:rPr lang="en-US" sz="1400" dirty="0" smtClean="0"/>
              <a:t>(p2);</a:t>
            </a:r>
            <a:endParaRPr lang="en-US" sz="1400" dirty="0"/>
          </a:p>
        </p:txBody>
      </p:sp>
      <p:pic>
        <p:nvPicPr>
          <p:cNvPr id="9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914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0310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Generics and Wildcards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Wildcards </a:t>
            </a:r>
            <a:r>
              <a:rPr lang="en-US" dirty="0" smtClean="0"/>
              <a:t>can be constrained.  If A is the name of some class then</a:t>
            </a:r>
          </a:p>
          <a:p>
            <a:pPr lvl="1"/>
            <a:r>
              <a:rPr lang="en-US" b="1" dirty="0" smtClean="0"/>
              <a:t>? extends A</a:t>
            </a:r>
          </a:p>
          <a:p>
            <a:pPr lvl="2"/>
            <a:r>
              <a:rPr lang="en-US" sz="1200" dirty="0" smtClean="0"/>
              <a:t>Any class that </a:t>
            </a:r>
            <a:r>
              <a:rPr lang="en-US" sz="1200" dirty="0" smtClean="0"/>
              <a:t>conforms to A.  A is an upper-bound</a:t>
            </a:r>
            <a:endParaRPr lang="en-US" sz="1200" b="1" dirty="0" smtClean="0"/>
          </a:p>
          <a:p>
            <a:pPr lvl="1"/>
            <a:endParaRPr lang="en-US" sz="18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0876" y="3436703"/>
            <a:ext cx="5715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 smtClean="0"/>
              <a:t>public Comparable </a:t>
            </a:r>
            <a:r>
              <a:rPr lang="en-US" sz="1200" dirty="0" smtClean="0"/>
              <a:t>smallest</a:t>
            </a:r>
            <a:r>
              <a:rPr lang="en-US" sz="1200" dirty="0" smtClean="0"/>
              <a:t>(</a:t>
            </a:r>
            <a:r>
              <a:rPr lang="en-US" sz="1200" dirty="0" err="1" smtClean="0"/>
              <a:t>TwoOfAKind</a:t>
            </a:r>
            <a:r>
              <a:rPr lang="en-US" sz="1200" dirty="0" smtClean="0"/>
              <a:t>&lt;? extends Comparable&gt; pair) 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diff = </a:t>
            </a:r>
            <a:r>
              <a:rPr lang="en-US" sz="1200" dirty="0" err="1" smtClean="0"/>
              <a:t>pair.getFirst</a:t>
            </a:r>
            <a:r>
              <a:rPr lang="en-US" sz="1200" dirty="0" smtClean="0"/>
              <a:t>().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(</a:t>
            </a:r>
            <a:r>
              <a:rPr lang="en-US" sz="1200" dirty="0" err="1" smtClean="0"/>
              <a:t>pair.getSecond</a:t>
            </a:r>
            <a:r>
              <a:rPr lang="en-US" sz="1200" dirty="0" smtClean="0"/>
              <a:t>());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return diff &lt; 0 ? </a:t>
            </a:r>
            <a:r>
              <a:rPr lang="en-US" sz="1200" dirty="0" err="1" smtClean="0"/>
              <a:t>pair.getFirst</a:t>
            </a:r>
            <a:r>
              <a:rPr lang="en-US" sz="1200" dirty="0" smtClean="0"/>
              <a:t>() : </a:t>
            </a:r>
            <a:r>
              <a:rPr lang="en-US" sz="1200" dirty="0" err="1" smtClean="0"/>
              <a:t>pair.getSecond</a:t>
            </a:r>
            <a:r>
              <a:rPr lang="en-US" sz="1200" dirty="0" smtClean="0"/>
              <a:t>();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30876" y="4646700"/>
            <a:ext cx="5715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 err="1" smtClean="0"/>
              <a:t>TwoOfAKind</a:t>
            </a:r>
            <a:r>
              <a:rPr lang="en-US" sz="1200" dirty="0" smtClean="0"/>
              <a:t>&lt;String&gt; p1 = new </a:t>
            </a:r>
            <a:r>
              <a:rPr lang="en-US" sz="1200" dirty="0" err="1" smtClean="0"/>
              <a:t>TwoOfAKind</a:t>
            </a:r>
            <a:r>
              <a:rPr lang="en-US" sz="1200" dirty="0" smtClean="0"/>
              <a:t>&lt;String&gt;(“a”, “b”);</a:t>
            </a:r>
          </a:p>
          <a:p>
            <a:r>
              <a:rPr lang="en-US" sz="1200" dirty="0" err="1" smtClean="0"/>
              <a:t>TwoOfAKind</a:t>
            </a:r>
            <a:r>
              <a:rPr lang="en-US" sz="1200" dirty="0" smtClean="0"/>
              <a:t>&lt;Object&gt; p2 = new </a:t>
            </a:r>
            <a:r>
              <a:rPr lang="en-US" sz="1200" dirty="0" err="1" smtClean="0"/>
              <a:t>TwoOfAKind</a:t>
            </a:r>
            <a:r>
              <a:rPr lang="en-US" sz="1200" dirty="0" smtClean="0"/>
              <a:t>&lt;Object&gt;(1, ”c”);</a:t>
            </a:r>
          </a:p>
          <a:p>
            <a:endParaRPr lang="en-US" sz="1200" dirty="0"/>
          </a:p>
          <a:p>
            <a:r>
              <a:rPr lang="en-US" sz="1200" dirty="0" smtClean="0"/>
              <a:t>Object x = </a:t>
            </a:r>
            <a:r>
              <a:rPr lang="en-US" sz="1200" dirty="0" smtClean="0"/>
              <a:t>smallest(</a:t>
            </a:r>
            <a:r>
              <a:rPr lang="en-US" sz="1200" dirty="0" smtClean="0"/>
              <a:t>p1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Object y = </a:t>
            </a:r>
            <a:r>
              <a:rPr lang="en-US" sz="1200" dirty="0" smtClean="0"/>
              <a:t>smallest(p2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pic>
        <p:nvPicPr>
          <p:cNvPr id="11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30" y="5256658"/>
            <a:ext cx="181474" cy="1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52" y="5438132"/>
            <a:ext cx="179652" cy="17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Generics and Wildcards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wildcard can be constrained.  If A is the name of some class then</a:t>
            </a:r>
          </a:p>
          <a:p>
            <a:pPr lvl="1"/>
            <a:r>
              <a:rPr lang="en-US" b="1" dirty="0" smtClean="0"/>
              <a:t>? super A</a:t>
            </a:r>
          </a:p>
          <a:p>
            <a:pPr lvl="2"/>
            <a:r>
              <a:rPr lang="en-US" sz="1100" dirty="0" smtClean="0"/>
              <a:t>Any class that is a super-class of A.  A </a:t>
            </a:r>
            <a:r>
              <a:rPr lang="en-US" sz="1100" dirty="0" smtClean="0"/>
              <a:t>is a </a:t>
            </a:r>
            <a:r>
              <a:rPr lang="en-US" sz="1100" b="1" dirty="0" smtClean="0"/>
              <a:t>lower-bound.</a:t>
            </a:r>
            <a:endParaRPr lang="en-US" sz="1100" b="1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0876" y="3124200"/>
            <a:ext cx="57150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 smtClean="0"/>
              <a:t>public Object </a:t>
            </a:r>
            <a:r>
              <a:rPr lang="en-US" sz="1200" dirty="0" err="1" smtClean="0"/>
              <a:t>pickOne</a:t>
            </a:r>
            <a:r>
              <a:rPr lang="en-US" sz="1200" dirty="0" smtClean="0"/>
              <a:t>(</a:t>
            </a:r>
            <a:r>
              <a:rPr lang="en-US" sz="1200" dirty="0" err="1" smtClean="0"/>
              <a:t>TwoOfAKind</a:t>
            </a:r>
            <a:r>
              <a:rPr lang="en-US" sz="1200" dirty="0" smtClean="0"/>
              <a:t>&lt;? super Integer&gt; pair) {</a:t>
            </a:r>
          </a:p>
          <a:p>
            <a:r>
              <a:rPr lang="en-US" sz="1200" dirty="0" smtClean="0"/>
              <a:t>  if(</a:t>
            </a:r>
            <a:r>
              <a:rPr lang="en-US" sz="1200" dirty="0" err="1" smtClean="0"/>
              <a:t>Math.random</a:t>
            </a:r>
            <a:r>
              <a:rPr lang="en-US" sz="1200" dirty="0" smtClean="0"/>
              <a:t>() &lt; . 5)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return </a:t>
            </a:r>
            <a:r>
              <a:rPr lang="en-US" sz="1200" dirty="0" err="1" smtClean="0"/>
              <a:t>pair.getFirst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return </a:t>
            </a:r>
            <a:r>
              <a:rPr lang="en-US" sz="1200" dirty="0" err="1" smtClean="0"/>
              <a:t>pair.getSecond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30876" y="4646700"/>
            <a:ext cx="5715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 err="1" smtClean="0"/>
              <a:t>TwoOfAKind</a:t>
            </a:r>
            <a:r>
              <a:rPr lang="en-US" sz="1200" dirty="0" smtClean="0"/>
              <a:t>&lt;String&gt; p1 = new </a:t>
            </a:r>
            <a:r>
              <a:rPr lang="en-US" sz="1200" dirty="0" err="1" smtClean="0"/>
              <a:t>TwoOfAKind</a:t>
            </a:r>
            <a:r>
              <a:rPr lang="en-US" sz="1200" dirty="0" smtClean="0"/>
              <a:t>&lt;String&gt;(“a”, “b”);</a:t>
            </a:r>
          </a:p>
          <a:p>
            <a:r>
              <a:rPr lang="en-US" sz="1200" dirty="0" err="1" smtClean="0"/>
              <a:t>TwoOfAKind</a:t>
            </a:r>
            <a:r>
              <a:rPr lang="en-US" sz="1200" dirty="0" smtClean="0"/>
              <a:t>&lt;Number&gt; p2 = new </a:t>
            </a:r>
            <a:r>
              <a:rPr lang="en-US" sz="1200" dirty="0" err="1" smtClean="0"/>
              <a:t>TwoOfAKind</a:t>
            </a:r>
            <a:r>
              <a:rPr lang="en-US" sz="1200" dirty="0" smtClean="0"/>
              <a:t>&lt;Number&gt;(1, 3.5);</a:t>
            </a:r>
          </a:p>
          <a:p>
            <a:endParaRPr lang="en-US" sz="1200" dirty="0"/>
          </a:p>
          <a:p>
            <a:r>
              <a:rPr lang="en-US" sz="1200" dirty="0" smtClean="0"/>
              <a:t>Object x = </a:t>
            </a:r>
            <a:r>
              <a:rPr lang="en-US" sz="1200" dirty="0" err="1" smtClean="0"/>
              <a:t>pickOne</a:t>
            </a:r>
            <a:r>
              <a:rPr lang="en-US" sz="1200" dirty="0" smtClean="0"/>
              <a:t>(p1);</a:t>
            </a:r>
          </a:p>
          <a:p>
            <a:r>
              <a:rPr lang="en-US" sz="1200" dirty="0" smtClean="0"/>
              <a:t>Object y = </a:t>
            </a:r>
            <a:r>
              <a:rPr lang="en-US" sz="1200" dirty="0" err="1" smtClean="0"/>
              <a:t>pickOne</a:t>
            </a:r>
            <a:r>
              <a:rPr lang="en-US" sz="1200" dirty="0" smtClean="0"/>
              <a:t>(p2);</a:t>
            </a:r>
            <a:endParaRPr lang="en-US" sz="1200" dirty="0"/>
          </a:p>
        </p:txBody>
      </p:sp>
      <p:pic>
        <p:nvPicPr>
          <p:cNvPr id="11" name="Picture 8" descr="http://openclipart.org/image/100px/svg_to_png/10940/TzeenieWheenie_red_green_OK_not_OK_Icon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27" y="5459418"/>
            <a:ext cx="181474" cy="1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openclipart.org/image/100px/svg_to_png/10941/TzeenieWheenie_red_green_OK_not_OK_Icons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49" y="5258295"/>
            <a:ext cx="179652" cy="17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Interface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3892378" cy="5770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sz="1050" dirty="0" smtClean="0"/>
              <a:t>public interface Function&lt;X,Y&gt; {</a:t>
            </a:r>
          </a:p>
          <a:p>
            <a:r>
              <a:rPr lang="en-US" sz="1050" dirty="0" smtClean="0"/>
              <a:t>    public Y apply(X x);   </a:t>
            </a:r>
          </a:p>
          <a:p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25511" y="2590800"/>
            <a:ext cx="3895467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sz="1000" dirty="0" smtClean="0"/>
              <a:t>public class Square implements Function&lt;Double, Double&gt; {</a:t>
            </a:r>
          </a:p>
          <a:p>
            <a:r>
              <a:rPr lang="en-US" sz="1000" dirty="0" smtClean="0"/>
              <a:t>    public Double apply(Double x) 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return x * x;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34778" y="3657600"/>
            <a:ext cx="38862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sz="1000" dirty="0" smtClean="0"/>
              <a:t>public class </a:t>
            </a:r>
            <a:r>
              <a:rPr lang="en-US" sz="1000" dirty="0" err="1" smtClean="0"/>
              <a:t>isEven</a:t>
            </a:r>
            <a:r>
              <a:rPr lang="en-US" sz="1000" dirty="0" smtClean="0"/>
              <a:t> implements Function&lt;Integer, Boolean&gt; {</a:t>
            </a:r>
          </a:p>
          <a:p>
            <a:r>
              <a:rPr lang="en-US" sz="1000" dirty="0" smtClean="0"/>
              <a:t>    public Boolean apply(Integer x) 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return x % 2 == 0;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22421" y="4724400"/>
            <a:ext cx="3898557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sz="1000" dirty="0" smtClean="0"/>
              <a:t>public class Redness implements Function&lt;Color, Integer&gt; {</a:t>
            </a:r>
          </a:p>
          <a:p>
            <a:r>
              <a:rPr lang="en-US" sz="1000" dirty="0" smtClean="0"/>
              <a:t>    public Integer apply(Color color) 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return </a:t>
            </a:r>
            <a:r>
              <a:rPr lang="en-US" sz="1000" dirty="0" err="1" smtClean="0"/>
              <a:t>color.getRed</a:t>
            </a:r>
            <a:r>
              <a:rPr lang="en-US" sz="1000" dirty="0" smtClean="0"/>
              <a:t>();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932674"/>
            <a:ext cx="4038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interface describes one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1"/>
            <a:endCxn id="4" idx="3"/>
          </p:cNvCxnSpPr>
          <p:nvPr/>
        </p:nvCxnSpPr>
        <p:spPr>
          <a:xfrm flipH="1">
            <a:off x="4120978" y="2117340"/>
            <a:ext cx="6796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20978" y="3021687"/>
            <a:ext cx="4642022" cy="2133600"/>
            <a:chOff x="4120978" y="2445125"/>
            <a:chExt cx="4642022" cy="2133600"/>
          </a:xfrm>
        </p:grpSpPr>
        <p:sp>
          <p:nvSpPr>
            <p:cNvPr id="10" name="TextBox 9"/>
            <p:cNvSpPr txBox="1"/>
            <p:nvPr/>
          </p:nvSpPr>
          <p:spPr>
            <a:xfrm>
              <a:off x="4724400" y="3188759"/>
              <a:ext cx="40386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/>
                  </a:solidFill>
                </a:defRPr>
              </a:lvl1pPr>
            </a:lstStyle>
            <a:p>
              <a:r>
                <a:rPr lang="en-US" dirty="0"/>
                <a:t>Each of these non-abstract classes defines that function.</a:t>
              </a:r>
            </a:p>
          </p:txBody>
        </p:sp>
        <p:cxnSp>
          <p:nvCxnSpPr>
            <p:cNvPr id="15" name="Straight Arrow Connector 14"/>
            <p:cNvCxnSpPr>
              <a:stCxn id="10" idx="1"/>
              <a:endCxn id="5" idx="3"/>
            </p:cNvCxnSpPr>
            <p:nvPr/>
          </p:nvCxnSpPr>
          <p:spPr>
            <a:xfrm flipH="1" flipV="1">
              <a:off x="4120978" y="2445125"/>
              <a:ext cx="603422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1"/>
              <a:endCxn id="6" idx="3"/>
            </p:cNvCxnSpPr>
            <p:nvPr/>
          </p:nvCxnSpPr>
          <p:spPr>
            <a:xfrm flipH="1">
              <a:off x="4120978" y="3511925"/>
              <a:ext cx="6034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1"/>
              <a:endCxn id="7" idx="3"/>
            </p:cNvCxnSpPr>
            <p:nvPr/>
          </p:nvCxnSpPr>
          <p:spPr>
            <a:xfrm flipH="1">
              <a:off x="4120978" y="3511925"/>
              <a:ext cx="603422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1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: Generic types upper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limit the type of element that this function can handle.  Place an upper-bound on the type.</a:t>
            </a:r>
          </a:p>
          <a:p>
            <a:pPr lvl="1"/>
            <a:r>
              <a:rPr lang="en-US" dirty="0" smtClean="0"/>
              <a:t>&lt;T extends Superclass&gt;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429000"/>
            <a:ext cx="476353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public </a:t>
            </a:r>
            <a:r>
              <a:rPr lang="en-US" sz="1200" dirty="0" smtClean="0"/>
              <a:t>&lt;T extends Comparable&lt;T&gt;&gt; T smallest(T x1, T x2) {</a:t>
            </a:r>
          </a:p>
          <a:p>
            <a:r>
              <a:rPr lang="en-US" sz="1200" dirty="0" smtClean="0"/>
              <a:t>  if(x1.compareTo(x2) &lt; 0)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return x1;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return x2;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73130" y="3429000"/>
            <a:ext cx="3581400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This works since T has an “upper bound” of Comparable&lt;T&gt;.  This means that whatever T is, it is a sub-class of Comparable&lt;T&gt;.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476353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 smtClean="0"/>
              <a:t>String x1 = smallest(“a”, “b”);</a:t>
            </a:r>
          </a:p>
          <a:p>
            <a:r>
              <a:rPr lang="en-US" sz="1200" dirty="0" smtClean="0"/>
              <a:t>Integer x2 = smallest(15, 3);</a:t>
            </a:r>
          </a:p>
          <a:p>
            <a:r>
              <a:rPr lang="en-US" sz="1200" dirty="0" smtClean="0"/>
              <a:t>Double x3 = smallest(2, -18);</a:t>
            </a:r>
          </a:p>
        </p:txBody>
      </p:sp>
    </p:spTree>
    <p:extLst>
      <p:ext uri="{BB962C8B-B14F-4D97-AF65-F5344CB8AC3E}">
        <p14:creationId xmlns:p14="http://schemas.microsoft.com/office/powerpoint/2010/main" val="1795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 in C++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Templates are generic classes in C++.  The compiler automatically generates classes when the parameters are supplied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is known as class instantiation.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Functions can also be parameterized in C++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09599" y="4208503"/>
            <a:ext cx="4495800" cy="1079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</a:defRPr>
            </a:lvl1pPr>
          </a:lstStyle>
          <a:p>
            <a:r>
              <a:rPr lang="en-US" dirty="0"/>
              <a:t>template&lt;class T&gt;</a:t>
            </a:r>
          </a:p>
          <a:p>
            <a:r>
              <a:rPr lang="en-US" dirty="0"/>
              <a:t>T max(const T &amp;v1, const T &amp;v2) {</a:t>
            </a:r>
          </a:p>
          <a:p>
            <a:r>
              <a:rPr lang="en-US" dirty="0"/>
              <a:t>   return (v1 &gt; v2) ? v1 : v2;</a:t>
            </a:r>
          </a:p>
          <a:p>
            <a:r>
              <a:rPr lang="en-US" dirty="0"/>
              <a:t>}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09599" y="5403098"/>
            <a:ext cx="5410200" cy="83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z = max&lt;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&gt;(3, 5);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double q = max&lt;double&gt;(3.1, 18.2);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string s = max&lt;string&gt;(“Hello”, “World”);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140293" grpId="0" animBg="1"/>
      <p:bldP spid="1402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Oriented Programming</a:t>
            </a:r>
            <a:endParaRPr lang="en-US" sz="1800" b="1" smtClean="0">
              <a:solidFill>
                <a:srgbClr val="0066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5425" indent="-225425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An object oriented language must support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inheritance : code re-use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encapsulation : limit scope and visibility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polymorphism : specialized functionality</a:t>
            </a:r>
          </a:p>
          <a:p>
            <a:pPr marL="460375" lvl="1" indent="-120650" eaLnBrk="1" hangingPunct="1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25425" indent="-225425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Examples include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Java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Ada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CLOS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Smalltalk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Eiffel</a:t>
            </a:r>
          </a:p>
          <a:p>
            <a:pPr marL="460375" lvl="1" indent="-12065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an OO programming language</a:t>
            </a:r>
          </a:p>
          <a:p>
            <a:pPr lvl="1"/>
            <a:r>
              <a:rPr lang="en-US" dirty="0" smtClean="0"/>
              <a:t>Although it is dynamic and doesn't have classes.</a:t>
            </a:r>
          </a:p>
          <a:p>
            <a:pPr lvl="1"/>
            <a:r>
              <a:rPr lang="en-US" dirty="0" smtClean="0"/>
              <a:t>Inheritance, polymorphism and encapsulation are done via objects.</a:t>
            </a:r>
          </a:p>
          <a:p>
            <a:r>
              <a:rPr lang="en-US" dirty="0" smtClean="0"/>
              <a:t>JavaScript </a:t>
            </a:r>
            <a:r>
              <a:rPr lang="en-US" dirty="0"/>
              <a:t>only has one construct: objects.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has </a:t>
            </a:r>
            <a:r>
              <a:rPr lang="en-US" dirty="0" smtClean="0"/>
              <a:t>a </a:t>
            </a:r>
            <a:r>
              <a:rPr lang="en-US" dirty="0"/>
              <a:t>link to another object called its prototype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prototypes form an 'inheritance chain' or 'prototype chain'.  The chain ends when the prototype of an object is 'null'.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5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object can be created with a 'literal'.  Such objects don't have a prototype (a super-object)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x1 = { first : "Super", last : "Man", superhero : true };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x2 = { first : "Bat", last : "Man", superhero : true };</a:t>
            </a:r>
          </a:p>
          <a:p>
            <a:r>
              <a:rPr lang="en-US" dirty="0"/>
              <a:t>An object can be created with "</a:t>
            </a:r>
            <a:r>
              <a:rPr lang="en-US" dirty="0" err="1"/>
              <a:t>Object.create</a:t>
            </a:r>
            <a:r>
              <a:rPr lang="en-US" dirty="0"/>
              <a:t>".  The argument is the proto-type (super-object).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x3 = </a:t>
            </a:r>
            <a:r>
              <a:rPr lang="en-US" dirty="0" err="1"/>
              <a:t>Object.create</a:t>
            </a:r>
            <a:r>
              <a:rPr lang="en-US" dirty="0"/>
              <a:t>(x1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Properties are inherited and readable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= x3.first;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= x3.last;</a:t>
            </a:r>
          </a:p>
          <a:p>
            <a:r>
              <a:rPr lang="en-US" dirty="0" smtClean="0"/>
              <a:t>Properties are writable.  But only affect the sub-class</a:t>
            </a:r>
          </a:p>
          <a:p>
            <a:pPr lvl="1"/>
            <a:r>
              <a:rPr lang="en-US" dirty="0" smtClean="0"/>
              <a:t>x3.first = "Aqua";</a:t>
            </a:r>
          </a:p>
          <a:p>
            <a:pPr lvl="1"/>
            <a:r>
              <a:rPr lang="en-US" dirty="0" err="1" smtClean="0"/>
              <a:t>fn</a:t>
            </a:r>
            <a:r>
              <a:rPr lang="en-US" dirty="0" smtClean="0"/>
              <a:t> = x1.first;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2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defined by the following syntax</a:t>
            </a:r>
          </a:p>
          <a:p>
            <a:pPr lvl="1"/>
            <a:r>
              <a:rPr lang="en-US" dirty="0" smtClean="0"/>
              <a:t>function(&lt;arguments&gt;) { &lt;body&gt; }</a:t>
            </a:r>
          </a:p>
          <a:p>
            <a:r>
              <a:rPr lang="en-US" dirty="0" smtClean="0"/>
              <a:t>As in</a:t>
            </a:r>
          </a:p>
          <a:p>
            <a:pPr lvl="1"/>
            <a:r>
              <a:rPr lang="en-US" dirty="0" smtClean="0"/>
              <a:t>function(x) { return x * x; }</a:t>
            </a:r>
          </a:p>
          <a:p>
            <a:pPr lvl="1"/>
            <a:r>
              <a:rPr lang="en-US" dirty="0" smtClean="0"/>
              <a:t>function(x, y) { return </a:t>
            </a:r>
            <a:r>
              <a:rPr lang="en-US" dirty="0" err="1" smtClean="0"/>
              <a:t>Math.sqrt</a:t>
            </a:r>
            <a:r>
              <a:rPr lang="en-US" dirty="0" smtClean="0"/>
              <a:t>(x*x + y*y); }</a:t>
            </a:r>
          </a:p>
          <a:p>
            <a:r>
              <a:rPr lang="en-US" dirty="0" smtClean="0"/>
              <a:t>Functions can be properties of objects</a:t>
            </a:r>
          </a:p>
          <a:p>
            <a:pPr lvl="1"/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0" y="4572000"/>
            <a:ext cx="586740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</a:defRPr>
            </a:lvl1pPr>
          </a:lstStyle>
          <a:p>
            <a:pPr defTabSz="228600"/>
            <a:r>
              <a:rPr lang="en-US" dirty="0" err="1" smtClean="0"/>
              <a:t>var</a:t>
            </a:r>
            <a:r>
              <a:rPr lang="en-US" dirty="0" smtClean="0"/>
              <a:t> x4 = {</a:t>
            </a:r>
          </a:p>
          <a:p>
            <a:pPr defTabSz="228600"/>
            <a:r>
              <a:rPr lang="en-US" dirty="0" smtClean="0"/>
              <a:t>		first : "Bat",</a:t>
            </a:r>
          </a:p>
          <a:p>
            <a:pPr defTabSz="228600"/>
            <a:r>
              <a:rPr lang="en-US" dirty="0"/>
              <a:t>	</a:t>
            </a:r>
            <a:r>
              <a:rPr lang="en-US" dirty="0" smtClean="0"/>
              <a:t>	last : "Man",</a:t>
            </a:r>
          </a:p>
          <a:p>
            <a:pPr defTabSz="228600"/>
            <a:r>
              <a:rPr lang="en-US" dirty="0"/>
              <a:t>	</a:t>
            </a:r>
            <a:r>
              <a:rPr lang="en-US" dirty="0" smtClean="0"/>
              <a:t>	full : function() {</a:t>
            </a:r>
          </a:p>
          <a:p>
            <a:pPr defTabSz="228600"/>
            <a:r>
              <a:rPr lang="en-US" dirty="0"/>
              <a:t>	</a:t>
            </a:r>
            <a:r>
              <a:rPr lang="en-US" dirty="0" smtClean="0"/>
              <a:t>		 return </a:t>
            </a:r>
            <a:r>
              <a:rPr lang="en-US" dirty="0" err="1" smtClean="0"/>
              <a:t>this.first</a:t>
            </a:r>
            <a:r>
              <a:rPr lang="en-US" dirty="0" smtClean="0"/>
              <a:t> + " " + </a:t>
            </a:r>
            <a:r>
              <a:rPr lang="en-US" dirty="0" err="1" smtClean="0"/>
              <a:t>this.last</a:t>
            </a:r>
            <a:r>
              <a:rPr lang="en-US" dirty="0" smtClean="0"/>
              <a:t>; </a:t>
            </a:r>
          </a:p>
          <a:p>
            <a:pPr defTabSz="228600"/>
            <a:r>
              <a:rPr lang="en-US" dirty="0" smtClean="0"/>
              <a:t>		}</a:t>
            </a:r>
          </a:p>
          <a:p>
            <a:pPr defTabSz="228600"/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96201" cy="3880773"/>
          </a:xfrm>
        </p:spPr>
        <p:txBody>
          <a:bodyPr/>
          <a:lstStyle/>
          <a:p>
            <a:r>
              <a:rPr lang="en-US" dirty="0" smtClean="0"/>
              <a:t>Consider over-riding the "full" method.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x5 = </a:t>
            </a:r>
            <a:r>
              <a:rPr lang="en-US" dirty="0" err="1" smtClean="0"/>
              <a:t>Object.create</a:t>
            </a:r>
            <a:r>
              <a:rPr lang="en-US" dirty="0" smtClean="0"/>
              <a:t>(x4);</a:t>
            </a:r>
          </a:p>
          <a:p>
            <a:pPr lvl="1"/>
            <a:r>
              <a:rPr lang="en-US" dirty="0" smtClean="0"/>
              <a:t>x5.first = "Ic</a:t>
            </a:r>
            <a:r>
              <a:rPr lang="en-US" dirty="0"/>
              <a:t>e</a:t>
            </a:r>
            <a:r>
              <a:rPr lang="en-US" dirty="0" smtClean="0"/>
              <a:t>";</a:t>
            </a:r>
          </a:p>
          <a:p>
            <a:pPr lvl="1"/>
            <a:r>
              <a:rPr lang="en-US" dirty="0" smtClean="0"/>
              <a:t>x5.middle = "Cream";</a:t>
            </a:r>
          </a:p>
          <a:p>
            <a:pPr lvl="1"/>
            <a:r>
              <a:rPr lang="en-US" dirty="0" smtClean="0"/>
              <a:t>x5.full = function() { return </a:t>
            </a:r>
            <a:r>
              <a:rPr lang="en-US" dirty="0" err="1" smtClean="0"/>
              <a:t>this.first</a:t>
            </a:r>
            <a:r>
              <a:rPr lang="en-US" dirty="0" smtClean="0"/>
              <a:t> + " " + </a:t>
            </a:r>
            <a:r>
              <a:rPr lang="en-US" dirty="0" err="1" smtClean="0"/>
              <a:t>this.middle</a:t>
            </a:r>
            <a:r>
              <a:rPr lang="en-US" dirty="0" smtClean="0"/>
              <a:t> + " " + </a:t>
            </a:r>
            <a:r>
              <a:rPr lang="en-US" dirty="0" err="1" smtClean="0"/>
              <a:t>this.last</a:t>
            </a:r>
            <a:r>
              <a:rPr lang="en-US" dirty="0" smtClean="0"/>
              <a:t>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r>
              <a:rPr lang="en-US" dirty="0"/>
              <a:t>is implemented by what mechanism?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implementation</a:t>
            </a:r>
          </a:p>
          <a:p>
            <a:r>
              <a:rPr lang="en-US" dirty="0"/>
              <a:t>encapsulation is implemented by what mechanism?</a:t>
            </a:r>
          </a:p>
          <a:p>
            <a:pPr lvl="1"/>
            <a:r>
              <a:rPr lang="en-US" dirty="0"/>
              <a:t>access control modifiers</a:t>
            </a:r>
          </a:p>
          <a:p>
            <a:pPr lvl="1"/>
            <a:r>
              <a:rPr lang="en-US" dirty="0"/>
              <a:t>static scope rules</a:t>
            </a:r>
          </a:p>
          <a:p>
            <a:r>
              <a:rPr lang="en-US" dirty="0" smtClean="0"/>
              <a:t>polymorphism is implemented by what mechanism?</a:t>
            </a:r>
            <a:endParaRPr lang="en-US" dirty="0"/>
          </a:p>
          <a:p>
            <a:pPr lvl="1"/>
            <a:r>
              <a:rPr lang="en-US" dirty="0"/>
              <a:t>overriding of functions (and operators) in subclasses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</a:t>
            </a:r>
          </a:p>
          <a:p>
            <a:pPr lvl="1"/>
            <a:r>
              <a:rPr lang="en-US" dirty="0" smtClean="0"/>
              <a:t>Can a class have multiple super-classes?</a:t>
            </a:r>
          </a:p>
          <a:p>
            <a:pPr lvl="1"/>
            <a:r>
              <a:rPr lang="en-US" dirty="0" smtClean="0"/>
              <a:t>What is a generic class?</a:t>
            </a:r>
          </a:p>
          <a:p>
            <a:pPr lvl="1"/>
            <a:r>
              <a:rPr lang="en-US" dirty="0" smtClean="0"/>
              <a:t>How does polymorphism work? Is it a static or dynamic issue?</a:t>
            </a:r>
          </a:p>
          <a:p>
            <a:r>
              <a:rPr lang="en-US" dirty="0" smtClean="0"/>
              <a:t>In C++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“root </a:t>
            </a:r>
            <a:r>
              <a:rPr lang="en-US" dirty="0" smtClean="0"/>
              <a:t>class”.  All </a:t>
            </a:r>
            <a:r>
              <a:rPr lang="en-US" dirty="0"/>
              <a:t>classes without a direct superclass root their own hierarchy</a:t>
            </a:r>
          </a:p>
          <a:p>
            <a:pPr lvl="1"/>
            <a:r>
              <a:rPr lang="en-US" dirty="0"/>
              <a:t>A class can inherit from multiple </a:t>
            </a:r>
            <a:r>
              <a:rPr lang="en-US" dirty="0" smtClean="0"/>
              <a:t>super-classes</a:t>
            </a:r>
          </a:p>
          <a:p>
            <a:pPr lvl="1"/>
            <a:r>
              <a:rPr lang="en-US" dirty="0" smtClean="0"/>
              <a:t>C++ supports generic classes and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C++ Multiple Inheritance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733800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#include &lt;string&gt;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using namespace std; 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NamedObject</a:t>
            </a:r>
            <a:r>
              <a:rPr lang="en-US" sz="1100" b="1" dirty="0">
                <a:latin typeface="Courier New" pitchFamily="49" charset="0"/>
              </a:rPr>
              <a:t> {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public: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</a:rPr>
              <a:t>NamedObject</a:t>
            </a:r>
            <a:r>
              <a:rPr lang="en-US" sz="1100" b="1" dirty="0" smtClean="0">
                <a:latin typeface="Courier New" pitchFamily="49" charset="0"/>
              </a:rPr>
              <a:t>(const </a:t>
            </a:r>
            <a:r>
              <a:rPr lang="en-US" sz="1100" b="1" dirty="0">
                <a:latin typeface="Courier New" pitchFamily="49" charset="0"/>
              </a:rPr>
              <a:t>string&amp; </a:t>
            </a:r>
            <a:r>
              <a:rPr lang="en-US" sz="1100" b="1" dirty="0" err="1">
                <a:latin typeface="Courier New" pitchFamily="49" charset="0"/>
              </a:rPr>
              <a:t>str</a:t>
            </a:r>
            <a:r>
              <a:rPr lang="en-US" sz="1100" b="1" dirty="0">
                <a:latin typeface="Courier New" pitchFamily="49" charset="0"/>
              </a:rPr>
              <a:t>) {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name </a:t>
            </a:r>
            <a:r>
              <a:rPr lang="en-US" sz="1100" b="1" dirty="0">
                <a:latin typeface="Courier New" pitchFamily="49" charset="0"/>
              </a:rPr>
              <a:t>= </a:t>
            </a:r>
            <a:r>
              <a:rPr lang="en-US" sz="1100" b="1" dirty="0" err="1">
                <a:latin typeface="Courier New" pitchFamily="49" charset="0"/>
              </a:rPr>
              <a:t>str</a:t>
            </a:r>
            <a:r>
              <a:rPr lang="en-US" sz="1100" b="1" dirty="0">
                <a:latin typeface="Courier New" pitchFamily="49" charset="0"/>
              </a:rPr>
              <a:t>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} 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string </a:t>
            </a:r>
            <a:r>
              <a:rPr lang="en-US" sz="1100" b="1" dirty="0" err="1">
                <a:latin typeface="Courier New" pitchFamily="49" charset="0"/>
              </a:rPr>
              <a:t>getName</a:t>
            </a:r>
            <a:r>
              <a:rPr lang="en-US" sz="1100" b="1" dirty="0">
                <a:latin typeface="Courier New" pitchFamily="49" charset="0"/>
              </a:rPr>
              <a:t>() {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return </a:t>
            </a:r>
            <a:r>
              <a:rPr lang="en-US" sz="1100" b="1" dirty="0">
                <a:latin typeface="Courier New" pitchFamily="49" charset="0"/>
              </a:rPr>
              <a:t>name;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} 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 private: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string </a:t>
            </a:r>
            <a:r>
              <a:rPr lang="en-US" sz="1100" b="1" dirty="0">
                <a:latin typeface="Courier New" pitchFamily="49" charset="0"/>
              </a:rPr>
              <a:t>name;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}; 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4343400" y="1600200"/>
            <a:ext cx="4495800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class Locatable2DObject {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public: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Locatable2DObject(double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, double yin) {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x </a:t>
            </a:r>
            <a:r>
              <a:rPr lang="en-US" sz="1100" b="1" dirty="0">
                <a:latin typeface="Courier New" pitchFamily="49" charset="0"/>
              </a:rPr>
              <a:t>=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y </a:t>
            </a:r>
            <a:r>
              <a:rPr lang="en-US" sz="1100" b="1" dirty="0">
                <a:latin typeface="Courier New" pitchFamily="49" charset="0"/>
              </a:rPr>
              <a:t>= yin;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} 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double </a:t>
            </a:r>
            <a:r>
              <a:rPr lang="en-US" sz="1100" b="1" dirty="0" err="1">
                <a:latin typeface="Courier New" pitchFamily="49" charset="0"/>
              </a:rPr>
              <a:t>getX</a:t>
            </a:r>
            <a:r>
              <a:rPr lang="en-US" sz="1100" b="1" dirty="0">
                <a:latin typeface="Courier New" pitchFamily="49" charset="0"/>
              </a:rPr>
              <a:t>() { return x; }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double </a:t>
            </a:r>
            <a:r>
              <a:rPr lang="en-US" sz="1100" b="1" dirty="0" err="1">
                <a:latin typeface="Courier New" pitchFamily="49" charset="0"/>
              </a:rPr>
              <a:t>getY</a:t>
            </a:r>
            <a:r>
              <a:rPr lang="en-US" sz="1100" b="1" dirty="0">
                <a:latin typeface="Courier New" pitchFamily="49" charset="0"/>
              </a:rPr>
              <a:t>() { return y; } 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void </a:t>
            </a:r>
            <a:r>
              <a:rPr lang="en-US" sz="1100" b="1" dirty="0" err="1">
                <a:latin typeface="Courier New" pitchFamily="49" charset="0"/>
              </a:rPr>
              <a:t>setX</a:t>
            </a:r>
            <a:r>
              <a:rPr lang="en-US" sz="1100" b="1" dirty="0">
                <a:latin typeface="Courier New" pitchFamily="49" charset="0"/>
              </a:rPr>
              <a:t>(double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) { x =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; }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void </a:t>
            </a:r>
            <a:r>
              <a:rPr lang="en-US" sz="1100" b="1" dirty="0" err="1">
                <a:latin typeface="Courier New" pitchFamily="49" charset="0"/>
              </a:rPr>
              <a:t>setY</a:t>
            </a:r>
            <a:r>
              <a:rPr lang="en-US" sz="1100" b="1" dirty="0">
                <a:latin typeface="Courier New" pitchFamily="49" charset="0"/>
              </a:rPr>
              <a:t>(double yin) { y = yin; } 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private: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double </a:t>
            </a:r>
            <a:r>
              <a:rPr lang="en-US" sz="1100" b="1" dirty="0">
                <a:latin typeface="Courier New" pitchFamily="49" charset="0"/>
              </a:rPr>
              <a:t>x, y;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}; 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381000" y="4724400"/>
            <a:ext cx="8458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NamedShape</a:t>
            </a:r>
            <a:r>
              <a:rPr lang="en-US" sz="1200" b="1" dirty="0">
                <a:latin typeface="Courier New" pitchFamily="49" charset="0"/>
              </a:rPr>
              <a:t> : Locatable2DObject, </a:t>
            </a:r>
            <a:r>
              <a:rPr lang="en-US" sz="1200" b="1" dirty="0" err="1">
                <a:latin typeface="Courier New" pitchFamily="49" charset="0"/>
              </a:rPr>
              <a:t>NamedObject</a:t>
            </a:r>
            <a:r>
              <a:rPr lang="en-US" sz="1200" b="1" dirty="0"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public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NamedShape</a:t>
            </a:r>
            <a:r>
              <a:rPr lang="en-US" sz="1200" b="1" dirty="0">
                <a:latin typeface="Courier New" pitchFamily="49" charset="0"/>
              </a:rPr>
              <a:t>(double x, double y, string n) :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		Locatable2DObject(</a:t>
            </a:r>
            <a:r>
              <a:rPr lang="en-US" sz="1200" b="1" dirty="0" err="1">
                <a:latin typeface="Courier New" pitchFamily="49" charset="0"/>
              </a:rPr>
              <a:t>x,y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NamedObject</a:t>
            </a:r>
            <a:r>
              <a:rPr lang="en-US" sz="1200" b="1" dirty="0">
                <a:latin typeface="Courier New" pitchFamily="49" charset="0"/>
              </a:rPr>
              <a:t>(n) {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	}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/>
      <p:bldP spid="135174" grpId="0" animBg="1"/>
      <p:bldP spid="1351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C++ Example</a:t>
            </a:r>
            <a:endParaRPr lang="en-US" sz="3600" i="1" smtClean="0">
              <a:solidFill>
                <a:srgbClr val="FF0000"/>
              </a:solidFill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37338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#include &lt;string&gt;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using namespace std; 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NamedObject</a:t>
            </a:r>
            <a:r>
              <a:rPr lang="en-US" sz="1100" b="1" dirty="0">
                <a:latin typeface="Courier New" pitchFamily="49" charset="0"/>
              </a:rPr>
              <a:t> {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public: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</a:rPr>
              <a:t>NamedObject</a:t>
            </a:r>
            <a:r>
              <a:rPr lang="en-US" sz="1100" b="1" dirty="0" smtClean="0">
                <a:latin typeface="Courier New" pitchFamily="49" charset="0"/>
              </a:rPr>
              <a:t>(const </a:t>
            </a:r>
            <a:r>
              <a:rPr lang="en-US" sz="1100" b="1" dirty="0">
                <a:latin typeface="Courier New" pitchFamily="49" charset="0"/>
              </a:rPr>
              <a:t>string&amp; </a:t>
            </a:r>
            <a:r>
              <a:rPr lang="en-US" sz="1100" b="1" dirty="0" err="1">
                <a:latin typeface="Courier New" pitchFamily="49" charset="0"/>
              </a:rPr>
              <a:t>str</a:t>
            </a:r>
            <a:r>
              <a:rPr lang="en-US" sz="1100" b="1" dirty="0">
                <a:latin typeface="Courier New" pitchFamily="49" charset="0"/>
              </a:rPr>
              <a:t>) {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name </a:t>
            </a:r>
            <a:r>
              <a:rPr lang="en-US" sz="1100" b="1" dirty="0">
                <a:latin typeface="Courier New" pitchFamily="49" charset="0"/>
              </a:rPr>
              <a:t>= </a:t>
            </a:r>
            <a:r>
              <a:rPr lang="en-US" sz="1100" b="1" dirty="0" err="1">
                <a:latin typeface="Courier New" pitchFamily="49" charset="0"/>
              </a:rPr>
              <a:t>str</a:t>
            </a:r>
            <a:r>
              <a:rPr lang="en-US" sz="1100" b="1" dirty="0">
                <a:latin typeface="Courier New" pitchFamily="49" charset="0"/>
              </a:rPr>
              <a:t>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} 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string </a:t>
            </a:r>
            <a:r>
              <a:rPr lang="en-US" sz="1100" b="1" dirty="0" err="1">
                <a:latin typeface="Courier New" pitchFamily="49" charset="0"/>
              </a:rPr>
              <a:t>getName</a:t>
            </a:r>
            <a:r>
              <a:rPr lang="en-US" sz="1100" b="1" dirty="0">
                <a:latin typeface="Courier New" pitchFamily="49" charset="0"/>
              </a:rPr>
              <a:t>() {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return </a:t>
            </a:r>
            <a:r>
              <a:rPr lang="en-US" sz="1100" b="1" dirty="0">
                <a:latin typeface="Courier New" pitchFamily="49" charset="0"/>
              </a:rPr>
              <a:t>name;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}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getID</a:t>
            </a:r>
            <a:r>
              <a:rPr lang="en-US" sz="1100" b="1" dirty="0"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return </a:t>
            </a:r>
            <a:r>
              <a:rPr lang="en-US" sz="1100" b="1" dirty="0">
                <a:latin typeface="Courier New" pitchFamily="49" charset="0"/>
              </a:rPr>
              <a:t>100;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}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</a:rPr>
              <a:t>private</a:t>
            </a:r>
            <a:r>
              <a:rPr lang="en-US" sz="1100" b="1" dirty="0">
                <a:latin typeface="Courier New" pitchFamily="49" charset="0"/>
              </a:rPr>
              <a:t>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string </a:t>
            </a:r>
            <a:r>
              <a:rPr lang="en-US" sz="1100" b="1" dirty="0">
                <a:latin typeface="Courier New" pitchFamily="49" charset="0"/>
              </a:rPr>
              <a:t>name;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}; 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191000" y="1295400"/>
            <a:ext cx="46482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class Locatable2DObject {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public: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Locatable2DObject(double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, double yin) {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x </a:t>
            </a:r>
            <a:r>
              <a:rPr lang="en-US" sz="1100" b="1" dirty="0">
                <a:latin typeface="Courier New" pitchFamily="49" charset="0"/>
              </a:rPr>
              <a:t>=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y </a:t>
            </a:r>
            <a:r>
              <a:rPr lang="en-US" sz="1100" b="1" dirty="0">
                <a:latin typeface="Courier New" pitchFamily="49" charset="0"/>
              </a:rPr>
              <a:t>= yin;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} 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double </a:t>
            </a:r>
            <a:r>
              <a:rPr lang="en-US" sz="1100" b="1" dirty="0" err="1">
                <a:latin typeface="Courier New" pitchFamily="49" charset="0"/>
              </a:rPr>
              <a:t>getX</a:t>
            </a:r>
            <a:r>
              <a:rPr lang="en-US" sz="1100" b="1" dirty="0">
                <a:latin typeface="Courier New" pitchFamily="49" charset="0"/>
              </a:rPr>
              <a:t>() { return x; }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double </a:t>
            </a:r>
            <a:r>
              <a:rPr lang="en-US" sz="1100" b="1" dirty="0" err="1">
                <a:latin typeface="Courier New" pitchFamily="49" charset="0"/>
              </a:rPr>
              <a:t>getY</a:t>
            </a:r>
            <a:r>
              <a:rPr lang="en-US" sz="1100" b="1" dirty="0">
                <a:latin typeface="Courier New" pitchFamily="49" charset="0"/>
              </a:rPr>
              <a:t>() { return y; } 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void </a:t>
            </a:r>
            <a:r>
              <a:rPr lang="en-US" sz="1100" b="1" dirty="0" err="1">
                <a:latin typeface="Courier New" pitchFamily="49" charset="0"/>
              </a:rPr>
              <a:t>setX</a:t>
            </a:r>
            <a:r>
              <a:rPr lang="en-US" sz="1100" b="1" dirty="0">
                <a:latin typeface="Courier New" pitchFamily="49" charset="0"/>
              </a:rPr>
              <a:t>(double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) { x = </a:t>
            </a:r>
            <a:r>
              <a:rPr lang="en-US" sz="1100" b="1" dirty="0" err="1">
                <a:latin typeface="Courier New" pitchFamily="49" charset="0"/>
              </a:rPr>
              <a:t>xin</a:t>
            </a:r>
            <a:r>
              <a:rPr lang="en-US" sz="1100" b="1" dirty="0">
                <a:latin typeface="Courier New" pitchFamily="49" charset="0"/>
              </a:rPr>
              <a:t>; }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void </a:t>
            </a:r>
            <a:r>
              <a:rPr lang="en-US" sz="1100" b="1" dirty="0" err="1">
                <a:latin typeface="Courier New" pitchFamily="49" charset="0"/>
              </a:rPr>
              <a:t>setY</a:t>
            </a:r>
            <a:r>
              <a:rPr lang="en-US" sz="1100" b="1" dirty="0">
                <a:latin typeface="Courier New" pitchFamily="49" charset="0"/>
              </a:rPr>
              <a:t>(double yin) { y = yin; } 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getID</a:t>
            </a:r>
            <a:r>
              <a:rPr lang="en-US" sz="1100" b="1" dirty="0"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  return </a:t>
            </a:r>
            <a:r>
              <a:rPr lang="en-US" sz="1100" b="1" dirty="0">
                <a:latin typeface="Courier New" pitchFamily="49" charset="0"/>
              </a:rPr>
              <a:t>500;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 }</a:t>
            </a: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  private: </a:t>
            </a:r>
          </a:p>
          <a:p>
            <a:pPr>
              <a:defRPr/>
            </a:pPr>
            <a:r>
              <a:rPr lang="en-US" sz="1100" b="1" dirty="0" smtClean="0">
                <a:latin typeface="Courier New" pitchFamily="49" charset="0"/>
              </a:rPr>
              <a:t>  double </a:t>
            </a:r>
            <a:r>
              <a:rPr lang="en-US" sz="1100" b="1" dirty="0">
                <a:latin typeface="Courier New" pitchFamily="49" charset="0"/>
              </a:rPr>
              <a:t>x, y; 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};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81000" y="4876800"/>
            <a:ext cx="8458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NamedShape</a:t>
            </a:r>
            <a:r>
              <a:rPr lang="en-US" sz="1200" b="1" dirty="0">
                <a:latin typeface="Courier New" pitchFamily="49" charset="0"/>
              </a:rPr>
              <a:t> : Locatable2DObject, </a:t>
            </a:r>
            <a:r>
              <a:rPr lang="en-US" sz="1200" b="1" dirty="0" err="1">
                <a:latin typeface="Courier New" pitchFamily="49" charset="0"/>
              </a:rPr>
              <a:t>NamedObject</a:t>
            </a:r>
            <a:r>
              <a:rPr lang="en-US" sz="1200" b="1" dirty="0"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public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NamedShape</a:t>
            </a:r>
            <a:r>
              <a:rPr lang="en-US" sz="1200" b="1" dirty="0">
                <a:latin typeface="Courier New" pitchFamily="49" charset="0"/>
              </a:rPr>
              <a:t>(double x, double y, string n) :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		Locatable2DObject(</a:t>
            </a:r>
            <a:r>
              <a:rPr lang="en-US" sz="1200" b="1" dirty="0" err="1">
                <a:latin typeface="Courier New" pitchFamily="49" charset="0"/>
              </a:rPr>
              <a:t>x,y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NamedObject</a:t>
            </a:r>
            <a:r>
              <a:rPr lang="en-US" sz="1200" b="1" dirty="0">
                <a:latin typeface="Courier New" pitchFamily="49" charset="0"/>
              </a:rPr>
              <a:t>(n) {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	}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  <p:bldP spid="136196" grpId="0" animBg="1"/>
      <p:bldP spid="136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7772401" cy="4517363"/>
          </a:xfrm>
        </p:spPr>
        <p:txBody>
          <a:bodyPr>
            <a:normAutofit/>
          </a:bodyPr>
          <a:lstStyle/>
          <a:p>
            <a:r>
              <a:rPr lang="en-US" dirty="0" smtClean="0"/>
              <a:t>When a method in a subclass redefines the corresponding super-class method.  This implies that a</a:t>
            </a:r>
            <a:r>
              <a:rPr lang="en-US" dirty="0" smtClean="0">
                <a:solidFill>
                  <a:schemeClr val="tx1"/>
                </a:solidFill>
              </a:rPr>
              <a:t>n object of the derived class may be referred to as an element of the base class type or the derived class type.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When a function is invoked through the base-class reference, which method is referenced?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2819400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class A {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public: 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A(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x) { 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this.x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x;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} 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void </a:t>
            </a:r>
            <a:r>
              <a:rPr lang="en-US" sz="1200" b="1" dirty="0">
                <a:latin typeface="Courier New" pitchFamily="49" charset="0"/>
              </a:rPr>
              <a:t>print() {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&lt;&lt; x &lt;&lt; </a:t>
            </a:r>
            <a:r>
              <a:rPr lang="en-US" sz="1200" b="1" dirty="0" err="1">
                <a:latin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private: 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x;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};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00400" y="3581400"/>
            <a:ext cx="2819400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class B : public A { 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public: 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B(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x,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y) : A(x) { 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this.y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y;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} 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void </a:t>
            </a:r>
            <a:r>
              <a:rPr lang="en-US" sz="1200" b="1" dirty="0">
                <a:latin typeface="Courier New" pitchFamily="49" charset="0"/>
              </a:rPr>
              <a:t>print() {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&lt;&lt; y &lt;&lt; </a:t>
            </a:r>
            <a:r>
              <a:rPr lang="en-US" sz="1200" b="1" dirty="0" err="1">
                <a:latin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private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y;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};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3581400"/>
            <a:ext cx="2819400" cy="2015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A *a = new A(1);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B *b = new B(2,3);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a-&gt;print();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b-&gt;print();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A *c = a;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c-&gt;print();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 = b;</a:t>
            </a:r>
          </a:p>
          <a:p>
            <a:pPr>
              <a:defRPr/>
            </a:pPr>
            <a:r>
              <a:rPr lang="en-US" sz="1100" b="1" dirty="0">
                <a:latin typeface="Courier New" pitchFamily="49" charset="0"/>
              </a:rPr>
              <a:t>c-&gt;print();</a:t>
            </a:r>
          </a:p>
          <a:p>
            <a:pPr>
              <a:defRPr/>
            </a:pPr>
            <a:endParaRPr lang="en-US" sz="11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Generics : A type parameterized on type(s)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5362" y="2010995"/>
            <a:ext cx="2667000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sz="1100" dirty="0" smtClean="0"/>
              <a:t>public class Pair&lt;T1,T2&gt; {</a:t>
            </a:r>
          </a:p>
          <a:p>
            <a:r>
              <a:rPr lang="en-US" sz="1100" dirty="0" smtClean="0"/>
              <a:t>    private T1 first;</a:t>
            </a:r>
          </a:p>
          <a:p>
            <a:r>
              <a:rPr lang="en-US" sz="1100" dirty="0" smtClean="0"/>
              <a:t>    private T2 second;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Pair(T1 first, T2 second)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this.first</a:t>
            </a:r>
            <a:r>
              <a:rPr lang="en-US" sz="1100" dirty="0" smtClean="0"/>
              <a:t> = first;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this.second</a:t>
            </a:r>
            <a:r>
              <a:rPr lang="en-US" sz="1100" dirty="0" smtClean="0"/>
              <a:t> = second;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T1 </a:t>
            </a:r>
            <a:r>
              <a:rPr lang="en-US" sz="1100" dirty="0" err="1" smtClean="0"/>
              <a:t>getFirst</a:t>
            </a:r>
            <a:r>
              <a:rPr lang="en-US" sz="1100" dirty="0" smtClean="0"/>
              <a:t>() {</a:t>
            </a:r>
          </a:p>
          <a:p>
            <a:r>
              <a:rPr lang="en-US" sz="1100" dirty="0" smtClean="0"/>
              <a:t>        return first;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T2 </a:t>
            </a:r>
            <a:r>
              <a:rPr lang="en-US" sz="1100" dirty="0" err="1" smtClean="0"/>
              <a:t>getSecond</a:t>
            </a:r>
            <a:r>
              <a:rPr lang="en-US" sz="1100" dirty="0" smtClean="0"/>
              <a:t>() {</a:t>
            </a:r>
          </a:p>
          <a:p>
            <a:r>
              <a:rPr lang="en-US" sz="1100" dirty="0" smtClean="0"/>
              <a:t>        return second;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void </a:t>
            </a:r>
            <a:r>
              <a:rPr lang="en-US" sz="1100" dirty="0" err="1" smtClean="0"/>
              <a:t>setFirst</a:t>
            </a:r>
            <a:r>
              <a:rPr lang="en-US" sz="1100" dirty="0" smtClean="0"/>
              <a:t>(T1 first)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this.first</a:t>
            </a:r>
            <a:r>
              <a:rPr lang="en-US" sz="1100" dirty="0" smtClean="0"/>
              <a:t> = first;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public void </a:t>
            </a:r>
            <a:r>
              <a:rPr lang="en-US" sz="1100" dirty="0" err="1" smtClean="0"/>
              <a:t>setSecond</a:t>
            </a:r>
            <a:r>
              <a:rPr lang="en-US" sz="1100" dirty="0" smtClean="0"/>
              <a:t>(T2 second)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this.second</a:t>
            </a:r>
            <a:r>
              <a:rPr lang="en-US" sz="1100" dirty="0" smtClean="0"/>
              <a:t> = second;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2010995"/>
            <a:ext cx="7162800" cy="338554"/>
            <a:chOff x="457200" y="1752600"/>
            <a:chExt cx="6949646" cy="33855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TextBox 4"/>
            <p:cNvSpPr txBox="1"/>
            <p:nvPr/>
          </p:nvSpPr>
          <p:spPr>
            <a:xfrm>
              <a:off x="457200" y="1752600"/>
              <a:ext cx="4045963" cy="3385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 and T2 are type parameters.</a:t>
              </a:r>
              <a:endParaRPr lang="en-US" sz="1600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4503163" y="1921877"/>
              <a:ext cx="1288037" cy="1538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949646" y="1807696"/>
              <a:ext cx="457200" cy="173504"/>
            </a:xfrm>
            <a:prstGeom prst="rect">
              <a:avLst/>
            </a:prstGeom>
            <a:solidFill>
              <a:schemeClr val="accent3">
                <a:lumMod val="75000"/>
                <a:alpha val="34902"/>
              </a:schemeClr>
            </a:solidFill>
            <a:ln w="9525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" y="3657600"/>
            <a:ext cx="54102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ysClr val="windowText" lastClr="000000"/>
                </a:solidFill>
              </a:rPr>
              <a:t>public class </a:t>
            </a:r>
            <a:r>
              <a:rPr lang="en-US" sz="1100" b="1" dirty="0" err="1" smtClean="0">
                <a:solidFill>
                  <a:sysClr val="windowText" lastClr="000000"/>
                </a:solidFill>
              </a:rPr>
              <a:t>PairDriver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{</a:t>
            </a:r>
          </a:p>
          <a:p>
            <a:r>
              <a:rPr lang="en-US" sz="1100" b="1" dirty="0" smtClean="0">
                <a:solidFill>
                  <a:sysClr val="windowText" lastClr="000000"/>
                </a:solidFill>
              </a:rPr>
              <a:t>  public static void main(String[] </a:t>
            </a:r>
            <a:r>
              <a:rPr lang="en-US" sz="1100" b="1" dirty="0" err="1" smtClean="0">
                <a:solidFill>
                  <a:sysClr val="windowText" lastClr="000000"/>
                </a:solidFill>
              </a:rPr>
              <a:t>args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) {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Pair&lt;String, Integer&gt; p1 = new Pair&lt;&gt;(“Kenny”, 1);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Pair&lt;Integer, Double&gt; p2 = new Pair&lt;&gt;(2, 3.5);</a:t>
            </a:r>
            <a:endParaRPr lang="en-US" sz="1100" b="1" dirty="0">
              <a:solidFill>
                <a:sysClr val="windowText" lastClr="000000"/>
              </a:solidFill>
            </a:endParaRP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 String x1 = p1.getFirst();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 Integer x2 = p1.getSecond();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 Integer x3 = p2.getFirst();</a:t>
            </a:r>
          </a:p>
          <a:p>
            <a:r>
              <a:rPr lang="en-US" sz="1100" b="1" dirty="0" smtClean="0">
                <a:solidFill>
                  <a:sysClr val="windowText" lastClr="000000"/>
                </a:solidFill>
              </a:rPr>
              <a:t>     Double x4 = p2.getSecond();</a:t>
            </a:r>
          </a:p>
          <a:p>
            <a:endParaRPr lang="en-US" sz="1100" b="1" dirty="0">
              <a:solidFill>
                <a:sysClr val="windowText" lastClr="000000"/>
              </a:solidFill>
            </a:endParaRPr>
          </a:p>
          <a:p>
            <a:r>
              <a:rPr lang="en-US" sz="1100" b="1" dirty="0" smtClean="0">
                <a:solidFill>
                  <a:sysClr val="windowText" lastClr="000000"/>
                </a:solidFill>
              </a:rPr>
              <a:t>     Pair&lt;Pair&lt;String, Integer&gt;,Pair&lt;Integer, Double&gt;&gt; p3 = new Pair&lt;&gt;(p1, p2);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 ???        x5 = p3.getFirst();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   ???        x6 = p3.getSecond();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sz="1100" b="1" dirty="0" smtClean="0">
                <a:solidFill>
                  <a:sysClr val="windowText" lastClr="000000"/>
                </a:solidFill>
              </a:rPr>
              <a:t> }</a:t>
            </a:r>
            <a:endParaRPr lang="en-US" sz="1100" b="1" dirty="0">
              <a:solidFill>
                <a:sysClr val="windowText" lastClr="000000"/>
              </a:solidFill>
            </a:endParaRPr>
          </a:p>
          <a:p>
            <a:r>
              <a:rPr lang="en-US" sz="1100" b="1" dirty="0" smtClean="0">
                <a:solidFill>
                  <a:sysClr val="windowText" lastClr="000000"/>
                </a:solidFill>
              </a:rPr>
              <a:t>}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4843" y="2544395"/>
            <a:ext cx="4045963" cy="2840408"/>
            <a:chOff x="444843" y="2286000"/>
            <a:chExt cx="4045963" cy="28404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Straight Arrow Connector 13"/>
            <p:cNvCxnSpPr/>
            <p:nvPr/>
          </p:nvCxnSpPr>
          <p:spPr>
            <a:xfrm>
              <a:off x="1219200" y="2932331"/>
              <a:ext cx="0" cy="877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44843" y="2286000"/>
              <a:ext cx="4045963" cy="2840408"/>
              <a:chOff x="444843" y="2286000"/>
              <a:chExt cx="4045963" cy="284040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44843" y="2286000"/>
                <a:ext cx="4045963" cy="5847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Type arguments are supplied when the class is used.</a:t>
                </a:r>
                <a:endParaRPr lang="en-US" sz="16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90600" y="3812059"/>
                <a:ext cx="1143000" cy="173504"/>
              </a:xfrm>
              <a:prstGeom prst="rect">
                <a:avLst/>
              </a:prstGeom>
              <a:solidFill>
                <a:srgbClr val="00CC00">
                  <a:alpha val="20000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02956" y="3988385"/>
                <a:ext cx="1130643" cy="173504"/>
              </a:xfrm>
              <a:prstGeom prst="rect">
                <a:avLst/>
              </a:prstGeom>
              <a:solidFill>
                <a:srgbClr val="00CC00">
                  <a:alpha val="20000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02957" y="4952904"/>
                <a:ext cx="3035644" cy="173504"/>
              </a:xfrm>
              <a:prstGeom prst="rect">
                <a:avLst/>
              </a:prstGeom>
              <a:solidFill>
                <a:srgbClr val="00CC00">
                  <a:alpha val="20000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5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: </a:t>
            </a:r>
            <a:r>
              <a:rPr lang="en-US" dirty="0" smtClean="0"/>
              <a:t>Generic </a:t>
            </a:r>
            <a:r>
              <a:rPr lang="en-US" dirty="0" smtClean="0"/>
              <a:t>Methods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41910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public </a:t>
            </a:r>
            <a:r>
              <a:rPr lang="en-US" sz="1600" dirty="0" smtClean="0"/>
              <a:t>&lt;T&gt; T </a:t>
            </a:r>
            <a:r>
              <a:rPr lang="en-US" sz="1600" dirty="0" err="1" smtClean="0"/>
              <a:t>randomChoice</a:t>
            </a:r>
            <a:r>
              <a:rPr lang="en-US" sz="1600" dirty="0" smtClean="0"/>
              <a:t>(T x1, T x2) {</a:t>
            </a:r>
          </a:p>
          <a:p>
            <a:r>
              <a:rPr lang="en-US" sz="1600" dirty="0" smtClean="0"/>
              <a:t>  if(</a:t>
            </a:r>
            <a:r>
              <a:rPr lang="en-US" sz="1600" dirty="0" err="1" smtClean="0"/>
              <a:t>Math.random</a:t>
            </a:r>
            <a:r>
              <a:rPr lang="en-US" sz="1600" dirty="0" smtClean="0"/>
              <a:t>() &lt; .5)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return x1;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 else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return x2;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02659" y="1981199"/>
            <a:ext cx="3655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/>
              <a:t>String s = </a:t>
            </a:r>
            <a:r>
              <a:rPr lang="en-US" sz="1600" dirty="0" err="1" smtClean="0"/>
              <a:t>randomChoice</a:t>
            </a:r>
            <a:r>
              <a:rPr lang="en-US" sz="1600" dirty="0" smtClean="0"/>
              <a:t>(“a”, “b”);</a:t>
            </a:r>
          </a:p>
          <a:p>
            <a:r>
              <a:rPr lang="en-US" sz="1600" dirty="0" smtClean="0"/>
              <a:t>Double x = </a:t>
            </a:r>
            <a:r>
              <a:rPr lang="en-US" sz="1600" dirty="0" err="1" smtClean="0"/>
              <a:t>randomChoice</a:t>
            </a:r>
            <a:r>
              <a:rPr lang="en-US" sz="1600" dirty="0" smtClean="0"/>
              <a:t>(1.0, 2.3);</a:t>
            </a:r>
          </a:p>
          <a:p>
            <a:r>
              <a:rPr lang="en-US" sz="1600" dirty="0" smtClean="0"/>
              <a:t>Integer y = </a:t>
            </a:r>
            <a:r>
              <a:rPr lang="en-US" sz="1600" dirty="0" err="1" smtClean="0"/>
              <a:t>randomChoice</a:t>
            </a:r>
            <a:r>
              <a:rPr lang="en-US" sz="1600" dirty="0" smtClean="0"/>
              <a:t>(3,5</a:t>
            </a:r>
            <a:r>
              <a:rPr lang="en-US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92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1408</TotalTime>
  <Words>2243</Words>
  <Application>Microsoft Office PowerPoint</Application>
  <PresentationFormat>On-screen Show (4:3)</PresentationFormat>
  <Paragraphs>436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 3</vt:lpstr>
      <vt:lpstr>Facet</vt:lpstr>
      <vt:lpstr>Object Oriented Programming</vt:lpstr>
      <vt:lpstr>Object Oriented Programming</vt:lpstr>
      <vt:lpstr>Java OO</vt:lpstr>
      <vt:lpstr>OO Programming</vt:lpstr>
      <vt:lpstr>C++ Multiple Inheritance</vt:lpstr>
      <vt:lpstr>C++ Example</vt:lpstr>
      <vt:lpstr>Method Overriding</vt:lpstr>
      <vt:lpstr>Generics : A type parameterized on type(s)</vt:lpstr>
      <vt:lpstr>Java : Generic Methods</vt:lpstr>
      <vt:lpstr>Generic Methods</vt:lpstr>
      <vt:lpstr>Generics and Subtyping</vt:lpstr>
      <vt:lpstr>Generics and Conformance</vt:lpstr>
      <vt:lpstr>Bounded Type Parameters</vt:lpstr>
      <vt:lpstr>Generics and Wildcards</vt:lpstr>
      <vt:lpstr>Generics and Wildcards</vt:lpstr>
      <vt:lpstr>Generics and Wildcards</vt:lpstr>
      <vt:lpstr>Generic Interface Example</vt:lpstr>
      <vt:lpstr>Java : Generic types upper bound</vt:lpstr>
      <vt:lpstr>Templates in C++</vt:lpstr>
      <vt:lpstr>Prototypal Inheritance</vt:lpstr>
      <vt:lpstr>Example</vt:lpstr>
      <vt:lpstr>Polymorphism</vt:lpstr>
      <vt:lpstr>Polymorphism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Kenny Hunt</dc:creator>
  <cp:lastModifiedBy>hunt</cp:lastModifiedBy>
  <cp:revision>27</cp:revision>
  <dcterms:created xsi:type="dcterms:W3CDTF">2008-11-19T16:25:56Z</dcterms:created>
  <dcterms:modified xsi:type="dcterms:W3CDTF">2014-11-04T15:33:40Z</dcterms:modified>
</cp:coreProperties>
</file>