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8" r:id="rId16"/>
    <p:sldId id="284" r:id="rId17"/>
    <p:sldId id="289" r:id="rId18"/>
    <p:sldId id="290" r:id="rId19"/>
    <p:sldId id="285" r:id="rId20"/>
    <p:sldId id="273" r:id="rId21"/>
    <p:sldId id="274" r:id="rId22"/>
    <p:sldId id="286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1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0" y="2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FC377-AD11-4868-8D7A-B6C606DB527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F0644-9095-461A-BE09-E2BD71B0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9E705-651F-4F0A-A764-67057143192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8159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3F2736-5E38-42BE-BB24-5579B28465F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1229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CE615-67D8-451F-AFDB-58278EC0CA4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1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156DE-30D1-4344-B445-6A199DAD182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1339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ADFF6-3CB9-402D-884D-F6AF75307E2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1790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39E65-2FE1-43BF-9619-52A4899DD2D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79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7018B5-F3DA-430F-A46B-9BC29D2E35A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032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CD370-55A4-4FD0-8A20-6DD856AC2665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5429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EF85F-BBA9-4D6D-98B6-0CFE028124B0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2019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AF8A7-0345-4DC1-8AC3-F7D44E99A2B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5240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8A5DB-E8B2-49FF-B72C-1275E9EDEDD3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9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19CBA-0769-47C5-90B8-4033DDC7779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731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1F135-172C-4E29-BE7F-721132B91676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0787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DA508-6090-4716-9AA0-154F079E9E2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369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ED4ED-C522-451D-95CF-751D7CE5FB1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298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25507-631D-4520-9775-97974CCFC0E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A88B4-CBFF-4316-95D5-6569BD84B1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935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25507-631D-4520-9775-97974CCFC0E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0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9A8CC-AB5D-42D7-BBBF-ADD14C9AB22C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272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25507-631D-4520-9775-97974CCFC0E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2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25507-631D-4520-9775-97974CCFC0E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C3DBE-C4D5-4156-83CC-1BF0985038A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56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1568" y="1535724"/>
            <a:ext cx="4630615" cy="2687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0846" y="4340592"/>
            <a:ext cx="30011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6FE2-06A2-40BD-8A12-C0FF9ECCE5DE}" type="datetime1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7BA5-9111-4572-9BAA-80F02600207A}" type="datetime1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94A1-BB95-4A19-9121-A1D65434910C}" type="datetime1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3654-AEC7-49B6-8D6C-2120A09B23CC}" type="datetime1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5FAE-6380-4EA3-ABE7-B5BA22554E9F}" type="datetime1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6C36-6A9B-4F47-AC1A-C42ED55196AE}" type="datetime1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FBBD-D58D-4CC5-B1C3-FBBFDA4DF978}" type="datetime1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9D4-B51A-4853-AEF0-2D9521F0175E}" type="datetime1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425D-686C-44E7-B5C6-00B3A13AA684}" type="datetime1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899F-475E-4480-8B71-94FBE2945BA0}" type="datetime1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7D6D-4EA7-41D2-B38F-98F363FF1EF1}" type="datetime1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EDD5-485B-4E6E-A68A-1CCE2CDC46DC}" type="datetime1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4153" y="6305062"/>
            <a:ext cx="439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3F32-6F3C-439B-BBCD-5FA62D935F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6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122" y="2473569"/>
            <a:ext cx="4630615" cy="847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661" y="4082684"/>
            <a:ext cx="2795954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The purely functional type </a:t>
            </a:r>
            <a:r>
              <a:rPr lang="en-US" dirty="0" err="1" smtClean="0"/>
              <a:t>inferencing</a:t>
            </a:r>
            <a:r>
              <a:rPr lang="en-US" dirty="0" smtClean="0"/>
              <a:t> pattern matching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Types: Functions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Functions always take a single argument (they are </a:t>
            </a:r>
            <a:r>
              <a:rPr lang="en-US" b="1" i="1" dirty="0" smtClean="0"/>
              <a:t>all curried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lvl="1"/>
            <a:r>
              <a:rPr lang="en-US" dirty="0" smtClean="0"/>
              <a:t>The -&gt; “operator” is right associative!</a:t>
            </a:r>
          </a:p>
          <a:p>
            <a:pPr lvl="2"/>
            <a:r>
              <a:rPr lang="en-US" dirty="0" smtClean="0"/>
              <a:t>add :: Integer -&gt; ( Integer -&gt; Integer )</a:t>
            </a:r>
          </a:p>
          <a:p>
            <a:pPr lvl="1"/>
            <a:r>
              <a:rPr lang="en-US" dirty="0" smtClean="0"/>
              <a:t>“add” must therefore be a function that accepts an Integer and produces a function that maps an Integer to an Integer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10</a:t>
            </a:fld>
            <a:endParaRPr lang="en-US"/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866900" y="2378564"/>
            <a:ext cx="8229600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</a:rPr>
              <a:t>add :: Integer -&gt; Integer -&gt; Integer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</a:rPr>
              <a:t>add x y = x + y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1828800" y="4911969"/>
            <a:ext cx="83058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add 3 5 =&gt; 8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add 3 =&gt; anonymous function of type Integer-&gt;Integer</a:t>
            </a:r>
          </a:p>
        </p:txBody>
      </p:sp>
    </p:spTree>
    <p:extLst>
      <p:ext uri="{BB962C8B-B14F-4D97-AF65-F5344CB8AC3E}">
        <p14:creationId xmlns:p14="http://schemas.microsoft.com/office/powerpoint/2010/main" val="13255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  <p:bldP spid="205828" grpId="0" animBg="1"/>
      <p:bldP spid="2058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Haskell Conditionals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Conditionals are “if..then..else” or “guarded commands”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if x &gt;= y &amp;&amp; x &gt;= z then x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else if y &gt;= x &amp;&amp; y &gt;= z then y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else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endParaRPr lang="en-US" dirty="0" smtClean="0"/>
          </a:p>
          <a:p>
            <a:pPr marL="0" indent="0"/>
            <a:r>
              <a:rPr lang="en-US" dirty="0" smtClean="0"/>
              <a:t> A guarded command is basically shorthand and is written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| x &gt;= y &amp;&amp; x &gt;= z = x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| y &gt;= x &amp;&amp; y &gt;= z = y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| otherwise = 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1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Haskell Data Types: Functions</a:t>
            </a:r>
            <a:endParaRPr lang="en-US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 Functions are defined by giving </a:t>
            </a:r>
          </a:p>
          <a:p>
            <a:pPr lvl="1" indent="-338138"/>
            <a:r>
              <a:rPr lang="en-US" dirty="0" smtClean="0"/>
              <a:t>a signature (this is optional)</a:t>
            </a:r>
          </a:p>
          <a:p>
            <a:pPr lvl="1" indent="-338138"/>
            <a:r>
              <a:rPr lang="en-US" dirty="0" smtClean="0"/>
              <a:t>a body (this is not optional)</a:t>
            </a:r>
          </a:p>
          <a:p>
            <a:pPr lvl="1" indent="-338138"/>
            <a:r>
              <a:rPr lang="en-US" dirty="0" smtClean="0"/>
              <a:t>Bodies may be associated with patterns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name :: Domain -&gt; Range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name arg1 arg2 arg3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| g1 = e1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| g2 = e2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..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| otherwise = e</a:t>
            </a:r>
            <a:endParaRPr lang="en-US" dirty="0" smtClean="0"/>
          </a:p>
          <a:p>
            <a:pPr marL="457200" lvl="1" indent="0"/>
            <a:r>
              <a:rPr lang="en-US" dirty="0" smtClean="0"/>
              <a:t> Presumably, the arguments are involved in the expressions of the body</a:t>
            </a:r>
            <a:endParaRPr lang="en-US" b="1" i="1" dirty="0" smtClean="0"/>
          </a:p>
          <a:p>
            <a:pPr marL="0" indent="0"/>
            <a:endParaRPr lang="en-US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Types: Functions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 Example of a “max” function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max3 ::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-&gt;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-&gt;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-&gt;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max3 x y z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	| x &gt;= y &amp;&amp; x &gt;= z = x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	| y &gt;= x &amp;&amp; y &gt;= z = y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	| otherwise = z</a:t>
            </a:r>
            <a:endParaRPr lang="en-US" dirty="0" smtClean="0"/>
          </a:p>
          <a:p>
            <a:pPr marL="0" indent="0"/>
            <a:r>
              <a:rPr lang="en-US" dirty="0" smtClean="0"/>
              <a:t> The domain of this function is understood as 3 “</a:t>
            </a:r>
            <a:r>
              <a:rPr lang="en-US" dirty="0" err="1" smtClean="0"/>
              <a:t>Int”s</a:t>
            </a:r>
            <a:r>
              <a:rPr lang="en-US" dirty="0" smtClean="0"/>
              <a:t> (but note that all functions are curried)</a:t>
            </a:r>
          </a:p>
          <a:p>
            <a:pPr marL="0" indent="0"/>
            <a:r>
              <a:rPr lang="en-US" dirty="0" smtClean="0"/>
              <a:t> The range of this function is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  <a:endParaRPr lang="en-US" b="1" i="1" dirty="0" smtClean="0"/>
          </a:p>
          <a:p>
            <a:pPr marL="0" indent="0"/>
            <a:r>
              <a:rPr lang="en-US" b="1" i="1" dirty="0" smtClean="0"/>
              <a:t> </a:t>
            </a:r>
            <a:r>
              <a:rPr lang="en-US" dirty="0" smtClean="0"/>
              <a:t>The function can be invoked </a:t>
            </a:r>
            <a:r>
              <a:rPr lang="en-US" smtClean="0"/>
              <a:t>without parenthesis (due to currying)</a:t>
            </a:r>
            <a:endParaRPr lang="en-US" dirty="0" smtClean="0"/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&gt; max3 4 8 2</a:t>
            </a:r>
          </a:p>
          <a:p>
            <a:pPr marL="0" indent="0"/>
            <a:endParaRPr lang="en-US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Types: Functions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dirty="0"/>
              <a:t> Example of a “max” function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i="1" dirty="0" smtClean="0">
                <a:solidFill>
                  <a:srgbClr val="B2B2B2"/>
                </a:solidFill>
                <a:latin typeface="Courier New" pitchFamily="49" charset="0"/>
              </a:rPr>
              <a:t>max3 :: </a:t>
            </a:r>
            <a:r>
              <a:rPr lang="en-US" b="1" i="1" dirty="0" err="1" smtClean="0">
                <a:solidFill>
                  <a:srgbClr val="B2B2B2"/>
                </a:solidFill>
                <a:latin typeface="Courier New" pitchFamily="49" charset="0"/>
              </a:rPr>
              <a:t>Int</a:t>
            </a:r>
            <a:r>
              <a:rPr lang="en-US" b="1" i="1" dirty="0" smtClean="0">
                <a:solidFill>
                  <a:srgbClr val="B2B2B2"/>
                </a:solidFill>
                <a:latin typeface="Courier New" pitchFamily="49" charset="0"/>
              </a:rPr>
              <a:t> -&gt; </a:t>
            </a:r>
            <a:r>
              <a:rPr lang="en-US" b="1" i="1" dirty="0" err="1" smtClean="0">
                <a:solidFill>
                  <a:srgbClr val="B2B2B2"/>
                </a:solidFill>
                <a:latin typeface="Courier New" pitchFamily="49" charset="0"/>
              </a:rPr>
              <a:t>Int</a:t>
            </a:r>
            <a:r>
              <a:rPr lang="en-US" b="1" i="1" dirty="0" smtClean="0">
                <a:solidFill>
                  <a:srgbClr val="B2B2B2"/>
                </a:solidFill>
                <a:latin typeface="Courier New" pitchFamily="49" charset="0"/>
              </a:rPr>
              <a:t> -&gt; </a:t>
            </a:r>
            <a:r>
              <a:rPr lang="en-US" b="1" i="1" dirty="0" err="1" smtClean="0">
                <a:solidFill>
                  <a:srgbClr val="B2B2B2"/>
                </a:solidFill>
                <a:latin typeface="Courier New" pitchFamily="49" charset="0"/>
              </a:rPr>
              <a:t>Int</a:t>
            </a:r>
            <a:r>
              <a:rPr lang="en-US" b="1" i="1" dirty="0" smtClean="0">
                <a:solidFill>
                  <a:srgbClr val="B2B2B2"/>
                </a:solidFill>
                <a:latin typeface="Courier New" pitchFamily="49" charset="0"/>
              </a:rPr>
              <a:t> -&gt; </a:t>
            </a:r>
            <a:r>
              <a:rPr lang="en-US" b="1" i="1" dirty="0" err="1" smtClean="0">
                <a:solidFill>
                  <a:srgbClr val="B2B2B2"/>
                </a:solidFill>
                <a:latin typeface="Courier New" pitchFamily="49" charset="0"/>
              </a:rPr>
              <a:t>Int</a:t>
            </a:r>
            <a:endParaRPr lang="en-US" b="1" i="1" dirty="0" smtClean="0">
              <a:solidFill>
                <a:srgbClr val="B2B2B2"/>
              </a:solidFill>
              <a:latin typeface="Courier New" pitchFamily="49" charset="0"/>
            </a:endParaRP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max3 x y z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| x &gt;= y &amp;&amp; x &gt;= z = x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| y &gt;= x &amp;&amp; y &gt;= z = y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| otherwise = z</a:t>
            </a:r>
            <a:endParaRPr lang="en-US" sz="1800" dirty="0"/>
          </a:p>
          <a:p>
            <a:pPr marL="0" indent="0"/>
            <a:r>
              <a:rPr lang="en-US" sz="2000" dirty="0"/>
              <a:t> If the first line is omitted, it is </a:t>
            </a:r>
            <a:r>
              <a:rPr lang="en-US" sz="2000" b="1" i="1" dirty="0"/>
              <a:t>inferred</a:t>
            </a:r>
            <a:r>
              <a:rPr lang="en-US" sz="2000" dirty="0"/>
              <a:t> using the most general type information </a:t>
            </a:r>
          </a:p>
          <a:p>
            <a:pPr marL="0" indent="0"/>
            <a:r>
              <a:rPr lang="en-US" sz="2000" dirty="0"/>
              <a:t>The </a:t>
            </a:r>
            <a:r>
              <a:rPr lang="en-US" sz="2000" b="1" i="1" dirty="0"/>
              <a:t>inferred</a:t>
            </a:r>
            <a:r>
              <a:rPr lang="en-US" sz="2000" dirty="0"/>
              <a:t> signature is 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i="1" dirty="0" smtClean="0">
                <a:solidFill>
                  <a:srgbClr val="006600"/>
                </a:solidFill>
                <a:latin typeface="Courier New" pitchFamily="49" charset="0"/>
              </a:rPr>
              <a:t>max3 :: </a:t>
            </a:r>
            <a:r>
              <a:rPr lang="en-US" b="1" i="1" dirty="0" err="1" smtClean="0">
                <a:solidFill>
                  <a:srgbClr val="006600"/>
                </a:solidFill>
                <a:latin typeface="Courier New" pitchFamily="49" charset="0"/>
              </a:rPr>
              <a:t>Ord</a:t>
            </a:r>
            <a:r>
              <a:rPr lang="en-US" b="1" i="1" dirty="0" smtClean="0">
                <a:solidFill>
                  <a:srgbClr val="006600"/>
                </a:solidFill>
                <a:latin typeface="Courier New" pitchFamily="49" charset="0"/>
              </a:rPr>
              <a:t> a =&gt; a -&gt; a -&gt; a -&gt; a</a:t>
            </a:r>
            <a:endParaRPr lang="en-US" sz="1800" b="1" i="1" dirty="0">
              <a:solidFill>
                <a:srgbClr val="006600"/>
              </a:solidFill>
            </a:endParaRPr>
          </a:p>
          <a:p>
            <a:pPr marL="0" indent="0"/>
            <a:r>
              <a:rPr lang="en-US" sz="2000" b="1" i="1" dirty="0"/>
              <a:t> Meaning: </a:t>
            </a:r>
            <a:r>
              <a:rPr lang="en-US" sz="2000" dirty="0"/>
              <a:t>any type that is “ordered” can be applied as arguments to this function.</a:t>
            </a:r>
          </a:p>
          <a:p>
            <a:pPr marL="346075" lvl="1" indent="-230188"/>
            <a:r>
              <a:rPr lang="en-US" sz="1800" b="1" i="1" dirty="0"/>
              <a:t>This is a polymorphic function!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expressions are supported in Haskell.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\x -&gt; result</a:t>
            </a:r>
          </a:p>
          <a:p>
            <a:pPr lvl="2"/>
            <a:r>
              <a:rPr lang="en-US" dirty="0" smtClean="0"/>
              <a:t>Note that the slash (\) is an approximation to the </a:t>
            </a:r>
            <a:r>
              <a:rPr lang="en-US" dirty="0"/>
              <a:t>G</a:t>
            </a:r>
            <a:r>
              <a:rPr lang="en-US" dirty="0" smtClean="0"/>
              <a:t>reek lambda</a:t>
            </a:r>
          </a:p>
          <a:p>
            <a:pPr lvl="2"/>
            <a:r>
              <a:rPr lang="en-US" dirty="0" smtClean="0"/>
              <a:t>Note that the x is the bound argument variable</a:t>
            </a:r>
          </a:p>
          <a:p>
            <a:pPr lvl="2"/>
            <a:r>
              <a:rPr lang="en-US" dirty="0" smtClean="0"/>
              <a:t>Note that the result is an expression that (most likely) involves x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\x -&gt; x *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 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 supports high order functions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mymap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:: (a -&gt; b) -&gt; [a] -&gt; [b]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mymap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fun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alist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= [ fun x | x &lt;-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alist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]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mymap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square [2, 3, 5, 7, 9]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mymap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(\x -&gt; x*x) [2, 3, 5, 7, 9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]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20" y="1825625"/>
            <a:ext cx="9710980" cy="4351338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[ &lt;</a:t>
            </a:r>
            <a:r>
              <a:rPr lang="en-US" dirty="0" err="1" smtClean="0"/>
              <a:t>exp</a:t>
            </a:r>
            <a:r>
              <a:rPr lang="en-US" dirty="0" smtClean="0"/>
              <a:t>&gt; | &lt;</a:t>
            </a:r>
            <a:r>
              <a:rPr lang="en-US" dirty="0" err="1" smtClean="0"/>
              <a:t>var</a:t>
            </a:r>
            <a:r>
              <a:rPr lang="en-US" dirty="0" smtClean="0"/>
              <a:t>&gt; &lt;- &lt;list&gt; ]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[ x | x &lt;- [1,2..10] ]</a:t>
            </a:r>
          </a:p>
          <a:p>
            <a:pPr lvl="1"/>
            <a:r>
              <a:rPr lang="en-US" dirty="0" smtClean="0"/>
              <a:t>[ </a:t>
            </a:r>
            <a:r>
              <a:rPr lang="en-US" dirty="0" err="1" smtClean="0"/>
              <a:t>sqrt</a:t>
            </a:r>
            <a:r>
              <a:rPr lang="en-US" dirty="0" smtClean="0"/>
              <a:t> x | x &lt;- [1,2..10]]</a:t>
            </a:r>
          </a:p>
          <a:p>
            <a:r>
              <a:rPr lang="en-US" dirty="0" smtClean="0"/>
              <a:t>Can have multiple variables</a:t>
            </a:r>
          </a:p>
          <a:p>
            <a:pPr lvl="1"/>
            <a:r>
              <a:rPr lang="en-US" dirty="0" smtClean="0"/>
              <a:t>[(</a:t>
            </a:r>
            <a:r>
              <a:rPr lang="en-US" dirty="0" err="1" smtClean="0"/>
              <a:t>x,y</a:t>
            </a:r>
            <a:r>
              <a:rPr lang="en-US" dirty="0" smtClean="0"/>
              <a:t>) | x &lt;- [1,2], y &lt;- [1,2,3,4]]</a:t>
            </a:r>
          </a:p>
          <a:p>
            <a:r>
              <a:rPr lang="en-US" dirty="0" smtClean="0"/>
              <a:t>Can have conditional guards</a:t>
            </a:r>
          </a:p>
          <a:p>
            <a:pPr lvl="1"/>
            <a:r>
              <a:rPr lang="en-US" dirty="0" smtClean="0"/>
              <a:t>[(</a:t>
            </a:r>
            <a:r>
              <a:rPr lang="en-US" dirty="0" err="1" smtClean="0"/>
              <a:t>x,y</a:t>
            </a:r>
            <a:r>
              <a:rPr lang="en-US" dirty="0" smtClean="0"/>
              <a:t>) | x &lt;- [1,2], y &lt;- [1,2,3,4], </a:t>
            </a:r>
            <a:r>
              <a:rPr lang="en-US" dirty="0" err="1" smtClean="0"/>
              <a:t>i</a:t>
            </a:r>
            <a:r>
              <a:rPr lang="en-US" dirty="0" smtClean="0"/>
              <a:t> + j &gt; 3 ]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Sublist</a:t>
            </a:r>
            <a:r>
              <a:rPr lang="en-US" dirty="0" smtClean="0"/>
              <a:t> list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:: </a:t>
            </a:r>
            <a:r>
              <a:rPr lang="en-US" dirty="0" err="1" smtClean="0"/>
              <a:t>Int</a:t>
            </a:r>
            <a:r>
              <a:rPr lang="en-US" dirty="0" smtClean="0"/>
              <a:t> -&gt; [a]-&gt;[a]</a:t>
            </a:r>
          </a:p>
          <a:p>
            <a:pPr lvl="1"/>
            <a:r>
              <a:rPr lang="en-US" dirty="0" smtClean="0"/>
              <a:t>take n </a:t>
            </a:r>
            <a:r>
              <a:rPr lang="en-US" dirty="0" err="1" smtClean="0"/>
              <a:t>xs</a:t>
            </a:r>
            <a:r>
              <a:rPr lang="en-US" dirty="0" smtClean="0"/>
              <a:t> returns the prefix of a list </a:t>
            </a:r>
            <a:r>
              <a:rPr lang="en-US" dirty="0" err="1" smtClean="0"/>
              <a:t>xs</a:t>
            </a:r>
            <a:r>
              <a:rPr lang="en-US" dirty="0" smtClean="0"/>
              <a:t> of length n</a:t>
            </a:r>
          </a:p>
          <a:p>
            <a:r>
              <a:rPr lang="en-US" dirty="0" smtClean="0"/>
              <a:t>drop :: </a:t>
            </a:r>
            <a:r>
              <a:rPr lang="en-US" dirty="0" err="1" smtClean="0"/>
              <a:t>Int</a:t>
            </a:r>
            <a:r>
              <a:rPr lang="en-US" dirty="0" smtClean="0"/>
              <a:t> -&gt; [a]-&gt;[a]</a:t>
            </a:r>
          </a:p>
          <a:p>
            <a:pPr lvl="1"/>
            <a:r>
              <a:rPr lang="en-US" dirty="0" smtClean="0"/>
              <a:t>drop n </a:t>
            </a:r>
            <a:r>
              <a:rPr lang="en-US" dirty="0" err="1" smtClean="0"/>
              <a:t>xs</a:t>
            </a:r>
            <a:r>
              <a:rPr lang="en-US" dirty="0" smtClean="0"/>
              <a:t> returns the suffix (skipping the first n) of </a:t>
            </a:r>
            <a:r>
              <a:rPr lang="en-US" dirty="0" err="1" smtClean="0"/>
              <a:t>xs</a:t>
            </a:r>
            <a:endParaRPr lang="en-US" dirty="0" smtClean="0"/>
          </a:p>
          <a:p>
            <a:r>
              <a:rPr lang="en-US" dirty="0" err="1" smtClean="0"/>
              <a:t>takeWhile</a:t>
            </a:r>
            <a:r>
              <a:rPr lang="en-US" dirty="0" smtClean="0"/>
              <a:t> :: (a-&gt;Bool) -&gt;[a]-&gt;[a]</a:t>
            </a:r>
          </a:p>
          <a:p>
            <a:pPr lvl="1"/>
            <a:r>
              <a:rPr lang="en-US" dirty="0" smtClean="0"/>
              <a:t>same as take but using a conditional to determine the prefix</a:t>
            </a:r>
          </a:p>
          <a:p>
            <a:r>
              <a:rPr lang="en-US" dirty="0" err="1" smtClean="0"/>
              <a:t>dropWhile</a:t>
            </a:r>
            <a:r>
              <a:rPr lang="en-US" dirty="0" smtClean="0"/>
              <a:t> :: (a-&gt;Bool)-&gt;[a]-&gt;[a]</a:t>
            </a:r>
          </a:p>
          <a:p>
            <a:pPr lvl="1"/>
            <a:r>
              <a:rPr lang="en-US" dirty="0" smtClean="0"/>
              <a:t>same as drop but using a conditional to determine the suffix</a:t>
            </a:r>
          </a:p>
          <a:p>
            <a:r>
              <a:rPr lang="en-US" dirty="0" smtClean="0"/>
              <a:t>reverse</a:t>
            </a:r>
          </a:p>
          <a:p>
            <a:pPr lvl="1"/>
            <a:r>
              <a:rPr lang="en-US" smtClean="0"/>
              <a:t>reverses a list (produces a new list)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often defined by the use of patterns</a:t>
            </a:r>
          </a:p>
          <a:p>
            <a:pPr lvl="1"/>
            <a:r>
              <a:rPr lang="en-US" dirty="0" smtClean="0"/>
              <a:t>[] : matches the empty list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x:xs</a:t>
            </a:r>
            <a:r>
              <a:rPr lang="en-US" dirty="0" smtClean="0"/>
              <a:t>) : matches any non-empty list having head x and tail </a:t>
            </a:r>
            <a:r>
              <a:rPr lang="en-US" dirty="0" err="1" smtClean="0"/>
              <a:t>xs</a:t>
            </a:r>
            <a:endParaRPr lang="en-US" dirty="0" smtClean="0"/>
          </a:p>
          <a:p>
            <a:pPr lvl="1"/>
            <a:r>
              <a:rPr lang="en-US" dirty="0" smtClean="0"/>
              <a:t>F : a name matches anything and also binds a name to that thing</a:t>
            </a:r>
          </a:p>
          <a:p>
            <a:pPr lvl="1"/>
            <a:r>
              <a:rPr lang="en-US" dirty="0" smtClean="0"/>
              <a:t>_ : matches anything and indicates that we ‘don’t care’ what it is.  It is not named.</a:t>
            </a:r>
          </a:p>
          <a:p>
            <a:r>
              <a:rPr lang="en-US" dirty="0" smtClean="0"/>
              <a:t>When giving the body of a function, you may want to invoke the body on a certain form of input only.  For example, write a list length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19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24200" y="5170487"/>
            <a:ext cx="59436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 smtClean="0">
                <a:latin typeface="Courier New" pitchFamily="49" charset="0"/>
              </a:rPr>
              <a:t>mylength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??? = ???</a:t>
            </a: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5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Haskell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A purely functional </a:t>
            </a:r>
            <a:r>
              <a:rPr lang="en-US" dirty="0" smtClean="0"/>
              <a:t>language</a:t>
            </a:r>
          </a:p>
          <a:p>
            <a:pPr lvl="1" eaLnBrk="1" hangingPunct="1"/>
            <a:r>
              <a:rPr lang="en-US" dirty="0" smtClean="0"/>
              <a:t>Purely functional</a:t>
            </a:r>
          </a:p>
          <a:p>
            <a:pPr lvl="1" eaLnBrk="1" hangingPunct="1"/>
            <a:r>
              <a:rPr lang="en-US" dirty="0" smtClean="0"/>
              <a:t>Uses Lazy evaluation</a:t>
            </a:r>
          </a:p>
          <a:p>
            <a:pPr lvl="1" eaLnBrk="1" hangingPunct="1"/>
            <a:r>
              <a:rPr lang="en-US" dirty="0" smtClean="0"/>
              <a:t>Strongly and statically typed</a:t>
            </a:r>
          </a:p>
          <a:p>
            <a:pPr lvl="1" eaLnBrk="1" hangingPunct="1"/>
            <a:r>
              <a:rPr lang="en-US" dirty="0" smtClean="0"/>
              <a:t>Has a very strong type inference engine</a:t>
            </a:r>
          </a:p>
          <a:p>
            <a:pPr lvl="1" eaLnBrk="1" hangingPunct="1"/>
            <a:r>
              <a:rPr lang="en-US" dirty="0" smtClean="0"/>
              <a:t>Uses pattern matching to dispatch function calls</a:t>
            </a:r>
          </a:p>
          <a:p>
            <a:pPr lvl="1" eaLnBrk="1" hangingPunct="1"/>
            <a:r>
              <a:rPr lang="en-US" dirty="0" smtClean="0"/>
              <a:t>All functions are curried</a:t>
            </a:r>
          </a:p>
          <a:p>
            <a:pPr eaLnBrk="1" hangingPunct="1"/>
            <a:r>
              <a:rPr lang="en-US" dirty="0" smtClean="0"/>
              <a:t>Utilizes infix notation</a:t>
            </a:r>
          </a:p>
          <a:p>
            <a:pPr eaLnBrk="1" hangingPunct="1"/>
            <a:r>
              <a:rPr lang="en-US" dirty="0" smtClean="0"/>
              <a:t>Has arbitrary precision numeric values (i.e. 5^35222)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list functions “sort”, “reverse” and “filter”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20</a:t>
            </a:fld>
            <a:endParaRPr lang="en-US"/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916723" y="2812195"/>
            <a:ext cx="9566031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sort[] = []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sort(x:xs) = </a:t>
            </a:r>
            <a:r>
              <a:rPr lang="en-US" sz="2000" b="1" dirty="0" smtClean="0">
                <a:latin typeface="Courier New" pitchFamily="49" charset="0"/>
              </a:rPr>
              <a:t>sort [</a:t>
            </a:r>
            <a:r>
              <a:rPr lang="en-US" sz="2000" b="1" dirty="0" err="1" smtClean="0">
                <a:latin typeface="Courier New" pitchFamily="49" charset="0"/>
              </a:rPr>
              <a:t>y|y</a:t>
            </a:r>
            <a:r>
              <a:rPr lang="en-US" sz="2000" b="1" dirty="0">
                <a:latin typeface="Courier New" pitchFamily="49" charset="0"/>
              </a:rPr>
              <a:t>&lt;-</a:t>
            </a:r>
            <a:r>
              <a:rPr lang="en-US" sz="2000" b="1" dirty="0" err="1">
                <a:latin typeface="Courier New" pitchFamily="49" charset="0"/>
              </a:rPr>
              <a:t>xs,y</a:t>
            </a:r>
            <a:r>
              <a:rPr lang="en-US" sz="2000" b="1" dirty="0">
                <a:latin typeface="Courier New" pitchFamily="49" charset="0"/>
              </a:rPr>
              <a:t>&lt;x]++[x</a:t>
            </a:r>
            <a:r>
              <a:rPr lang="en-US" sz="2000" b="1" dirty="0" smtClean="0">
                <a:latin typeface="Courier New" pitchFamily="49" charset="0"/>
              </a:rPr>
              <a:t>]++ sort [</a:t>
            </a:r>
            <a:r>
              <a:rPr lang="en-US" sz="2000" b="1" dirty="0" err="1" smtClean="0">
                <a:latin typeface="Courier New" pitchFamily="49" charset="0"/>
              </a:rPr>
              <a:t>y|y</a:t>
            </a:r>
            <a:r>
              <a:rPr lang="en-US" sz="2000" b="1" dirty="0">
                <a:latin typeface="Courier New" pitchFamily="49" charset="0"/>
              </a:rPr>
              <a:t>&lt;-</a:t>
            </a:r>
            <a:r>
              <a:rPr lang="en-US" sz="2000" b="1" dirty="0" err="1">
                <a:latin typeface="Courier New" pitchFamily="49" charset="0"/>
              </a:rPr>
              <a:t>xs,y</a:t>
            </a:r>
            <a:r>
              <a:rPr lang="en-US" sz="2000" b="1" dirty="0">
                <a:latin typeface="Courier New" pitchFamily="49" charset="0"/>
              </a:rPr>
              <a:t>&gt;=x]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1916723" y="3764209"/>
            <a:ext cx="9566031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</a:rPr>
              <a:t>reverse[] = []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reverse(</a:t>
            </a:r>
            <a:r>
              <a:rPr lang="en-US" sz="2000" b="1" dirty="0" err="1">
                <a:latin typeface="Courier New" pitchFamily="49" charset="0"/>
              </a:rPr>
              <a:t>x:xs</a:t>
            </a:r>
            <a:r>
              <a:rPr lang="en-US" sz="2000" b="1" dirty="0">
                <a:latin typeface="Courier New" pitchFamily="49" charset="0"/>
              </a:rPr>
              <a:t>) = reverse </a:t>
            </a:r>
            <a:r>
              <a:rPr lang="en-US" sz="2000" b="1" dirty="0" err="1">
                <a:latin typeface="Courier New" pitchFamily="49" charset="0"/>
              </a:rPr>
              <a:t>xs</a:t>
            </a:r>
            <a:r>
              <a:rPr lang="en-US" sz="2000" b="1" dirty="0">
                <a:latin typeface="Courier New" pitchFamily="49" charset="0"/>
              </a:rPr>
              <a:t> ++ [x]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1916723" y="4716223"/>
            <a:ext cx="8217877" cy="1323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</a:rPr>
              <a:t>filter :: (a-&gt;Bool)-&gt;[a]-&gt;[a]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</a:rPr>
              <a:t>filter f alist = [x | x &lt;- alist, f x]</a:t>
            </a:r>
          </a:p>
          <a:p>
            <a:pPr>
              <a:defRPr/>
            </a:pPr>
            <a:endParaRPr lang="en-US" sz="2000" b="1">
              <a:latin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</a:rPr>
              <a:t>filter isDigit “ak1kasd2k3p;4” =&gt; [1234]</a:t>
            </a:r>
          </a:p>
        </p:txBody>
      </p:sp>
    </p:spTree>
    <p:extLst>
      <p:ext uri="{BB962C8B-B14F-4D97-AF65-F5344CB8AC3E}">
        <p14:creationId xmlns:p14="http://schemas.microsoft.com/office/powerpoint/2010/main" val="27990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2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2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2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p" animBg="1"/>
      <p:bldP spid="202757" grpId="0" build="p" animBg="1"/>
      <p:bldP spid="202758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Infix Operators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/>
              <a:t>Infix operators are essentially functions and can be user defined (just like functions).</a:t>
            </a:r>
          </a:p>
          <a:p>
            <a:pPr eaLnBrk="1" hangingPunct="1"/>
            <a:r>
              <a:rPr lang="en-US" sz="1800" dirty="0"/>
              <a:t>Operators can be treated as functions by wrapping them in parenthesis</a:t>
            </a:r>
            <a:r>
              <a:rPr lang="en-US" sz="1800" dirty="0" smtClean="0"/>
              <a:t>.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 smtClean="0"/>
          </a:p>
          <a:p>
            <a:r>
              <a:rPr lang="en-US" sz="1800" dirty="0" smtClean="0"/>
              <a:t>If operators can be defined, their associativity and precedence must also be definable. There are 10 levels of precedence available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21</a:t>
            </a:fld>
            <a:endParaRPr lang="en-US"/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2667000" y="2667001"/>
            <a:ext cx="7086600" cy="1019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(++) :: [a] -&gt; [a] -&gt; [a]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[] ++ </a:t>
            </a:r>
            <a:r>
              <a:rPr lang="en-US" sz="2000" b="1" dirty="0" err="1">
                <a:latin typeface="Courier New" pitchFamily="49" charset="0"/>
              </a:rPr>
              <a:t>ys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ys</a:t>
            </a: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x:xs</a:t>
            </a:r>
            <a:r>
              <a:rPr lang="en-US" sz="2000" b="1" dirty="0">
                <a:latin typeface="Courier New" pitchFamily="49" charset="0"/>
              </a:rPr>
              <a:t>) ++ </a:t>
            </a:r>
            <a:r>
              <a:rPr lang="en-US" sz="2000" b="1" dirty="0" err="1">
                <a:latin typeface="Courier New" pitchFamily="49" charset="0"/>
              </a:rPr>
              <a:t>ys</a:t>
            </a:r>
            <a:r>
              <a:rPr lang="en-US" sz="2000" b="1" dirty="0">
                <a:latin typeface="Courier New" pitchFamily="49" charset="0"/>
              </a:rPr>
              <a:t> = x: ( </a:t>
            </a:r>
            <a:r>
              <a:rPr lang="en-US" sz="2000" b="1" dirty="0" err="1">
                <a:latin typeface="Courier New" pitchFamily="49" charset="0"/>
              </a:rPr>
              <a:t>xs</a:t>
            </a:r>
            <a:r>
              <a:rPr lang="en-US" sz="2000" b="1" dirty="0">
                <a:latin typeface="Courier New" pitchFamily="49" charset="0"/>
              </a:rPr>
              <a:t> ++ </a:t>
            </a:r>
            <a:r>
              <a:rPr lang="en-US" sz="2000" b="1" dirty="0" err="1">
                <a:latin typeface="Courier New" pitchFamily="49" charset="0"/>
              </a:rPr>
              <a:t>ys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2667000" y="5105401"/>
            <a:ext cx="7086600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</a:rPr>
              <a:t>infixr 5 ++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</a:rPr>
              <a:t>infixl 1 +</a:t>
            </a:r>
          </a:p>
        </p:txBody>
      </p:sp>
    </p:spTree>
    <p:extLst>
      <p:ext uri="{BB962C8B-B14F-4D97-AF65-F5344CB8AC3E}">
        <p14:creationId xmlns:p14="http://schemas.microsoft.com/office/powerpoint/2010/main" val="293746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209924" grpId="0" animBg="1"/>
      <p:bldP spid="2099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Infix operators are functions.  Programmers can define operators.</a:t>
            </a:r>
          </a:p>
          <a:p>
            <a:r>
              <a:rPr lang="en-US" sz="2400" dirty="0" smtClean="0"/>
              <a:t>Operators can be treated as functions by wrapping them in parenthesis.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operators can be defined, their associativity and precedence must also be definable. There are 10 levels of precedence available ranging from 0 (low) to 9 (high)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22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67200" y="2982119"/>
            <a:ext cx="7086600" cy="1019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(++) :: [a] -&gt; [a] -&gt; [a]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[] ++ </a:t>
            </a:r>
            <a:r>
              <a:rPr lang="en-US" sz="2000" b="1" dirty="0" err="1">
                <a:latin typeface="Courier New" pitchFamily="49" charset="0"/>
              </a:rPr>
              <a:t>ys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ys</a:t>
            </a: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x:xs</a:t>
            </a:r>
            <a:r>
              <a:rPr lang="en-US" sz="2000" b="1" dirty="0">
                <a:latin typeface="Courier New" pitchFamily="49" charset="0"/>
              </a:rPr>
              <a:t>) ++ </a:t>
            </a:r>
            <a:r>
              <a:rPr lang="en-US" sz="2000" b="1" dirty="0" err="1">
                <a:latin typeface="Courier New" pitchFamily="49" charset="0"/>
              </a:rPr>
              <a:t>ys</a:t>
            </a:r>
            <a:r>
              <a:rPr lang="en-US" sz="2000" b="1" dirty="0">
                <a:latin typeface="Courier New" pitchFamily="49" charset="0"/>
              </a:rPr>
              <a:t> = x: ( </a:t>
            </a:r>
            <a:r>
              <a:rPr lang="en-US" sz="2000" b="1" dirty="0" err="1">
                <a:latin typeface="Courier New" pitchFamily="49" charset="0"/>
              </a:rPr>
              <a:t>xs</a:t>
            </a:r>
            <a:r>
              <a:rPr lang="en-US" sz="2000" b="1" dirty="0">
                <a:latin typeface="Courier New" pitchFamily="49" charset="0"/>
              </a:rPr>
              <a:t> ++ </a:t>
            </a:r>
            <a:r>
              <a:rPr lang="en-US" sz="2000" b="1" dirty="0" err="1">
                <a:latin typeface="Courier New" pitchFamily="49" charset="0"/>
              </a:rPr>
              <a:t>ys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67200" y="5219395"/>
            <a:ext cx="7086600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</a:rPr>
              <a:t>infixr 5 ++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</a:rPr>
              <a:t>infixl 1 +</a:t>
            </a:r>
          </a:p>
        </p:txBody>
      </p:sp>
    </p:spTree>
    <p:extLst>
      <p:ext uri="{BB962C8B-B14F-4D97-AF65-F5344CB8AC3E}">
        <p14:creationId xmlns:p14="http://schemas.microsoft.com/office/powerpoint/2010/main" val="40287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example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creating a Complex class</a:t>
            </a:r>
          </a:p>
          <a:p>
            <a:pPr lvl="1"/>
            <a:r>
              <a:rPr lang="en-US" dirty="0" smtClean="0"/>
              <a:t>Use a type synonym</a:t>
            </a:r>
          </a:p>
          <a:p>
            <a:pPr lvl="1"/>
            <a:r>
              <a:rPr lang="en-US" dirty="0" smtClean="0"/>
              <a:t>Define constructors and getters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23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64370" y="2304317"/>
            <a:ext cx="49530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type Complex = (Float, Float)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21370" y="3323492"/>
            <a:ext cx="6096000" cy="2554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newComplex</a:t>
            </a:r>
            <a:r>
              <a:rPr lang="en-US" sz="2000" b="1" dirty="0">
                <a:latin typeface="Courier New" pitchFamily="49" charset="0"/>
              </a:rPr>
              <a:t> :: Float-&gt;Float-&gt;Complex</a:t>
            </a: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newComplex</a:t>
            </a:r>
            <a:r>
              <a:rPr lang="en-US" sz="2000" b="1" dirty="0">
                <a:latin typeface="Courier New" pitchFamily="49" charset="0"/>
              </a:rPr>
              <a:t> re </a:t>
            </a:r>
            <a:r>
              <a:rPr lang="en-US" sz="2000" b="1" dirty="0" err="1">
                <a:latin typeface="Courier New" pitchFamily="49" charset="0"/>
              </a:rPr>
              <a:t>im</a:t>
            </a:r>
            <a:r>
              <a:rPr lang="en-US" sz="2000" b="1" dirty="0">
                <a:latin typeface="Courier New" pitchFamily="49" charset="0"/>
              </a:rPr>
              <a:t> = (re, </a:t>
            </a:r>
            <a:r>
              <a:rPr lang="en-US" sz="2000" b="1" dirty="0" err="1">
                <a:latin typeface="Courier New" pitchFamily="49" charset="0"/>
              </a:rPr>
              <a:t>im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getReal</a:t>
            </a:r>
            <a:r>
              <a:rPr lang="en-US" sz="2000" b="1" dirty="0">
                <a:latin typeface="Courier New" pitchFamily="49" charset="0"/>
              </a:rPr>
              <a:t> :: Complex-&gt;Float</a:t>
            </a: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getReal</a:t>
            </a:r>
            <a:r>
              <a:rPr lang="en-US" sz="2000" b="1" dirty="0">
                <a:latin typeface="Courier New" pitchFamily="49" charset="0"/>
              </a:rPr>
              <a:t> (re, </a:t>
            </a:r>
            <a:r>
              <a:rPr lang="en-US" sz="2000" b="1" dirty="0" err="1">
                <a:latin typeface="Courier New" pitchFamily="49" charset="0"/>
              </a:rPr>
              <a:t>im</a:t>
            </a:r>
            <a:r>
              <a:rPr lang="en-US" sz="2000" b="1" dirty="0">
                <a:latin typeface="Courier New" pitchFamily="49" charset="0"/>
              </a:rPr>
              <a:t>) = re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getImag</a:t>
            </a:r>
            <a:r>
              <a:rPr lang="en-US" sz="2000" b="1" dirty="0">
                <a:latin typeface="Courier New" pitchFamily="49" charset="0"/>
              </a:rPr>
              <a:t> :: Complex-&gt;Float</a:t>
            </a: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getImag</a:t>
            </a:r>
            <a:r>
              <a:rPr lang="en-US" sz="2000" b="1" dirty="0">
                <a:latin typeface="Courier New" pitchFamily="49" charset="0"/>
              </a:rPr>
              <a:t> (re, </a:t>
            </a:r>
            <a:r>
              <a:rPr lang="en-US" sz="2000" b="1" dirty="0" err="1">
                <a:latin typeface="Courier New" pitchFamily="49" charset="0"/>
              </a:rPr>
              <a:t>im</a:t>
            </a:r>
            <a:r>
              <a:rPr lang="en-US" sz="2000" b="1" dirty="0">
                <a:latin typeface="Courier New" pitchFamily="49" charset="0"/>
              </a:rPr>
              <a:t>) = </a:t>
            </a:r>
            <a:r>
              <a:rPr lang="en-US" sz="2000" b="1" dirty="0" err="1">
                <a:latin typeface="Courier New" pitchFamily="49" charset="0"/>
              </a:rPr>
              <a:t>im</a:t>
            </a: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7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Define other functions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1828801"/>
            <a:ext cx="8534400" cy="2246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addComplex</a:t>
            </a:r>
            <a:r>
              <a:rPr lang="en-US" sz="2000" b="1" dirty="0">
                <a:latin typeface="Courier New" pitchFamily="49" charset="0"/>
              </a:rPr>
              <a:t> :: Complex-&gt;Complex-&gt;Complex</a:t>
            </a: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addComplex</a:t>
            </a:r>
            <a:r>
              <a:rPr lang="en-US" sz="2000" b="1" dirty="0">
                <a:latin typeface="Courier New" pitchFamily="49" charset="0"/>
              </a:rPr>
              <a:t> (a, b) (c, d) = </a:t>
            </a:r>
            <a:r>
              <a:rPr lang="en-US" sz="2000" b="1" dirty="0" err="1">
                <a:latin typeface="Courier New" pitchFamily="49" charset="0"/>
              </a:rPr>
              <a:t>newComplex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a+c</a:t>
            </a:r>
            <a:r>
              <a:rPr lang="en-US" sz="2000" b="1" dirty="0">
                <a:latin typeface="Courier New" pitchFamily="49" charset="0"/>
              </a:rPr>
              <a:t>) (</a:t>
            </a:r>
            <a:r>
              <a:rPr lang="en-US" sz="2000" b="1" dirty="0" err="1">
                <a:latin typeface="Courier New" pitchFamily="49" charset="0"/>
              </a:rPr>
              <a:t>b+d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subComplex</a:t>
            </a:r>
            <a:r>
              <a:rPr lang="en-US" sz="2000" b="1" dirty="0">
                <a:latin typeface="Courier New" pitchFamily="49" charset="0"/>
              </a:rPr>
              <a:t> :: Complex-&gt;Complex-&gt;Complex</a:t>
            </a: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</a:rPr>
              <a:t>subComplex</a:t>
            </a:r>
            <a:r>
              <a:rPr lang="en-US" sz="2000" b="1" dirty="0">
                <a:latin typeface="Courier New" pitchFamily="49" charset="0"/>
              </a:rPr>
              <a:t> (a, b) (c, d) = </a:t>
            </a:r>
            <a:r>
              <a:rPr lang="en-US" sz="2000" b="1" dirty="0" err="1">
                <a:latin typeface="Courier New" pitchFamily="49" charset="0"/>
              </a:rPr>
              <a:t>newComplex</a:t>
            </a:r>
            <a:r>
              <a:rPr lang="en-US" sz="2000" b="1" dirty="0">
                <a:latin typeface="Courier New" pitchFamily="49" charset="0"/>
              </a:rPr>
              <a:t> (a-c) (b-d)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Classes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“type class” in Haskell defines a “family of classes”.  Similar to Java interface. A collection of functions which conforming classes support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25</a:t>
            </a:fld>
            <a:endParaRPr lang="en-US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2713892" y="3171093"/>
            <a:ext cx="7086600" cy="1323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</a:rPr>
              <a:t>class Eq a where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</a:rPr>
              <a:t>	(==) :: a -&gt; a -&gt; Bool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</a:rPr>
              <a:t>	(/=) :: a -&gt; a -&gt; Bool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</a:rPr>
              <a:t>	x /= y = not x == y</a:t>
            </a:r>
          </a:p>
        </p:txBody>
      </p:sp>
    </p:spTree>
    <p:extLst>
      <p:ext uri="{BB962C8B-B14F-4D97-AF65-F5344CB8AC3E}">
        <p14:creationId xmlns:p14="http://schemas.microsoft.com/office/powerpoint/2010/main" val="28901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119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  <p:bldP spid="211972" grpId="0" build="p" animBg="1"/>
      <p:bldP spid="211972" grpI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1524000"/>
            <a:ext cx="77724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Type names must begin with a capital letter</a:t>
            </a:r>
          </a:p>
          <a:p>
            <a:r>
              <a:rPr lang="en-US" sz="2000" dirty="0" smtClean="0"/>
              <a:t>Two main ways </a:t>
            </a:r>
            <a:r>
              <a:rPr lang="en-US" sz="2000" dirty="0"/>
              <a:t>to declare a new type</a:t>
            </a:r>
          </a:p>
          <a:p>
            <a:pPr lvl="1"/>
            <a:r>
              <a:rPr lang="en-US" sz="1800" dirty="0"/>
              <a:t>data: defines structures and enumerations</a:t>
            </a:r>
          </a:p>
          <a:p>
            <a:pPr lvl="1"/>
            <a:r>
              <a:rPr lang="en-US" sz="1800" dirty="0"/>
              <a:t>type: creates a </a:t>
            </a:r>
            <a:r>
              <a:rPr lang="en-US" sz="1800" dirty="0" smtClean="0"/>
              <a:t>synonym</a:t>
            </a:r>
          </a:p>
          <a:p>
            <a:pPr lvl="1"/>
            <a:r>
              <a:rPr lang="en-US" sz="1800" dirty="0" err="1" smtClean="0"/>
              <a:t>newtype</a:t>
            </a:r>
            <a:r>
              <a:rPr lang="en-US" sz="1800" dirty="0" smtClean="0"/>
              <a:t>: combines the data/type techniques</a:t>
            </a:r>
            <a:endParaRPr lang="en-US" sz="1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3505200"/>
            <a:ext cx="85344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data Anniversary = Birthday String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             | Wedding String </a:t>
            </a:r>
            <a:r>
              <a:rPr lang="en-US" sz="2000" b="1" dirty="0" err="1">
                <a:latin typeface="Courier New" pitchFamily="49" charset="0"/>
              </a:rPr>
              <a:t>String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09800" y="44196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An Anniversary can be one of two things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A Birthday or a Wedding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Birthday is a constructor that accepts a String and 3 </a:t>
            </a:r>
            <a:r>
              <a:rPr lang="en-US" kern="0" dirty="0" err="1"/>
              <a:t>Ints</a:t>
            </a:r>
            <a:endParaRPr lang="en-US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Wedding is a constructor that accepts two Strings and 3 </a:t>
            </a:r>
            <a:r>
              <a:rPr lang="en-US" kern="0" dirty="0" err="1"/>
              <a:t>Ints</a:t>
            </a:r>
            <a:endParaRPr lang="en-US" kern="0" dirty="0"/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Birthday can mean – Name, year, month, day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Wedding can mean – husband name, wife name, year, month, day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1524000"/>
            <a:ext cx="7772400" cy="609600"/>
          </a:xfrm>
        </p:spPr>
        <p:txBody>
          <a:bodyPr/>
          <a:lstStyle/>
          <a:p>
            <a:r>
              <a:rPr lang="en-US" sz="2000"/>
              <a:t>Let’s use the Anniversary type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2209800"/>
            <a:ext cx="67818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date1:: Anniversary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date1 = Anniversary “John” 1963 12 8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8800" y="3200400"/>
            <a:ext cx="67818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date2:: Anniversary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date2 = Wedding “John” “Sue” 2001 3 3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411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May want to clarify that Names are Strings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Use a type synonym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5181600"/>
            <a:ext cx="67056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type Name = String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type String = [Char]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6" grpId="0" build="p" animBg="1"/>
      <p:bldP spid="7" grpId="0"/>
      <p:bldP spid="8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Class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52600" y="1905000"/>
            <a:ext cx="8610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/>
              <a:t>Imagine a binary tree data type, define a function == on binary trees</a:t>
            </a:r>
          </a:p>
          <a:p>
            <a:pPr lvl="1" eaLnBrk="1" hangingPunct="1"/>
            <a:r>
              <a:rPr lang="en-US" sz="1600"/>
              <a:t>(Make Btree of the Eq class)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828800" y="2743201"/>
            <a:ext cx="853440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data </a:t>
            </a:r>
            <a:r>
              <a:rPr lang="en-US" sz="2000" b="1" dirty="0" err="1">
                <a:latin typeface="Courier New" pitchFamily="49" charset="0"/>
              </a:rPr>
              <a:t>BTree</a:t>
            </a:r>
            <a:r>
              <a:rPr lang="en-US" sz="2000" b="1" dirty="0">
                <a:latin typeface="Courier New" pitchFamily="49" charset="0"/>
              </a:rPr>
              <a:t> a = Empty | </a:t>
            </a:r>
            <a:r>
              <a:rPr lang="en-US" sz="2000" b="1" dirty="0" err="1">
                <a:latin typeface="Courier New" pitchFamily="49" charset="0"/>
              </a:rPr>
              <a:t>BNode</a:t>
            </a:r>
            <a:r>
              <a:rPr lang="en-US" sz="2000" b="1" dirty="0">
                <a:latin typeface="Courier New" pitchFamily="49" charset="0"/>
              </a:rPr>
              <a:t> a (</a:t>
            </a:r>
            <a:r>
              <a:rPr lang="en-US" sz="2000" b="1" dirty="0" err="1">
                <a:latin typeface="Courier New" pitchFamily="49" charset="0"/>
              </a:rPr>
              <a:t>BTree</a:t>
            </a:r>
            <a:r>
              <a:rPr lang="en-US" sz="2000" b="1" dirty="0">
                <a:latin typeface="Courier New" pitchFamily="49" charset="0"/>
              </a:rPr>
              <a:t> a) (</a:t>
            </a:r>
            <a:r>
              <a:rPr lang="en-US" sz="2000" b="1" dirty="0" err="1">
                <a:latin typeface="Courier New" pitchFamily="49" charset="0"/>
              </a:rPr>
              <a:t>BTree</a:t>
            </a:r>
            <a:r>
              <a:rPr lang="en-US" sz="2000" b="1" dirty="0">
                <a:latin typeface="Courier New" pitchFamily="49" charset="0"/>
              </a:rPr>
              <a:t> a)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instance (</a:t>
            </a:r>
            <a:r>
              <a:rPr lang="en-US" sz="2000" b="1" dirty="0" err="1">
                <a:latin typeface="Courier New" pitchFamily="49" charset="0"/>
              </a:rPr>
              <a:t>Eq</a:t>
            </a:r>
            <a:r>
              <a:rPr lang="en-US" sz="2000" b="1" dirty="0">
                <a:latin typeface="Courier New" pitchFamily="49" charset="0"/>
              </a:rPr>
              <a:t> a) =&gt; </a:t>
            </a:r>
            <a:r>
              <a:rPr lang="en-US" sz="2000" b="1" dirty="0" err="1">
                <a:latin typeface="Courier New" pitchFamily="49" charset="0"/>
              </a:rPr>
              <a:t>Eq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BTree</a:t>
            </a:r>
            <a:r>
              <a:rPr lang="en-US" sz="2000" b="1" dirty="0">
                <a:latin typeface="Courier New" pitchFamily="49" charset="0"/>
              </a:rPr>
              <a:t> a) where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	Empty == Empty = True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	(</a:t>
            </a:r>
            <a:r>
              <a:rPr lang="en-US" sz="2000" b="1" dirty="0" err="1">
                <a:latin typeface="Courier New" pitchFamily="49" charset="0"/>
              </a:rPr>
              <a:t>BNode</a:t>
            </a:r>
            <a:r>
              <a:rPr lang="en-US" sz="2000" b="1" dirty="0">
                <a:latin typeface="Courier New" pitchFamily="49" charset="0"/>
              </a:rPr>
              <a:t> v1 l1 r1) == (</a:t>
            </a:r>
            <a:r>
              <a:rPr lang="en-US" sz="2000" b="1" dirty="0" err="1">
                <a:latin typeface="Courier New" pitchFamily="49" charset="0"/>
              </a:rPr>
              <a:t>BNode</a:t>
            </a:r>
            <a:r>
              <a:rPr lang="en-US" sz="2000" b="1" dirty="0">
                <a:latin typeface="Courier New" pitchFamily="49" charset="0"/>
              </a:rPr>
              <a:t> v2 l2 r2) = 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		(v1 == v2) &amp;&amp; (l1 == l2) &amp;&amp; (r1 == r2)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	_ == _ = False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 in Type Classes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524000"/>
            <a:ext cx="7772400" cy="3505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The Ord type class contains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&lt;  &lt;=  &gt;=  &gt;</a:t>
            </a:r>
          </a:p>
          <a:p>
            <a:pPr lvl="1" eaLnBrk="1" hangingPunct="1"/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b="1" smtClean="0"/>
              <a:t>The Show type class contains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show :: (Show a) =&gt; a -&gt; String</a:t>
            </a:r>
          </a:p>
          <a:p>
            <a:pPr eaLnBrk="1" hangingPunct="1"/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b="1" smtClean="0"/>
              <a:t>Numeric types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+  -  *  negate  abs  others..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Haskell Data Types: Primitives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Haskell supports the following primitive types</a:t>
            </a:r>
          </a:p>
          <a:p>
            <a:pPr lvl="1" eaLnBrk="1" hangingPunct="1"/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dirty="0" smtClean="0"/>
              <a:t> – a 32 bit integer</a:t>
            </a:r>
          </a:p>
          <a:p>
            <a:pPr lvl="1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Integer</a:t>
            </a:r>
            <a:r>
              <a:rPr lang="en-US" dirty="0" smtClean="0"/>
              <a:t> – an arbitrary precision integer value</a:t>
            </a:r>
          </a:p>
          <a:p>
            <a:pPr lvl="1" eaLnBrk="1" hangingPunct="1"/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dirty="0" smtClean="0"/>
              <a:t> – </a:t>
            </a:r>
            <a:r>
              <a:rPr lang="en-US" dirty="0" err="1" smtClean="0"/>
              <a:t>boolean</a:t>
            </a:r>
            <a:r>
              <a:rPr lang="en-US" dirty="0" smtClean="0"/>
              <a:t> values which are either True or False</a:t>
            </a:r>
          </a:p>
          <a:p>
            <a:pPr lvl="1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dirty="0" smtClean="0"/>
              <a:t> – a character indicated by single quotes (‘a’)</a:t>
            </a:r>
          </a:p>
          <a:p>
            <a:pPr lvl="1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dirty="0" smtClean="0"/>
              <a:t> – a character string indicated by double quotes (“hello”)</a:t>
            </a:r>
          </a:p>
          <a:p>
            <a:pPr lvl="1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dirty="0" smtClean="0"/>
              <a:t> – a floating point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5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Binary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30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8316" y="2479432"/>
            <a:ext cx="9824484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data </a:t>
            </a:r>
            <a:r>
              <a:rPr lang="en-US" sz="2000" b="1" dirty="0" err="1">
                <a:latin typeface="Courier New" pitchFamily="49" charset="0"/>
              </a:rPr>
              <a:t>BTree</a:t>
            </a:r>
            <a:r>
              <a:rPr lang="en-US" sz="2000" b="1" dirty="0">
                <a:latin typeface="Courier New" pitchFamily="49" charset="0"/>
              </a:rPr>
              <a:t> a = Empty | </a:t>
            </a:r>
            <a:r>
              <a:rPr lang="en-US" sz="2000" b="1" dirty="0" err="1">
                <a:latin typeface="Courier New" pitchFamily="49" charset="0"/>
              </a:rPr>
              <a:t>BNode</a:t>
            </a:r>
            <a:r>
              <a:rPr lang="en-US" sz="2000" b="1" dirty="0">
                <a:latin typeface="Courier New" pitchFamily="49" charset="0"/>
              </a:rPr>
              <a:t> a (</a:t>
            </a:r>
            <a:r>
              <a:rPr lang="en-US" sz="2000" b="1" dirty="0" err="1">
                <a:latin typeface="Courier New" pitchFamily="49" charset="0"/>
              </a:rPr>
              <a:t>BTree</a:t>
            </a:r>
            <a:r>
              <a:rPr lang="en-US" sz="2000" b="1" dirty="0">
                <a:latin typeface="Courier New" pitchFamily="49" charset="0"/>
              </a:rPr>
              <a:t> a) (</a:t>
            </a:r>
            <a:r>
              <a:rPr lang="en-US" sz="2000" b="1" dirty="0" err="1">
                <a:latin typeface="Courier New" pitchFamily="49" charset="0"/>
              </a:rPr>
              <a:t>BTree</a:t>
            </a:r>
            <a:r>
              <a:rPr lang="en-US" sz="2000" b="1" dirty="0">
                <a:latin typeface="Courier New" pitchFamily="49" charset="0"/>
              </a:rPr>
              <a:t> a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</a:rPr>
              <a:t>leaves </a:t>
            </a:r>
            <a:r>
              <a:rPr lang="en-US" sz="2000" b="1" dirty="0">
                <a:latin typeface="Courier New" pitchFamily="49" charset="0"/>
              </a:rPr>
              <a:t>:: </a:t>
            </a:r>
            <a:r>
              <a:rPr lang="en-US" sz="2000" b="1" dirty="0" err="1">
                <a:latin typeface="Courier New" pitchFamily="49" charset="0"/>
              </a:rPr>
              <a:t>BTree</a:t>
            </a:r>
            <a:r>
              <a:rPr lang="en-US" sz="2000" b="1" dirty="0">
                <a:latin typeface="Courier New" pitchFamily="49" charset="0"/>
              </a:rPr>
              <a:t> a -&gt; [a</a:t>
            </a:r>
            <a:r>
              <a:rPr lang="en-US" sz="2000" b="1" dirty="0" smtClean="0"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</a:rPr>
              <a:t>leaves </a:t>
            </a:r>
            <a:r>
              <a:rPr lang="en-US" sz="2000" b="1" dirty="0">
                <a:latin typeface="Courier New" pitchFamily="49" charset="0"/>
              </a:rPr>
              <a:t>Empty = </a:t>
            </a:r>
            <a:r>
              <a:rPr lang="en-US" sz="2000" b="1" dirty="0" smtClean="0"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</a:rPr>
              <a:t>leaves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BNode</a:t>
            </a:r>
            <a:r>
              <a:rPr lang="en-US" sz="2000" b="1" dirty="0">
                <a:latin typeface="Courier New" pitchFamily="49" charset="0"/>
              </a:rPr>
              <a:t> value Empty Empty) = [value</a:t>
            </a:r>
            <a:r>
              <a:rPr lang="en-US" sz="2000" b="1" dirty="0" smtClean="0"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</a:rPr>
              <a:t>leaves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BNode</a:t>
            </a:r>
            <a:r>
              <a:rPr lang="en-US" sz="2000" b="1" dirty="0">
                <a:latin typeface="Courier New" pitchFamily="49" charset="0"/>
              </a:rPr>
              <a:t> _ left right) = leaves left ++ leaves right</a:t>
            </a:r>
            <a:endParaRPr lang="en-US" sz="2000" b="1" dirty="0">
              <a:latin typeface="Courier New" pitchFamily="49" charset="0"/>
            </a:endParaRPr>
          </a:p>
          <a:p>
            <a:pPr>
              <a:defRPr/>
            </a:pPr>
            <a:endParaRPr lang="en-US" sz="2000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</a:rPr>
              <a:t>leaves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BNode</a:t>
            </a:r>
            <a:r>
              <a:rPr lang="en-US" sz="2000" b="1" dirty="0">
                <a:latin typeface="Courier New" pitchFamily="49" charset="0"/>
              </a:rPr>
              <a:t> 3 (</a:t>
            </a:r>
            <a:r>
              <a:rPr lang="en-US" sz="2000" b="1" dirty="0" err="1">
                <a:latin typeface="Courier New" pitchFamily="49" charset="0"/>
              </a:rPr>
              <a:t>BNode</a:t>
            </a:r>
            <a:r>
              <a:rPr lang="en-US" sz="2000" b="1" dirty="0">
                <a:latin typeface="Courier New" pitchFamily="49" charset="0"/>
              </a:rPr>
              <a:t> 2 Empty Empty) Empty)</a:t>
            </a:r>
          </a:p>
        </p:txBody>
      </p:sp>
    </p:spTree>
    <p:extLst>
      <p:ext uri="{BB962C8B-B14F-4D97-AF65-F5344CB8AC3E}">
        <p14:creationId xmlns:p14="http://schemas.microsoft.com/office/powerpoint/2010/main" val="39729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Lists are denoted by square brackets [].</a:t>
            </a:r>
          </a:p>
          <a:p>
            <a:r>
              <a:rPr lang="en-US" sz="2000" dirty="0"/>
              <a:t>Lists can be explicitly enumerated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evens = [0, 2, 4, 6, 8]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odds = [1, 3 .. 9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]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2000" dirty="0"/>
              <a:t>The usual way of constructing a list is via the “:” operator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8:[]</a:t>
            </a:r>
            <a:r>
              <a:rPr lang="en-US" sz="1800" dirty="0"/>
              <a:t>	-- means </a:t>
            </a:r>
            <a:r>
              <a:rPr lang="en-US" sz="1800" dirty="0" smtClean="0"/>
              <a:t>prepend </a:t>
            </a:r>
            <a:r>
              <a:rPr lang="en-US" sz="1800" dirty="0"/>
              <a:t>8 to the empty list to yield [8]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6:8:[]</a:t>
            </a:r>
            <a:r>
              <a:rPr lang="en-US" sz="1800" dirty="0"/>
              <a:t>	-- yields the list [6, 8]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4:[6,8]</a:t>
            </a:r>
            <a:r>
              <a:rPr lang="en-US" sz="1800" dirty="0"/>
              <a:t>	-- yields the list [4,6,8</a:t>
            </a:r>
            <a:r>
              <a:rPr lang="en-US" sz="1800" dirty="0" smtClean="0"/>
              <a:t>]</a:t>
            </a:r>
            <a:endParaRPr lang="en-US" sz="1800" dirty="0"/>
          </a:p>
          <a:p>
            <a:r>
              <a:rPr lang="en-US" sz="2000" dirty="0"/>
              <a:t>Lists can be created via comprehension</a:t>
            </a:r>
          </a:p>
          <a:p>
            <a:pPr lvl="1"/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non_negative_evens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[2*x | x &lt;- [0, 1 ..]]</a:t>
            </a:r>
          </a:p>
          <a:p>
            <a:pPr lvl="2"/>
            <a:r>
              <a:rPr lang="en-US" sz="1600" dirty="0"/>
              <a:t>Means create a list of elements of the form 2*x where x is successively 0, 1, 2, etc…</a:t>
            </a:r>
          </a:p>
          <a:p>
            <a:pPr lvl="2"/>
            <a:r>
              <a:rPr lang="en-US" sz="1600" dirty="0"/>
              <a:t>What is the length of this list?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Types: Lists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Haskell also has functions “head” and “tail”</a:t>
            </a:r>
          </a:p>
          <a:p>
            <a:pPr lvl="1" eaLnBrk="1" hangingPunct="1"/>
            <a:r>
              <a:rPr lang="en-US" dirty="0" smtClean="0"/>
              <a:t>Yes, just think “car” and “</a:t>
            </a:r>
            <a:r>
              <a:rPr lang="en-US" dirty="0" err="1" smtClean="0"/>
              <a:t>cdr</a:t>
            </a:r>
            <a:r>
              <a:rPr lang="en-US" dirty="0" smtClean="0"/>
              <a:t>”</a:t>
            </a:r>
          </a:p>
          <a:p>
            <a:pPr lvl="2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head [1,2,3,4,5]</a:t>
            </a:r>
          </a:p>
          <a:p>
            <a:pPr lvl="2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tail [1,2,3,4,5]</a:t>
            </a:r>
          </a:p>
          <a:p>
            <a:pPr lvl="2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head (tail [1,2,3,4])</a:t>
            </a:r>
          </a:p>
          <a:p>
            <a:pPr lvl="2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tail [8]</a:t>
            </a:r>
          </a:p>
          <a:p>
            <a:pPr eaLnBrk="1" hangingPunct="1"/>
            <a:r>
              <a:rPr lang="en-US" dirty="0" smtClean="0"/>
              <a:t>Has a “++” operator for splicing lists together</a:t>
            </a:r>
          </a:p>
          <a:p>
            <a:pPr lvl="1" eaLnBrk="1" hangingPunct="1"/>
            <a:r>
              <a:rPr lang="en-US" dirty="0" smtClean="0"/>
              <a:t>Yes, just think “append”</a:t>
            </a:r>
          </a:p>
          <a:p>
            <a:pPr lvl="2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[1,2]++[3,4]++[5]</a:t>
            </a:r>
          </a:p>
          <a:p>
            <a:pPr lvl="2" eaLnBrk="1" hangingPunct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[1,2]++[]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Types: type synonyms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different words that mean the same thing in the same context are known as synonyms.</a:t>
            </a:r>
          </a:p>
          <a:p>
            <a:pPr lvl="1"/>
            <a:r>
              <a:rPr lang="en-US" dirty="0" smtClean="0"/>
              <a:t>Beautiful, Attractive, Pretty</a:t>
            </a:r>
          </a:p>
          <a:p>
            <a:pPr lvl="1"/>
            <a:r>
              <a:rPr lang="en-US" dirty="0" smtClean="0"/>
              <a:t>Rich, Affluent, Wealthy</a:t>
            </a:r>
          </a:p>
          <a:p>
            <a:pPr lvl="1"/>
            <a:r>
              <a:rPr lang="en-US" dirty="0" smtClean="0"/>
              <a:t>Wicked, Evil, Sinful</a:t>
            </a:r>
          </a:p>
          <a:p>
            <a:r>
              <a:rPr lang="en-US" dirty="0" smtClean="0"/>
              <a:t>Can name existing types by use of the “type” keyword.  These names are known as </a:t>
            </a:r>
            <a:r>
              <a:rPr lang="en-US" i="1" dirty="0" smtClean="0"/>
              <a:t>type synonyms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type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IntList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= [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]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type Money =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type String = [Char]</a:t>
            </a:r>
          </a:p>
          <a:p>
            <a:pPr lvl="1"/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Types: </a:t>
            </a:r>
            <a:r>
              <a:rPr lang="en-US" dirty="0" err="1" smtClean="0"/>
              <a:t>Tuples</a:t>
            </a:r>
            <a:r>
              <a:rPr lang="en-US" dirty="0" smtClean="0"/>
              <a:t> and Lists</a:t>
            </a:r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must contain elements of the same type.</a:t>
            </a:r>
          </a:p>
          <a:p>
            <a:r>
              <a:rPr lang="en-US" dirty="0" smtClean="0"/>
              <a:t>Tuples allow for items of different types to be grouped together</a:t>
            </a:r>
          </a:p>
          <a:p>
            <a:pPr lvl="1"/>
            <a:r>
              <a:rPr lang="en-US" dirty="0" smtClean="0"/>
              <a:t>A tuple is a data type.  Similar to </a:t>
            </a:r>
            <a:r>
              <a:rPr lang="en-US" dirty="0" err="1" smtClean="0"/>
              <a:t>structs</a:t>
            </a:r>
            <a:r>
              <a:rPr lang="en-US" dirty="0" smtClean="0"/>
              <a:t> or records.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denoted by ‘( … )’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type Name = String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type SSN = String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type Person = (Name, Name, SSN)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28900" y="4836099"/>
            <a:ext cx="6934200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[“a”, 1, False] // generates an error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(“a”, 1, False) // this is a </a:t>
            </a:r>
            <a:r>
              <a:rPr lang="en-US" sz="1600" b="1" dirty="0" err="1">
                <a:latin typeface="Courier New" pitchFamily="49" charset="0"/>
              </a:rPr>
              <a:t>tuple</a:t>
            </a:r>
            <a:r>
              <a:rPr lang="en-US" sz="1600" b="1" dirty="0">
                <a:latin typeface="Courier New" pitchFamily="49" charset="0"/>
              </a:rPr>
              <a:t> (not a list)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(“Fred”, “Flintstone”, “123456789”) // this is a Person</a:t>
            </a:r>
          </a:p>
        </p:txBody>
      </p:sp>
    </p:spTree>
    <p:extLst>
      <p:ext uri="{BB962C8B-B14F-4D97-AF65-F5344CB8AC3E}">
        <p14:creationId xmlns:p14="http://schemas.microsoft.com/office/powerpoint/2010/main" val="276895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are first-class citizens</a:t>
            </a:r>
          </a:p>
          <a:p>
            <a:r>
              <a:rPr lang="en-US" dirty="0" smtClean="0"/>
              <a:t>Functions are statically typed using a “signature” notation.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square ::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-&gt;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endParaRPr lang="en-US" dirty="0" smtClean="0"/>
          </a:p>
          <a:p>
            <a:pPr lvl="1"/>
            <a:r>
              <a:rPr lang="en-US" dirty="0" smtClean="0"/>
              <a:t>Square is a function that has an </a:t>
            </a:r>
            <a:r>
              <a:rPr lang="en-US" dirty="0" err="1" smtClean="0"/>
              <a:t>Int</a:t>
            </a:r>
            <a:r>
              <a:rPr lang="en-US" dirty="0" smtClean="0"/>
              <a:t> input and produces an </a:t>
            </a:r>
            <a:r>
              <a:rPr lang="en-US" dirty="0" err="1" smtClean="0"/>
              <a:t>Int</a:t>
            </a:r>
            <a:r>
              <a:rPr lang="en-US" dirty="0" smtClean="0"/>
              <a:t> output.</a:t>
            </a:r>
          </a:p>
          <a:p>
            <a:r>
              <a:rPr lang="en-US" dirty="0"/>
              <a:t>What is the type of f1?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f1 ::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-&gt;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-&gt;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-&gt;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application is indicated by a function name followed by a value.  For example, give the signature of f1 below, what are the types of the following expressions?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f1 ::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-&gt;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-&gt;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-&gt;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f1 3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f1 3 5</a:t>
            </a:r>
          </a:p>
          <a:p>
            <a:pPr marL="857250" lvl="2" indent="57150"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f1 3 5 6</a:t>
            </a:r>
          </a:p>
          <a:p>
            <a:pPr marL="857250" lvl="2" indent="57150">
              <a:spcBef>
                <a:spcPct val="0"/>
              </a:spcBef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3F32-6F3C-439B-BBCD-5FA62D935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1992</Words>
  <Application>Microsoft Macintosh PowerPoint</Application>
  <PresentationFormat>Widescreen</PresentationFormat>
  <Paragraphs>342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Courier New</vt:lpstr>
      <vt:lpstr>Arial</vt:lpstr>
      <vt:lpstr>Office Theme</vt:lpstr>
      <vt:lpstr>Haskell</vt:lpstr>
      <vt:lpstr>Haskell</vt:lpstr>
      <vt:lpstr>Haskell Data Types: Primitives</vt:lpstr>
      <vt:lpstr>Haskell Data Types: Lists</vt:lpstr>
      <vt:lpstr>Haskell Data Types: Lists</vt:lpstr>
      <vt:lpstr>Haskell Data Types: type synonyms</vt:lpstr>
      <vt:lpstr>Haskell Data Types: Tuples and Lists</vt:lpstr>
      <vt:lpstr>Haskell Data Types: Functions</vt:lpstr>
      <vt:lpstr>Haskell Data Types: Functions</vt:lpstr>
      <vt:lpstr>Haskell Data Types: Functions</vt:lpstr>
      <vt:lpstr>Haskell Conditionals</vt:lpstr>
      <vt:lpstr>Haskell Data Types: Functions</vt:lpstr>
      <vt:lpstr>Haskell Data Types: Functions</vt:lpstr>
      <vt:lpstr>Haskell Data Types: Functions</vt:lpstr>
      <vt:lpstr>Lambdas</vt:lpstr>
      <vt:lpstr>Haskell Data Types : Functions</vt:lpstr>
      <vt:lpstr>List Comprehension</vt:lpstr>
      <vt:lpstr>Sublist list processing</vt:lpstr>
      <vt:lpstr>Pattern Matching</vt:lpstr>
      <vt:lpstr>Patterns</vt:lpstr>
      <vt:lpstr>Infix Operators</vt:lpstr>
      <vt:lpstr>Operators</vt:lpstr>
      <vt:lpstr>Data Type example</vt:lpstr>
      <vt:lpstr>Define other functions</vt:lpstr>
      <vt:lpstr>Type Classes</vt:lpstr>
      <vt:lpstr>Data types</vt:lpstr>
      <vt:lpstr>Data types</vt:lpstr>
      <vt:lpstr>Type Class</vt:lpstr>
      <vt:lpstr>Built in Type Classes</vt:lpstr>
      <vt:lpstr>Haskell Binary Tree</vt:lpstr>
    </vt:vector>
  </TitlesOfParts>
  <Company>University of Wisconsin-La Crosse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hunt</dc:creator>
  <cp:lastModifiedBy>Kenny Hunt</cp:lastModifiedBy>
  <cp:revision>27</cp:revision>
  <dcterms:created xsi:type="dcterms:W3CDTF">2014-10-31T19:52:30Z</dcterms:created>
  <dcterms:modified xsi:type="dcterms:W3CDTF">2017-12-01T18:32:04Z</dcterms:modified>
</cp:coreProperties>
</file>