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89" r:id="rId6"/>
    <p:sldId id="290" r:id="rId7"/>
    <p:sldId id="265" r:id="rId8"/>
    <p:sldId id="291" r:id="rId9"/>
    <p:sldId id="266" r:id="rId10"/>
    <p:sldId id="292" r:id="rId11"/>
    <p:sldId id="267" r:id="rId12"/>
    <p:sldId id="293" r:id="rId13"/>
    <p:sldId id="294" r:id="rId14"/>
    <p:sldId id="270" r:id="rId15"/>
    <p:sldId id="274" r:id="rId16"/>
    <p:sldId id="295" r:id="rId17"/>
    <p:sldId id="296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97" r:id="rId26"/>
    <p:sldId id="298" r:id="rId27"/>
    <p:sldId id="285" r:id="rId28"/>
    <p:sldId id="299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55FA1-2546-4531-B991-1C7543184300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FBAE-A4C4-4C2C-B9D7-9F1645B0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7C3C4-46E4-4C13-BA25-8A9D4B5474D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700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403007-43AB-4050-BDFA-0DE210BAF24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55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B409F1-A03E-4202-A087-771063F40B9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522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E622EA-891D-4D01-8927-C17ED18D15E5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257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B1D685-D4DE-4F8C-9E88-9C3680D2BB0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174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0A46BE-5437-41A9-9BD6-93A41689DD61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504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BA0AA3-2D83-49EF-AE82-660368F8F53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783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57CAD1-8569-42EF-A408-0C4078A38EB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770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0E90EB-9DEB-4D67-B789-8E521C6E5A90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591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F0FA39-481F-4EE9-98C6-FAA05EE17307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072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0A1466-AA4B-4BFD-9C77-3FF432395BFB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44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BF19E7-87E7-4C53-B01A-F2ED42A2C87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17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9F2B96-E077-4A26-82DE-115B7655FE5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25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CFABC5-9EA6-4385-98A2-E60F84B5699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24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8B48EA-C9CE-4D38-8A8B-69E0D2C3667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930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FBC776-9343-4C9F-AF22-E76BFB838984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7920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BEBB86-E19D-4F99-BACE-41D6F3A3DC2F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399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B7999B-9FA5-4D52-A12D-264B0758D04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832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8661C-F041-4D59-B21D-C5F971BEB41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40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290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09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/>
              <a:t>Logic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Implies And Not?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15776"/>
            <a:ext cx="5104674" cy="3405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9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with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predicates and variables in rules.  Variables are upper-case.</a:t>
            </a:r>
          </a:p>
          <a:p>
            <a:pPr lvl="1"/>
            <a:r>
              <a:rPr lang="en-US" dirty="0" smtClean="0"/>
              <a:t>speaks(</a:t>
            </a:r>
            <a:r>
              <a:rPr lang="en-US" dirty="0" err="1" smtClean="0"/>
              <a:t>mary</a:t>
            </a:r>
            <a:r>
              <a:rPr lang="en-US" dirty="0" smtClean="0"/>
              <a:t>, </a:t>
            </a:r>
            <a:r>
              <a:rPr lang="en-US" dirty="0" err="1" smtClean="0"/>
              <a:t>english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speaks(john, </a:t>
            </a:r>
            <a:r>
              <a:rPr lang="en-US" dirty="0" err="1" smtClean="0"/>
              <a:t>english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speaks(john, </a:t>
            </a:r>
            <a:r>
              <a:rPr lang="en-US" dirty="0" err="1" smtClean="0"/>
              <a:t>swahili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speaks(</a:t>
            </a:r>
            <a:r>
              <a:rPr lang="en-US" dirty="0" err="1" smtClean="0"/>
              <a:t>sarah</a:t>
            </a:r>
            <a:r>
              <a:rPr lang="en-US" dirty="0" smtClean="0"/>
              <a:t>, </a:t>
            </a:r>
            <a:r>
              <a:rPr lang="en-US" dirty="0" err="1" smtClean="0"/>
              <a:t>swahili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canSpeakWith</a:t>
            </a:r>
            <a:r>
              <a:rPr lang="en-US" dirty="0" smtClean="0"/>
              <a:t>(P1, P2) :- speaks(P1,L), speaks(P2,L)</a:t>
            </a:r>
          </a:p>
          <a:p>
            <a:r>
              <a:rPr lang="en-US" dirty="0" smtClean="0"/>
              <a:t>Given this knowledgebase, we can ask questions</a:t>
            </a:r>
          </a:p>
          <a:p>
            <a:pPr lvl="1"/>
            <a:r>
              <a:rPr lang="en-US" dirty="0" smtClean="0"/>
              <a:t>speaks(</a:t>
            </a:r>
            <a:r>
              <a:rPr lang="en-US" dirty="0" err="1" smtClean="0"/>
              <a:t>mary,L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canSpeakWith</a:t>
            </a:r>
            <a:r>
              <a:rPr lang="en-US" dirty="0" smtClean="0"/>
              <a:t>(</a:t>
            </a:r>
            <a:r>
              <a:rPr lang="en-US" dirty="0" err="1" smtClean="0"/>
              <a:t>mary,P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speaks(</a:t>
            </a:r>
            <a:r>
              <a:rPr lang="en-US" dirty="0" err="1" smtClean="0"/>
              <a:t>P,english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speaks(</a:t>
            </a:r>
            <a:r>
              <a:rPr lang="en-US" dirty="0" err="1" smtClean="0"/>
              <a:t>john,P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canSpeakWith</a:t>
            </a:r>
            <a:r>
              <a:rPr lang="en-US" dirty="0" smtClean="0"/>
              <a:t>(</a:t>
            </a:r>
            <a:r>
              <a:rPr lang="en-US" dirty="0" err="1" smtClean="0"/>
              <a:t>john,P</a:t>
            </a:r>
            <a:r>
              <a:rPr lang="en-US" dirty="0" smtClean="0"/>
              <a:t>). // note that this returns some odd stuff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24" y="2331677"/>
            <a:ext cx="2535588" cy="28198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7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Prolog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Identifiers that begin with a capital letter or an underscore character are taken as variables; all other identifiers are treated as constants. </a:t>
            </a:r>
          </a:p>
          <a:p>
            <a:pPr marL="457200" indent="-457200"/>
            <a:r>
              <a:rPr lang="en-US" smtClean="0"/>
              <a:t>There must be no space between the name of the predicate and the left parenthesis that opens its argument list. </a:t>
            </a:r>
          </a:p>
          <a:p>
            <a:pPr marL="457200" indent="-457200"/>
            <a:r>
              <a:rPr lang="en-US" smtClean="0"/>
              <a:t>All facts, rules, and queries must end with a period. </a:t>
            </a:r>
          </a:p>
          <a:p>
            <a:pPr marL="457200" indent="-457200"/>
            <a:r>
              <a:rPr lang="en-US" smtClean="0"/>
              <a:t>Any code file to be consulted MUST END WITH A CARRIAGE RETURN! Consulting a file that does not have a final carriage return causes Prolog to die. </a:t>
            </a:r>
          </a:p>
        </p:txBody>
      </p:sp>
    </p:spTree>
    <p:extLst>
      <p:ext uri="{BB962C8B-B14F-4D97-AF65-F5344CB8AC3E}">
        <p14:creationId xmlns:p14="http://schemas.microsoft.com/office/powerpoint/2010/main" val="34803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following file is named “teachers.pl”</a:t>
            </a:r>
          </a:p>
          <a:p>
            <a:pPr lvl="1"/>
            <a:r>
              <a:rPr lang="en-US" dirty="0"/>
              <a:t>Load the file by “&gt;consult(teachers)” </a:t>
            </a:r>
          </a:p>
          <a:p>
            <a:pPr lvl="1"/>
            <a:r>
              <a:rPr lang="en-US" dirty="0"/>
              <a:t>Query the file by “&gt;teaches(X, </a:t>
            </a:r>
            <a:r>
              <a:rPr lang="en-US" dirty="0" err="1"/>
              <a:t>cs</a:t>
            </a:r>
            <a:r>
              <a:rPr lang="en-US" dirty="0"/>
              <a:t>, 120)”</a:t>
            </a:r>
          </a:p>
          <a:p>
            <a:pPr lvl="1"/>
            <a:r>
              <a:rPr lang="en-US" dirty="0"/>
              <a:t>X = hunt ;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zheng</a:t>
            </a:r>
            <a:r>
              <a:rPr lang="en-US" dirty="0"/>
              <a:t> ;</a:t>
            </a:r>
          </a:p>
          <a:p>
            <a:pPr lvl="1"/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31513" y="4171682"/>
            <a:ext cx="8610600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teaches(hunt,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120).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teaches(riley,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220).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periyasami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341).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teaches(hunt,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421).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zheng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120).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gendreau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364).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kelly</a:t>
            </a:r>
            <a:r>
              <a:rPr lang="en-US" sz="1600" b="1" dirty="0">
                <a:latin typeface="Courier New" pitchFamily="49" charset="0"/>
              </a:rPr>
              <a:t>, math, 120).</a:t>
            </a:r>
          </a:p>
        </p:txBody>
      </p:sp>
    </p:spTree>
    <p:extLst>
      <p:ext uri="{BB962C8B-B14F-4D97-AF65-F5344CB8AC3E}">
        <p14:creationId xmlns:p14="http://schemas.microsoft.com/office/powerpoint/2010/main" val="37874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the file by “&gt;teaches(Prof, </a:t>
            </a:r>
            <a:r>
              <a:rPr lang="en-US" dirty="0" err="1"/>
              <a:t>Dept</a:t>
            </a:r>
            <a:r>
              <a:rPr lang="en-US" dirty="0"/>
              <a:t>, 120)”</a:t>
            </a:r>
          </a:p>
          <a:p>
            <a:pPr lvl="1"/>
            <a:r>
              <a:rPr lang="en-US" dirty="0"/>
              <a:t>Prof = hunt</a:t>
            </a:r>
          </a:p>
          <a:p>
            <a:pPr lvl="1"/>
            <a:r>
              <a:rPr lang="en-US" dirty="0" err="1"/>
              <a:t>Dept</a:t>
            </a:r>
            <a:r>
              <a:rPr lang="en-US" dirty="0"/>
              <a:t> = 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Prof = </a:t>
            </a:r>
            <a:r>
              <a:rPr lang="en-US" dirty="0" err="1"/>
              <a:t>zheng</a:t>
            </a:r>
            <a:endParaRPr lang="en-US" dirty="0"/>
          </a:p>
          <a:p>
            <a:pPr lvl="1"/>
            <a:r>
              <a:rPr lang="en-US" dirty="0" err="1"/>
              <a:t>Dept</a:t>
            </a:r>
            <a:r>
              <a:rPr lang="en-US" dirty="0"/>
              <a:t> = 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Prof = </a:t>
            </a:r>
            <a:r>
              <a:rPr lang="en-US" dirty="0" err="1"/>
              <a:t>kelly</a:t>
            </a:r>
            <a:endParaRPr lang="en-US" dirty="0"/>
          </a:p>
          <a:p>
            <a:pPr lvl="1"/>
            <a:r>
              <a:rPr lang="en-US" dirty="0" err="1"/>
              <a:t>Dept</a:t>
            </a:r>
            <a:r>
              <a:rPr lang="en-US" dirty="0"/>
              <a:t> = math 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02892" y="4681820"/>
            <a:ext cx="8610600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teaches(hunt,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120).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teaches(riley,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220).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periyasami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341).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teaches(hunt,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421).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zheng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120).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gendreau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cs</a:t>
            </a:r>
            <a:r>
              <a:rPr lang="en-US" sz="1600" b="1" dirty="0">
                <a:latin typeface="Courier New" pitchFamily="49" charset="0"/>
              </a:rPr>
              <a:t>, 364). 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teaches(</a:t>
            </a:r>
            <a:r>
              <a:rPr lang="en-US" sz="1600" b="1" dirty="0" err="1">
                <a:latin typeface="Courier New" pitchFamily="49" charset="0"/>
              </a:rPr>
              <a:t>kelly</a:t>
            </a:r>
            <a:r>
              <a:rPr lang="en-US" sz="1600" b="1" dirty="0">
                <a:latin typeface="Courier New" pitchFamily="49" charset="0"/>
              </a:rPr>
              <a:t>, math, 120).</a:t>
            </a:r>
          </a:p>
        </p:txBody>
      </p:sp>
    </p:spTree>
    <p:extLst>
      <p:ext uri="{BB962C8B-B14F-4D97-AF65-F5344CB8AC3E}">
        <p14:creationId xmlns:p14="http://schemas.microsoft.com/office/powerpoint/2010/main" val="5849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Prolog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 a query that will return all computer science teachers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 smtClean="0"/>
              <a:t>Query the file by </a:t>
            </a:r>
            <a:r>
              <a:rPr lang="en-US" b="1" dirty="0" smtClean="0">
                <a:latin typeface="Courier New" panose="02070309020205020404" pitchFamily="49" charset="0"/>
              </a:rPr>
              <a:t>“&gt;teaches(Prof, </a:t>
            </a:r>
            <a:r>
              <a:rPr lang="en-US" b="1" dirty="0" err="1" smtClean="0">
                <a:latin typeface="Courier New" panose="02070309020205020404" pitchFamily="49" charset="0"/>
              </a:rPr>
              <a:t>cs</a:t>
            </a:r>
            <a:r>
              <a:rPr lang="en-US" b="1" dirty="0" smtClean="0">
                <a:latin typeface="Courier New" panose="02070309020205020404" pitchFamily="49" charset="0"/>
              </a:rPr>
              <a:t>, Course)”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802892" y="3096418"/>
            <a:ext cx="8610600" cy="181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</a:defRPr>
            </a:lvl1pPr>
          </a:lstStyle>
          <a:p>
            <a:r>
              <a:rPr lang="en-US" dirty="0"/>
              <a:t>teaches(hunt, </a:t>
            </a:r>
            <a:r>
              <a:rPr lang="en-US" dirty="0" err="1"/>
              <a:t>cs</a:t>
            </a:r>
            <a:r>
              <a:rPr lang="en-US" dirty="0"/>
              <a:t>, 120).</a:t>
            </a:r>
          </a:p>
          <a:p>
            <a:r>
              <a:rPr lang="en-US" dirty="0"/>
              <a:t>teaches(riley, </a:t>
            </a:r>
            <a:r>
              <a:rPr lang="en-US" dirty="0" err="1"/>
              <a:t>cs</a:t>
            </a:r>
            <a:r>
              <a:rPr lang="en-US" dirty="0"/>
              <a:t>, 220).</a:t>
            </a:r>
          </a:p>
          <a:p>
            <a:r>
              <a:rPr lang="en-US" dirty="0"/>
              <a:t>teaches(</a:t>
            </a:r>
            <a:r>
              <a:rPr lang="en-US" dirty="0" err="1"/>
              <a:t>periyasami</a:t>
            </a:r>
            <a:r>
              <a:rPr lang="en-US" dirty="0"/>
              <a:t>, </a:t>
            </a:r>
            <a:r>
              <a:rPr lang="en-US" dirty="0" err="1"/>
              <a:t>cs</a:t>
            </a:r>
            <a:r>
              <a:rPr lang="en-US" dirty="0"/>
              <a:t>, 341).</a:t>
            </a:r>
          </a:p>
          <a:p>
            <a:r>
              <a:rPr lang="en-US" dirty="0"/>
              <a:t>teaches(hunt, </a:t>
            </a:r>
            <a:r>
              <a:rPr lang="en-US" dirty="0" err="1"/>
              <a:t>cs</a:t>
            </a:r>
            <a:r>
              <a:rPr lang="en-US" dirty="0"/>
              <a:t>, 421).</a:t>
            </a:r>
          </a:p>
          <a:p>
            <a:r>
              <a:rPr lang="en-US" dirty="0"/>
              <a:t>teaches(</a:t>
            </a:r>
            <a:r>
              <a:rPr lang="en-US" dirty="0" err="1"/>
              <a:t>zheng</a:t>
            </a:r>
            <a:r>
              <a:rPr lang="en-US" dirty="0"/>
              <a:t>, </a:t>
            </a:r>
            <a:r>
              <a:rPr lang="en-US" dirty="0" err="1"/>
              <a:t>cs</a:t>
            </a:r>
            <a:r>
              <a:rPr lang="en-US" dirty="0"/>
              <a:t>, 120).</a:t>
            </a:r>
          </a:p>
          <a:p>
            <a:r>
              <a:rPr lang="en-US" dirty="0"/>
              <a:t>teaches(</a:t>
            </a:r>
            <a:r>
              <a:rPr lang="en-US" dirty="0" err="1"/>
              <a:t>gendreau</a:t>
            </a:r>
            <a:r>
              <a:rPr lang="en-US" dirty="0"/>
              <a:t>, </a:t>
            </a:r>
            <a:r>
              <a:rPr lang="en-US" dirty="0" err="1"/>
              <a:t>cs</a:t>
            </a:r>
            <a:r>
              <a:rPr lang="en-US" dirty="0"/>
              <a:t>, 364). </a:t>
            </a:r>
          </a:p>
          <a:p>
            <a:r>
              <a:rPr lang="en-US" dirty="0"/>
              <a:t>teaches(</a:t>
            </a:r>
            <a:r>
              <a:rPr lang="en-US" dirty="0" err="1"/>
              <a:t>kelly</a:t>
            </a:r>
            <a:r>
              <a:rPr lang="en-US" dirty="0"/>
              <a:t>, math, 120).</a:t>
            </a:r>
          </a:p>
        </p:txBody>
      </p:sp>
    </p:spTree>
    <p:extLst>
      <p:ext uri="{BB962C8B-B14F-4D97-AF65-F5344CB8AC3E}">
        <p14:creationId xmlns:p14="http://schemas.microsoft.com/office/powerpoint/2010/main" val="30895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3"/>
      <p:bldP spid="1505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Geneaology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man / woman relationships</a:t>
            </a:r>
          </a:p>
          <a:p>
            <a:pPr lvl="1"/>
            <a:r>
              <a:rPr lang="en-US" dirty="0" smtClean="0"/>
              <a:t>parent : parent – child</a:t>
            </a:r>
          </a:p>
          <a:p>
            <a:pPr lvl="1"/>
            <a:r>
              <a:rPr lang="en-US" dirty="0" smtClean="0"/>
              <a:t>father : father – child</a:t>
            </a:r>
          </a:p>
          <a:p>
            <a:pPr lvl="1"/>
            <a:r>
              <a:rPr lang="en-US" dirty="0" smtClean="0"/>
              <a:t>mother : mother - child</a:t>
            </a:r>
          </a:p>
          <a:p>
            <a:r>
              <a:rPr lang="en-US" dirty="0" smtClean="0"/>
              <a:t>Write the following relations</a:t>
            </a:r>
          </a:p>
          <a:p>
            <a:pPr lvl="1"/>
            <a:r>
              <a:rPr lang="en-US" dirty="0" smtClean="0"/>
              <a:t>son : child – parent</a:t>
            </a:r>
          </a:p>
          <a:p>
            <a:pPr lvl="1"/>
            <a:r>
              <a:rPr lang="en-US" dirty="0" smtClean="0"/>
              <a:t>daughter : child – parent</a:t>
            </a:r>
          </a:p>
          <a:p>
            <a:pPr lvl="1"/>
            <a:r>
              <a:rPr lang="en-US" dirty="0" smtClean="0"/>
              <a:t>sibling : child1 – child2</a:t>
            </a:r>
          </a:p>
          <a:p>
            <a:pPr lvl="1"/>
            <a:r>
              <a:rPr lang="en-US" dirty="0" smtClean="0"/>
              <a:t>uncle : person – uncle</a:t>
            </a:r>
          </a:p>
          <a:p>
            <a:pPr lvl="1"/>
            <a:r>
              <a:rPr lang="en-US" dirty="0" smtClean="0"/>
              <a:t>aunt : person – aunt</a:t>
            </a:r>
          </a:p>
          <a:p>
            <a:pPr lvl="1"/>
            <a:r>
              <a:rPr lang="en-US" dirty="0" smtClean="0"/>
              <a:t>grandparent : person – grandparent</a:t>
            </a:r>
          </a:p>
          <a:p>
            <a:pPr lvl="1"/>
            <a:r>
              <a:rPr lang="en-US" dirty="0" smtClean="0"/>
              <a:t>person : </a:t>
            </a:r>
          </a:p>
          <a:p>
            <a:pPr lvl="1"/>
            <a:r>
              <a:rPr lang="en-US" dirty="0" smtClean="0"/>
              <a:t>descendant : person - person</a:t>
            </a:r>
          </a:p>
          <a:p>
            <a:pPr lvl="1"/>
            <a:r>
              <a:rPr lang="en-US" dirty="0" smtClean="0"/>
              <a:t>ancestor : person - person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902379" y="2037298"/>
            <a:ext cx="3048000" cy="1327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31775" lvl="1">
              <a:defRPr/>
            </a:pPr>
            <a:r>
              <a:rPr lang="en-US" sz="1600" b="1" dirty="0">
                <a:latin typeface="Courier New" pitchFamily="49" charset="0"/>
              </a:rPr>
              <a:t>man(</a:t>
            </a:r>
            <a:r>
              <a:rPr lang="en-US" sz="1600" b="1" dirty="0" err="1">
                <a:latin typeface="Courier New" pitchFamily="49" charset="0"/>
              </a:rPr>
              <a:t>adam</a:t>
            </a:r>
            <a:r>
              <a:rPr lang="en-US" sz="1600" b="1" dirty="0">
                <a:latin typeface="Courier New" pitchFamily="49" charset="0"/>
              </a:rPr>
              <a:t>). </a:t>
            </a:r>
          </a:p>
          <a:p>
            <a:pPr marL="231775" lvl="1">
              <a:defRPr/>
            </a:pPr>
            <a:r>
              <a:rPr lang="en-US" sz="1600" b="1" dirty="0">
                <a:latin typeface="Courier New" pitchFamily="49" charset="0"/>
              </a:rPr>
              <a:t>man(peter). </a:t>
            </a:r>
          </a:p>
          <a:p>
            <a:pPr marL="231775" lvl="1">
              <a:defRPr/>
            </a:pPr>
            <a:r>
              <a:rPr lang="en-US" sz="1600" b="1" dirty="0">
                <a:latin typeface="Courier New" pitchFamily="49" charset="0"/>
              </a:rPr>
              <a:t>man(</a:t>
            </a:r>
            <a:r>
              <a:rPr lang="en-US" sz="1600" b="1" dirty="0" err="1">
                <a:latin typeface="Courier New" pitchFamily="49" charset="0"/>
              </a:rPr>
              <a:t>paul</a:t>
            </a:r>
            <a:r>
              <a:rPr lang="en-US" sz="1600" b="1" dirty="0">
                <a:latin typeface="Courier New" pitchFamily="49" charset="0"/>
              </a:rPr>
              <a:t>). </a:t>
            </a:r>
          </a:p>
          <a:p>
            <a:pPr marL="231775" lvl="1">
              <a:defRPr/>
            </a:pPr>
            <a:r>
              <a:rPr lang="en-US" sz="1600" b="1" dirty="0" smtClean="0">
                <a:latin typeface="Courier New" pitchFamily="49" charset="0"/>
              </a:rPr>
              <a:t>woman(</a:t>
            </a:r>
            <a:r>
              <a:rPr lang="en-US" sz="1600" b="1" dirty="0" err="1" smtClean="0">
                <a:latin typeface="Courier New" pitchFamily="49" charset="0"/>
              </a:rPr>
              <a:t>mary</a:t>
            </a:r>
            <a:r>
              <a:rPr lang="en-US" sz="1600" b="1" dirty="0">
                <a:latin typeface="Courier New" pitchFamily="49" charset="0"/>
              </a:rPr>
              <a:t>). </a:t>
            </a:r>
          </a:p>
          <a:p>
            <a:pPr marL="231775" lvl="1">
              <a:defRPr/>
            </a:pPr>
            <a:r>
              <a:rPr lang="en-US" sz="1600" b="1" dirty="0">
                <a:latin typeface="Courier New" pitchFamily="49" charset="0"/>
              </a:rPr>
              <a:t>woman(eve).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902379" y="3561299"/>
            <a:ext cx="3048000" cy="1082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lvl="2">
              <a:defRPr/>
            </a:pPr>
            <a:r>
              <a:rPr lang="en-US" sz="1600" b="1" dirty="0">
                <a:latin typeface="Courier New" pitchFamily="49" charset="0"/>
              </a:rPr>
              <a:t>parent(</a:t>
            </a:r>
            <a:r>
              <a:rPr lang="en-US" sz="1600" b="1" dirty="0" err="1">
                <a:latin typeface="Courier New" pitchFamily="49" charset="0"/>
              </a:rPr>
              <a:t>adam,peter</a:t>
            </a:r>
            <a:r>
              <a:rPr lang="en-US" sz="1600" b="1" dirty="0">
                <a:latin typeface="Courier New" pitchFamily="49" charset="0"/>
              </a:rPr>
              <a:t>). </a:t>
            </a:r>
          </a:p>
          <a:p>
            <a:pPr marL="228600" lvl="2">
              <a:defRPr/>
            </a:pPr>
            <a:r>
              <a:rPr lang="en-US" sz="1600" b="1" dirty="0">
                <a:latin typeface="Courier New" pitchFamily="49" charset="0"/>
              </a:rPr>
              <a:t>parent(</a:t>
            </a:r>
            <a:r>
              <a:rPr lang="en-US" sz="1600" b="1" dirty="0" err="1">
                <a:latin typeface="Courier New" pitchFamily="49" charset="0"/>
              </a:rPr>
              <a:t>eve,peter</a:t>
            </a:r>
            <a:r>
              <a:rPr lang="en-US" sz="1600" b="1" dirty="0">
                <a:latin typeface="Courier New" pitchFamily="49" charset="0"/>
              </a:rPr>
              <a:t>). </a:t>
            </a:r>
          </a:p>
          <a:p>
            <a:pPr marL="228600" lvl="2">
              <a:defRPr/>
            </a:pPr>
            <a:r>
              <a:rPr lang="en-US" sz="1600" b="1" dirty="0" smtClean="0">
                <a:latin typeface="Courier New" pitchFamily="49" charset="0"/>
              </a:rPr>
              <a:t>parent(</a:t>
            </a:r>
            <a:r>
              <a:rPr lang="en-US" sz="1600" b="1" dirty="0" err="1" smtClean="0">
                <a:latin typeface="Courier New" pitchFamily="49" charset="0"/>
              </a:rPr>
              <a:t>adam,paul</a:t>
            </a:r>
            <a:r>
              <a:rPr lang="en-US" sz="1600" b="1" dirty="0" smtClean="0">
                <a:latin typeface="Courier New" pitchFamily="49" charset="0"/>
              </a:rPr>
              <a:t>).</a:t>
            </a:r>
            <a:endParaRPr lang="en-US" sz="1600" b="1" dirty="0">
              <a:latin typeface="Courier New" pitchFamily="49" charset="0"/>
            </a:endParaRPr>
          </a:p>
          <a:p>
            <a:pPr marL="228600" lvl="2">
              <a:defRPr/>
            </a:pPr>
            <a:r>
              <a:rPr lang="en-US" sz="1600" b="1" dirty="0" smtClean="0">
                <a:latin typeface="Courier New" pitchFamily="49" charset="0"/>
              </a:rPr>
              <a:t>parent(</a:t>
            </a:r>
            <a:r>
              <a:rPr lang="en-US" sz="1600" b="1" dirty="0" err="1" smtClean="0">
                <a:latin typeface="Courier New" pitchFamily="49" charset="0"/>
              </a:rPr>
              <a:t>mary,paul</a:t>
            </a:r>
            <a:r>
              <a:rPr lang="en-US" sz="1600" b="1" dirty="0">
                <a:latin typeface="Courier New" pitchFamily="49" charset="0"/>
              </a:rPr>
              <a:t>).</a:t>
            </a:r>
            <a:r>
              <a:rPr lang="en-US" sz="1600" dirty="0"/>
              <a:t> 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02379" y="4840825"/>
            <a:ext cx="522410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lvl="2">
              <a:defRPr/>
            </a:pPr>
            <a:r>
              <a:rPr lang="en-US" sz="1600" b="1" dirty="0">
                <a:latin typeface="Courier New" pitchFamily="49" charset="0"/>
              </a:rPr>
              <a:t>father(F, C) :- parent(F, C), man(F).</a:t>
            </a:r>
          </a:p>
          <a:p>
            <a:pPr marL="228600" lvl="2">
              <a:defRPr/>
            </a:pPr>
            <a:r>
              <a:rPr lang="en-US" sz="1600" b="1" dirty="0">
                <a:latin typeface="Courier New" pitchFamily="49" charset="0"/>
              </a:rPr>
              <a:t>mother(M, C) :- parent(M, C), woman(M).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33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  <p:bldP spid="162822" grpId="0" animBg="1"/>
      <p:bldP spid="1628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fundamental prolog data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Comma separated values in square brackets: [1, 2, 3, 4]</a:t>
            </a:r>
          </a:p>
          <a:p>
            <a:pPr lvl="1"/>
            <a:r>
              <a:rPr lang="en-US" dirty="0"/>
              <a:t>Empty list: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/>
              <a:t>A vertical bar:</a:t>
            </a:r>
          </a:p>
          <a:p>
            <a:pPr lvl="1"/>
            <a:r>
              <a:rPr lang="en-US" dirty="0"/>
              <a:t>Indicates the HEAD – TAIL division</a:t>
            </a:r>
          </a:p>
          <a:p>
            <a:pPr lvl="1"/>
            <a:r>
              <a:rPr lang="en-US" dirty="0"/>
              <a:t>[X | Y] indicates a list with head X and tail </a:t>
            </a:r>
            <a:r>
              <a:rPr lang="en-US" dirty="0" smtClean="0"/>
              <a:t>Y</a:t>
            </a:r>
          </a:p>
          <a:p>
            <a:r>
              <a:rPr lang="en-US" dirty="0" smtClean="0"/>
              <a:t>Can write list-processing predicates</a:t>
            </a:r>
          </a:p>
          <a:p>
            <a:pPr lvl="1"/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last</a:t>
            </a:r>
          </a:p>
          <a:p>
            <a:pPr lvl="1"/>
            <a:r>
              <a:rPr lang="en-US" dirty="0" smtClean="0"/>
              <a:t>member-of</a:t>
            </a:r>
          </a:p>
          <a:p>
            <a:pPr lvl="1"/>
            <a:r>
              <a:rPr lang="en-US" dirty="0" smtClean="0"/>
              <a:t>head of length N</a:t>
            </a:r>
          </a:p>
        </p:txBody>
      </p:sp>
    </p:spTree>
    <p:extLst>
      <p:ext uri="{BB962C8B-B14F-4D97-AF65-F5344CB8AC3E}">
        <p14:creationId xmlns:p14="http://schemas.microsoft.com/office/powerpoint/2010/main" val="310994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first([X|Y], X).</a:t>
            </a:r>
          </a:p>
          <a:p>
            <a:r>
              <a:rPr lang="en-US" dirty="0" smtClean="0"/>
              <a:t>Last</a:t>
            </a:r>
          </a:p>
          <a:p>
            <a:pPr lvl="1"/>
            <a:r>
              <a:rPr lang="en-US" dirty="0" smtClean="0"/>
              <a:t>last([X], X).</a:t>
            </a:r>
          </a:p>
          <a:p>
            <a:pPr lvl="1"/>
            <a:r>
              <a:rPr lang="en-US" dirty="0" smtClean="0"/>
              <a:t>last([X|Y], Z) :- last(Y, Z).</a:t>
            </a:r>
          </a:p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member([X|Y],X).</a:t>
            </a:r>
          </a:p>
          <a:p>
            <a:pPr lvl="1"/>
            <a:r>
              <a:rPr lang="en-US" dirty="0" smtClean="0"/>
              <a:t>member([X|Y],Z) :- member(Y,Z).</a:t>
            </a:r>
          </a:p>
          <a:p>
            <a:r>
              <a:rPr lang="en-US" dirty="0" smtClean="0"/>
              <a:t>Head of length N</a:t>
            </a:r>
          </a:p>
          <a:p>
            <a:pPr lvl="1"/>
            <a:r>
              <a:rPr lang="en-US" dirty="0" smtClean="0"/>
              <a:t>head([X|Y], 1, [X]).</a:t>
            </a:r>
          </a:p>
          <a:p>
            <a:pPr lvl="1"/>
            <a:r>
              <a:rPr lang="en-US" dirty="0" smtClean="0"/>
              <a:t>head([X|Y], N, [X|Z]) :- NM is N – 1, head(Y, NM, Z).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6" y="1021884"/>
            <a:ext cx="4156385" cy="38205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31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 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relation to remove the first occurrence of an item from a list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905000" y="2514601"/>
            <a:ext cx="8534400" cy="593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latin typeface="Courier New" pitchFamily="49" charset="0"/>
              </a:defRPr>
            </a:lvl1pPr>
          </a:lstStyle>
          <a:p>
            <a:r>
              <a:rPr lang="en-US" dirty="0"/>
              <a:t>takeout(X,[X|Y], Y).</a:t>
            </a:r>
          </a:p>
          <a:p>
            <a:r>
              <a:rPr lang="en-US" dirty="0"/>
              <a:t>takeout(A,[B|C],[B|D]) :- takeout(A,C,D).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905000" y="4419601"/>
            <a:ext cx="8610600" cy="1571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</a:rPr>
              <a:t>&gt; takeout(X,[1,2,3,4],Y).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X=1, Y=[2,3,4]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X=2, Y=[1,3,4]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X=3, Y=[1,2,4]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X=4, Y=[1,2,3]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no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905000" y="3429000"/>
            <a:ext cx="8610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&gt; takeout(2,[1,2,3,4],Y).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Y=[1,3,4]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491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7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7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7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build="p" animBg="1"/>
      <p:bldP spid="20378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and Evaluation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Logical and arithmetic operators can be used with either prefix or infix notation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3&lt;6.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Yes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&lt;(3,6)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Yes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Be careful about evaluation of these things!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=(5+2,3+4).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No!!!!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The patterns </a:t>
            </a:r>
            <a:r>
              <a:rPr lang="en-US" b="1" i="1" smtClean="0"/>
              <a:t>5+2 </a:t>
            </a:r>
            <a:r>
              <a:rPr lang="en-US" smtClean="0"/>
              <a:t>and </a:t>
            </a:r>
            <a:r>
              <a:rPr lang="en-US" b="1" i="1" smtClean="0"/>
              <a:t>3+4 </a:t>
            </a:r>
            <a:r>
              <a:rPr lang="en-US" smtClean="0"/>
              <a:t>are not the same.  They are not evaluated.  Try the following: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smtClean="0">
                <a:latin typeface="Courier New" panose="02070309020205020404" pitchFamily="49" charset="0"/>
              </a:rPr>
              <a:t>=(3+4, X).</a:t>
            </a:r>
          </a:p>
        </p:txBody>
      </p:sp>
    </p:spTree>
    <p:extLst>
      <p:ext uri="{BB962C8B-B14F-4D97-AF65-F5344CB8AC3E}">
        <p14:creationId xmlns:p14="http://schemas.microsoft.com/office/powerpoint/2010/main" val="17420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Programming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Prolog is a declarative language</a:t>
            </a:r>
          </a:p>
          <a:p>
            <a:pPr lvl="1"/>
            <a:r>
              <a:rPr lang="en-US" dirty="0" smtClean="0"/>
              <a:t>Don't describe procedures for obtaining answers</a:t>
            </a:r>
          </a:p>
          <a:p>
            <a:pPr lvl="1" eaLnBrk="1" hangingPunct="1"/>
            <a:r>
              <a:rPr lang="en-US" dirty="0" smtClean="0"/>
              <a:t>Rather, describe (declare) facts and knowledge</a:t>
            </a:r>
          </a:p>
          <a:p>
            <a:pPr lvl="1" eaLnBrk="1" hangingPunct="1"/>
            <a:r>
              <a:rPr lang="en-US" dirty="0" smtClean="0"/>
              <a:t>Information can then be deduced from these facts</a:t>
            </a:r>
          </a:p>
          <a:p>
            <a:pPr eaLnBrk="1" hangingPunct="1"/>
            <a:r>
              <a:rPr lang="en-US" dirty="0" smtClean="0"/>
              <a:t>Prolog is the predominant logic language.  </a:t>
            </a:r>
            <a:r>
              <a:rPr lang="en-US" dirty="0" err="1" smtClean="0"/>
              <a:t>Mathematica</a:t>
            </a:r>
            <a:r>
              <a:rPr lang="en-US" dirty="0" smtClean="0"/>
              <a:t> is another good example.</a:t>
            </a:r>
          </a:p>
          <a:p>
            <a:pPr lvl="1" eaLnBrk="1" hangingPunct="1"/>
            <a:r>
              <a:rPr lang="en-US" dirty="0" err="1" smtClean="0"/>
              <a:t>isLogicalLanguage</a:t>
            </a:r>
            <a:r>
              <a:rPr lang="en-US" dirty="0" smtClean="0"/>
              <a:t>(prolog).</a:t>
            </a:r>
          </a:p>
          <a:p>
            <a:pPr lvl="1" eaLnBrk="1" hangingPunct="1"/>
            <a:r>
              <a:rPr lang="en-US" dirty="0" err="1" smtClean="0"/>
              <a:t>IsLogicalLanguage</a:t>
            </a:r>
            <a:r>
              <a:rPr lang="en-US" dirty="0" smtClean="0"/>
              <a:t>[</a:t>
            </a:r>
            <a:r>
              <a:rPr lang="en-US" dirty="0" err="1" smtClean="0"/>
              <a:t>Mathematica</a:t>
            </a:r>
            <a:r>
              <a:rPr lang="en-US" dirty="0" smtClean="0"/>
              <a:t>] := True;</a:t>
            </a:r>
          </a:p>
          <a:p>
            <a:pPr eaLnBrk="1" hangingPunct="1"/>
            <a:r>
              <a:rPr lang="en-US" dirty="0" smtClean="0"/>
              <a:t>Prolog possess two features</a:t>
            </a:r>
          </a:p>
          <a:p>
            <a:pPr lvl="1" eaLnBrk="1" hangingPunct="1"/>
            <a:r>
              <a:rPr lang="en-US" dirty="0" err="1" smtClean="0"/>
              <a:t>Nondeterminism</a:t>
            </a:r>
            <a:r>
              <a:rPr lang="en-US" dirty="0" smtClean="0"/>
              <a:t>: numerous solutions to a problem may be returned</a:t>
            </a:r>
          </a:p>
          <a:p>
            <a:pPr lvl="1" eaLnBrk="1" hangingPunct="1"/>
            <a:r>
              <a:rPr lang="en-US" dirty="0" smtClean="0"/>
              <a:t>Backtracking: built-in searching of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11225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and Evaluation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“is” predicate forces evaluation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</a:rPr>
              <a:t>X is </a:t>
            </a:r>
            <a:r>
              <a:rPr lang="en-US" b="1" dirty="0" smtClean="0">
                <a:latin typeface="Courier New" panose="02070309020205020404" pitchFamily="49" charset="0"/>
              </a:rPr>
              <a:t>4+3</a:t>
            </a:r>
          </a:p>
          <a:p>
            <a:pPr lvl="2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</a:rPr>
              <a:t>X </a:t>
            </a:r>
            <a:r>
              <a:rPr lang="en-US" b="1" dirty="0" smtClean="0">
                <a:latin typeface="Courier New" panose="02070309020205020404" pitchFamily="49" charset="0"/>
              </a:rPr>
              <a:t>takes on the value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7</a:t>
            </a:r>
          </a:p>
          <a:p>
            <a:pPr lvl="1" eaLnBrk="1" hangingPunct="1">
              <a:spcBef>
                <a:spcPct val="0"/>
              </a:spcBef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 “is” predicate requires all right-hand symbols to be known (instantiated).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</a:rPr>
              <a:t>X is </a:t>
            </a:r>
            <a:r>
              <a:rPr lang="en-US" b="1" dirty="0" smtClean="0">
                <a:latin typeface="Courier New" panose="02070309020205020404" pitchFamily="49" charset="0"/>
              </a:rPr>
              <a:t>4+Y.</a:t>
            </a:r>
          </a:p>
          <a:p>
            <a:pPr lvl="2">
              <a:spcBef>
                <a:spcPct val="0"/>
              </a:spcBef>
            </a:pPr>
            <a:r>
              <a:rPr lang="en-US" b="1" dirty="0" smtClean="0">
                <a:latin typeface="Courier New" panose="02070309020205020404" pitchFamily="49" charset="0"/>
              </a:rPr>
              <a:t>results in an error if Y </a:t>
            </a:r>
            <a:r>
              <a:rPr lang="en-US" b="1" dirty="0" smtClean="0">
                <a:latin typeface="Courier New" panose="02070309020205020404" pitchFamily="49" charset="0"/>
              </a:rPr>
              <a:t>is not known.</a:t>
            </a:r>
          </a:p>
          <a:p>
            <a:pPr lvl="1" eaLnBrk="1" hangingPunct="1">
              <a:spcBef>
                <a:spcPct val="0"/>
              </a:spcBef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Example: Write a list-length relation: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752600" y="5029201"/>
            <a:ext cx="8610600" cy="593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</a:rPr>
              <a:t>listLength([], 0).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</a:rPr>
              <a:t>listLength([X|Y], Z) :- listLength(Y,Q), Z is Q+1.</a:t>
            </a:r>
          </a:p>
        </p:txBody>
      </p:sp>
    </p:spTree>
    <p:extLst>
      <p:ext uri="{BB962C8B-B14F-4D97-AF65-F5344CB8AC3E}">
        <p14:creationId xmlns:p14="http://schemas.microsoft.com/office/powerpoint/2010/main" val="9862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bldLvl="3"/>
      <p:bldP spid="1546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Unification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Associates values to variables using unification</a:t>
            </a:r>
          </a:p>
          <a:p>
            <a:pPr lvl="1" eaLnBrk="1" hangingPunct="1"/>
            <a:r>
              <a:rPr lang="en-US" dirty="0" smtClean="0"/>
              <a:t>Variables are instantiated to actual values</a:t>
            </a:r>
          </a:p>
          <a:p>
            <a:pPr eaLnBrk="1" hangingPunct="1"/>
            <a:r>
              <a:rPr lang="en-US" b="1" dirty="0" smtClean="0"/>
              <a:t>In unification</a:t>
            </a:r>
          </a:p>
          <a:p>
            <a:pPr lvl="1" eaLnBrk="1" hangingPunct="1"/>
            <a:r>
              <a:rPr lang="en-US" dirty="0" smtClean="0"/>
              <a:t>A constant (atomic term) unifies </a:t>
            </a:r>
            <a:r>
              <a:rPr lang="en-US" b="1" i="1" dirty="0" smtClean="0"/>
              <a:t>only</a:t>
            </a:r>
            <a:r>
              <a:rPr lang="en-US" dirty="0" smtClean="0"/>
              <a:t> with itself</a:t>
            </a:r>
          </a:p>
          <a:p>
            <a:pPr lvl="1" eaLnBrk="1" hangingPunct="1"/>
            <a:r>
              <a:rPr lang="en-US" dirty="0" smtClean="0"/>
              <a:t>Two structures unify </a:t>
            </a:r>
            <a:r>
              <a:rPr lang="en-US" b="1" i="1" dirty="0" smtClean="0"/>
              <a:t>only</a:t>
            </a:r>
            <a:r>
              <a:rPr lang="en-US" dirty="0" smtClean="0"/>
              <a:t> if they have the same head, the same number of arguments, and each of the arguments unify</a:t>
            </a:r>
          </a:p>
          <a:p>
            <a:pPr lvl="1" eaLnBrk="1" hangingPunct="1"/>
            <a:r>
              <a:rPr lang="en-US" dirty="0" smtClean="0"/>
              <a:t>A variable unifies with anything</a:t>
            </a:r>
          </a:p>
          <a:p>
            <a:r>
              <a:rPr lang="en-US" dirty="0" smtClean="0"/>
              <a:t>For each pair below, do they unify?</a:t>
            </a:r>
          </a:p>
          <a:p>
            <a:pPr lvl="1"/>
            <a:r>
              <a:rPr lang="en-US" dirty="0" smtClean="0"/>
              <a:t>f( a, g(</a:t>
            </a:r>
            <a:r>
              <a:rPr lang="en-US" dirty="0" err="1" smtClean="0"/>
              <a:t>b,a</a:t>
            </a:r>
            <a:r>
              <a:rPr lang="en-US" dirty="0" smtClean="0"/>
              <a:t>) ) </a:t>
            </a:r>
            <a:r>
              <a:rPr lang="en-US" dirty="0"/>
              <a:t>and f</a:t>
            </a:r>
            <a:r>
              <a:rPr lang="en-US" dirty="0" smtClean="0"/>
              <a:t>( X, g( Y, X ) 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 g(Y), h(</a:t>
            </a:r>
            <a:r>
              <a:rPr lang="en-US" dirty="0" err="1" smtClean="0"/>
              <a:t>c,d</a:t>
            </a:r>
            <a:r>
              <a:rPr lang="en-US" dirty="0" smtClean="0"/>
              <a:t>) ) </a:t>
            </a:r>
            <a:r>
              <a:rPr lang="en-US" dirty="0"/>
              <a:t>and f</a:t>
            </a:r>
            <a:r>
              <a:rPr lang="en-US" dirty="0" smtClean="0"/>
              <a:t>( X, h( W, d ) 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The variable assignments are known as the unifiers.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Equality Testing</a:t>
            </a:r>
            <a:endParaRPr 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Equality </a:t>
            </a:r>
            <a:r>
              <a:rPr lang="en-US" dirty="0" smtClean="0"/>
              <a:t>testing means "do they unify".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?- </a:t>
            </a:r>
            <a:r>
              <a:rPr lang="en-US" dirty="0" err="1" smtClean="0"/>
              <a:t>kenny</a:t>
            </a:r>
            <a:r>
              <a:rPr lang="en-US" dirty="0" smtClean="0"/>
              <a:t> = </a:t>
            </a:r>
            <a:r>
              <a:rPr lang="en-US" dirty="0" err="1" smtClean="0"/>
              <a:t>kenny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?- </a:t>
            </a:r>
            <a:r>
              <a:rPr lang="en-US" dirty="0" err="1" smtClean="0"/>
              <a:t>kenny</a:t>
            </a:r>
            <a:r>
              <a:rPr lang="en-US" dirty="0" smtClean="0"/>
              <a:t> = hunt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?- likes(Person, fries) = likes(</a:t>
            </a:r>
            <a:r>
              <a:rPr lang="en-US" dirty="0" err="1" smtClean="0"/>
              <a:t>kenny</a:t>
            </a:r>
            <a:r>
              <a:rPr lang="en-US" dirty="0" smtClean="0"/>
              <a:t>, Food)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Person = </a:t>
            </a:r>
            <a:r>
              <a:rPr lang="en-US" dirty="0" err="1" smtClean="0"/>
              <a:t>kenny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Food = fries;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?- likes(Person, Food) = likes(</a:t>
            </a:r>
            <a:r>
              <a:rPr lang="en-US" dirty="0" err="1" smtClean="0"/>
              <a:t>kenny</a:t>
            </a:r>
            <a:r>
              <a:rPr lang="en-US" dirty="0" smtClean="0"/>
              <a:t>, Food)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Person = </a:t>
            </a:r>
            <a:r>
              <a:rPr lang="en-US" dirty="0" err="1" smtClean="0"/>
              <a:t>kenny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Food = _G138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Searching/Backward Chaining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Prolog follows </a:t>
            </a:r>
            <a:r>
              <a:rPr lang="en-US" dirty="0" smtClean="0">
                <a:solidFill>
                  <a:schemeClr val="tx1"/>
                </a:solidFill>
              </a:rPr>
              <a:t>a depth-first search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rainy(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seattle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rainy(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madison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cold(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madison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snowy(City) := rainy(City), cold(City).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Consider the query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?- snowy(X).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2"/>
          <p:cNvSpPr txBox="1">
            <a:spLocks noChangeArrowheads="1"/>
          </p:cNvSpPr>
          <p:nvPr/>
        </p:nvSpPr>
        <p:spPr bwMode="auto">
          <a:xfrm>
            <a:off x="6934200" y="4267201"/>
            <a:ext cx="1143000" cy="246221"/>
          </a:xfrm>
          <a:prstGeom prst="rect">
            <a:avLst/>
          </a:prstGeom>
          <a:solidFill>
            <a:schemeClr val="bg1">
              <a:alpha val="52156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dirty="0"/>
              <a:t>cold(</a:t>
            </a:r>
            <a:r>
              <a:rPr lang="en-US" sz="1000" dirty="0" err="1"/>
              <a:t>seattle</a:t>
            </a:r>
            <a:r>
              <a:rPr lang="en-US" sz="1000" dirty="0"/>
              <a:t>) fails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Chaining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629400" y="1828801"/>
            <a:ext cx="1752600" cy="379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snowy(X</a:t>
            </a:r>
            <a:r>
              <a:rPr lang="en-US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61872" y="2078832"/>
            <a:ext cx="4038600" cy="1082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31775" lvl="1" eaLnBrk="1" hangingPunct="1"/>
            <a:r>
              <a:rPr lang="en-US" sz="1600" dirty="0"/>
              <a:t>rainy(</a:t>
            </a:r>
            <a:r>
              <a:rPr lang="en-US" sz="1600" dirty="0" err="1"/>
              <a:t>seattle</a:t>
            </a:r>
            <a:r>
              <a:rPr lang="en-US" sz="1600" dirty="0"/>
              <a:t>).</a:t>
            </a:r>
          </a:p>
          <a:p>
            <a:pPr marL="231775" lvl="1" eaLnBrk="1" hangingPunct="1"/>
            <a:r>
              <a:rPr lang="en-US" sz="1600" dirty="0"/>
              <a:t>rainy(</a:t>
            </a:r>
            <a:r>
              <a:rPr lang="en-US" sz="1600" dirty="0" err="1"/>
              <a:t>madison</a:t>
            </a:r>
            <a:r>
              <a:rPr lang="en-US" sz="1600" dirty="0"/>
              <a:t>).</a:t>
            </a:r>
          </a:p>
          <a:p>
            <a:pPr marL="231775" lvl="1" eaLnBrk="1" hangingPunct="1"/>
            <a:r>
              <a:rPr lang="en-US" sz="1600" dirty="0"/>
              <a:t>cold(</a:t>
            </a:r>
            <a:r>
              <a:rPr lang="en-US" sz="1600" dirty="0" err="1"/>
              <a:t>madison</a:t>
            </a:r>
            <a:r>
              <a:rPr lang="en-US" sz="1600" dirty="0"/>
              <a:t>).</a:t>
            </a:r>
          </a:p>
          <a:p>
            <a:pPr marL="231775" lvl="1" eaLnBrk="1" hangingPunct="1"/>
            <a:r>
              <a:rPr lang="en-US" sz="1600" dirty="0"/>
              <a:t>snowy(City) := rainy(City), cold(City).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7086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629400" y="2971801"/>
            <a:ext cx="1752600" cy="379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snowy(City</a:t>
            </a:r>
            <a:r>
              <a:rPr lang="en-US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819400" y="5257800"/>
            <a:ext cx="1981200" cy="34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rainy(seattle)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257800" y="5257800"/>
            <a:ext cx="2286000" cy="34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rainy(madison)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8001000" y="5257800"/>
            <a:ext cx="2286000" cy="34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cold(madison)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5257800" y="3429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 flipH="1">
            <a:off x="3657600" y="4267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6"/>
          <p:cNvSpPr>
            <a:spLocks/>
          </p:cNvSpPr>
          <p:nvPr/>
        </p:nvSpPr>
        <p:spPr bwMode="auto">
          <a:xfrm>
            <a:off x="4419600" y="3556000"/>
            <a:ext cx="3695700" cy="1625600"/>
          </a:xfrm>
          <a:custGeom>
            <a:avLst/>
            <a:gdLst>
              <a:gd name="T0" fmla="*/ 0 w 2328"/>
              <a:gd name="T1" fmla="*/ 1625600 h 1024"/>
              <a:gd name="T2" fmla="*/ 1600200 w 2328"/>
              <a:gd name="T3" fmla="*/ 482600 h 1024"/>
              <a:gd name="T4" fmla="*/ 3352800 w 2328"/>
              <a:gd name="T5" fmla="*/ 25400 h 1024"/>
              <a:gd name="T6" fmla="*/ 3657600 w 2328"/>
              <a:gd name="T7" fmla="*/ 330200 h 1024"/>
              <a:gd name="T8" fmla="*/ 3276600 w 2328"/>
              <a:gd name="T9" fmla="*/ 254000 h 1024"/>
              <a:gd name="T10" fmla="*/ 1371600 w 2328"/>
              <a:gd name="T11" fmla="*/ 863600 h 1024"/>
              <a:gd name="T12" fmla="*/ 1066800 w 2328"/>
              <a:gd name="T13" fmla="*/ 1625600 h 1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8"/>
              <a:gd name="T22" fmla="*/ 0 h 1024"/>
              <a:gd name="T23" fmla="*/ 2328 w 2328"/>
              <a:gd name="T24" fmla="*/ 1024 h 1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8" h="1024">
                <a:moveTo>
                  <a:pt x="0" y="1024"/>
                </a:moveTo>
                <a:cubicBezTo>
                  <a:pt x="328" y="748"/>
                  <a:pt x="656" y="472"/>
                  <a:pt x="1008" y="304"/>
                </a:cubicBezTo>
                <a:cubicBezTo>
                  <a:pt x="1360" y="136"/>
                  <a:pt x="1896" y="32"/>
                  <a:pt x="2112" y="16"/>
                </a:cubicBezTo>
                <a:cubicBezTo>
                  <a:pt x="2328" y="0"/>
                  <a:pt x="2312" y="184"/>
                  <a:pt x="2304" y="208"/>
                </a:cubicBezTo>
                <a:cubicBezTo>
                  <a:pt x="2296" y="232"/>
                  <a:pt x="2304" y="104"/>
                  <a:pt x="2064" y="160"/>
                </a:cubicBezTo>
                <a:cubicBezTo>
                  <a:pt x="1824" y="216"/>
                  <a:pt x="1096" y="400"/>
                  <a:pt x="864" y="544"/>
                </a:cubicBezTo>
                <a:cubicBezTo>
                  <a:pt x="632" y="688"/>
                  <a:pt x="652" y="856"/>
                  <a:pt x="672" y="10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4" name="Text Box 8"/>
          <p:cNvSpPr txBox="1">
            <a:spLocks noChangeArrowheads="1"/>
          </p:cNvSpPr>
          <p:nvPr/>
        </p:nvSpPr>
        <p:spPr bwMode="auto">
          <a:xfrm>
            <a:off x="4648200" y="3886201"/>
            <a:ext cx="1752600" cy="379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rainy(City</a:t>
            </a:r>
            <a:r>
              <a:rPr lang="en-US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35" name="Freeform 17"/>
          <p:cNvSpPr>
            <a:spLocks/>
          </p:cNvSpPr>
          <p:nvPr/>
        </p:nvSpPr>
        <p:spPr bwMode="auto">
          <a:xfrm>
            <a:off x="6210300" y="3962400"/>
            <a:ext cx="2120900" cy="1219200"/>
          </a:xfrm>
          <a:custGeom>
            <a:avLst/>
            <a:gdLst>
              <a:gd name="T0" fmla="*/ 342900 w 1336"/>
              <a:gd name="T1" fmla="*/ 1219200 h 768"/>
              <a:gd name="T2" fmla="*/ 114300 w 1336"/>
              <a:gd name="T3" fmla="*/ 685800 h 768"/>
              <a:gd name="T4" fmla="*/ 1028700 w 1336"/>
              <a:gd name="T5" fmla="*/ 76200 h 768"/>
              <a:gd name="T6" fmla="*/ 1943100 w 1336"/>
              <a:gd name="T7" fmla="*/ 228600 h 768"/>
              <a:gd name="T8" fmla="*/ 2095500 w 1336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6"/>
              <a:gd name="T16" fmla="*/ 0 h 768"/>
              <a:gd name="T17" fmla="*/ 1336 w 133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6" h="768">
                <a:moveTo>
                  <a:pt x="216" y="768"/>
                </a:moveTo>
                <a:cubicBezTo>
                  <a:pt x="108" y="660"/>
                  <a:pt x="0" y="552"/>
                  <a:pt x="72" y="432"/>
                </a:cubicBezTo>
                <a:cubicBezTo>
                  <a:pt x="144" y="312"/>
                  <a:pt x="456" y="96"/>
                  <a:pt x="648" y="48"/>
                </a:cubicBezTo>
                <a:cubicBezTo>
                  <a:pt x="840" y="0"/>
                  <a:pt x="1112" y="24"/>
                  <a:pt x="1224" y="144"/>
                </a:cubicBezTo>
                <a:cubicBezTo>
                  <a:pt x="1336" y="264"/>
                  <a:pt x="1328" y="516"/>
                  <a:pt x="132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6" name="Freeform 18"/>
          <p:cNvSpPr>
            <a:spLocks/>
          </p:cNvSpPr>
          <p:nvPr/>
        </p:nvSpPr>
        <p:spPr bwMode="auto">
          <a:xfrm>
            <a:off x="8077200" y="3429000"/>
            <a:ext cx="1625600" cy="1752600"/>
          </a:xfrm>
          <a:custGeom>
            <a:avLst/>
            <a:gdLst>
              <a:gd name="T0" fmla="*/ 1600200 w 1024"/>
              <a:gd name="T1" fmla="*/ 1752600 h 1104"/>
              <a:gd name="T2" fmla="*/ 1524000 w 1024"/>
              <a:gd name="T3" fmla="*/ 990600 h 1104"/>
              <a:gd name="T4" fmla="*/ 990600 w 1024"/>
              <a:gd name="T5" fmla="*/ 304800 h 1104"/>
              <a:gd name="T6" fmla="*/ 0 w 1024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024"/>
              <a:gd name="T13" fmla="*/ 0 h 1104"/>
              <a:gd name="T14" fmla="*/ 1024 w 102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4" h="1104">
                <a:moveTo>
                  <a:pt x="1008" y="1104"/>
                </a:moveTo>
                <a:cubicBezTo>
                  <a:pt x="1016" y="940"/>
                  <a:pt x="1024" y="776"/>
                  <a:pt x="960" y="624"/>
                </a:cubicBezTo>
                <a:cubicBezTo>
                  <a:pt x="896" y="472"/>
                  <a:pt x="784" y="296"/>
                  <a:pt x="624" y="192"/>
                </a:cubicBezTo>
                <a:cubicBezTo>
                  <a:pt x="464" y="88"/>
                  <a:pt x="232" y="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7" name="Line 19"/>
          <p:cNvSpPr>
            <a:spLocks noChangeShapeType="1"/>
          </p:cNvSpPr>
          <p:nvPr/>
        </p:nvSpPr>
        <p:spPr bwMode="auto">
          <a:xfrm flipV="1">
            <a:off x="8001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 Box 11"/>
          <p:cNvSpPr txBox="1">
            <a:spLocks noChangeArrowheads="1"/>
          </p:cNvSpPr>
          <p:nvPr/>
        </p:nvSpPr>
        <p:spPr bwMode="auto">
          <a:xfrm>
            <a:off x="8229600" y="3886201"/>
            <a:ext cx="1752600" cy="379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</a:rPr>
              <a:t>cold(City</a:t>
            </a:r>
            <a:r>
              <a:rPr lang="en-US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3581400" y="4343401"/>
            <a:ext cx="838200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/>
              <a:t>City=</a:t>
            </a:r>
            <a:r>
              <a:rPr lang="en-US" sz="1000" dirty="0" err="1"/>
              <a:t>seattle</a:t>
            </a:r>
            <a:endParaRPr lang="en-US" sz="1000" dirty="0"/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6172200" y="2438401"/>
            <a:ext cx="838200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/>
              <a:t>X=City</a:t>
            </a:r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5410200" y="4724401"/>
            <a:ext cx="990600" cy="2462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dirty="0"/>
              <a:t>City=</a:t>
            </a:r>
            <a:r>
              <a:rPr lang="en-US" sz="1000" dirty="0" err="1"/>
              <a:t>madison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1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search for a resolution is ordered and depth-first</a:t>
            </a:r>
          </a:p>
          <a:p>
            <a:r>
              <a:rPr lang="en-US" dirty="0"/>
              <a:t>Ordering is fundamental in </a:t>
            </a:r>
            <a:r>
              <a:rPr lang="en-US" dirty="0" smtClean="0"/>
              <a:t>recursion</a:t>
            </a:r>
            <a:endParaRPr lang="en-US" dirty="0"/>
          </a:p>
          <a:p>
            <a:r>
              <a:rPr lang="en-US" dirty="0"/>
              <a:t>Inappropriate ordering of the terms may result in non-terminating resolutions (infinite regression)</a:t>
            </a:r>
          </a:p>
          <a:p>
            <a:r>
              <a:rPr lang="en-US" dirty="0"/>
              <a:t>For example: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/>
              <a:t>). edge(b, c). edge(c, d).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d,e</a:t>
            </a:r>
            <a:r>
              <a:rPr lang="en-US" dirty="0"/>
              <a:t>). edge(b, e). edge(d, f).</a:t>
            </a:r>
          </a:p>
          <a:p>
            <a:pPr lvl="1"/>
            <a:r>
              <a:rPr lang="en-US" dirty="0" smtClean="0"/>
              <a:t>path(X</a:t>
            </a:r>
            <a:r>
              <a:rPr lang="en-US" dirty="0"/>
              <a:t>, X).</a:t>
            </a:r>
          </a:p>
          <a:p>
            <a:pPr lvl="1"/>
            <a:r>
              <a:rPr lang="en-US" dirty="0" smtClean="0"/>
              <a:t>path(X</a:t>
            </a:r>
            <a:r>
              <a:rPr lang="en-US" dirty="0"/>
              <a:t>, Y) :- edge(Z, Y), path(X, Z).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45088" y="5464174"/>
            <a:ext cx="1981200" cy="715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path(</a:t>
            </a:r>
            <a:r>
              <a:rPr lang="en-US" sz="1600" b="1" dirty="0" err="1">
                <a:latin typeface="Courier New" panose="02070309020205020404" pitchFamily="49" charset="0"/>
              </a:rPr>
              <a:t>a,a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path(</a:t>
            </a:r>
            <a:r>
              <a:rPr lang="en-US" sz="1600" b="1" dirty="0" err="1">
                <a:latin typeface="Courier New" panose="02070309020205020404" pitchFamily="49" charset="0"/>
              </a:rPr>
              <a:t>a,d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4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example: Graph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a,b</a:t>
            </a:r>
            <a:r>
              <a:rPr lang="en-US" dirty="0"/>
              <a:t>). edge(b, c). edge(c, d).</a:t>
            </a:r>
          </a:p>
          <a:p>
            <a:pPr lvl="1"/>
            <a:r>
              <a:rPr lang="en-US" dirty="0" smtClean="0"/>
              <a:t>edge(</a:t>
            </a:r>
            <a:r>
              <a:rPr lang="en-US" dirty="0" err="1" smtClean="0"/>
              <a:t>d,e</a:t>
            </a:r>
            <a:r>
              <a:rPr lang="en-US" dirty="0"/>
              <a:t>). edge(b, e). edge(d, f).</a:t>
            </a:r>
          </a:p>
          <a:p>
            <a:pPr lvl="1"/>
            <a:r>
              <a:rPr lang="en-US" dirty="0" smtClean="0"/>
              <a:t>path(X</a:t>
            </a:r>
            <a:r>
              <a:rPr lang="en-US" dirty="0"/>
              <a:t>, Y) :- path(X, Z), edge(Z, Y).</a:t>
            </a:r>
          </a:p>
          <a:p>
            <a:pPr lvl="1"/>
            <a:r>
              <a:rPr lang="en-US" dirty="0" smtClean="0"/>
              <a:t>path(X</a:t>
            </a:r>
            <a:r>
              <a:rPr lang="en-US" dirty="0"/>
              <a:t>, X</a:t>
            </a:r>
            <a:r>
              <a:rPr lang="en-US" dirty="0" smtClean="0"/>
              <a:t>).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54936" y="3751284"/>
            <a:ext cx="1981200" cy="715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path(</a:t>
            </a:r>
            <a:r>
              <a:rPr lang="en-US" sz="1600" b="1" dirty="0" err="1">
                <a:latin typeface="Courier New" panose="02070309020205020404" pitchFamily="49" charset="0"/>
              </a:rPr>
              <a:t>a,a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latin typeface="Courier New" panose="02070309020205020404" pitchFamily="49" charset="0"/>
              </a:rPr>
              <a:t>path(</a:t>
            </a:r>
            <a:r>
              <a:rPr lang="en-US" sz="1600" b="1" dirty="0" err="1">
                <a:latin typeface="Courier New" panose="02070309020205020404" pitchFamily="49" charset="0"/>
              </a:rPr>
              <a:t>a,d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1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Regression</a:t>
            </a:r>
          </a:p>
        </p:txBody>
      </p:sp>
      <p:pic>
        <p:nvPicPr>
          <p:cNvPr id="33795" name="Picture 3" descr="F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585" y="1733859"/>
            <a:ext cx="7669214" cy="46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81670" y="2283461"/>
            <a:ext cx="1395412" cy="395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8716696" y="1691322"/>
            <a:ext cx="9747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800" b="1">
                <a:solidFill>
                  <a:srgbClr val="CF0E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8174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manipulate mathematical formula.</a:t>
            </a:r>
          </a:p>
          <a:p>
            <a:pPr lvl="1"/>
            <a:r>
              <a:rPr lang="en-US" dirty="0"/>
              <a:t>Must support numbers and variable</a:t>
            </a:r>
          </a:p>
          <a:p>
            <a:pPr lvl="1"/>
            <a:r>
              <a:rPr lang="en-US" dirty="0"/>
              <a:t>Must support addition, subtraction, multiplication, division</a:t>
            </a:r>
          </a:p>
          <a:p>
            <a:pPr lvl="1"/>
            <a:r>
              <a:rPr lang="en-US" dirty="0"/>
              <a:t>Must support differentiation</a:t>
            </a:r>
          </a:p>
          <a:p>
            <a:r>
              <a:rPr lang="en-US" dirty="0" smtClean="0"/>
              <a:t>Write </a:t>
            </a:r>
            <a:r>
              <a:rPr lang="en-US" dirty="0"/>
              <a:t>a differentiate function which takes an expression and variable as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02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Symbolic Differentiation</a:t>
            </a:r>
          </a:p>
        </p:txBody>
      </p:sp>
      <p:graphicFrame>
        <p:nvGraphicFramePr>
          <p:cNvPr id="16691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74684"/>
              </p:ext>
            </p:extLst>
          </p:nvPr>
        </p:nvGraphicFramePr>
        <p:xfrm>
          <a:off x="2155734" y="1828800"/>
          <a:ext cx="2970057" cy="418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765080" imgH="2489040" progId="Equation.3">
                  <p:embed/>
                </p:oleObj>
              </mc:Choice>
              <mc:Fallback>
                <p:oleObj name="Equation" r:id="rId4" imgW="1765080" imgH="248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734" y="1828800"/>
                        <a:ext cx="2970057" cy="41879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Rules for differentiation are indicated to the </a:t>
            </a:r>
            <a:r>
              <a:rPr lang="en-US" dirty="0" smtClean="0"/>
              <a:t>left</a:t>
            </a:r>
            <a:endParaRPr lang="en-US" dirty="0"/>
          </a:p>
          <a:p>
            <a:r>
              <a:rPr lang="en-US" dirty="0"/>
              <a:t>Separate rules apply for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Algebraic </a:t>
            </a:r>
            <a:r>
              <a:rPr lang="en-US" dirty="0" smtClean="0"/>
              <a:t>combinations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Propositional Logic : Review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A proposition is </a:t>
            </a:r>
            <a:r>
              <a:rPr lang="en-US" sz="2800" dirty="0" smtClean="0">
                <a:solidFill>
                  <a:schemeClr val="tx1"/>
                </a:solidFill>
              </a:rPr>
              <a:t>defined using terms and connectives.  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Term: a single-letter variable that denotes a logical value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Connectives: the logical operators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Define proposition as follows:</a:t>
            </a:r>
            <a:endParaRPr lang="en-US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Each of the following is a proposition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a term is a proposition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true is a proposition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false is a proposition</a:t>
            </a:r>
            <a:endParaRPr lang="en-US" sz="24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If P and Q are propositions then so are</a:t>
            </a:r>
          </a:p>
          <a:p>
            <a:pPr lvl="2" eaLnBrk="1" hangingPunct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P  : negation</a:t>
            </a:r>
          </a:p>
          <a:p>
            <a:pPr lvl="2" eaLnBrk="1" hangingPunct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PQ : conjunction</a:t>
            </a:r>
          </a:p>
          <a:p>
            <a:pPr lvl="2" eaLnBrk="1" hangingPunct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PQ : disjunction</a:t>
            </a:r>
          </a:p>
          <a:p>
            <a:pPr lvl="2" eaLnBrk="1" hangingPunct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PQ : implication</a:t>
            </a:r>
          </a:p>
          <a:p>
            <a:pPr lvl="2" eaLnBrk="1" hangingPunct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Q : equivalence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5105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Symbolic Differentiation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981200" y="4336962"/>
            <a:ext cx="8153400" cy="1381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U+V, DU+DV) :- d(X, U, DU), d(X, V, DV).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U-V, DU-DV) :- d(X, U, DU), d(X, V, DV).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U*V, U*DV + V*DU) :- d(X, U, DU), d(X, V, DV).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U/V, (V*DU – U*DV)/(V*V)) :- d(X, U, DU), d(X, V, DV).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C, 0) :- atomic(C), C\=X.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d(X, X, 1).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981200" y="6020873"/>
            <a:ext cx="812482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 dirty="0"/>
              <a:t>Example</a:t>
            </a:r>
            <a:r>
              <a:rPr lang="en-US" dirty="0"/>
              <a:t>: Differentiate 2*x + 1 with respect to x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76528"/>
              </p:ext>
            </p:extLst>
          </p:nvPr>
        </p:nvGraphicFramePr>
        <p:xfrm>
          <a:off x="7418231" y="327192"/>
          <a:ext cx="2687795" cy="37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1765080" imgH="2489040" progId="Equation.3">
                  <p:embed/>
                </p:oleObj>
              </mc:Choice>
              <mc:Fallback>
                <p:oleObj name="Equation" r:id="rId4" imgW="1765080" imgH="248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231" y="327192"/>
                        <a:ext cx="2687795" cy="3789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8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Order Logic : Review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Predicate logic </a:t>
            </a:r>
            <a:r>
              <a:rPr lang="en-US" sz="2800" dirty="0" smtClean="0">
                <a:solidFill>
                  <a:schemeClr val="tx1"/>
                </a:solidFill>
              </a:rPr>
              <a:t>expands on propositional logic by adding predicates and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 predicate is a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-valued relation</a:t>
            </a:r>
          </a:p>
          <a:p>
            <a:pPr marL="707073" lvl="1" indent="-111125"/>
            <a:r>
              <a:rPr lang="en-US" dirty="0" err="1" smtClean="0">
                <a:solidFill>
                  <a:schemeClr val="tx1"/>
                </a:solidFill>
              </a:rPr>
              <a:t>isPrime</a:t>
            </a:r>
            <a:r>
              <a:rPr lang="en-US" dirty="0" smtClean="0">
                <a:solidFill>
                  <a:schemeClr val="tx1"/>
                </a:solidFill>
              </a:rPr>
              <a:t>(x) : true if x is a prime number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</a:rPr>
              <a:t>speaks(x, y) : true if  person x speaks language y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x+y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: true if the sum of x and y is non-negative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76885" indent="-222250"/>
            <a:r>
              <a:rPr lang="en-US" dirty="0" smtClean="0">
                <a:solidFill>
                  <a:schemeClr val="tx1"/>
                </a:solidFill>
              </a:rPr>
              <a:t>quantified expressions involve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 : there exists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 : for all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x(speaks(x, Russian))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x(speaks(x, Russian))</a:t>
            </a:r>
          </a:p>
          <a:p>
            <a:pPr marL="707073" lvl="1" indent="-111125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x y(speaks(x, y))</a:t>
            </a:r>
          </a:p>
          <a:p>
            <a:pPr marL="1255713" lvl="3" indent="-111125"/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139269" name="Picture 5" descr="20s%20russian%20helme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6733" y="2453691"/>
            <a:ext cx="3267779" cy="318292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2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Propositions that are true for all possible </a:t>
            </a:r>
            <a:r>
              <a:rPr lang="en-US" dirty="0" smtClean="0"/>
              <a:t>values are known </a:t>
            </a:r>
            <a:r>
              <a:rPr lang="en-US" dirty="0"/>
              <a:t>as </a:t>
            </a:r>
            <a:r>
              <a:rPr lang="en-US" dirty="0" smtClean="0"/>
              <a:t>tautologies</a:t>
            </a:r>
          </a:p>
          <a:p>
            <a:pPr lvl="1"/>
            <a:r>
              <a:rPr lang="en-US" dirty="0" smtClean="0"/>
              <a:t>P or not P</a:t>
            </a:r>
            <a:endParaRPr lang="en-US" dirty="0"/>
          </a:p>
          <a:p>
            <a:r>
              <a:rPr lang="en-US" dirty="0" smtClean="0"/>
              <a:t>Propositions that are false for all possible values are known as contradictions.  They are also </a:t>
            </a:r>
            <a:r>
              <a:rPr lang="en-US" dirty="0" err="1" smtClean="0"/>
              <a:t>unsatisfiable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 and not P</a:t>
            </a:r>
          </a:p>
          <a:p>
            <a:r>
              <a:rPr lang="en-US" dirty="0" smtClean="0"/>
              <a:t>Predicates </a:t>
            </a:r>
            <a:r>
              <a:rPr lang="en-US" dirty="0"/>
              <a:t>that are true for some possible values of their values are known as </a:t>
            </a:r>
            <a:r>
              <a:rPr lang="en-US" dirty="0" err="1"/>
              <a:t>satisfiable</a:t>
            </a:r>
            <a:endParaRPr lang="en-US" dirty="0"/>
          </a:p>
          <a:p>
            <a:pPr lvl="1"/>
            <a:r>
              <a:rPr lang="en-US" dirty="0" err="1"/>
              <a:t>isEven</a:t>
            </a:r>
            <a:r>
              <a:rPr lang="en-US" dirty="0"/>
              <a:t>(x)</a:t>
            </a:r>
          </a:p>
          <a:p>
            <a:pPr lvl="1"/>
            <a:r>
              <a:rPr lang="en-US" dirty="0" err="1"/>
              <a:t>isOdd</a:t>
            </a:r>
            <a:r>
              <a:rPr lang="en-US" dirty="0"/>
              <a:t>(x)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1" t="23238" r="6096" b="32000"/>
          <a:stretch/>
        </p:blipFill>
        <p:spPr>
          <a:xfrm>
            <a:off x="4963886" y="4561302"/>
            <a:ext cx="4558938" cy="1756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16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uses first order logic.</a:t>
            </a:r>
          </a:p>
          <a:p>
            <a:pPr lvl="1"/>
            <a:r>
              <a:rPr lang="en-US" dirty="0" smtClean="0"/>
              <a:t>predicates and objects start with lower-case letters</a:t>
            </a:r>
          </a:p>
          <a:p>
            <a:pPr lvl="1"/>
            <a:r>
              <a:rPr lang="en-US" dirty="0" smtClean="0"/>
              <a:t>variables start with upper-case letters</a:t>
            </a:r>
          </a:p>
          <a:p>
            <a:r>
              <a:rPr lang="en-US" dirty="0" smtClean="0"/>
              <a:t>A Prolog program is a knowledge base where each statement/rule is a predicate that ends with an implication.  Something like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47" y="4114800"/>
            <a:ext cx="7240889" cy="3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 Data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single data type: “term”</a:t>
            </a:r>
          </a:p>
          <a:p>
            <a:pPr eaLnBrk="1" hangingPunct="1"/>
            <a:r>
              <a:rPr lang="en-US" smtClean="0"/>
              <a:t>A term is either</a:t>
            </a:r>
          </a:p>
          <a:p>
            <a:pPr lvl="1" eaLnBrk="1" hangingPunct="1"/>
            <a:r>
              <a:rPr lang="en-US" b="1" i="1" smtClean="0"/>
              <a:t>Atom</a:t>
            </a:r>
            <a:r>
              <a:rPr lang="en-US" smtClean="0"/>
              <a:t>: x, y, ‘symbol’, []</a:t>
            </a:r>
          </a:p>
          <a:p>
            <a:pPr lvl="1" eaLnBrk="1" hangingPunct="1"/>
            <a:r>
              <a:rPr lang="en-US" b="1" i="1" smtClean="0"/>
              <a:t>Numbers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b="1" i="1" smtClean="0"/>
              <a:t>Variables</a:t>
            </a:r>
            <a:r>
              <a:rPr lang="en-US" smtClean="0"/>
              <a:t>: string beginning with upper-case alphabetic character</a:t>
            </a:r>
          </a:p>
          <a:p>
            <a:pPr lvl="1" eaLnBrk="1" hangingPunct="1"/>
            <a:r>
              <a:rPr lang="en-US" b="1" i="1" smtClean="0"/>
              <a:t>Compound</a:t>
            </a:r>
            <a:r>
              <a:rPr lang="en-US" smtClean="0"/>
              <a:t> term: function (functor) with arguments</a:t>
            </a:r>
          </a:p>
          <a:p>
            <a:pPr lvl="2" eaLnBrk="1" hangingPunct="1"/>
            <a:r>
              <a:rPr lang="en-US" smtClean="0"/>
              <a:t>A “list” is a compound term having special notational support</a:t>
            </a:r>
          </a:p>
          <a:p>
            <a:pPr lvl="2" eaLnBrk="1" hangingPunct="1"/>
            <a:r>
              <a:rPr lang="en-US" smtClean="0"/>
              <a:t>[] – the empty list</a:t>
            </a:r>
          </a:p>
          <a:p>
            <a:pPr lvl="2" eaLnBrk="1" hangingPunct="1"/>
            <a:r>
              <a:rPr lang="en-US" smtClean="0"/>
              <a:t>[1,2,3] – a list of 3 elements</a:t>
            </a:r>
          </a:p>
        </p:txBody>
      </p:sp>
    </p:spTree>
    <p:extLst>
      <p:ext uri="{BB962C8B-B14F-4D97-AF65-F5344CB8AC3E}">
        <p14:creationId xmlns:p14="http://schemas.microsoft.com/office/powerpoint/2010/main" val="28695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(Horn Clauses)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states that a predicate is true if other predicates are true.  A rule is written as</a:t>
            </a:r>
          </a:p>
          <a:p>
            <a:pPr lvl="1"/>
            <a:r>
              <a:rPr lang="en-US" dirty="0" smtClean="0"/>
              <a:t>P1 := P2, P3, P4.</a:t>
            </a:r>
          </a:p>
          <a:p>
            <a:r>
              <a:rPr lang="en-US" dirty="0" smtClean="0"/>
              <a:t>For example, consider the following knowledge base</a:t>
            </a:r>
          </a:p>
          <a:p>
            <a:pPr lvl="1"/>
            <a:r>
              <a:rPr lang="en-US" dirty="0" smtClean="0"/>
              <a:t>a :- b, c, d.</a:t>
            </a:r>
          </a:p>
          <a:p>
            <a:pPr lvl="1"/>
            <a:r>
              <a:rPr lang="en-US" dirty="0" smtClean="0"/>
              <a:t>b.</a:t>
            </a:r>
          </a:p>
          <a:p>
            <a:pPr lvl="1"/>
            <a:r>
              <a:rPr lang="en-US" dirty="0" smtClean="0"/>
              <a:t>c.</a:t>
            </a:r>
          </a:p>
          <a:p>
            <a:pPr lvl="1"/>
            <a:r>
              <a:rPr lang="en-US" dirty="0" smtClean="0"/>
              <a:t>d :- e.</a:t>
            </a:r>
          </a:p>
          <a:p>
            <a:pPr lvl="1"/>
            <a:r>
              <a:rPr lang="en-US" dirty="0" smtClean="0"/>
              <a:t>e.</a:t>
            </a:r>
          </a:p>
          <a:p>
            <a:r>
              <a:rPr lang="en-US" dirty="0" smtClean="0"/>
              <a:t>We can infer some things from the knowledge base</a:t>
            </a:r>
          </a:p>
          <a:p>
            <a:pPr lvl="1"/>
            <a:r>
              <a:rPr lang="en-US" dirty="0" smtClean="0"/>
              <a:t>We can ask "is 'a' true"?</a:t>
            </a:r>
          </a:p>
          <a:p>
            <a:pPr lvl="1"/>
            <a:r>
              <a:rPr lang="en-US" dirty="0" smtClean="0"/>
              <a:t>We can ask "is 'd' true"?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 prolog program does not use “functions” but uses “relations”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brother(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sam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, bill).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brother(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sam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, bob).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These rules are understood to mean that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sam</a:t>
            </a:r>
            <a:r>
              <a:rPr lang="en-US" dirty="0" smtClean="0">
                <a:solidFill>
                  <a:schemeClr val="tx1"/>
                </a:solidFill>
              </a:rPr>
              <a:t> is 'brother' to bill.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sam</a:t>
            </a:r>
            <a:r>
              <a:rPr lang="en-US" dirty="0" smtClean="0">
                <a:solidFill>
                  <a:schemeClr val="tx1"/>
                </a:solidFill>
              </a:rPr>
              <a:t> is 'brother' to bob.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Or simply that </a:t>
            </a:r>
            <a:r>
              <a:rPr lang="en-US" dirty="0" err="1" smtClean="0">
                <a:solidFill>
                  <a:schemeClr val="tx1"/>
                </a:solidFill>
              </a:rPr>
              <a:t>sam</a:t>
            </a:r>
            <a:r>
              <a:rPr lang="en-US" dirty="0" smtClean="0">
                <a:solidFill>
                  <a:schemeClr val="tx1"/>
                </a:solidFill>
              </a:rPr>
              <a:t> and bill are related as brothers.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Brother is not a function since it maps a single “input” to two different outputs (bill AND bob)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There are no variables in the rules above.  </a:t>
            </a:r>
            <a:r>
              <a:rPr lang="en-US" dirty="0" err="1" smtClean="0">
                <a:solidFill>
                  <a:schemeClr val="tx1"/>
                </a:solidFill>
              </a:rPr>
              <a:t>sam</a:t>
            </a:r>
            <a:r>
              <a:rPr lang="en-US" dirty="0" smtClean="0">
                <a:solidFill>
                  <a:schemeClr val="tx1"/>
                </a:solidFill>
              </a:rPr>
              <a:t> and bill are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28" y="2297169"/>
            <a:ext cx="3375984" cy="17523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6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4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449</TotalTime>
  <Words>1974</Words>
  <Application>Microsoft Macintosh PowerPoint</Application>
  <PresentationFormat>Widescreen</PresentationFormat>
  <Paragraphs>345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Century Schoolbook</vt:lpstr>
      <vt:lpstr>Courier New</vt:lpstr>
      <vt:lpstr>Symbol</vt:lpstr>
      <vt:lpstr>Times New Roman</vt:lpstr>
      <vt:lpstr>Wingdings 2</vt:lpstr>
      <vt:lpstr>Arial</vt:lpstr>
      <vt:lpstr>View</vt:lpstr>
      <vt:lpstr>Equation</vt:lpstr>
      <vt:lpstr>Logic Programming</vt:lpstr>
      <vt:lpstr>Logical Programming</vt:lpstr>
      <vt:lpstr>Propositional Logic : Review</vt:lpstr>
      <vt:lpstr>First Order Logic : Review</vt:lpstr>
      <vt:lpstr>Classification : Review</vt:lpstr>
      <vt:lpstr>Logic and Prolog</vt:lpstr>
      <vt:lpstr>Prolog Data Types</vt:lpstr>
      <vt:lpstr>Rules (Horn Clauses)</vt:lpstr>
      <vt:lpstr>Prolog</vt:lpstr>
      <vt:lpstr>Rules with Variables</vt:lpstr>
      <vt:lpstr>Practical Prolog</vt:lpstr>
      <vt:lpstr>Example</vt:lpstr>
      <vt:lpstr>Example</vt:lpstr>
      <vt:lpstr>Practical Prolog</vt:lpstr>
      <vt:lpstr>Geneaology</vt:lpstr>
      <vt:lpstr>Prolog Lists</vt:lpstr>
      <vt:lpstr>Examples</vt:lpstr>
      <vt:lpstr>Prolog Lists</vt:lpstr>
      <vt:lpstr>Arithmetic and Evaluation</vt:lpstr>
      <vt:lpstr>Arithmetic and Evaluation</vt:lpstr>
      <vt:lpstr>Unification</vt:lpstr>
      <vt:lpstr>Equality Testing</vt:lpstr>
      <vt:lpstr>Searching/Backward Chaining</vt:lpstr>
      <vt:lpstr>Backward Chaining</vt:lpstr>
      <vt:lpstr>Infinite Regression</vt:lpstr>
      <vt:lpstr>Infinite Regression</vt:lpstr>
      <vt:lpstr>Infinite Regression</vt:lpstr>
      <vt:lpstr>Symbolic Computation</vt:lpstr>
      <vt:lpstr>Symbolic Differentiation</vt:lpstr>
      <vt:lpstr>Symbolic Differentiation</vt:lpstr>
    </vt:vector>
  </TitlesOfParts>
  <Company>University of Wisconsin-La Crosse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Programming</dc:title>
  <dc:creator>hunt</dc:creator>
  <cp:lastModifiedBy>Kenny Hunt</cp:lastModifiedBy>
  <cp:revision>24</cp:revision>
  <dcterms:created xsi:type="dcterms:W3CDTF">2014-11-14T13:26:53Z</dcterms:created>
  <dcterms:modified xsi:type="dcterms:W3CDTF">2017-12-11T18:21:07Z</dcterms:modified>
</cp:coreProperties>
</file>