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2"/>
  </p:notesMasterIdLst>
  <p:sldIdLst>
    <p:sldId id="256" r:id="rId2"/>
    <p:sldId id="257" r:id="rId3"/>
    <p:sldId id="279" r:id="rId4"/>
    <p:sldId id="355" r:id="rId5"/>
    <p:sldId id="259" r:id="rId6"/>
    <p:sldId id="356" r:id="rId7"/>
    <p:sldId id="260" r:id="rId8"/>
    <p:sldId id="297" r:id="rId9"/>
    <p:sldId id="264" r:id="rId10"/>
    <p:sldId id="326" r:id="rId11"/>
    <p:sldId id="293" r:id="rId12"/>
    <p:sldId id="337" r:id="rId13"/>
    <p:sldId id="294" r:id="rId14"/>
    <p:sldId id="295" r:id="rId15"/>
    <p:sldId id="357" r:id="rId16"/>
    <p:sldId id="300" r:id="rId17"/>
    <p:sldId id="299" r:id="rId18"/>
    <p:sldId id="303" r:id="rId19"/>
    <p:sldId id="364" r:id="rId20"/>
    <p:sldId id="304" r:id="rId21"/>
    <p:sldId id="305" r:id="rId22"/>
    <p:sldId id="345" r:id="rId23"/>
    <p:sldId id="298" r:id="rId24"/>
    <p:sldId id="328" r:id="rId25"/>
    <p:sldId id="365" r:id="rId26"/>
    <p:sldId id="282" r:id="rId27"/>
    <p:sldId id="329" r:id="rId28"/>
    <p:sldId id="330" r:id="rId29"/>
    <p:sldId id="296" r:id="rId30"/>
    <p:sldId id="342" r:id="rId31"/>
    <p:sldId id="302" r:id="rId32"/>
    <p:sldId id="331" r:id="rId33"/>
    <p:sldId id="292" r:id="rId34"/>
    <p:sldId id="306" r:id="rId35"/>
    <p:sldId id="276" r:id="rId36"/>
    <p:sldId id="332" r:id="rId37"/>
    <p:sldId id="327" r:id="rId38"/>
    <p:sldId id="277" r:id="rId39"/>
    <p:sldId id="333" r:id="rId40"/>
    <p:sldId id="334" r:id="rId41"/>
    <p:sldId id="339" r:id="rId42"/>
    <p:sldId id="315" r:id="rId43"/>
    <p:sldId id="336" r:id="rId44"/>
    <p:sldId id="366" r:id="rId45"/>
    <p:sldId id="344" r:id="rId46"/>
    <p:sldId id="316" r:id="rId47"/>
    <p:sldId id="361" r:id="rId48"/>
    <p:sldId id="346" r:id="rId49"/>
    <p:sldId id="362" r:id="rId50"/>
    <p:sldId id="343" r:id="rId51"/>
    <p:sldId id="335" r:id="rId52"/>
    <p:sldId id="323" r:id="rId53"/>
    <p:sldId id="340" r:id="rId54"/>
    <p:sldId id="325" r:id="rId55"/>
    <p:sldId id="341" r:id="rId56"/>
    <p:sldId id="347" r:id="rId57"/>
    <p:sldId id="359" r:id="rId58"/>
    <p:sldId id="360" r:id="rId59"/>
    <p:sldId id="358" r:id="rId60"/>
    <p:sldId id="363" r:id="rId61"/>
    <p:sldId id="348" r:id="rId62"/>
    <p:sldId id="285" r:id="rId63"/>
    <p:sldId id="351" r:id="rId64"/>
    <p:sldId id="288" r:id="rId65"/>
    <p:sldId id="352" r:id="rId66"/>
    <p:sldId id="286" r:id="rId67"/>
    <p:sldId id="287" r:id="rId68"/>
    <p:sldId id="353" r:id="rId69"/>
    <p:sldId id="354" r:id="rId70"/>
    <p:sldId id="320" r:id="rId71"/>
    <p:sldId id="289" r:id="rId72"/>
    <p:sldId id="321" r:id="rId73"/>
    <p:sldId id="290" r:id="rId74"/>
    <p:sldId id="322" r:id="rId75"/>
    <p:sldId id="324" r:id="rId76"/>
    <p:sldId id="312" r:id="rId77"/>
    <p:sldId id="313" r:id="rId78"/>
    <p:sldId id="318" r:id="rId79"/>
    <p:sldId id="349" r:id="rId80"/>
    <p:sldId id="350" r:id="rId8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CCFF"/>
    <a:srgbClr val="E967FF"/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2938" autoAdjust="0"/>
    <p:restoredTop sz="96047" autoAdjust="0"/>
  </p:normalViewPr>
  <p:slideViewPr>
    <p:cSldViewPr>
      <p:cViewPr varScale="1">
        <p:scale>
          <a:sx n="135" d="100"/>
          <a:sy n="135" d="100"/>
        </p:scale>
        <p:origin x="192" y="8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29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notesMaster" Target="notesMasters/notesMaster1.xml"/><Relationship Id="rId83" Type="http://schemas.openxmlformats.org/officeDocument/2006/relationships/presProps" Target="presProps.xml"/><Relationship Id="rId84" Type="http://schemas.openxmlformats.org/officeDocument/2006/relationships/viewProps" Target="viewProps.xml"/><Relationship Id="rId85" Type="http://schemas.openxmlformats.org/officeDocument/2006/relationships/theme" Target="theme/theme1.xml"/><Relationship Id="rId8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5485A5-FE5A-48BC-ACC7-DF5647E4284A}" type="datetimeFigureOut">
              <a:rPr lang="en-US" smtClean="0"/>
              <a:pPr/>
              <a:t>11/1/17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E11534-8FE3-4FB3-B3E0-9E2AE091FE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8006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4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7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0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1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2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3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4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5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6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7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E11534-8FE3-4FB3-B3E0-9E2AE091FE06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4015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E11534-8FE3-4FB3-B3E0-9E2AE091FE06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8368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E11534-8FE3-4FB3-B3E0-9E2AE091FE06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1290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mr-IN" dirty="0" err="1" smtClean="0"/>
              <a:t>var</a:t>
            </a:r>
            <a:r>
              <a:rPr lang="mr-IN" dirty="0" smtClean="0"/>
              <a:t> </a:t>
            </a:r>
            <a:r>
              <a:rPr lang="mr-IN" dirty="0" err="1" smtClean="0"/>
              <a:t>txt</a:t>
            </a:r>
            <a:r>
              <a:rPr lang="mr-IN" dirty="0" smtClean="0"/>
              <a:t> = "</a:t>
            </a:r>
            <a:r>
              <a:rPr lang="mr-IN" dirty="0" err="1" smtClean="0"/>
              <a:t>abcde</a:t>
            </a:r>
            <a:r>
              <a:rPr lang="mr-IN" dirty="0" smtClean="0"/>
              <a:t>";</a:t>
            </a:r>
            <a:r>
              <a:rPr lang="mr-IN" dirty="0" err="1" smtClean="0"/>
              <a:t>var</a:t>
            </a:r>
            <a:r>
              <a:rPr lang="mr-IN" dirty="0" smtClean="0"/>
              <a:t> </a:t>
            </a:r>
            <a:r>
              <a:rPr lang="mr-IN" dirty="0" err="1" smtClean="0"/>
              <a:t>x</a:t>
            </a:r>
            <a:r>
              <a:rPr lang="mr-IN" dirty="0" smtClean="0"/>
              <a:t> = [ </a:t>
            </a:r>
            <a:r>
              <a:rPr lang="mr-IN" dirty="0" err="1" smtClean="0"/>
              <a:t>txt.substr</a:t>
            </a:r>
            <a:r>
              <a:rPr lang="mr-IN" dirty="0" smtClean="0"/>
              <a:t>(1, 3), </a:t>
            </a:r>
            <a:r>
              <a:rPr lang="mr-IN" dirty="0" err="1" smtClean="0"/>
              <a:t>txt.substr</a:t>
            </a:r>
            <a:r>
              <a:rPr lang="mr-IN" dirty="0" smtClean="0"/>
              <a:t>(3, 1), </a:t>
            </a:r>
            <a:r>
              <a:rPr lang="mr-IN" dirty="0" err="1" smtClean="0"/>
              <a:t>txt.substr</a:t>
            </a:r>
            <a:r>
              <a:rPr lang="mr-IN" dirty="0" smtClean="0"/>
              <a:t>(-3), </a:t>
            </a:r>
            <a:r>
              <a:rPr lang="mr-IN" dirty="0" err="1" smtClean="0"/>
              <a:t>txt.substr</a:t>
            </a:r>
            <a:r>
              <a:rPr lang="mr-IN" dirty="0" smtClean="0"/>
              <a:t>(-3,-1) ];</a:t>
            </a:r>
            <a:r>
              <a:rPr lang="mr-IN" dirty="0" err="1" smtClean="0"/>
              <a:t>var</a:t>
            </a:r>
            <a:r>
              <a:rPr lang="mr-IN" dirty="0" smtClean="0"/>
              <a:t> </a:t>
            </a:r>
            <a:r>
              <a:rPr lang="mr-IN" dirty="0" err="1" smtClean="0"/>
              <a:t>y</a:t>
            </a:r>
            <a:r>
              <a:rPr lang="mr-IN" dirty="0" smtClean="0"/>
              <a:t> = [ </a:t>
            </a:r>
            <a:r>
              <a:rPr lang="mr-IN" dirty="0" err="1" smtClean="0"/>
              <a:t>txt.substring</a:t>
            </a:r>
            <a:r>
              <a:rPr lang="mr-IN" dirty="0" smtClean="0"/>
              <a:t>( 1, 3 ), </a:t>
            </a:r>
            <a:r>
              <a:rPr lang="mr-IN" dirty="0" err="1" smtClean="0"/>
              <a:t>txt.substring</a:t>
            </a:r>
            <a:r>
              <a:rPr lang="mr-IN" dirty="0" smtClean="0"/>
              <a:t>( 3, 1 ), </a:t>
            </a:r>
            <a:r>
              <a:rPr lang="mr-IN" dirty="0" err="1" smtClean="0"/>
              <a:t>txt.substring</a:t>
            </a:r>
            <a:r>
              <a:rPr lang="mr-IN" dirty="0" smtClean="0"/>
              <a:t>( -3 ), </a:t>
            </a:r>
            <a:r>
              <a:rPr lang="mr-IN" dirty="0" err="1" smtClean="0"/>
              <a:t>txt.substring</a:t>
            </a:r>
            <a:r>
              <a:rPr lang="mr-IN" dirty="0" smtClean="0"/>
              <a:t>(-3, -1) ];</a:t>
            </a:r>
            <a:r>
              <a:rPr lang="mr-IN" dirty="0" err="1" smtClean="0"/>
              <a:t>var</a:t>
            </a:r>
            <a:r>
              <a:rPr lang="mr-IN" dirty="0" smtClean="0"/>
              <a:t> </a:t>
            </a:r>
            <a:r>
              <a:rPr lang="mr-IN" dirty="0" err="1" smtClean="0"/>
              <a:t>z</a:t>
            </a:r>
            <a:r>
              <a:rPr lang="mr-IN" dirty="0" smtClean="0"/>
              <a:t> = [ </a:t>
            </a:r>
            <a:r>
              <a:rPr lang="mr-IN" dirty="0" err="1" smtClean="0"/>
              <a:t>txt.slice</a:t>
            </a:r>
            <a:r>
              <a:rPr lang="mr-IN" dirty="0" smtClean="0"/>
              <a:t>( 1, 3 ), </a:t>
            </a:r>
            <a:r>
              <a:rPr lang="mr-IN" dirty="0" err="1" smtClean="0"/>
              <a:t>txt.slice</a:t>
            </a:r>
            <a:r>
              <a:rPr lang="mr-IN" dirty="0" smtClean="0"/>
              <a:t>( 3, 1 ), </a:t>
            </a:r>
            <a:r>
              <a:rPr lang="mr-IN" dirty="0" err="1" smtClean="0"/>
              <a:t>txt.slice</a:t>
            </a:r>
            <a:r>
              <a:rPr lang="mr-IN" dirty="0" smtClean="0"/>
              <a:t>( -3 ), </a:t>
            </a:r>
            <a:r>
              <a:rPr lang="mr-IN" dirty="0" err="1" smtClean="0"/>
              <a:t>txt.slice</a:t>
            </a:r>
            <a:r>
              <a:rPr lang="mr-IN" smtClean="0"/>
              <a:t>( -3, -1)];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E11534-8FE3-4FB3-B3E0-9E2AE091FE06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4092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E11534-8FE3-4FB3-B3E0-9E2AE091FE06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4984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E11534-8FE3-4FB3-B3E0-9E2AE091FE06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7962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E11534-8FE3-4FB3-B3E0-9E2AE091FE06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34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E11534-8FE3-4FB3-B3E0-9E2AE091FE06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0355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E11534-8FE3-4FB3-B3E0-9E2AE091FE06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9715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E11534-8FE3-4FB3-B3E0-9E2AE091FE06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26927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E11534-8FE3-4FB3-B3E0-9E2AE091FE06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6186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E11534-8FE3-4FB3-B3E0-9E2AE091FE06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22912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E11534-8FE3-4FB3-B3E0-9E2AE091FE06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7296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E11534-8FE3-4FB3-B3E0-9E2AE091FE06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22302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E11534-8FE3-4FB3-B3E0-9E2AE091FE06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35275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E11534-8FE3-4FB3-B3E0-9E2AE091FE06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45895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E11534-8FE3-4FB3-B3E0-9E2AE091FE06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17202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E11534-8FE3-4FB3-B3E0-9E2AE091FE06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15070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E11534-8FE3-4FB3-B3E0-9E2AE091FE06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05985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E11534-8FE3-4FB3-B3E0-9E2AE091FE06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83660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E11534-8FE3-4FB3-B3E0-9E2AE091FE06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9377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E11534-8FE3-4FB3-B3E0-9E2AE091FE06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4702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E11534-8FE3-4FB3-B3E0-9E2AE091FE06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61288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E11534-8FE3-4FB3-B3E0-9E2AE091FE06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95064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E11534-8FE3-4FB3-B3E0-9E2AE091FE06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95064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E11534-8FE3-4FB3-B3E0-9E2AE091FE06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88557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E11534-8FE3-4FB3-B3E0-9E2AE091FE06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95064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E11534-8FE3-4FB3-B3E0-9E2AE091FE06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38589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E11534-8FE3-4FB3-B3E0-9E2AE091FE06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29397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E11534-8FE3-4FB3-B3E0-9E2AE091FE06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29397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E11534-8FE3-4FB3-B3E0-9E2AE091FE06}" type="slidenum">
              <a:rPr lang="en-US" smtClean="0"/>
              <a:pPr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41087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E11534-8FE3-4FB3-B3E0-9E2AE091FE06}" type="slidenum">
              <a:rPr lang="en-US" smtClean="0"/>
              <a:pPr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14262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E11534-8FE3-4FB3-B3E0-9E2AE091FE06}" type="slidenum">
              <a:rPr lang="en-US" smtClean="0"/>
              <a:pPr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9930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E11534-8FE3-4FB3-B3E0-9E2AE091FE06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6646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E11534-8FE3-4FB3-B3E0-9E2AE091FE06}" type="slidenum">
              <a:rPr lang="en-US" smtClean="0"/>
              <a:pPr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68323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E11534-8FE3-4FB3-B3E0-9E2AE091FE06}" type="slidenum">
              <a:rPr lang="en-US" smtClean="0"/>
              <a:pPr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95158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E11534-8FE3-4FB3-B3E0-9E2AE091FE06}" type="slidenum">
              <a:rPr lang="en-US" smtClean="0"/>
              <a:pPr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22792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E11534-8FE3-4FB3-B3E0-9E2AE091FE06}" type="slidenum">
              <a:rPr lang="en-US" smtClean="0"/>
              <a:pPr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84577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E11534-8FE3-4FB3-B3E0-9E2AE091FE06}" type="slidenum">
              <a:rPr lang="en-US" smtClean="0"/>
              <a:pPr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4281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E11534-8FE3-4FB3-B3E0-9E2AE091FE06}" type="slidenum">
              <a:rPr lang="en-US" smtClean="0"/>
              <a:pPr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99805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E11534-8FE3-4FB3-B3E0-9E2AE091FE06}" type="slidenum">
              <a:rPr lang="en-US" smtClean="0"/>
              <a:pPr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64240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E11534-8FE3-4FB3-B3E0-9E2AE091FE06}" type="slidenum">
              <a:rPr lang="en-US" smtClean="0"/>
              <a:pPr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03726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E11534-8FE3-4FB3-B3E0-9E2AE091FE06}" type="slidenum">
              <a:rPr lang="en-US" smtClean="0"/>
              <a:pPr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56882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E11534-8FE3-4FB3-B3E0-9E2AE091FE06}" type="slidenum">
              <a:rPr lang="en-US" smtClean="0"/>
              <a:pPr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3717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E11534-8FE3-4FB3-B3E0-9E2AE091FE06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0621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E11534-8FE3-4FB3-B3E0-9E2AE091FE06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0531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E11534-8FE3-4FB3-B3E0-9E2AE091FE06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0778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87B49A-2FEC-4AB4-8432-6B7A2E4047D6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0834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E11534-8FE3-4FB3-B3E0-9E2AE091FE06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4884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1"/>
          <p:cNvGrpSpPr/>
          <p:nvPr/>
        </p:nvGrpSpPr>
        <p:grpSpPr>
          <a:xfrm>
            <a:off x="0" y="0"/>
            <a:ext cx="9144000" cy="6400800"/>
            <a:chOff x="0" y="0"/>
            <a:chExt cx="9144000" cy="6400800"/>
          </a:xfrm>
        </p:grpSpPr>
        <p:sp>
          <p:nvSpPr>
            <p:cNvPr id="16" name="Rectangle 15"/>
            <p:cNvSpPr/>
            <p:nvPr/>
          </p:nvSpPr>
          <p:spPr>
            <a:xfrm>
              <a:off x="1828800" y="4572000"/>
              <a:ext cx="6858000" cy="1828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0" y="0"/>
              <a:ext cx="9144000" cy="6400800"/>
              <a:chOff x="0" y="0"/>
              <a:chExt cx="9144000" cy="6400800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0" y="0"/>
                <a:ext cx="1828800" cy="64008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0" y="4572000"/>
                <a:ext cx="9144000" cy="18288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>
                <a:reflection blurRad="6350" stA="50000" endA="300" endPos="38500" dist="50800" dir="5400000" sy="-100000" algn="bl" rotWithShape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  <p:sp>
          <p:nvSpPr>
            <p:cNvPr id="13" name="Rectangle 12"/>
            <p:cNvSpPr/>
            <p:nvPr/>
          </p:nvSpPr>
          <p:spPr>
            <a:xfrm>
              <a:off x="0" y="4572000"/>
              <a:ext cx="1828800" cy="1828800"/>
            </a:xfrm>
            <a:prstGeom prst="rect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34200" y="6553200"/>
            <a:ext cx="1676400" cy="228600"/>
          </a:xfrm>
        </p:spPr>
        <p:txBody>
          <a:bodyPr vert="horz" lIns="91440" tIns="45720" rIns="91440" bIns="45720" rtlCol="0" anchor="t" anchorCtr="0"/>
          <a:lstStyle>
            <a:lvl1pPr marL="0" algn="r" defTabSz="914400" rtl="0" eaLnBrk="1" latinLnBrk="0" hangingPunct="1">
              <a:defRPr sz="900" kern="1200" cap="small" baseline="0">
                <a:solidFill>
                  <a:sysClr val="windowText" lastClr="000000"/>
                </a:solidFill>
                <a:latin typeface="+mj-lt"/>
                <a:ea typeface="+mn-ea"/>
                <a:cs typeface="+mn-cs"/>
              </a:defRPr>
            </a:lvl1pPr>
          </a:lstStyle>
          <a:p>
            <a:fld id="{A6B58DDF-8ABE-4C4F-888B-2527BC03AB6F}" type="datetime1">
              <a:rPr lang="en-US" smtClean="0"/>
              <a:pPr/>
              <a:t>11/1/17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91553" y="6553200"/>
            <a:ext cx="1676400" cy="228600"/>
          </a:xfrm>
        </p:spPr>
        <p:txBody>
          <a:bodyPr anchor="t" anchorCtr="0"/>
          <a:lstStyle>
            <a:lvl1pPr>
              <a:defRPr>
                <a:solidFill>
                  <a:sysClr val="windowText" lastClr="000000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70076" y="6553200"/>
            <a:ext cx="762000" cy="228600"/>
          </a:xfrm>
          <a:noFill/>
          <a:ln>
            <a:noFill/>
          </a:ln>
          <a:effectLst/>
        </p:spPr>
        <p:txBody>
          <a:bodyPr/>
          <a:lstStyle>
            <a:lvl1pPr algn="ctr">
              <a:defRPr sz="900" kern="1200" cap="small" baseline="0">
                <a:solidFill>
                  <a:sysClr val="windowText" lastClr="000000"/>
                </a:solidFill>
                <a:latin typeface="+mj-lt"/>
                <a:ea typeface="+mn-ea"/>
                <a:cs typeface="+mn-cs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5000" y="5867400"/>
            <a:ext cx="6570722" cy="457200"/>
          </a:xfrm>
        </p:spPr>
        <p:txBody>
          <a:bodyPr>
            <a:normAutofit/>
            <a:scene3d>
              <a:camera prst="orthographicFront"/>
              <a:lightRig rig="soft" dir="t">
                <a:rot lat="0" lon="0" rev="10800000"/>
              </a:lightRig>
            </a:scene3d>
            <a:sp3d>
              <a:contourClr>
                <a:srgbClr val="DDDDDD"/>
              </a:contourClr>
            </a:sp3d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>
                    <a:alpha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5000" y="4648200"/>
            <a:ext cx="6553200" cy="1219200"/>
          </a:xfrm>
        </p:spPr>
        <p:txBody>
          <a:bodyPr anchor="b" anchorCtr="0">
            <a:no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8F592-0B65-408C-B15A-063448377B0F}" type="datetime1">
              <a:rPr lang="en-US" smtClean="0"/>
              <a:pPr/>
              <a:t>11/1/17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0"/>
          <p:cNvGrpSpPr/>
          <p:nvPr/>
        </p:nvGrpSpPr>
        <p:grpSpPr>
          <a:xfrm>
            <a:off x="0" y="0"/>
            <a:ext cx="9144000" cy="6858000"/>
            <a:chOff x="-442912" y="457200"/>
            <a:chExt cx="9144000" cy="6858000"/>
          </a:xfrm>
        </p:grpSpPr>
        <p:sp>
          <p:nvSpPr>
            <p:cNvPr id="18" name="Rectangle 17"/>
            <p:cNvSpPr/>
            <p:nvPr/>
          </p:nvSpPr>
          <p:spPr>
            <a:xfrm>
              <a:off x="-442912" y="457200"/>
              <a:ext cx="9129712" cy="1676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>
              <a:reflection blurRad="6350" stA="50000" endA="300" endPos="38500" dist="508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872288" y="457200"/>
              <a:ext cx="1828800" cy="6858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872288" y="457200"/>
              <a:ext cx="1828800" cy="1676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1" name="Oval 20"/>
            <p:cNvSpPr/>
            <p:nvPr/>
          </p:nvSpPr>
          <p:spPr>
            <a:xfrm>
              <a:off x="7367588" y="876300"/>
              <a:ext cx="838200" cy="838200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67600" y="2298700"/>
            <a:ext cx="1447800" cy="38274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2286000"/>
            <a:ext cx="5943600" cy="38401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14BFD-FA94-450E-AEB4-B6DB991DFB88}" type="datetime1">
              <a:rPr lang="en-US" smtClean="0"/>
              <a:pPr/>
              <a:t>11/1/17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48600" y="533400"/>
            <a:ext cx="762000" cy="6096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0" y="1828800"/>
            <a:ext cx="7086600" cy="4343400"/>
          </a:xfrm>
        </p:spPr>
        <p:txBody>
          <a:bodyPr/>
          <a:lstStyle>
            <a:lvl1pPr>
              <a:spcBef>
                <a:spcPts val="600"/>
              </a:spcBef>
              <a:defRPr/>
            </a:lvl1pPr>
            <a:lvl2pPr>
              <a:spcBef>
                <a:spcPts val="600"/>
              </a:spcBef>
              <a:defRPr/>
            </a:lvl2pPr>
            <a:lvl3pPr>
              <a:spcBef>
                <a:spcPts val="600"/>
              </a:spcBef>
              <a:defRPr/>
            </a:lvl3pPr>
            <a:lvl4pPr>
              <a:spcBef>
                <a:spcPts val="600"/>
              </a:spcBef>
              <a:defRPr/>
            </a:lvl4pPr>
            <a:lvl5pPr>
              <a:spcBef>
                <a:spcPts val="600"/>
              </a:spcBef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7D201-AA43-4762-966D-3864E407D123}" type="datetime1">
              <a:rPr lang="en-US" smtClean="0"/>
              <a:pPr/>
              <a:t>11/1/17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10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828800" cy="6858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0" y="2514600"/>
              <a:ext cx="1828800" cy="1828800"/>
            </a:xfrm>
            <a:prstGeom prst="rect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28800" y="2514600"/>
              <a:ext cx="7315200" cy="1828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reflection blurRad="6350" stA="50000" endA="300" endPos="38500" dist="508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2667000"/>
            <a:ext cx="6629400" cy="1143000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cap="small" spc="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4495800"/>
            <a:ext cx="1524000" cy="205740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200000"/>
              </a:lnSpc>
              <a:buNone/>
              <a:defRPr sz="1600" b="1" kern="1200">
                <a:solidFill>
                  <a:srgbClr val="000000">
                    <a:alpha val="50196"/>
                  </a:srgb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150000"/>
              </a:lnSpc>
              <a:spcBef>
                <a:spcPts val="18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31152" y="6556248"/>
            <a:ext cx="1673352" cy="228600"/>
          </a:xfrm>
        </p:spPr>
        <p:txBody>
          <a:bodyPr/>
          <a:lstStyle/>
          <a:p>
            <a:fld id="{BB14F0D5-0F7D-400D-975A-9990CDCDB335}" type="datetime1">
              <a:rPr lang="en-US" smtClean="0"/>
              <a:pPr/>
              <a:t>11/1/17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92808" y="6556248"/>
            <a:ext cx="1673352" cy="228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67656" y="6556248"/>
            <a:ext cx="762000" cy="228600"/>
          </a:xfrm>
          <a:noFill/>
          <a:ln>
            <a:noFill/>
          </a:ln>
          <a:effectLst/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900" kern="1200" cap="small" baseline="0">
                <a:solidFill>
                  <a:sysClr val="windowText" lastClr="000000"/>
                </a:solidFill>
                <a:latin typeface="+mj-lt"/>
                <a:ea typeface="+mn-ea"/>
                <a:cs typeface="+mn-cs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228600"/>
            <a:ext cx="6248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38400" y="2298700"/>
            <a:ext cx="2971800" cy="3827463"/>
          </a:xfrm>
        </p:spPr>
        <p:txBody>
          <a:bodyPr>
            <a:normAutofit/>
          </a:bodyPr>
          <a:lstStyle>
            <a:lvl1pPr marL="228600" indent="-228600">
              <a:defRPr sz="1800"/>
            </a:lvl1pPr>
            <a:lvl2pPr marL="457200" indent="-228600">
              <a:defRPr sz="1800"/>
            </a:lvl2pPr>
            <a:lvl3pPr marL="685800" indent="-228600">
              <a:defRPr sz="1800"/>
            </a:lvl3pPr>
            <a:lvl4pPr marL="914400" indent="-228600">
              <a:defRPr sz="1800"/>
            </a:lvl4pPr>
            <a:lvl5pPr marL="1143000" indent="-228600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15000" y="2298700"/>
            <a:ext cx="2971800" cy="3827463"/>
          </a:xfrm>
        </p:spPr>
        <p:txBody>
          <a:bodyPr>
            <a:normAutofit/>
          </a:bodyPr>
          <a:lstStyle>
            <a:lvl1pPr marL="228600" indent="-228600">
              <a:defRPr sz="1800"/>
            </a:lvl1pPr>
            <a:lvl2pPr marL="457200" indent="-228600">
              <a:defRPr sz="1800"/>
            </a:lvl2pPr>
            <a:lvl3pPr marL="685800" indent="-228600">
              <a:defRPr sz="1800"/>
            </a:lvl3pPr>
            <a:lvl4pPr marL="914400" indent="-228600">
              <a:defRPr sz="1800"/>
            </a:lvl4pPr>
            <a:lvl5pPr marL="1143000" indent="-228600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0ED7F-70B5-4B13-AA96-ED15E58C6D6E}" type="datetime1">
              <a:rPr lang="en-US" smtClean="0"/>
              <a:pPr/>
              <a:t>11/1/17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228600"/>
            <a:ext cx="6248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38400" y="2291697"/>
            <a:ext cx="2971800" cy="639762"/>
          </a:xfrm>
        </p:spPr>
        <p:txBody>
          <a:bodyPr vert="horz" lIns="91440" tIns="45720" rIns="91440" bIns="45720" rtlCol="0" anchor="ctr" anchorCtr="0">
            <a:noAutofit/>
          </a:bodyPr>
          <a:lstStyle>
            <a:lvl1pPr marL="0" indent="0">
              <a:buNone/>
              <a:defRPr sz="2200" b="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ts val="18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47925" y="3137647"/>
            <a:ext cx="2971800" cy="2999232"/>
          </a:xfr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buSzPct val="80000"/>
              <a:buFont typeface="Wingdings" pitchFamily="2" charset="2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buSzPct val="80000"/>
              <a:buFont typeface="Wingdings" pitchFamily="2" charset="2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buSzPct val="80000"/>
              <a:buFont typeface="Wingdings" pitchFamily="2" charset="2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buSzPct val="80000"/>
              <a:buFont typeface="Wingdings" pitchFamily="2" charset="2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buSzPct val="80000"/>
              <a:buFont typeface="Wingdings" pitchFamily="2" charset="2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715000" y="2291697"/>
            <a:ext cx="2971800" cy="639762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2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715000" y="3137647"/>
            <a:ext cx="2971800" cy="3001962"/>
          </a:xfr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buSzPct val="80000"/>
              <a:buFont typeface="Wingdings" pitchFamily="2" charset="2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buSzPct val="80000"/>
              <a:buFont typeface="Wingdings" pitchFamily="2" charset="2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buSzPct val="80000"/>
              <a:buFont typeface="Wingdings" pitchFamily="2" charset="2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buSzPct val="80000"/>
              <a:buFont typeface="Wingdings" pitchFamily="2" charset="2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buSzPct val="80000"/>
              <a:buFont typeface="Wingdings" pitchFamily="2" charset="2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7F1F5-1773-450B-8539-1FF1BEF9D7BD}" type="datetime1">
              <a:rPr lang="en-US" smtClean="0"/>
              <a:pPr/>
              <a:t>11/1/17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0"/>
          <p:cNvGrpSpPr/>
          <p:nvPr/>
        </p:nvGrpSpPr>
        <p:grpSpPr>
          <a:xfrm>
            <a:off x="0" y="0"/>
            <a:ext cx="9144000" cy="1676400"/>
            <a:chOff x="0" y="0"/>
            <a:chExt cx="9144000" cy="16764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9144000" cy="1676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reflection blurRad="6350" stA="50000" endA="300" endPos="38500" dist="508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0" y="0"/>
              <a:ext cx="1828800" cy="1676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Oval 9"/>
            <p:cNvSpPr/>
            <p:nvPr/>
          </p:nvSpPr>
          <p:spPr>
            <a:xfrm>
              <a:off x="495300" y="419100"/>
              <a:ext cx="838200" cy="838200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6AD61-45A4-43C5-B300-B97B68EBC7CD}" type="datetime1">
              <a:rPr lang="en-US" smtClean="0"/>
              <a:pPr/>
              <a:t>11/1/17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9"/>
          <p:cNvGrpSpPr/>
          <p:nvPr/>
        </p:nvGrpSpPr>
        <p:grpSpPr>
          <a:xfrm>
            <a:off x="0" y="0"/>
            <a:ext cx="1828800" cy="1676400"/>
            <a:chOff x="457200" y="457200"/>
            <a:chExt cx="1828800" cy="1676400"/>
          </a:xfrm>
        </p:grpSpPr>
        <p:sp>
          <p:nvSpPr>
            <p:cNvPr id="8" name="Rectangle 7"/>
            <p:cNvSpPr/>
            <p:nvPr/>
          </p:nvSpPr>
          <p:spPr>
            <a:xfrm>
              <a:off x="457200" y="457200"/>
              <a:ext cx="1828800" cy="1676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>
              <a:reflection blurRad="6350" stA="50000" endA="300" endPos="38500" dist="508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Oval 8"/>
            <p:cNvSpPr/>
            <p:nvPr/>
          </p:nvSpPr>
          <p:spPr>
            <a:xfrm>
              <a:off x="952500" y="876300"/>
              <a:ext cx="838200" cy="838200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2C5C2-5044-4E2B-9CAB-74504810A652}" type="datetime1">
              <a:rPr lang="en-US" smtClean="0"/>
              <a:pPr/>
              <a:t>11/1/17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41448" y="228600"/>
            <a:ext cx="6245352" cy="1143000"/>
          </a:xfr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400" kern="1200" cap="small" spc="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06624" y="2446991"/>
            <a:ext cx="5715000" cy="3531198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3031490"/>
            <a:ext cx="1524000" cy="2362200"/>
          </a:xfrm>
        </p:spPr>
        <p:txBody>
          <a:bodyPr/>
          <a:lstStyle>
            <a:lvl1pPr marL="0" indent="0">
              <a:lnSpc>
                <a:spcPct val="150000"/>
              </a:lnSpc>
              <a:buNone/>
              <a:defRPr sz="1400" b="1">
                <a:solidFill>
                  <a:srgbClr val="000000">
                    <a:alpha val="50196"/>
                  </a:srgb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811B9-9080-469B-B761-BF79D96670FD}" type="datetime1">
              <a:rPr lang="en-US" smtClean="0"/>
              <a:pPr/>
              <a:t>11/1/17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41448" y="228600"/>
            <a:ext cx="6245352" cy="1143000"/>
          </a:xfr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400" kern="1200" cap="small" spc="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06624" y="2450592"/>
            <a:ext cx="5715000" cy="3529584"/>
          </a:xfrm>
          <a:noFill/>
          <a:ln w="101600" cmpd="sng">
            <a:miter lim="800000"/>
          </a:ln>
          <a:effectLst>
            <a:outerShdw blurRad="63500" sx="102000" sy="102000" algn="ctr" rotWithShape="0">
              <a:prstClr val="black">
                <a:alpha val="30000"/>
              </a:prst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3031489"/>
            <a:ext cx="1527048" cy="2359152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50000"/>
              </a:lnSpc>
              <a:buNone/>
              <a:defRPr sz="1400" b="1" kern="1200">
                <a:solidFill>
                  <a:srgbClr val="000000">
                    <a:alpha val="50196"/>
                  </a:srgb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50000"/>
              </a:lnSpc>
              <a:spcBef>
                <a:spcPts val="18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E39C2-8FC4-442E-B59F-C250B8A51485}" type="datetime1">
              <a:rPr lang="en-US" smtClean="0"/>
              <a:pPr/>
              <a:t>11/1/17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11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7" name="Rectangle 6"/>
            <p:cNvSpPr/>
            <p:nvPr/>
          </p:nvSpPr>
          <p:spPr>
            <a:xfrm>
              <a:off x="457200" y="0"/>
              <a:ext cx="8686800" cy="1676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reflection blurRad="6350" stA="50000" endA="300" endPos="38500" dist="508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0" y="0"/>
              <a:ext cx="1828800" cy="6858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0" y="0"/>
              <a:ext cx="1828800" cy="1676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Oval 10"/>
            <p:cNvSpPr/>
            <p:nvPr/>
          </p:nvSpPr>
          <p:spPr>
            <a:xfrm>
              <a:off x="495300" y="419100"/>
              <a:ext cx="838200" cy="838200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38400" y="2286000"/>
            <a:ext cx="6248400" cy="3840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38400" y="228600"/>
            <a:ext cx="6248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635149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small" baseline="0">
                <a:solidFill>
                  <a:schemeClr val="tx1"/>
                </a:solidFill>
                <a:latin typeface="+mj-lt"/>
              </a:defRPr>
            </a:lvl1pPr>
          </a:lstStyle>
          <a:p>
            <a:fld id="{9C5E7DF4-8F99-4DF0-BC18-3495A799C00F}" type="datetime1">
              <a:rPr lang="en-US" smtClean="0"/>
              <a:pPr/>
              <a:t>11/1/17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384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small" baseline="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400" y="533400"/>
            <a:ext cx="762000" cy="609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cap="small" baseline="0">
                <a:solidFill>
                  <a:schemeClr val="tx1"/>
                </a:solidFill>
                <a:latin typeface="+mj-lt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r" defTabSz="914400" rtl="0" eaLnBrk="1" latinLnBrk="0" hangingPunct="1">
        <a:spcBef>
          <a:spcPct val="0"/>
        </a:spcBef>
        <a:buNone/>
        <a:defRPr sz="4400" kern="1200" cap="small" spc="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914400" rtl="0" eaLnBrk="1" latinLnBrk="0" hangingPunct="1">
        <a:spcBef>
          <a:spcPts val="1800"/>
        </a:spcBef>
        <a:buClr>
          <a:schemeClr val="accent1"/>
        </a:buClr>
        <a:buSzPct val="80000"/>
        <a:buFont typeface="Wingdings" pitchFamily="2" charset="2"/>
        <a:buChar char="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1800"/>
        </a:spcBef>
        <a:buClr>
          <a:schemeClr val="accent2"/>
        </a:buClr>
        <a:buSzPct val="80000"/>
        <a:buFont typeface="Wingdings" pitchFamily="2" charset="2"/>
        <a:buChar char="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457200" algn="l" defTabSz="914400" rtl="0" eaLnBrk="1" latinLnBrk="0" hangingPunct="1">
        <a:spcBef>
          <a:spcPts val="1200"/>
        </a:spcBef>
        <a:buClr>
          <a:schemeClr val="accent3"/>
        </a:buClr>
        <a:buSzPct val="80000"/>
        <a:buFont typeface="Wingdings" pitchFamily="2" charset="2"/>
        <a:buChar char="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indent="-457200" algn="l" defTabSz="914400" rtl="0" eaLnBrk="1" latinLnBrk="0" hangingPunct="1">
        <a:spcBef>
          <a:spcPts val="1200"/>
        </a:spcBef>
        <a:buClr>
          <a:schemeClr val="accent4"/>
        </a:buClr>
        <a:buSzPct val="80000"/>
        <a:buFont typeface="Wingdings" pitchFamily="2" charset="2"/>
        <a:buChar char="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286000" indent="-457200" algn="l" defTabSz="914400" rtl="0" eaLnBrk="1" latinLnBrk="0" hangingPunct="1">
        <a:spcBef>
          <a:spcPts val="1200"/>
        </a:spcBef>
        <a:buClr>
          <a:schemeClr val="accent5"/>
        </a:buClr>
        <a:buSzPct val="80000"/>
        <a:buFont typeface="Wingdings" pitchFamily="2" charset="2"/>
        <a:buChar char="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indent="-457200" algn="l" defTabSz="914400" rtl="0" eaLnBrk="1" latinLnBrk="0" hangingPunct="1">
        <a:spcBef>
          <a:spcPts val="1200"/>
        </a:spcBef>
        <a:buClr>
          <a:schemeClr val="accent6"/>
        </a:buClr>
        <a:buSzPct val="90000"/>
        <a:buFont typeface="Wingdings" pitchFamily="2" charset="2"/>
        <a:buChar char="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3200400" indent="-457200" algn="l" defTabSz="914400" rtl="0" eaLnBrk="1" latinLnBrk="0" hangingPunct="1">
        <a:spcBef>
          <a:spcPts val="1200"/>
        </a:spcBef>
        <a:buClr>
          <a:schemeClr val="accent1"/>
        </a:buClr>
        <a:buSzPct val="70000"/>
        <a:buFont typeface="Wingdings" pitchFamily="2" charset="2"/>
        <a:buChar char="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657600" indent="-457200" algn="l" defTabSz="914400" rtl="0" eaLnBrk="1" latinLnBrk="0" hangingPunct="1">
        <a:spcBef>
          <a:spcPts val="1200"/>
        </a:spcBef>
        <a:buClr>
          <a:schemeClr val="accent3"/>
        </a:buClr>
        <a:buFont typeface="Courier New" pitchFamily="49" charset="0"/>
        <a:buChar char="o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4114800" indent="-457200" algn="l" defTabSz="914400" rtl="0" eaLnBrk="1" latinLnBrk="0" hangingPunct="1">
        <a:spcBef>
          <a:spcPts val="12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8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e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0.jpe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0.jpeg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0.jpeg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0.jpeg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0.jpeg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0.jpeg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5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The script that is not Java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JavaScript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36866" name="Picture 2" descr="http://farm4.static.flickr.com/3338/3290532276_c0e885cb57_b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09800" y="304800"/>
            <a:ext cx="3559969" cy="396240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Indexing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The characters are indexed from 0 to length-1.</a:t>
            </a:r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800" dirty="0"/>
          </a:p>
          <a:p>
            <a:r>
              <a:rPr lang="en-US" sz="1800" dirty="0" smtClean="0"/>
              <a:t>In certain contexts, negative indices are also used</a:t>
            </a:r>
            <a:endParaRPr lang="en-US" sz="18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9759933"/>
              </p:ext>
            </p:extLst>
          </p:nvPr>
        </p:nvGraphicFramePr>
        <p:xfrm>
          <a:off x="2362200" y="2514600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/>
                <a:gridCol w="889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Index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Character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H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e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l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l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o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0116803"/>
              </p:ext>
            </p:extLst>
          </p:nvPr>
        </p:nvGraphicFramePr>
        <p:xfrm>
          <a:off x="2362200" y="4495800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/>
                <a:gridCol w="889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Index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Character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H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e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l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l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o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6905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methods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1151007"/>
              </p:ext>
            </p:extLst>
          </p:nvPr>
        </p:nvGraphicFramePr>
        <p:xfrm>
          <a:off x="381000" y="2133600"/>
          <a:ext cx="8458200" cy="3339506"/>
        </p:xfrm>
        <a:graphic>
          <a:graphicData uri="http://schemas.openxmlformats.org/drawingml/2006/table">
            <a:tbl>
              <a:tblPr/>
              <a:tblGrid>
                <a:gridCol w="1409700"/>
                <a:gridCol w="7048500"/>
              </a:tblGrid>
              <a:tr h="153260"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0" dirty="0" smtClean="0">
                          <a:solidFill>
                            <a:schemeClr val="bg1"/>
                          </a:solidFill>
                          <a:effectLst/>
                          <a:latin typeface="verdana"/>
                        </a:rPr>
                        <a:t>String Method</a:t>
                      </a:r>
                      <a:endParaRPr lang="en-US" sz="1400" b="0" dirty="0">
                        <a:solidFill>
                          <a:schemeClr val="bg1"/>
                        </a:solidFill>
                        <a:effectLst/>
                        <a:latin typeface="verdana"/>
                      </a:endParaRPr>
                    </a:p>
                  </a:txBody>
                  <a:tcPr marL="7229" marR="7229" marT="7229" marB="7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1440" fontAlgn="t"/>
                      <a:r>
                        <a:rPr lang="en-US" sz="1400" b="0" dirty="0" smtClean="0">
                          <a:solidFill>
                            <a:schemeClr val="bg1"/>
                          </a:solidFill>
                          <a:effectLst/>
                          <a:latin typeface="verdana"/>
                        </a:rPr>
                        <a:t>Description</a:t>
                      </a:r>
                      <a:endParaRPr lang="en-US" sz="1400" b="0" dirty="0">
                        <a:solidFill>
                          <a:schemeClr val="bg1"/>
                        </a:solidFill>
                        <a:effectLst/>
                        <a:latin typeface="verdana"/>
                      </a:endParaRPr>
                    </a:p>
                  </a:txBody>
                  <a:tcPr marL="7229" marR="7229" marT="7229" marB="7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</a:tr>
              <a:tr h="153260"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b="0" dirty="0" err="1" smtClean="0">
                          <a:solidFill>
                            <a:schemeClr val="tx1"/>
                          </a:solidFill>
                          <a:effectLst/>
                          <a:latin typeface="verdana"/>
                        </a:rPr>
                        <a:t>charAt</a:t>
                      </a:r>
                      <a:endParaRPr lang="en-US" sz="1050" b="0" dirty="0">
                        <a:solidFill>
                          <a:schemeClr val="tx1"/>
                        </a:solidFill>
                        <a:effectLst/>
                        <a:latin typeface="verdana"/>
                      </a:endParaRPr>
                    </a:p>
                  </a:txBody>
                  <a:tcPr marL="7229" marR="7229" marT="7229" marB="7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1440" fontAlgn="t"/>
                      <a:r>
                        <a:rPr lang="en-US" sz="1050" b="0" dirty="0">
                          <a:effectLst/>
                          <a:latin typeface="verdana"/>
                        </a:rPr>
                        <a:t>Returns the character at the specified index</a:t>
                      </a:r>
                    </a:p>
                  </a:txBody>
                  <a:tcPr marL="7229" marR="7229" marT="7229" marB="7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2906"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b="0" dirty="0" smtClean="0">
                          <a:solidFill>
                            <a:schemeClr val="tx1"/>
                          </a:solidFill>
                          <a:effectLst/>
                          <a:latin typeface="verdana"/>
                        </a:rPr>
                        <a:t>charCodeAt</a:t>
                      </a:r>
                      <a:endParaRPr lang="en-US" sz="1050" b="0" dirty="0">
                        <a:solidFill>
                          <a:schemeClr val="tx1"/>
                        </a:solidFill>
                        <a:effectLst/>
                        <a:latin typeface="verdana"/>
                      </a:endParaRPr>
                    </a:p>
                  </a:txBody>
                  <a:tcPr marL="7229" marR="7229" marT="7229" marB="7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1440" fontAlgn="t"/>
                      <a:r>
                        <a:rPr lang="en-US" sz="1050" b="0" dirty="0">
                          <a:effectLst/>
                          <a:latin typeface="verdana"/>
                        </a:rPr>
                        <a:t>Returns the Unicode of the character at the specified index</a:t>
                      </a:r>
                    </a:p>
                  </a:txBody>
                  <a:tcPr marL="7229" marR="7229" marT="7229" marB="7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b="0" dirty="0" smtClean="0">
                          <a:solidFill>
                            <a:schemeClr val="tx1"/>
                          </a:solidFill>
                          <a:effectLst/>
                          <a:latin typeface="verdana"/>
                        </a:rPr>
                        <a:t>concat</a:t>
                      </a:r>
                      <a:endParaRPr lang="en-US" sz="1050" b="0" dirty="0">
                        <a:solidFill>
                          <a:schemeClr val="tx1"/>
                        </a:solidFill>
                        <a:effectLst/>
                        <a:latin typeface="verdana"/>
                      </a:endParaRPr>
                    </a:p>
                  </a:txBody>
                  <a:tcPr marL="7229" marR="7229" marT="7229" marB="7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1440" fontAlgn="t"/>
                      <a:r>
                        <a:rPr lang="en-US" sz="1050" b="0" dirty="0">
                          <a:effectLst/>
                          <a:latin typeface="verdana"/>
                        </a:rPr>
                        <a:t>Joins two or more strings, and returns a copy of the joined strings</a:t>
                      </a:r>
                    </a:p>
                  </a:txBody>
                  <a:tcPr marL="7229" marR="7229" marT="7229" marB="7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b="0" dirty="0" err="1" smtClean="0">
                          <a:solidFill>
                            <a:schemeClr val="tx1"/>
                          </a:solidFill>
                          <a:effectLst/>
                          <a:latin typeface="verdana"/>
                        </a:rPr>
                        <a:t>fromCharCode</a:t>
                      </a:r>
                      <a:endParaRPr lang="en-US" sz="1050" b="0" dirty="0">
                        <a:solidFill>
                          <a:schemeClr val="tx1"/>
                        </a:solidFill>
                        <a:effectLst/>
                        <a:latin typeface="verdana"/>
                      </a:endParaRPr>
                    </a:p>
                  </a:txBody>
                  <a:tcPr marL="7229" marR="7229" marT="7229" marB="7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1440" fontAlgn="t"/>
                      <a:r>
                        <a:rPr lang="en-US" sz="1050" b="0" dirty="0">
                          <a:effectLst/>
                          <a:latin typeface="verdana"/>
                        </a:rPr>
                        <a:t>Converts Unicode values to characters</a:t>
                      </a:r>
                    </a:p>
                  </a:txBody>
                  <a:tcPr marL="7229" marR="7229" marT="7229" marB="7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5732"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b="0" dirty="0" smtClean="0">
                          <a:solidFill>
                            <a:schemeClr val="tx1"/>
                          </a:solidFill>
                          <a:effectLst/>
                          <a:latin typeface="verdana"/>
                        </a:rPr>
                        <a:t>indexOf</a:t>
                      </a:r>
                      <a:endParaRPr lang="en-US" sz="1050" b="0" dirty="0">
                        <a:solidFill>
                          <a:schemeClr val="tx1"/>
                        </a:solidFill>
                        <a:effectLst/>
                        <a:latin typeface="verdana"/>
                      </a:endParaRPr>
                    </a:p>
                  </a:txBody>
                  <a:tcPr marL="7229" marR="7229" marT="7229" marB="7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1440" fontAlgn="t"/>
                      <a:r>
                        <a:rPr lang="en-US" sz="1050" b="0" dirty="0">
                          <a:effectLst/>
                          <a:latin typeface="verdana"/>
                        </a:rPr>
                        <a:t>Returns the position of the first found occurrence of a specified value in a string</a:t>
                      </a:r>
                    </a:p>
                  </a:txBody>
                  <a:tcPr marL="7229" marR="7229" marT="7229" marB="7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1274"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b="0" dirty="0" err="1" smtClean="0">
                          <a:solidFill>
                            <a:schemeClr val="tx1"/>
                          </a:solidFill>
                          <a:effectLst/>
                          <a:latin typeface="verdana"/>
                        </a:rPr>
                        <a:t>lastIndexOf</a:t>
                      </a:r>
                      <a:endParaRPr lang="en-US" sz="1050" b="0" dirty="0">
                        <a:solidFill>
                          <a:schemeClr val="tx1"/>
                        </a:solidFill>
                        <a:effectLst/>
                        <a:latin typeface="verdana"/>
                      </a:endParaRPr>
                    </a:p>
                  </a:txBody>
                  <a:tcPr marL="7229" marR="7229" marT="7229" marB="7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1440" fontAlgn="t"/>
                      <a:r>
                        <a:rPr lang="en-US" sz="1050" b="0" dirty="0">
                          <a:effectLst/>
                          <a:latin typeface="verdana"/>
                        </a:rPr>
                        <a:t>Returns the position of the last found occurrence of a specified value in a string</a:t>
                      </a:r>
                    </a:p>
                  </a:txBody>
                  <a:tcPr marL="7229" marR="7229" marT="7229" marB="7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6816"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b="0" dirty="0" smtClean="0">
                          <a:solidFill>
                            <a:schemeClr val="tx1"/>
                          </a:solidFill>
                          <a:effectLst/>
                          <a:latin typeface="verdana"/>
                        </a:rPr>
                        <a:t>match</a:t>
                      </a:r>
                      <a:endParaRPr lang="en-US" sz="1050" b="0" dirty="0">
                        <a:solidFill>
                          <a:schemeClr val="tx1"/>
                        </a:solidFill>
                        <a:effectLst/>
                        <a:latin typeface="verdana"/>
                      </a:endParaRPr>
                    </a:p>
                  </a:txBody>
                  <a:tcPr marL="7229" marR="7229" marT="7229" marB="7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1440" fontAlgn="t"/>
                      <a:r>
                        <a:rPr lang="en-US" sz="1050" b="0" dirty="0">
                          <a:effectLst/>
                          <a:latin typeface="verdana"/>
                        </a:rPr>
                        <a:t>Searches for a match between a regular expression and a string, and returns the matches</a:t>
                      </a:r>
                    </a:p>
                  </a:txBody>
                  <a:tcPr marL="7229" marR="7229" marT="7229" marB="7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b="0" dirty="0" smtClean="0">
                          <a:solidFill>
                            <a:schemeClr val="tx1"/>
                          </a:solidFill>
                          <a:effectLst/>
                          <a:latin typeface="verdana"/>
                        </a:rPr>
                        <a:t>replace</a:t>
                      </a:r>
                      <a:endParaRPr lang="en-US" sz="1050" b="0" dirty="0">
                        <a:solidFill>
                          <a:schemeClr val="tx1"/>
                        </a:solidFill>
                        <a:effectLst/>
                        <a:latin typeface="verdana"/>
                      </a:endParaRPr>
                    </a:p>
                  </a:txBody>
                  <a:tcPr marL="7229" marR="7229" marT="7229" marB="7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1440" fontAlgn="t"/>
                      <a:r>
                        <a:rPr lang="en-US" sz="1050" b="0" dirty="0">
                          <a:effectLst/>
                          <a:latin typeface="verdana"/>
                        </a:rPr>
                        <a:t>Searches for a match between a </a:t>
                      </a:r>
                      <a:r>
                        <a:rPr lang="en-US" sz="1050" b="0" dirty="0" smtClean="0">
                          <a:effectLst/>
                          <a:latin typeface="verdana"/>
                        </a:rPr>
                        <a:t>regular expression </a:t>
                      </a:r>
                      <a:r>
                        <a:rPr lang="en-US" sz="1050" b="0" dirty="0">
                          <a:effectLst/>
                          <a:latin typeface="verdana"/>
                        </a:rPr>
                        <a:t>and a string, and replaces the matched substring with a new substring</a:t>
                      </a:r>
                    </a:p>
                  </a:txBody>
                  <a:tcPr marL="7229" marR="7229" marT="7229" marB="7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b="0" dirty="0" smtClean="0">
                          <a:solidFill>
                            <a:schemeClr val="tx1"/>
                          </a:solidFill>
                          <a:effectLst/>
                          <a:latin typeface="verdana"/>
                        </a:rPr>
                        <a:t>search</a:t>
                      </a:r>
                      <a:endParaRPr lang="en-US" sz="1050" b="0" dirty="0">
                        <a:solidFill>
                          <a:schemeClr val="tx1"/>
                        </a:solidFill>
                        <a:effectLst/>
                        <a:latin typeface="verdana"/>
                      </a:endParaRPr>
                    </a:p>
                  </a:txBody>
                  <a:tcPr marL="7229" marR="7229" marT="7229" marB="7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1440" fontAlgn="t"/>
                      <a:r>
                        <a:rPr lang="en-US" sz="1050" b="0" dirty="0">
                          <a:effectLst/>
                          <a:latin typeface="verdana"/>
                        </a:rPr>
                        <a:t>Searches for a match between a regular expression and a string, and returns the position of the match</a:t>
                      </a:r>
                    </a:p>
                  </a:txBody>
                  <a:tcPr marL="7229" marR="7229" marT="7229" marB="7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b="0" dirty="0" smtClean="0">
                          <a:solidFill>
                            <a:schemeClr val="tx1"/>
                          </a:solidFill>
                          <a:effectLst/>
                          <a:latin typeface="verdana"/>
                        </a:rPr>
                        <a:t>slice</a:t>
                      </a:r>
                      <a:endParaRPr lang="en-US" sz="1050" b="0" dirty="0">
                        <a:solidFill>
                          <a:schemeClr val="tx1"/>
                        </a:solidFill>
                        <a:effectLst/>
                        <a:latin typeface="verdana"/>
                      </a:endParaRPr>
                    </a:p>
                  </a:txBody>
                  <a:tcPr marL="7229" marR="7229" marT="7229" marB="7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1440" fontAlgn="t"/>
                      <a:r>
                        <a:rPr lang="en-US" sz="1050" b="0" dirty="0">
                          <a:effectLst/>
                          <a:latin typeface="verdana"/>
                        </a:rPr>
                        <a:t>Extracts a part of a string and returns a new string</a:t>
                      </a:r>
                    </a:p>
                  </a:txBody>
                  <a:tcPr marL="7229" marR="7229" marT="7229" marB="7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5184"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b="0" dirty="0" smtClean="0">
                          <a:solidFill>
                            <a:schemeClr val="tx1"/>
                          </a:solidFill>
                          <a:effectLst/>
                          <a:latin typeface="verdana"/>
                        </a:rPr>
                        <a:t>split</a:t>
                      </a:r>
                      <a:endParaRPr lang="en-US" sz="1050" b="0" dirty="0">
                        <a:solidFill>
                          <a:schemeClr val="tx1"/>
                        </a:solidFill>
                        <a:effectLst/>
                        <a:latin typeface="verdana"/>
                      </a:endParaRPr>
                    </a:p>
                  </a:txBody>
                  <a:tcPr marL="7229" marR="7229" marT="7229" marB="7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1440" fontAlgn="t"/>
                      <a:r>
                        <a:rPr lang="en-US" sz="1050" b="0" dirty="0">
                          <a:effectLst/>
                          <a:latin typeface="verdana"/>
                        </a:rPr>
                        <a:t>Splits a string into an array of substrings</a:t>
                      </a:r>
                    </a:p>
                  </a:txBody>
                  <a:tcPr marL="7229" marR="7229" marT="7229" marB="7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0726"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b="0" dirty="0" err="1" smtClean="0">
                          <a:solidFill>
                            <a:schemeClr val="tx1"/>
                          </a:solidFill>
                          <a:effectLst/>
                          <a:latin typeface="verdana"/>
                        </a:rPr>
                        <a:t>substr</a:t>
                      </a:r>
                      <a:endParaRPr lang="en-US" sz="1050" b="0" dirty="0">
                        <a:solidFill>
                          <a:schemeClr val="tx1"/>
                        </a:solidFill>
                        <a:effectLst/>
                        <a:latin typeface="verdana"/>
                      </a:endParaRPr>
                    </a:p>
                  </a:txBody>
                  <a:tcPr marL="7229" marR="7229" marT="7229" marB="7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1440" fontAlgn="t"/>
                      <a:r>
                        <a:rPr lang="en-US" sz="1050" b="0" dirty="0">
                          <a:effectLst/>
                          <a:latin typeface="verdana"/>
                        </a:rPr>
                        <a:t>Extracts the characters from a string, beginning at a specified start position, and through the specified number of character</a:t>
                      </a:r>
                    </a:p>
                  </a:txBody>
                  <a:tcPr marL="7229" marR="7229" marT="7229" marB="7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b="0" dirty="0" smtClean="0">
                          <a:solidFill>
                            <a:schemeClr val="tx1"/>
                          </a:solidFill>
                          <a:effectLst/>
                          <a:latin typeface="verdana"/>
                        </a:rPr>
                        <a:t>substring</a:t>
                      </a:r>
                      <a:endParaRPr lang="en-US" sz="1050" b="0" dirty="0">
                        <a:solidFill>
                          <a:schemeClr val="tx1"/>
                        </a:solidFill>
                        <a:effectLst/>
                        <a:latin typeface="verdana"/>
                      </a:endParaRPr>
                    </a:p>
                  </a:txBody>
                  <a:tcPr marL="7229" marR="7229" marT="7229" marB="7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1440" fontAlgn="t"/>
                      <a:r>
                        <a:rPr lang="en-US" sz="1050" b="0" dirty="0">
                          <a:effectLst/>
                          <a:latin typeface="verdana"/>
                        </a:rPr>
                        <a:t>Extracts the characters from a string, between two specified indices</a:t>
                      </a:r>
                    </a:p>
                  </a:txBody>
                  <a:tcPr marL="7229" marR="7229" marT="7229" marB="7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b="0" dirty="0" err="1" smtClean="0">
                          <a:solidFill>
                            <a:schemeClr val="tx1"/>
                          </a:solidFill>
                          <a:effectLst/>
                          <a:latin typeface="verdana"/>
                        </a:rPr>
                        <a:t>toLowerCase</a:t>
                      </a:r>
                      <a:endParaRPr lang="en-US" sz="1050" b="0" dirty="0">
                        <a:solidFill>
                          <a:schemeClr val="tx1"/>
                        </a:solidFill>
                        <a:effectLst/>
                        <a:latin typeface="verdana"/>
                      </a:endParaRPr>
                    </a:p>
                  </a:txBody>
                  <a:tcPr marL="7229" marR="7229" marT="7229" marB="7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1440" fontAlgn="t"/>
                      <a:r>
                        <a:rPr lang="en-US" sz="1050" b="0" dirty="0">
                          <a:effectLst/>
                          <a:latin typeface="verdana"/>
                        </a:rPr>
                        <a:t>Converts a string to lowercase letters</a:t>
                      </a:r>
                    </a:p>
                  </a:txBody>
                  <a:tcPr marL="7229" marR="7229" marT="7229" marB="7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b="0" dirty="0" err="1" smtClean="0">
                          <a:solidFill>
                            <a:schemeClr val="tx1"/>
                          </a:solidFill>
                          <a:effectLst/>
                          <a:latin typeface="verdana"/>
                        </a:rPr>
                        <a:t>toUpperCase</a:t>
                      </a:r>
                      <a:endParaRPr lang="en-US" sz="1050" b="0" dirty="0">
                        <a:solidFill>
                          <a:schemeClr val="tx1"/>
                        </a:solidFill>
                        <a:effectLst/>
                        <a:latin typeface="verdana"/>
                      </a:endParaRPr>
                    </a:p>
                  </a:txBody>
                  <a:tcPr marL="7229" marR="7229" marT="7229" marB="7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1440" fontAlgn="t"/>
                      <a:r>
                        <a:rPr lang="en-US" sz="1050" b="0" dirty="0">
                          <a:effectLst/>
                          <a:latin typeface="verdana"/>
                        </a:rPr>
                        <a:t>Converts a string to uppercase letters</a:t>
                      </a:r>
                    </a:p>
                  </a:txBody>
                  <a:tcPr marL="7229" marR="7229" marT="7229" marB="7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6892"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b="0" dirty="0" smtClean="0">
                          <a:solidFill>
                            <a:schemeClr val="tx1"/>
                          </a:solidFill>
                          <a:effectLst/>
                          <a:latin typeface="verdana"/>
                        </a:rPr>
                        <a:t>valueOf</a:t>
                      </a:r>
                      <a:endParaRPr lang="en-US" sz="1050" b="0" dirty="0">
                        <a:solidFill>
                          <a:schemeClr val="tx1"/>
                        </a:solidFill>
                        <a:effectLst/>
                        <a:latin typeface="verdana"/>
                      </a:endParaRPr>
                    </a:p>
                  </a:txBody>
                  <a:tcPr marL="7229" marR="7229" marT="7229" marB="7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1440" fontAlgn="t"/>
                      <a:r>
                        <a:rPr lang="en-US" sz="1050" b="0" dirty="0">
                          <a:effectLst/>
                          <a:latin typeface="verdana"/>
                        </a:rPr>
                        <a:t>Returns the primitive value of a String object</a:t>
                      </a:r>
                    </a:p>
                  </a:txBody>
                  <a:tcPr marL="7229" marR="7229" marT="7229" marB="7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4772025" y="1919288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2953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var</a:t>
            </a:r>
            <a:r>
              <a:rPr lang="en-US" dirty="0" smtClean="0"/>
              <a:t> x = "Can a leopard change its spots?";</a:t>
            </a:r>
          </a:p>
          <a:p>
            <a:r>
              <a:rPr lang="en-US" dirty="0" err="1" smtClean="0"/>
              <a:t>var</a:t>
            </a:r>
            <a:r>
              <a:rPr lang="en-US" dirty="0" smtClean="0"/>
              <a:t> y = </a:t>
            </a:r>
            <a:r>
              <a:rPr lang="en-US" dirty="0" err="1" smtClean="0"/>
              <a:t>x.indexOf</a:t>
            </a:r>
            <a:r>
              <a:rPr lang="en-US" dirty="0" smtClean="0"/>
              <a:t>('a');</a:t>
            </a:r>
          </a:p>
          <a:p>
            <a:r>
              <a:rPr lang="en-US" dirty="0" smtClean="0"/>
              <a:t>y = </a:t>
            </a:r>
            <a:r>
              <a:rPr lang="en-US" dirty="0" err="1" smtClean="0"/>
              <a:t>x.indexOf</a:t>
            </a:r>
            <a:r>
              <a:rPr lang="en-US" dirty="0" smtClean="0"/>
              <a:t>('</a:t>
            </a:r>
            <a:r>
              <a:rPr lang="en-US" dirty="0" err="1" smtClean="0"/>
              <a:t>leo</a:t>
            </a:r>
            <a:r>
              <a:rPr lang="en-US" dirty="0" smtClean="0"/>
              <a:t>');</a:t>
            </a:r>
          </a:p>
          <a:p>
            <a:r>
              <a:rPr lang="en-US" dirty="0" smtClean="0"/>
              <a:t>y = </a:t>
            </a:r>
            <a:r>
              <a:rPr lang="en-US" dirty="0" err="1" smtClean="0"/>
              <a:t>x.lastIndexOf</a:t>
            </a:r>
            <a:r>
              <a:rPr lang="en-US" dirty="0" smtClean="0"/>
              <a:t>('a');</a:t>
            </a:r>
          </a:p>
          <a:p>
            <a:r>
              <a:rPr lang="en-US" dirty="0" smtClean="0"/>
              <a:t>y = </a:t>
            </a:r>
            <a:r>
              <a:rPr lang="en-US" dirty="0" err="1" smtClean="0"/>
              <a:t>x.length</a:t>
            </a:r>
            <a:r>
              <a:rPr lang="en-US" dirty="0" smtClean="0"/>
              <a:t>;  // not a function!</a:t>
            </a:r>
          </a:p>
          <a:p>
            <a:r>
              <a:rPr lang="en-US" dirty="0" smtClean="0"/>
              <a:t>y = </a:t>
            </a:r>
            <a:r>
              <a:rPr lang="en-US" dirty="0" err="1" smtClean="0"/>
              <a:t>x.substr</a:t>
            </a:r>
            <a:r>
              <a:rPr lang="en-US" dirty="0" smtClean="0"/>
              <a:t>(6,7);</a:t>
            </a:r>
          </a:p>
          <a:p>
            <a:r>
              <a:rPr lang="en-US" dirty="0" smtClean="0"/>
              <a:t>y = </a:t>
            </a:r>
            <a:r>
              <a:rPr lang="en-US" dirty="0" err="1" smtClean="0"/>
              <a:t>x.substring</a:t>
            </a:r>
            <a:r>
              <a:rPr lang="en-US" dirty="0" smtClean="0"/>
              <a:t>(6,7);</a:t>
            </a:r>
          </a:p>
          <a:p>
            <a:r>
              <a:rPr lang="en-US" dirty="0" smtClean="0"/>
              <a:t>y = </a:t>
            </a:r>
            <a:r>
              <a:rPr lang="en-US" dirty="0" err="1" smtClean="0"/>
              <a:t>x.toLowerCase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y = </a:t>
            </a:r>
            <a:r>
              <a:rPr lang="en-US" dirty="0" err="1" smtClean="0"/>
              <a:t>x.toUpperCase</a:t>
            </a:r>
            <a:r>
              <a:rPr lang="en-US" dirty="0" smtClean="0"/>
              <a:t>();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247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SPLITS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b="1" dirty="0" smtClean="0"/>
              <a:t>split(delimiter, maximum): </a:t>
            </a:r>
            <a:r>
              <a:rPr lang="en-US" sz="1800" dirty="0" smtClean="0"/>
              <a:t>this method takes a delimiter and an optional constraint on the number of tokens to return.  This method returns an array of tokens.  </a:t>
            </a:r>
          </a:p>
          <a:p>
            <a:r>
              <a:rPr lang="en-US" sz="1800" dirty="0" smtClean="0"/>
              <a:t>Consider the following split examples.  </a:t>
            </a:r>
          </a:p>
          <a:p>
            <a:pPr lvl="1"/>
            <a:r>
              <a:rPr lang="en-US" sz="1600" dirty="0" err="1"/>
              <a:t>var</a:t>
            </a:r>
            <a:r>
              <a:rPr lang="en-US" sz="1600" dirty="0"/>
              <a:t> output = </a:t>
            </a:r>
            <a:r>
              <a:rPr lang="en-US" sz="1600" dirty="0" smtClean="0"/>
              <a:t> </a:t>
            </a:r>
            <a:r>
              <a:rPr lang="en-US" sz="1600" dirty="0"/>
              <a:t>"The pony on the left of the pond was gray toned.";</a:t>
            </a:r>
          </a:p>
          <a:p>
            <a:pPr lvl="1"/>
            <a:r>
              <a:rPr lang="en-US" sz="1600" dirty="0" err="1" smtClean="0"/>
              <a:t>var</a:t>
            </a:r>
            <a:r>
              <a:rPr lang="en-US" sz="1600" dirty="0" smtClean="0"/>
              <a:t> tokens = </a:t>
            </a:r>
            <a:r>
              <a:rPr lang="en-US" sz="1600" dirty="0" err="1"/>
              <a:t>output.split</a:t>
            </a:r>
            <a:r>
              <a:rPr lang="en-US" sz="1600" dirty="0"/>
              <a:t>(" </a:t>
            </a:r>
            <a:r>
              <a:rPr lang="en-US" sz="1600" dirty="0" smtClean="0"/>
              <a:t>");</a:t>
            </a:r>
          </a:p>
          <a:p>
            <a:pPr lvl="1"/>
            <a:r>
              <a:rPr lang="en-US" sz="1600" dirty="0" err="1" smtClean="0"/>
              <a:t>var</a:t>
            </a:r>
            <a:r>
              <a:rPr lang="en-US" sz="1600" dirty="0" smtClean="0"/>
              <a:t> tokens = </a:t>
            </a:r>
            <a:r>
              <a:rPr lang="en-US" sz="1600" dirty="0" err="1" smtClean="0"/>
              <a:t>output.split</a:t>
            </a:r>
            <a:r>
              <a:rPr lang="en-US" sz="1600" dirty="0" smtClean="0"/>
              <a:t>("");</a:t>
            </a:r>
          </a:p>
          <a:p>
            <a:pPr lvl="1"/>
            <a:r>
              <a:rPr lang="en-US" sz="1600" dirty="0" err="1" smtClean="0"/>
              <a:t>var</a:t>
            </a:r>
            <a:r>
              <a:rPr lang="en-US" sz="1600" dirty="0" smtClean="0"/>
              <a:t> tokens = </a:t>
            </a:r>
            <a:r>
              <a:rPr lang="en-US" sz="1600" dirty="0" err="1" smtClean="0"/>
              <a:t>output.split</a:t>
            </a:r>
            <a:r>
              <a:rPr lang="en-US" sz="1600" dirty="0" smtClean="0"/>
              <a:t>("on");</a:t>
            </a:r>
          </a:p>
          <a:p>
            <a:pPr lvl="1"/>
            <a:r>
              <a:rPr lang="en-US" sz="1600" dirty="0" err="1" smtClean="0"/>
              <a:t>var</a:t>
            </a:r>
            <a:r>
              <a:rPr lang="en-US" sz="1600" dirty="0" smtClean="0"/>
              <a:t> tokens = </a:t>
            </a:r>
            <a:r>
              <a:rPr lang="en-US" sz="1600" dirty="0" err="1" smtClean="0"/>
              <a:t>output.split</a:t>
            </a:r>
            <a:r>
              <a:rPr lang="en-US" sz="1600" dirty="0" smtClean="0"/>
              <a:t>("T");</a:t>
            </a:r>
          </a:p>
          <a:p>
            <a:pPr lvl="1"/>
            <a:r>
              <a:rPr lang="en-US" sz="1600" dirty="0" err="1" smtClean="0"/>
              <a:t>var</a:t>
            </a:r>
            <a:r>
              <a:rPr lang="en-US" sz="1600" dirty="0" smtClean="0"/>
              <a:t> tokens = </a:t>
            </a:r>
            <a:r>
              <a:rPr lang="en-US" sz="1600" dirty="0" err="1" smtClean="0"/>
              <a:t>output.split</a:t>
            </a:r>
            <a:r>
              <a:rPr lang="en-US" sz="1600" dirty="0" smtClean="0"/>
              <a:t>(".");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304800"/>
            <a:ext cx="2981448" cy="106680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9232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 smtClean="0"/>
              <a:t>slice(from, to): </a:t>
            </a:r>
            <a:r>
              <a:rPr lang="en-US" dirty="0" smtClean="0"/>
              <a:t>this method takes two indices and returns the  indicated substring (indices [from, to-1])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he "to" index is optional.  If omitted, it defaults to the last character.</a:t>
            </a:r>
          </a:p>
          <a:p>
            <a:pPr lvl="1"/>
            <a:r>
              <a:rPr lang="en-US" dirty="0" smtClean="0"/>
              <a:t>Negative indices are allowed.  The string is assumed to wrap around onto itself so that -1 refers to the last character.</a:t>
            </a:r>
          </a:p>
          <a:p>
            <a:r>
              <a:rPr lang="en-US" dirty="0" smtClean="0"/>
              <a:t>Consider the following examples:</a:t>
            </a:r>
          </a:p>
          <a:p>
            <a:pPr lvl="1"/>
            <a:r>
              <a:rPr lang="en-US" dirty="0" err="1" smtClean="0"/>
              <a:t>var</a:t>
            </a:r>
            <a:r>
              <a:rPr lang="en-US" dirty="0" smtClean="0"/>
              <a:t> output = "I love computer science."</a:t>
            </a:r>
          </a:p>
          <a:p>
            <a:pPr lvl="1"/>
            <a:r>
              <a:rPr lang="en-US" dirty="0" err="1" smtClean="0"/>
              <a:t>var</a:t>
            </a:r>
            <a:r>
              <a:rPr lang="en-US" dirty="0" smtClean="0"/>
              <a:t> sub = </a:t>
            </a:r>
            <a:r>
              <a:rPr lang="en-US" dirty="0" err="1" smtClean="0"/>
              <a:t>output.slice</a:t>
            </a:r>
            <a:r>
              <a:rPr lang="en-US" dirty="0" smtClean="0"/>
              <a:t>(2,6);</a:t>
            </a:r>
          </a:p>
          <a:p>
            <a:pPr lvl="1"/>
            <a:r>
              <a:rPr lang="en-US" dirty="0" err="1" smtClean="0"/>
              <a:t>var</a:t>
            </a:r>
            <a:r>
              <a:rPr lang="en-US" dirty="0" smtClean="0"/>
              <a:t> sub = </a:t>
            </a:r>
            <a:r>
              <a:rPr lang="en-US" dirty="0" err="1" smtClean="0"/>
              <a:t>output.slice</a:t>
            </a:r>
            <a:r>
              <a:rPr lang="en-US" dirty="0" smtClean="0"/>
              <a:t>(7);</a:t>
            </a:r>
          </a:p>
          <a:p>
            <a:pPr lvl="1"/>
            <a:r>
              <a:rPr lang="en-US" dirty="0" err="1" smtClean="0"/>
              <a:t>var</a:t>
            </a:r>
            <a:r>
              <a:rPr lang="en-US" dirty="0" smtClean="0"/>
              <a:t> sub = </a:t>
            </a:r>
            <a:r>
              <a:rPr lang="en-US" dirty="0" err="1" smtClean="0"/>
              <a:t>output.slice</a:t>
            </a:r>
            <a:r>
              <a:rPr lang="en-US" dirty="0" smtClean="0"/>
              <a:t>(-3);</a:t>
            </a:r>
          </a:p>
          <a:p>
            <a:pPr lvl="1"/>
            <a:r>
              <a:rPr lang="en-US" dirty="0" err="1" smtClean="0"/>
              <a:t>var</a:t>
            </a:r>
            <a:r>
              <a:rPr lang="en-US" dirty="0" smtClean="0"/>
              <a:t> sub = </a:t>
            </a:r>
            <a:r>
              <a:rPr lang="en-US" dirty="0" err="1" smtClean="0"/>
              <a:t>output.slice</a:t>
            </a:r>
            <a:r>
              <a:rPr lang="en-US" dirty="0" smtClean="0"/>
              <a:t>(-5,-3);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240451"/>
            <a:ext cx="2133600" cy="1160145"/>
          </a:xfrm>
          <a:prstGeom prst="rect">
            <a:avLst/>
          </a:prstGeom>
          <a:ln w="63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95646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slice/</a:t>
            </a:r>
            <a:r>
              <a:rPr lang="en-US" dirty="0" err="1" smtClean="0"/>
              <a:t>substr</a:t>
            </a:r>
            <a:r>
              <a:rPr lang="en-US" dirty="0" smtClean="0"/>
              <a:t>/substring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0" y="2362200"/>
            <a:ext cx="6553200" cy="3810000"/>
          </a:xfrm>
        </p:spPr>
        <p:txBody>
          <a:bodyPr>
            <a:normAutofit fontScale="55000" lnSpcReduction="20000"/>
          </a:bodyPr>
          <a:lstStyle/>
          <a:p>
            <a:r>
              <a:rPr lang="en-US" b="1" dirty="0" err="1" smtClean="0"/>
              <a:t>substr</a:t>
            </a:r>
            <a:r>
              <a:rPr lang="en-US" b="1" dirty="0" smtClean="0"/>
              <a:t>( start, length )</a:t>
            </a:r>
          </a:p>
          <a:p>
            <a:pPr lvl="1"/>
            <a:r>
              <a:rPr lang="en-US" dirty="0" smtClean="0"/>
              <a:t>if start &lt; 0 then start = start + length</a:t>
            </a:r>
          </a:p>
          <a:p>
            <a:pPr lvl="1"/>
            <a:r>
              <a:rPr lang="en-US" dirty="0" smtClean="0"/>
              <a:t>if length is omitted then length = length </a:t>
            </a:r>
            <a:r>
              <a:rPr lang="mr-IN" dirty="0" smtClean="0"/>
              <a:t>–</a:t>
            </a:r>
            <a:r>
              <a:rPr lang="en-US" dirty="0" smtClean="0"/>
              <a:t> start </a:t>
            </a:r>
            <a:r>
              <a:rPr lang="mr-IN" dirty="0" smtClean="0"/>
              <a:t>–</a:t>
            </a:r>
            <a:r>
              <a:rPr lang="en-US" dirty="0" smtClean="0"/>
              <a:t> 1</a:t>
            </a:r>
          </a:p>
          <a:p>
            <a:r>
              <a:rPr lang="en-US" b="1" dirty="0" smtClean="0"/>
              <a:t>substring( start, end )</a:t>
            </a:r>
          </a:p>
          <a:p>
            <a:pPr lvl="1"/>
            <a:r>
              <a:rPr lang="en-US" dirty="0" smtClean="0"/>
              <a:t>if start &gt; end then swap start and end</a:t>
            </a:r>
          </a:p>
          <a:p>
            <a:pPr lvl="1"/>
            <a:r>
              <a:rPr lang="en-US" dirty="0" smtClean="0"/>
              <a:t>if start &lt; 0 then start = 0</a:t>
            </a:r>
          </a:p>
          <a:p>
            <a:pPr lvl="1"/>
            <a:r>
              <a:rPr lang="en-US" dirty="0" smtClean="0"/>
              <a:t>if end &lt; 0 then end = 0</a:t>
            </a:r>
          </a:p>
          <a:p>
            <a:pPr lvl="1"/>
            <a:r>
              <a:rPr lang="en-US" dirty="0" smtClean="0"/>
              <a:t>if end is omitted then end = length</a:t>
            </a:r>
          </a:p>
          <a:p>
            <a:r>
              <a:rPr lang="en-US" b="1" dirty="0" smtClean="0"/>
              <a:t>slice( start, end )</a:t>
            </a:r>
          </a:p>
          <a:p>
            <a:pPr lvl="1"/>
            <a:r>
              <a:rPr lang="en-US" dirty="0" smtClean="0"/>
              <a:t>if start &gt; end then do nothing</a:t>
            </a:r>
          </a:p>
          <a:p>
            <a:pPr lvl="1"/>
            <a:r>
              <a:rPr lang="en-US" dirty="0" smtClean="0"/>
              <a:t>if start &lt; 0 then start = start</a:t>
            </a:r>
          </a:p>
          <a:p>
            <a:pPr lvl="1"/>
            <a:r>
              <a:rPr lang="en-US" dirty="0" smtClean="0"/>
              <a:t>if end &lt; 0 then end = end</a:t>
            </a:r>
          </a:p>
          <a:p>
            <a:pPr lvl="1"/>
            <a:r>
              <a:rPr lang="en-US" dirty="0" smtClean="0"/>
              <a:t>if end is omitted then end = length</a:t>
            </a:r>
          </a:p>
          <a:p>
            <a:r>
              <a:rPr lang="en-US" dirty="0" smtClean="0"/>
              <a:t>Notes: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substr</a:t>
            </a:r>
            <a:r>
              <a:rPr lang="en-US" dirty="0" smtClean="0"/>
              <a:t> if you key on the length</a:t>
            </a:r>
          </a:p>
          <a:p>
            <a:pPr lvl="1"/>
            <a:r>
              <a:rPr lang="en-US" dirty="0" smtClean="0"/>
              <a:t>Use slice otherwise</a:t>
            </a:r>
          </a:p>
          <a:p>
            <a:pPr lvl="1"/>
            <a:r>
              <a:rPr lang="en-US" dirty="0" smtClean="0"/>
              <a:t>substring seems unlovable.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4402" y="3949700"/>
            <a:ext cx="3009900" cy="635000"/>
          </a:xfrm>
          <a:prstGeom prst="rect">
            <a:avLst/>
          </a:prstGeo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896" y="1359108"/>
            <a:ext cx="7757406" cy="861934"/>
          </a:xfrm>
          <a:prstGeom prst="rect">
            <a:avLst/>
          </a:prstGeo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9409917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Null and Undefined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Null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One value: </a:t>
            </a:r>
            <a:r>
              <a:rPr lang="en-US" b="1" dirty="0" smtClean="0"/>
              <a:t>null</a:t>
            </a:r>
            <a:r>
              <a:rPr lang="en-US" dirty="0" smtClean="0"/>
              <a:t>.  </a:t>
            </a:r>
          </a:p>
          <a:p>
            <a:pPr lvl="1"/>
            <a:r>
              <a:rPr lang="en-US" dirty="0" smtClean="0"/>
              <a:t>A value that isn't anything</a:t>
            </a:r>
          </a:p>
          <a:p>
            <a:pPr lvl="1"/>
            <a:endParaRPr lang="en-US" dirty="0" smtClean="0"/>
          </a:p>
          <a:p>
            <a:r>
              <a:rPr lang="en-US" b="1" dirty="0" smtClean="0"/>
              <a:t>Undefined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One value: </a:t>
            </a:r>
            <a:r>
              <a:rPr lang="en-US" b="1" dirty="0" smtClean="0"/>
              <a:t>undefined</a:t>
            </a:r>
          </a:p>
          <a:p>
            <a:pPr lvl="1"/>
            <a:r>
              <a:rPr lang="en-US" dirty="0" smtClean="0"/>
              <a:t>The default value for variables.  </a:t>
            </a:r>
          </a:p>
          <a:p>
            <a:pPr lvl="1"/>
            <a:r>
              <a:rPr lang="en-US" dirty="0" smtClean="0"/>
              <a:t>The 'missing value' value.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139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Booleans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Two </a:t>
            </a:r>
            <a:r>
              <a:rPr lang="en-US" dirty="0" err="1" smtClean="0"/>
              <a:t>boolean</a:t>
            </a:r>
            <a:r>
              <a:rPr lang="en-US" dirty="0" smtClean="0"/>
              <a:t> values</a:t>
            </a:r>
          </a:p>
          <a:p>
            <a:pPr lvl="1"/>
            <a:r>
              <a:rPr lang="en-US" b="1" dirty="0" smtClean="0"/>
              <a:t>true</a:t>
            </a:r>
          </a:p>
          <a:p>
            <a:pPr lvl="1"/>
            <a:r>
              <a:rPr lang="en-US" b="1" dirty="0" smtClean="0"/>
              <a:t>false</a:t>
            </a:r>
          </a:p>
          <a:p>
            <a:r>
              <a:rPr lang="en-US" dirty="0" smtClean="0"/>
              <a:t>Constructor:</a:t>
            </a:r>
          </a:p>
          <a:p>
            <a:pPr lvl="1"/>
            <a:r>
              <a:rPr lang="en-US" dirty="0" smtClean="0"/>
              <a:t>Boolean(x).  </a:t>
            </a:r>
          </a:p>
          <a:p>
            <a:pPr lvl="2"/>
            <a:r>
              <a:rPr lang="en-US" dirty="0" smtClean="0"/>
              <a:t>Returns true if x is </a:t>
            </a:r>
            <a:r>
              <a:rPr lang="en-US" dirty="0" err="1" smtClean="0"/>
              <a:t>truthy</a:t>
            </a:r>
            <a:r>
              <a:rPr lang="en-US" dirty="0" smtClean="0"/>
              <a:t> </a:t>
            </a:r>
          </a:p>
          <a:p>
            <a:pPr lvl="2"/>
            <a:r>
              <a:rPr lang="en-US" dirty="0" smtClean="0"/>
              <a:t>Returns false if x is </a:t>
            </a:r>
            <a:r>
              <a:rPr lang="en-US" dirty="0" err="1" smtClean="0"/>
              <a:t>falsey</a:t>
            </a:r>
            <a:endParaRPr lang="en-US" dirty="0" smtClean="0"/>
          </a:p>
          <a:p>
            <a:r>
              <a:rPr lang="en-US" b="1" dirty="0" smtClean="0"/>
              <a:t>All</a:t>
            </a:r>
            <a:r>
              <a:rPr lang="en-US" dirty="0" smtClean="0"/>
              <a:t> values have a truthiness!</a:t>
            </a:r>
          </a:p>
          <a:p>
            <a:pPr lvl="1"/>
            <a:r>
              <a:rPr lang="en-US" dirty="0" err="1" smtClean="0"/>
              <a:t>falsey</a:t>
            </a:r>
            <a:r>
              <a:rPr lang="en-US" dirty="0" smtClean="0"/>
              <a:t> values: false, null, undefined, '', 0, </a:t>
            </a:r>
            <a:r>
              <a:rPr lang="en-US" dirty="0" err="1" smtClean="0"/>
              <a:t>NaN</a:t>
            </a:r>
            <a:endParaRPr lang="en-US" dirty="0" smtClean="0"/>
          </a:p>
          <a:p>
            <a:pPr lvl="1"/>
            <a:r>
              <a:rPr lang="en-US" dirty="0" err="1" smtClean="0"/>
              <a:t>truthy</a:t>
            </a:r>
            <a:r>
              <a:rPr lang="en-US" dirty="0"/>
              <a:t> </a:t>
            </a:r>
            <a:r>
              <a:rPr lang="en-US" dirty="0" smtClean="0"/>
              <a:t>values: everything not in the above list</a:t>
            </a:r>
          </a:p>
          <a:p>
            <a:r>
              <a:rPr lang="en-US" dirty="0" smtClean="0"/>
              <a:t>Examples</a:t>
            </a:r>
          </a:p>
          <a:p>
            <a:pPr lvl="1"/>
            <a:r>
              <a:rPr lang="en-US" dirty="0" err="1" smtClean="0"/>
              <a:t>var</a:t>
            </a:r>
            <a:r>
              <a:rPr lang="en-US" dirty="0" smtClean="0"/>
              <a:t> a = Boolean( "0" );</a:t>
            </a:r>
          </a:p>
          <a:p>
            <a:pPr lvl="1"/>
            <a:r>
              <a:rPr lang="en-US" dirty="0" err="1" smtClean="0"/>
              <a:t>var</a:t>
            </a:r>
            <a:r>
              <a:rPr lang="en-US" dirty="0" smtClean="0"/>
              <a:t> b = Boolean( "false" );</a:t>
            </a:r>
          </a:p>
          <a:p>
            <a:pPr lvl="1"/>
            <a:r>
              <a:rPr lang="en-US" dirty="0" err="1" smtClean="0"/>
              <a:t>var</a:t>
            </a:r>
            <a:r>
              <a:rPr lang="en-US" dirty="0" smtClean="0"/>
              <a:t> c = Boolean( null );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755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dirty="0" smtClean="0"/>
              <a:t>Arithmetic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dirty="0" smtClean="0"/>
              <a:t>+  </a:t>
            </a:r>
            <a:r>
              <a:rPr lang="en-US" dirty="0"/>
              <a:t>-  *  /  </a:t>
            </a:r>
            <a:r>
              <a:rPr lang="en-US" dirty="0" smtClean="0"/>
              <a:t>%</a:t>
            </a:r>
            <a:endParaRPr lang="en-US" dirty="0"/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dirty="0"/>
              <a:t>Comparison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dirty="0" smtClean="0"/>
              <a:t>==  </a:t>
            </a:r>
            <a:r>
              <a:rPr lang="en-US" dirty="0"/>
              <a:t>!=  &lt;  &gt;  &lt;=  </a:t>
            </a:r>
            <a:r>
              <a:rPr lang="en-US" dirty="0" smtClean="0"/>
              <a:t>&gt;=</a:t>
            </a:r>
            <a:endParaRPr lang="en-US" dirty="0"/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dirty="0"/>
              <a:t>Logical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dirty="0" smtClean="0"/>
              <a:t>&amp;&amp;  </a:t>
            </a:r>
            <a:r>
              <a:rPr lang="en-US" dirty="0"/>
              <a:t>||  </a:t>
            </a:r>
            <a:r>
              <a:rPr lang="en-US" dirty="0" smtClean="0"/>
              <a:t>!</a:t>
            </a:r>
            <a:endParaRPr lang="en-US" dirty="0"/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dirty="0"/>
              <a:t>Bitwise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dirty="0" smtClean="0"/>
              <a:t>&amp;  </a:t>
            </a:r>
            <a:r>
              <a:rPr lang="en-US" dirty="0"/>
              <a:t>|  ^  &gt;&gt;  &gt;&gt;&gt;  </a:t>
            </a:r>
            <a:r>
              <a:rPr lang="en-US" dirty="0" smtClean="0"/>
              <a:t>&lt;&lt;</a:t>
            </a:r>
            <a:endParaRPr lang="en-US" dirty="0"/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dirty="0"/>
              <a:t>Ternary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dirty="0" smtClean="0"/>
              <a:t>?:</a:t>
            </a:r>
            <a:endParaRPr lang="en-US" dirty="0"/>
          </a:p>
          <a:p>
            <a:pPr>
              <a:lnSpc>
                <a:spcPct val="120000"/>
              </a:lnSpc>
              <a:spcBef>
                <a:spcPts val="600"/>
              </a:spcBef>
            </a:pP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 smtClean="0"/>
              <a:t>var</a:t>
            </a:r>
            <a:r>
              <a:rPr lang="en-US" dirty="0" smtClean="0"/>
              <a:t> x = 3;</a:t>
            </a:r>
          </a:p>
          <a:p>
            <a:r>
              <a:rPr lang="en-US" dirty="0" err="1" smtClean="0"/>
              <a:t>var</a:t>
            </a:r>
            <a:r>
              <a:rPr lang="en-US" dirty="0" smtClean="0"/>
              <a:t> y = 12</a:t>
            </a:r>
          </a:p>
          <a:p>
            <a:r>
              <a:rPr lang="en-US" dirty="0" err="1" smtClean="0"/>
              <a:t>var</a:t>
            </a:r>
            <a:r>
              <a:rPr lang="en-US" dirty="0" smtClean="0"/>
              <a:t> z = 12 + 3 * 2;</a:t>
            </a:r>
          </a:p>
          <a:p>
            <a:r>
              <a:rPr lang="en-US" dirty="0" err="1" smtClean="0"/>
              <a:t>var</a:t>
            </a:r>
            <a:r>
              <a:rPr lang="en-US" dirty="0" smtClean="0"/>
              <a:t> z = x &lt; y;</a:t>
            </a:r>
          </a:p>
          <a:p>
            <a:r>
              <a:rPr lang="en-US" dirty="0" err="1" smtClean="0"/>
              <a:t>var</a:t>
            </a:r>
            <a:r>
              <a:rPr lang="en-US" dirty="0" smtClean="0"/>
              <a:t> z = true &amp;&amp; false;</a:t>
            </a:r>
          </a:p>
          <a:p>
            <a:r>
              <a:rPr lang="en-US" dirty="0" err="1" smtClean="0"/>
              <a:t>var</a:t>
            </a:r>
            <a:r>
              <a:rPr lang="en-US" dirty="0" smtClean="0"/>
              <a:t> z = x &lt; y ? x : y;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525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Type Conversions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en-US" dirty="0"/>
              <a:t>Types are coerced in order to make the operator do something.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Booleans are converted to </a:t>
            </a:r>
            <a:r>
              <a:rPr lang="en-US" dirty="0" smtClean="0"/>
              <a:t>numbers</a:t>
            </a:r>
          </a:p>
          <a:p>
            <a:pPr lvl="2">
              <a:spcBef>
                <a:spcPts val="600"/>
              </a:spcBef>
            </a:pPr>
            <a:r>
              <a:rPr lang="en-US" dirty="0" smtClean="0"/>
              <a:t>true-</a:t>
            </a:r>
            <a:r>
              <a:rPr lang="en-US" dirty="0"/>
              <a:t>&gt;</a:t>
            </a:r>
            <a:r>
              <a:rPr lang="en-US" dirty="0" smtClean="0"/>
              <a:t>1</a:t>
            </a:r>
          </a:p>
          <a:p>
            <a:pPr lvl="2">
              <a:spcBef>
                <a:spcPts val="600"/>
              </a:spcBef>
            </a:pPr>
            <a:r>
              <a:rPr lang="en-US" dirty="0" smtClean="0"/>
              <a:t>false-</a:t>
            </a:r>
            <a:r>
              <a:rPr lang="en-US" dirty="0"/>
              <a:t>&gt;0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Numbers are converted to Strings.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Strings are converted to numbers (unless the operation is addition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 smtClean="0"/>
              <a:t>var</a:t>
            </a:r>
            <a:r>
              <a:rPr lang="en-US" dirty="0" smtClean="0"/>
              <a:t> z = "3" * 2;</a:t>
            </a:r>
          </a:p>
          <a:p>
            <a:r>
              <a:rPr lang="en-US" dirty="0" err="1" smtClean="0"/>
              <a:t>var</a:t>
            </a:r>
            <a:r>
              <a:rPr lang="en-US" dirty="0" smtClean="0"/>
              <a:t> z = true * 5;</a:t>
            </a:r>
          </a:p>
          <a:p>
            <a:r>
              <a:rPr lang="en-US" dirty="0" err="1" smtClean="0"/>
              <a:t>var</a:t>
            </a:r>
            <a:r>
              <a:rPr lang="en-US" dirty="0" smtClean="0"/>
              <a:t> z = "3" + 2;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664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 smtClean="0"/>
              <a:t>JavaScript is Standardized as ECMA-262 Edition 7</a:t>
            </a:r>
          </a:p>
          <a:p>
            <a:r>
              <a:rPr lang="en-US" sz="2000" dirty="0" smtClean="0"/>
              <a:t>JavaScript is not Java</a:t>
            </a:r>
          </a:p>
          <a:p>
            <a:pPr lvl="1"/>
            <a:r>
              <a:rPr lang="en-US" sz="1600" dirty="0" smtClean="0"/>
              <a:t>There is no relationship between the two</a:t>
            </a:r>
          </a:p>
          <a:p>
            <a:pPr lvl="1"/>
            <a:r>
              <a:rPr lang="en-US" sz="1600" dirty="0" smtClean="0"/>
              <a:t>JavaScript is 1) dynamically typed and 2) uses a very different OO mechanism than the class-object distinction.</a:t>
            </a:r>
          </a:p>
          <a:p>
            <a:r>
              <a:rPr lang="en-US" sz="2000" dirty="0" smtClean="0"/>
              <a:t>JavaScript is used on the client-side for anything dynamic</a:t>
            </a:r>
          </a:p>
          <a:p>
            <a:pPr lvl="1"/>
            <a:r>
              <a:rPr lang="en-US" sz="1600" dirty="0" smtClean="0"/>
              <a:t>Getting data from a server and updating a page</a:t>
            </a:r>
          </a:p>
          <a:p>
            <a:pPr lvl="1"/>
            <a:r>
              <a:rPr lang="en-US" sz="1600" dirty="0" smtClean="0"/>
              <a:t>Computing local data</a:t>
            </a:r>
          </a:p>
          <a:p>
            <a:pPr lvl="1"/>
            <a:r>
              <a:rPr lang="en-US" sz="1600" dirty="0" smtClean="0"/>
              <a:t>Validating user input prior to sending to a server</a:t>
            </a:r>
          </a:p>
          <a:p>
            <a:r>
              <a:rPr lang="en-US" sz="2000" dirty="0" smtClean="0"/>
              <a:t>JavaScript is delivered as source code (not compiled)</a:t>
            </a:r>
            <a:endParaRPr lang="en-US" sz="1600" dirty="0" smtClean="0"/>
          </a:p>
          <a:p>
            <a:r>
              <a:rPr lang="en-US" sz="2000" dirty="0" smtClean="0"/>
              <a:t>The most used programming language in the world!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 Notes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+ Operator:</a:t>
            </a:r>
          </a:p>
          <a:p>
            <a:pPr lvl="1"/>
            <a:r>
              <a:rPr lang="en-US" dirty="0" smtClean="0"/>
              <a:t>If both operands are numbers then add them else convert them both to strings and concatenate them</a:t>
            </a:r>
          </a:p>
          <a:p>
            <a:pPr lvl="2"/>
            <a:r>
              <a:rPr lang="en-US" dirty="0" err="1" smtClean="0"/>
              <a:t>var</a:t>
            </a:r>
            <a:r>
              <a:rPr lang="en-US" dirty="0" smtClean="0"/>
              <a:t> x = '$' + 3 + 4;</a:t>
            </a:r>
          </a:p>
          <a:p>
            <a:pPr lvl="1"/>
            <a:r>
              <a:rPr lang="en-US" dirty="0" smtClean="0"/>
              <a:t>Unary prefix operator converts strings to numbers</a:t>
            </a:r>
          </a:p>
          <a:p>
            <a:pPr lvl="2"/>
            <a:r>
              <a:rPr lang="en-US" dirty="0" err="1" smtClean="0"/>
              <a:t>var</a:t>
            </a:r>
            <a:r>
              <a:rPr lang="en-US" dirty="0" smtClean="0"/>
              <a:t> x = +"42";</a:t>
            </a:r>
            <a:endParaRPr lang="en-US" dirty="0"/>
          </a:p>
          <a:p>
            <a:r>
              <a:rPr lang="en-US" dirty="0" smtClean="0"/>
              <a:t>/ Operator:</a:t>
            </a:r>
          </a:p>
          <a:p>
            <a:pPr lvl="1"/>
            <a:r>
              <a:rPr lang="en-US" dirty="0" smtClean="0"/>
              <a:t>Numeric floating point division</a:t>
            </a:r>
          </a:p>
          <a:p>
            <a:r>
              <a:rPr lang="en-US" dirty="0" smtClean="0"/>
              <a:t>== and !=</a:t>
            </a:r>
          </a:p>
          <a:p>
            <a:pPr lvl="1"/>
            <a:r>
              <a:rPr lang="en-US" dirty="0" smtClean="0"/>
              <a:t>These operators do type coercion and then compare</a:t>
            </a:r>
          </a:p>
          <a:p>
            <a:r>
              <a:rPr lang="en-US" dirty="0" smtClean="0"/>
              <a:t>=== and !===</a:t>
            </a:r>
          </a:p>
          <a:p>
            <a:pPr lvl="1"/>
            <a:r>
              <a:rPr lang="en-US" dirty="0" smtClean="0"/>
              <a:t>These do not do type coercion.  Typically better to use.</a:t>
            </a:r>
          </a:p>
          <a:p>
            <a:r>
              <a:rPr lang="en-US" dirty="0" smtClean="0"/>
              <a:t>Comparisons:</a:t>
            </a:r>
          </a:p>
          <a:p>
            <a:pPr lvl="1"/>
            <a:r>
              <a:rPr lang="en-US" dirty="0" smtClean="0"/>
              <a:t>Object comparisons reduce to address comparisons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500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 Notes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Local And: &amp;&amp;</a:t>
            </a:r>
          </a:p>
          <a:p>
            <a:pPr lvl="1"/>
            <a:r>
              <a:rPr lang="en-US" dirty="0" smtClean="0"/>
              <a:t>If the first operand is </a:t>
            </a:r>
            <a:r>
              <a:rPr lang="en-US" dirty="0" err="1" smtClean="0"/>
              <a:t>truthy</a:t>
            </a:r>
            <a:r>
              <a:rPr lang="en-US" dirty="0" smtClean="0"/>
              <a:t> then the result is the second operand otherwise the result is the first operand.</a:t>
            </a:r>
          </a:p>
          <a:p>
            <a:r>
              <a:rPr lang="en-US" dirty="0" smtClean="0"/>
              <a:t>Logical Or: ||</a:t>
            </a:r>
          </a:p>
          <a:p>
            <a:pPr lvl="1"/>
            <a:r>
              <a:rPr lang="en-US" dirty="0" smtClean="0"/>
              <a:t>If the first operand is </a:t>
            </a:r>
            <a:r>
              <a:rPr lang="en-US" dirty="0" err="1" smtClean="0"/>
              <a:t>truthy</a:t>
            </a:r>
            <a:r>
              <a:rPr lang="en-US" dirty="0" smtClean="0"/>
              <a:t> then the result is the first operand otherwise the result is the second operand.</a:t>
            </a:r>
          </a:p>
          <a:p>
            <a:r>
              <a:rPr lang="en-US" dirty="0" smtClean="0"/>
              <a:t>Examples</a:t>
            </a:r>
          </a:p>
          <a:p>
            <a:pPr lvl="1"/>
            <a:r>
              <a:rPr lang="en-US" dirty="0" err="1" smtClean="0"/>
              <a:t>var</a:t>
            </a:r>
            <a:r>
              <a:rPr lang="en-US" dirty="0" smtClean="0"/>
              <a:t> a = true || false;</a:t>
            </a:r>
          </a:p>
          <a:p>
            <a:pPr lvl="1"/>
            <a:r>
              <a:rPr lang="en-US" dirty="0" err="1" smtClean="0"/>
              <a:t>var</a:t>
            </a:r>
            <a:r>
              <a:rPr lang="en-US" dirty="0" smtClean="0"/>
              <a:t> b = false || true;</a:t>
            </a:r>
          </a:p>
          <a:p>
            <a:pPr lvl="1"/>
            <a:r>
              <a:rPr lang="en-US" dirty="0" err="1" smtClean="0"/>
              <a:t>var</a:t>
            </a:r>
            <a:r>
              <a:rPr lang="en-US" dirty="0" smtClean="0"/>
              <a:t> c = 3 || 12;</a:t>
            </a:r>
          </a:p>
          <a:p>
            <a:pPr lvl="1"/>
            <a:r>
              <a:rPr lang="en-US" dirty="0" err="1" smtClean="0"/>
              <a:t>var</a:t>
            </a:r>
            <a:r>
              <a:rPr lang="en-US" dirty="0" smtClean="0"/>
              <a:t> d = "hello" &amp;&amp; "world";</a:t>
            </a:r>
          </a:p>
          <a:p>
            <a:pPr lvl="1"/>
            <a:r>
              <a:rPr lang="en-US" dirty="0" err="1" smtClean="0"/>
              <a:t>var</a:t>
            </a:r>
            <a:r>
              <a:rPr lang="en-US" dirty="0" smtClean="0"/>
              <a:t> e = undefined &amp;&amp; 21;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306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Coercions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Evaluation rules for the relational operators</a:t>
            </a:r>
          </a:p>
          <a:p>
            <a:pPr lvl="1"/>
            <a:r>
              <a:rPr lang="en-US" dirty="0" smtClean="0"/>
              <a:t>If any operand </a:t>
            </a:r>
            <a:r>
              <a:rPr lang="en-US" dirty="0"/>
              <a:t>is an object instead of a </a:t>
            </a:r>
            <a:r>
              <a:rPr lang="en-US" dirty="0" smtClean="0"/>
              <a:t>primitive convert it to a string.</a:t>
            </a:r>
            <a:endParaRPr lang="en-US" dirty="0"/>
          </a:p>
          <a:p>
            <a:pPr lvl="1"/>
            <a:r>
              <a:rPr lang="en-US" dirty="0" smtClean="0"/>
              <a:t>If </a:t>
            </a:r>
            <a:r>
              <a:rPr lang="en-US" dirty="0"/>
              <a:t>both arguments are Strings, compare them according to their lexicographical ordering. </a:t>
            </a:r>
            <a:endParaRPr lang="en-US" dirty="0" smtClean="0"/>
          </a:p>
          <a:p>
            <a:pPr lvl="1"/>
            <a:r>
              <a:rPr lang="en-US" dirty="0" smtClean="0"/>
              <a:t>Otherwise</a:t>
            </a:r>
            <a:r>
              <a:rPr lang="en-US" dirty="0"/>
              <a:t>, convert each primitive to a </a:t>
            </a:r>
            <a:r>
              <a:rPr lang="en-US" dirty="0" smtClean="0"/>
              <a:t>number and compare numerically with </a:t>
            </a:r>
            <a:r>
              <a:rPr lang="en-US" dirty="0"/>
              <a:t>the caveat that any comparison involving </a:t>
            </a:r>
            <a:r>
              <a:rPr lang="en-US" dirty="0" err="1"/>
              <a:t>NaN</a:t>
            </a:r>
            <a:r>
              <a:rPr lang="en-US" dirty="0"/>
              <a:t> evaluates to false</a:t>
            </a:r>
            <a:r>
              <a:rPr lang="en-US" dirty="0" smtClean="0"/>
              <a:t>.</a:t>
            </a:r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dirty="0" smtClean="0"/>
              <a:t>true &gt; null</a:t>
            </a:r>
          </a:p>
          <a:p>
            <a:pPr lvl="1"/>
            <a:r>
              <a:rPr lang="en-US" dirty="0" smtClean="0"/>
              <a:t>"1000" &gt; 999</a:t>
            </a:r>
          </a:p>
          <a:p>
            <a:pPr lvl="1"/>
            <a:r>
              <a:rPr lang="en-US" dirty="0" smtClean="0"/>
              <a:t>"   100" &lt; 101</a:t>
            </a:r>
          </a:p>
          <a:p>
            <a:pPr lvl="1"/>
            <a:r>
              <a:rPr lang="en-US" dirty="0" smtClean="0"/>
              <a:t>"3" &lt; "1"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91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Math object is modeled on Java's Math </a:t>
            </a:r>
            <a:r>
              <a:rPr lang="en-US" dirty="0" smtClean="0"/>
              <a:t>class / IEEE spec.</a:t>
            </a:r>
            <a:endParaRPr lang="en-US" dirty="0"/>
          </a:p>
          <a:p>
            <a:pPr lvl="1"/>
            <a:r>
              <a:rPr lang="en-US" dirty="0" smtClean="0"/>
              <a:t>abs</a:t>
            </a:r>
            <a:r>
              <a:rPr lang="en-US" dirty="0"/>
              <a:t>	</a:t>
            </a:r>
            <a:r>
              <a:rPr lang="en-US" dirty="0" smtClean="0"/>
              <a:t>|</a:t>
            </a:r>
            <a:r>
              <a:rPr lang="en-US" dirty="0"/>
              <a:t>	absolute value</a:t>
            </a:r>
          </a:p>
          <a:p>
            <a:pPr lvl="1"/>
            <a:r>
              <a:rPr lang="en-US" dirty="0"/>
              <a:t>floor	</a:t>
            </a:r>
            <a:r>
              <a:rPr lang="en-US" dirty="0" smtClean="0"/>
              <a:t>|</a:t>
            </a:r>
            <a:r>
              <a:rPr lang="en-US" dirty="0"/>
              <a:t>	integer</a:t>
            </a:r>
          </a:p>
          <a:p>
            <a:pPr lvl="1"/>
            <a:r>
              <a:rPr lang="en-US" dirty="0"/>
              <a:t>log	</a:t>
            </a:r>
            <a:r>
              <a:rPr lang="en-US" dirty="0" smtClean="0"/>
              <a:t>|</a:t>
            </a:r>
            <a:r>
              <a:rPr lang="en-US" dirty="0"/>
              <a:t>	logarithm</a:t>
            </a:r>
          </a:p>
          <a:p>
            <a:pPr lvl="1"/>
            <a:r>
              <a:rPr lang="en-US" dirty="0"/>
              <a:t>max	</a:t>
            </a:r>
            <a:r>
              <a:rPr lang="en-US" dirty="0" smtClean="0"/>
              <a:t>|</a:t>
            </a:r>
            <a:r>
              <a:rPr lang="en-US" dirty="0"/>
              <a:t>	maximum</a:t>
            </a:r>
          </a:p>
          <a:p>
            <a:pPr lvl="1"/>
            <a:r>
              <a:rPr lang="en-US" dirty="0" err="1"/>
              <a:t>pow</a:t>
            </a:r>
            <a:r>
              <a:rPr lang="en-US" dirty="0"/>
              <a:t>	</a:t>
            </a:r>
            <a:r>
              <a:rPr lang="en-US" dirty="0" smtClean="0"/>
              <a:t>|</a:t>
            </a:r>
            <a:r>
              <a:rPr lang="en-US" dirty="0"/>
              <a:t>	raise to a power</a:t>
            </a:r>
          </a:p>
          <a:p>
            <a:pPr lvl="1"/>
            <a:r>
              <a:rPr lang="en-US" dirty="0"/>
              <a:t>random	</a:t>
            </a:r>
            <a:r>
              <a:rPr lang="en-US" dirty="0" smtClean="0"/>
              <a:t>|	random </a:t>
            </a:r>
            <a:r>
              <a:rPr lang="en-US" dirty="0"/>
              <a:t>number</a:t>
            </a:r>
          </a:p>
          <a:p>
            <a:pPr lvl="1"/>
            <a:r>
              <a:rPr lang="en-US" dirty="0"/>
              <a:t>round	</a:t>
            </a:r>
            <a:r>
              <a:rPr lang="en-US" dirty="0" smtClean="0"/>
              <a:t>|</a:t>
            </a:r>
            <a:r>
              <a:rPr lang="en-US" dirty="0"/>
              <a:t>	nearest integer</a:t>
            </a:r>
          </a:p>
          <a:p>
            <a:pPr lvl="1"/>
            <a:r>
              <a:rPr lang="en-US" dirty="0"/>
              <a:t>sin	</a:t>
            </a:r>
            <a:r>
              <a:rPr lang="en-US" dirty="0" smtClean="0"/>
              <a:t>|</a:t>
            </a:r>
            <a:r>
              <a:rPr lang="en-US" dirty="0"/>
              <a:t>	</a:t>
            </a:r>
            <a:r>
              <a:rPr lang="en-US" dirty="0" smtClean="0"/>
              <a:t>sine</a:t>
            </a:r>
          </a:p>
          <a:p>
            <a:pPr lvl="1"/>
            <a:r>
              <a:rPr lang="en-US" dirty="0" err="1" smtClean="0"/>
              <a:t>cos</a:t>
            </a:r>
            <a:r>
              <a:rPr lang="en-US" dirty="0" smtClean="0"/>
              <a:t>	|	cosine</a:t>
            </a:r>
            <a:endParaRPr lang="en-US" dirty="0"/>
          </a:p>
          <a:p>
            <a:pPr lvl="1"/>
            <a:r>
              <a:rPr lang="en-US" dirty="0" err="1"/>
              <a:t>sqrt</a:t>
            </a:r>
            <a:r>
              <a:rPr lang="en-US" dirty="0"/>
              <a:t>	</a:t>
            </a:r>
            <a:r>
              <a:rPr lang="en-US" dirty="0" smtClean="0"/>
              <a:t>|</a:t>
            </a:r>
            <a:r>
              <a:rPr lang="en-US" dirty="0"/>
              <a:t>	square </a:t>
            </a:r>
            <a:r>
              <a:rPr lang="en-US" dirty="0" smtClean="0"/>
              <a:t>root</a:t>
            </a:r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dirty="0" err="1" smtClean="0"/>
              <a:t>var</a:t>
            </a:r>
            <a:r>
              <a:rPr lang="en-US" dirty="0" smtClean="0"/>
              <a:t> x = </a:t>
            </a:r>
            <a:r>
              <a:rPr lang="en-US" dirty="0" err="1" smtClean="0"/>
              <a:t>Math.floor</a:t>
            </a:r>
            <a:r>
              <a:rPr lang="en-US" dirty="0" smtClean="0"/>
              <a:t>(32.115);</a:t>
            </a:r>
          </a:p>
          <a:p>
            <a:pPr lvl="1"/>
            <a:r>
              <a:rPr lang="en-US" dirty="0" err="1" smtClean="0"/>
              <a:t>var</a:t>
            </a:r>
            <a:r>
              <a:rPr lang="en-US" dirty="0" smtClean="0"/>
              <a:t> y = </a:t>
            </a:r>
            <a:r>
              <a:rPr lang="en-US" dirty="0" err="1" smtClean="0"/>
              <a:t>Math.sin</a:t>
            </a:r>
            <a:r>
              <a:rPr lang="en-US" dirty="0" smtClean="0"/>
              <a:t>(2.1);</a:t>
            </a:r>
          </a:p>
          <a:p>
            <a:pPr lvl="1"/>
            <a:r>
              <a:rPr lang="en-US" dirty="0" err="1" smtClean="0"/>
              <a:t>var</a:t>
            </a:r>
            <a:r>
              <a:rPr lang="en-US" dirty="0" smtClean="0"/>
              <a:t> z = </a:t>
            </a:r>
            <a:r>
              <a:rPr lang="en-US" dirty="0" err="1" smtClean="0"/>
              <a:t>Math.sqrt</a:t>
            </a:r>
            <a:r>
              <a:rPr lang="en-US" dirty="0" smtClean="0"/>
              <a:t>(19.0);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905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 array is a zero-indexed sequence of elements.  An array is an object : mostly like all others.</a:t>
            </a:r>
          </a:p>
          <a:p>
            <a:pPr lvl="1"/>
            <a:r>
              <a:rPr lang="en-US" dirty="0" smtClean="0"/>
              <a:t>Constructing arrays</a:t>
            </a:r>
          </a:p>
          <a:p>
            <a:pPr lvl="2"/>
            <a:r>
              <a:rPr lang="en-US" dirty="0" smtClean="0"/>
              <a:t>bracket notation: [1,2,3]</a:t>
            </a:r>
          </a:p>
          <a:p>
            <a:pPr lvl="2"/>
            <a:r>
              <a:rPr lang="en-US" dirty="0" smtClean="0"/>
              <a:t>constructor : new Array(3)</a:t>
            </a:r>
          </a:p>
          <a:p>
            <a:pPr lvl="1"/>
            <a:r>
              <a:rPr lang="en-US" dirty="0" smtClean="0"/>
              <a:t>The elements in an array can be of any type.</a:t>
            </a:r>
          </a:p>
          <a:p>
            <a:pPr lvl="2"/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list1=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[1,2,3];</a:t>
            </a:r>
          </a:p>
          <a:p>
            <a:pPr lvl="2"/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list2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= [true,38,"UWL",[3]];</a:t>
            </a:r>
          </a:p>
          <a:p>
            <a:pPr lvl="2"/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x =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l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ist2.length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2"/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y =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l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ist2[2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].length;</a:t>
            </a:r>
          </a:p>
          <a:p>
            <a:pPr lvl="2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l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ist[0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l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ist2[1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] +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l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ist2[3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][0];</a:t>
            </a:r>
          </a:p>
          <a:p>
            <a:endParaRPr lang="en-US" b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778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Access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Array elements (and string characters) are accessed via indexing</a:t>
            </a:r>
          </a:p>
          <a:p>
            <a:pPr lvl="1"/>
            <a:r>
              <a:rPr lang="en-US" dirty="0" smtClean="0"/>
              <a:t>First element is at index 0</a:t>
            </a:r>
          </a:p>
          <a:p>
            <a:pPr lvl="1"/>
            <a:r>
              <a:rPr lang="en-US" dirty="0" smtClean="0"/>
              <a:t>Last element is at index ( length </a:t>
            </a:r>
            <a:r>
              <a:rPr lang="mr-IN" dirty="0" smtClean="0"/>
              <a:t>–</a:t>
            </a:r>
            <a:r>
              <a:rPr lang="en-US" dirty="0" smtClean="0"/>
              <a:t> 1 )</a:t>
            </a:r>
          </a:p>
          <a:p>
            <a:pPr lvl="1"/>
            <a:r>
              <a:rPr lang="en-US" dirty="0" smtClean="0"/>
              <a:t>Accessing with an invalid index results in the value </a:t>
            </a:r>
            <a:r>
              <a:rPr lang="en-US" i="1" dirty="0" smtClean="0"/>
              <a:t>undefined</a:t>
            </a:r>
            <a:r>
              <a:rPr lang="en-US" dirty="0" smtClean="0"/>
              <a:t>.</a:t>
            </a:r>
          </a:p>
          <a:p>
            <a:r>
              <a:rPr lang="en-US" dirty="0" smtClean="0"/>
              <a:t>Example</a:t>
            </a:r>
          </a:p>
          <a:p>
            <a:pPr lvl="1"/>
            <a:r>
              <a:rPr lang="en-US" dirty="0" err="1" smtClean="0"/>
              <a:t>var</a:t>
            </a:r>
            <a:r>
              <a:rPr lang="en-US" dirty="0" smtClean="0"/>
              <a:t> list2 = [true, 38, "UWL", [3]];</a:t>
            </a:r>
          </a:p>
          <a:p>
            <a:pPr lvl="1"/>
            <a:r>
              <a:rPr lang="en-US" dirty="0" err="1" smtClean="0"/>
              <a:t>var</a:t>
            </a:r>
            <a:r>
              <a:rPr lang="en-US" dirty="0" smtClean="0"/>
              <a:t> a = list2[2];</a:t>
            </a:r>
          </a:p>
          <a:p>
            <a:pPr lvl="1"/>
            <a:r>
              <a:rPr lang="en-US" dirty="0" err="1" smtClean="0"/>
              <a:t>var</a:t>
            </a:r>
            <a:r>
              <a:rPr lang="en-US" dirty="0" smtClean="0"/>
              <a:t> b = list2[5];</a:t>
            </a:r>
          </a:p>
          <a:p>
            <a:pPr lvl="1"/>
            <a:r>
              <a:rPr lang="en-US" dirty="0" err="1" smtClean="0"/>
              <a:t>var</a:t>
            </a:r>
            <a:r>
              <a:rPr lang="en-US" dirty="0" smtClean="0"/>
              <a:t> c = list2[-12];</a:t>
            </a:r>
          </a:p>
          <a:p>
            <a:pPr lvl="1"/>
            <a:r>
              <a:rPr lang="en-US" dirty="0" err="1" smtClean="0"/>
              <a:t>var</a:t>
            </a:r>
            <a:r>
              <a:rPr lang="en-US" dirty="0" smtClean="0"/>
              <a:t> d = list2[3][1];</a:t>
            </a:r>
          </a:p>
          <a:p>
            <a:pPr lvl="1"/>
            <a:r>
              <a:rPr lang="en-US" dirty="0" err="1" smtClean="0"/>
              <a:t>var</a:t>
            </a:r>
            <a:r>
              <a:rPr lang="en-US" dirty="0" smtClean="0"/>
              <a:t> e = list2[2][1];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330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Arrays support </a:t>
            </a:r>
            <a:r>
              <a:rPr lang="en-US" dirty="0" smtClean="0"/>
              <a:t>the following pre-defined </a:t>
            </a:r>
            <a:r>
              <a:rPr lang="en-US" dirty="0" smtClean="0"/>
              <a:t>methods</a:t>
            </a:r>
          </a:p>
          <a:p>
            <a:pPr lvl="1"/>
            <a:r>
              <a:rPr lang="en-US" b="1" dirty="0" smtClean="0"/>
              <a:t>join(“</a:t>
            </a:r>
            <a:r>
              <a:rPr lang="en-US" b="1" dirty="0" err="1" smtClean="0"/>
              <a:t>delim</a:t>
            </a:r>
            <a:r>
              <a:rPr lang="en-US" b="1" dirty="0" smtClean="0"/>
              <a:t>”) </a:t>
            </a:r>
            <a:r>
              <a:rPr lang="en-US" dirty="0" smtClean="0"/>
              <a:t>– creates a string using a delimiter string</a:t>
            </a:r>
          </a:p>
          <a:p>
            <a:pPr lvl="1"/>
            <a:r>
              <a:rPr lang="en-US" b="1" dirty="0" smtClean="0"/>
              <a:t>reverse</a:t>
            </a:r>
            <a:r>
              <a:rPr lang="en-US" dirty="0" smtClean="0"/>
              <a:t> – reverses the elements of the array</a:t>
            </a:r>
          </a:p>
          <a:p>
            <a:pPr lvl="1"/>
            <a:r>
              <a:rPr lang="en-US" b="1" dirty="0" smtClean="0"/>
              <a:t>sort</a:t>
            </a:r>
            <a:r>
              <a:rPr lang="en-US" dirty="0" smtClean="0"/>
              <a:t> – sorts the array alphabetically and returns it</a:t>
            </a:r>
          </a:p>
          <a:p>
            <a:pPr lvl="1"/>
            <a:r>
              <a:rPr lang="en-US" b="1" dirty="0" smtClean="0"/>
              <a:t>concat</a:t>
            </a:r>
            <a:r>
              <a:rPr lang="en-US" dirty="0" smtClean="0"/>
              <a:t> – concatenates arrays into one array</a:t>
            </a:r>
          </a:p>
          <a:p>
            <a:pPr lvl="1"/>
            <a:r>
              <a:rPr lang="en-US" b="1" dirty="0" smtClean="0"/>
              <a:t>slice</a:t>
            </a:r>
            <a:r>
              <a:rPr lang="en-US" dirty="0" smtClean="0"/>
              <a:t> – produces a subset of the array (just like strings)</a:t>
            </a:r>
          </a:p>
          <a:p>
            <a:pPr lvl="1"/>
            <a:r>
              <a:rPr lang="en-US" b="1" dirty="0" err="1" smtClean="0"/>
              <a:t>toString</a:t>
            </a:r>
            <a:r>
              <a:rPr lang="en-US" dirty="0" smtClean="0"/>
              <a:t> – produces a comma-separated list of elements as a string</a:t>
            </a:r>
          </a:p>
          <a:p>
            <a:pPr lvl="1"/>
            <a:r>
              <a:rPr lang="en-US" b="1" dirty="0" smtClean="0"/>
              <a:t>push</a:t>
            </a:r>
            <a:r>
              <a:rPr lang="en-US" dirty="0" smtClean="0"/>
              <a:t> – adds an element to the end of the array</a:t>
            </a:r>
          </a:p>
          <a:p>
            <a:pPr lvl="1"/>
            <a:r>
              <a:rPr lang="en-US" b="1" dirty="0" smtClean="0"/>
              <a:t>pop</a:t>
            </a:r>
            <a:r>
              <a:rPr lang="en-US" dirty="0" smtClean="0"/>
              <a:t> – removes an element from the end</a:t>
            </a:r>
          </a:p>
          <a:p>
            <a:pPr lvl="1"/>
            <a:r>
              <a:rPr lang="en-US" b="1" dirty="0" smtClean="0"/>
              <a:t>shift</a:t>
            </a:r>
            <a:r>
              <a:rPr lang="en-US" dirty="0" smtClean="0"/>
              <a:t> – removes the first element and returns it</a:t>
            </a:r>
          </a:p>
          <a:p>
            <a:pPr lvl="1"/>
            <a:r>
              <a:rPr lang="en-US" b="1" dirty="0" err="1" smtClean="0"/>
              <a:t>unshift</a:t>
            </a:r>
            <a:r>
              <a:rPr lang="en-US" dirty="0" smtClean="0"/>
              <a:t> – adds an element as the first and returns the array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Join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Creates a string by 'splicing' together the elements; separating with a delimiter.</a:t>
            </a:r>
          </a:p>
          <a:p>
            <a:pPr lvl="1"/>
            <a:r>
              <a:rPr lang="en-US" dirty="0" err="1" smtClean="0"/>
              <a:t>var</a:t>
            </a:r>
            <a:r>
              <a:rPr lang="en-US" dirty="0" smtClean="0"/>
              <a:t> a = [1,2,3,4];</a:t>
            </a:r>
          </a:p>
          <a:p>
            <a:pPr lvl="1"/>
            <a:r>
              <a:rPr lang="en-US" dirty="0" err="1" smtClean="0"/>
              <a:t>var</a:t>
            </a:r>
            <a:r>
              <a:rPr lang="en-US" dirty="0" smtClean="0"/>
              <a:t> b = </a:t>
            </a:r>
            <a:r>
              <a:rPr lang="en-US" dirty="0" err="1" smtClean="0"/>
              <a:t>a.join</a:t>
            </a:r>
            <a:r>
              <a:rPr lang="en-US" dirty="0" smtClean="0"/>
              <a:t>('+');</a:t>
            </a:r>
          </a:p>
          <a:p>
            <a:pPr lvl="1"/>
            <a:r>
              <a:rPr lang="en-US" dirty="0" err="1" smtClean="0"/>
              <a:t>var</a:t>
            </a:r>
            <a:r>
              <a:rPr lang="en-US" dirty="0" smtClean="0"/>
              <a:t> c = </a:t>
            </a:r>
            <a:r>
              <a:rPr lang="en-US" dirty="0" err="1" smtClean="0"/>
              <a:t>a.join</a:t>
            </a:r>
            <a:r>
              <a:rPr lang="en-US" dirty="0" smtClean="0"/>
              <a:t>(',');</a:t>
            </a:r>
          </a:p>
          <a:p>
            <a:pPr lvl="1"/>
            <a:r>
              <a:rPr lang="en-US" dirty="0" err="1" smtClean="0"/>
              <a:t>var</a:t>
            </a:r>
            <a:r>
              <a:rPr lang="en-US" dirty="0" smtClean="0"/>
              <a:t> x = 'Packers </a:t>
            </a:r>
            <a:r>
              <a:rPr lang="en-US" dirty="0" err="1" smtClean="0"/>
              <a:t>Win'.split</a:t>
            </a:r>
            <a:r>
              <a:rPr lang="en-US" dirty="0" smtClean="0"/>
              <a:t>('').join(')(');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364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Sort rearranges the array elements such that they are ordered in ascending fashion.  The sort function sorts alphabetically by default.</a:t>
            </a:r>
          </a:p>
          <a:p>
            <a:pPr lvl="1"/>
            <a:r>
              <a:rPr lang="en-US" dirty="0" err="1" smtClean="0"/>
              <a:t>var</a:t>
            </a:r>
            <a:r>
              <a:rPr lang="en-US" dirty="0" smtClean="0"/>
              <a:t> x = [38, 15, 1, 150, 3, 8, 33];</a:t>
            </a:r>
          </a:p>
          <a:p>
            <a:pPr lvl="1"/>
            <a:r>
              <a:rPr lang="en-US" dirty="0" err="1" smtClean="0"/>
              <a:t>x.sort</a:t>
            </a:r>
            <a:r>
              <a:rPr lang="en-US" dirty="0" smtClean="0"/>
              <a:t>();</a:t>
            </a:r>
          </a:p>
          <a:p>
            <a:pPr lvl="1"/>
            <a:r>
              <a:rPr lang="en-US" dirty="0" err="1" smtClean="0"/>
              <a:t>var</a:t>
            </a:r>
            <a:r>
              <a:rPr lang="en-US" dirty="0" smtClean="0"/>
              <a:t> y = ['cat', 'hat', 'bat', 'rat', 'fat'];</a:t>
            </a:r>
          </a:p>
          <a:p>
            <a:pPr lvl="1"/>
            <a:r>
              <a:rPr lang="en-US" dirty="0" err="1" smtClean="0"/>
              <a:t>y.sort</a:t>
            </a:r>
            <a:r>
              <a:rPr lang="en-US" dirty="0" smtClean="0"/>
              <a:t>();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535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Methods (TAIL)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push(x1,x2,…): </a:t>
            </a:r>
            <a:r>
              <a:rPr lang="en-US" dirty="0" smtClean="0"/>
              <a:t>pushes the items onto the end of the array and returns the new length.</a:t>
            </a:r>
          </a:p>
          <a:p>
            <a:r>
              <a:rPr lang="en-US" b="1" dirty="0" smtClean="0"/>
              <a:t>pop(): </a:t>
            </a:r>
            <a:r>
              <a:rPr lang="en-US" dirty="0" smtClean="0"/>
              <a:t>removes and returns the last item of an array.</a:t>
            </a:r>
          </a:p>
          <a:p>
            <a:pPr lvl="1"/>
            <a:r>
              <a:rPr lang="en-US" dirty="0" err="1" smtClean="0"/>
              <a:t>var</a:t>
            </a:r>
            <a:r>
              <a:rPr lang="en-US" dirty="0" smtClean="0"/>
              <a:t> data = ["a", "b", "c"];</a:t>
            </a:r>
          </a:p>
          <a:p>
            <a:pPr lvl="1"/>
            <a:r>
              <a:rPr lang="en-US" dirty="0" err="1" smtClean="0"/>
              <a:t>val</a:t>
            </a:r>
            <a:r>
              <a:rPr lang="en-US" dirty="0" smtClean="0"/>
              <a:t> = </a:t>
            </a:r>
            <a:r>
              <a:rPr lang="en-US" dirty="0" err="1" smtClean="0"/>
              <a:t>data.push</a:t>
            </a:r>
            <a:r>
              <a:rPr lang="en-US" dirty="0" smtClean="0"/>
              <a:t>("d")</a:t>
            </a:r>
          </a:p>
          <a:p>
            <a:pPr lvl="1"/>
            <a:r>
              <a:rPr lang="en-US" dirty="0" err="1" smtClean="0"/>
              <a:t>val</a:t>
            </a:r>
            <a:r>
              <a:rPr lang="en-US" dirty="0"/>
              <a:t> </a:t>
            </a:r>
            <a:r>
              <a:rPr lang="en-US" dirty="0" smtClean="0"/>
              <a:t>= </a:t>
            </a:r>
            <a:r>
              <a:rPr lang="en-US" dirty="0" err="1" smtClean="0"/>
              <a:t>data.push</a:t>
            </a:r>
            <a:r>
              <a:rPr lang="en-US" dirty="0" smtClean="0"/>
              <a:t>("f", "e");</a:t>
            </a:r>
          </a:p>
          <a:p>
            <a:pPr lvl="1"/>
            <a:r>
              <a:rPr lang="en-US" dirty="0" err="1" smtClean="0"/>
              <a:t>val</a:t>
            </a:r>
            <a:r>
              <a:rPr lang="en-US" dirty="0" smtClean="0"/>
              <a:t> = </a:t>
            </a:r>
            <a:r>
              <a:rPr lang="en-US" dirty="0" err="1" smtClean="0"/>
              <a:t>data.pop</a:t>
            </a:r>
            <a:r>
              <a:rPr lang="en-US" dirty="0" smtClean="0"/>
              <a:t>();</a:t>
            </a:r>
          </a:p>
          <a:p>
            <a:pPr lvl="1"/>
            <a:r>
              <a:rPr lang="en-US" dirty="0" err="1" smtClean="0"/>
              <a:t>val</a:t>
            </a:r>
            <a:r>
              <a:rPr lang="en-US" dirty="0" smtClean="0"/>
              <a:t> = </a:t>
            </a:r>
            <a:r>
              <a:rPr lang="en-US" dirty="0" err="1" smtClean="0"/>
              <a:t>data.pop</a:t>
            </a:r>
            <a:r>
              <a:rPr lang="en-US" dirty="0" smtClean="0"/>
              <a:t>();</a:t>
            </a:r>
          </a:p>
          <a:p>
            <a:pPr lvl="1"/>
            <a:r>
              <a:rPr lang="en-US" dirty="0" err="1" smtClean="0"/>
              <a:t>val</a:t>
            </a:r>
            <a:r>
              <a:rPr lang="en-US" dirty="0" smtClean="0"/>
              <a:t> = </a:t>
            </a:r>
            <a:r>
              <a:rPr lang="en-US" dirty="0" err="1" smtClean="0"/>
              <a:t>data.join</a:t>
            </a:r>
            <a:r>
              <a:rPr lang="en-US" dirty="0" smtClean="0"/>
              <a:t>("-");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0" y="3200400"/>
            <a:ext cx="2687216" cy="205740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98315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1219200" y="2971800"/>
            <a:ext cx="2057400" cy="1600200"/>
            <a:chOff x="685800" y="3048000"/>
            <a:chExt cx="2057400" cy="16002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" name="Rectangle 3"/>
            <p:cNvSpPr/>
            <p:nvPr/>
          </p:nvSpPr>
          <p:spPr>
            <a:xfrm>
              <a:off x="685800" y="3048000"/>
              <a:ext cx="2057400" cy="1600200"/>
            </a:xfrm>
            <a:prstGeom prst="rect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dirty="0" smtClean="0"/>
                <a:t>Browser</a:t>
              </a:r>
              <a:endParaRPr lang="en-US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838200" y="3962400"/>
              <a:ext cx="1676400" cy="381000"/>
            </a:xfrm>
            <a:prstGeom prst="rect">
              <a:avLst/>
            </a:prstGeom>
            <a:ln w="19050"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dirty="0" smtClean="0"/>
                <a:t>JavaScript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838200" y="3505200"/>
              <a:ext cx="1676400" cy="381000"/>
            </a:xfrm>
            <a:prstGeom prst="rect">
              <a:avLst/>
            </a:prstGeom>
            <a:ln w="19050"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dirty="0" smtClean="0"/>
                <a:t>Document</a:t>
              </a:r>
              <a:endParaRPr lang="en-US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638800" y="2971800"/>
            <a:ext cx="2057400" cy="1600200"/>
            <a:chOff x="5181600" y="3048000"/>
            <a:chExt cx="2057400" cy="16002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" name="Rectangle 6"/>
            <p:cNvSpPr/>
            <p:nvPr/>
          </p:nvSpPr>
          <p:spPr>
            <a:xfrm>
              <a:off x="5181600" y="3048000"/>
              <a:ext cx="2057400" cy="1600200"/>
            </a:xfrm>
            <a:prstGeom prst="rect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dirty="0" smtClean="0"/>
                <a:t>Server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334000" y="4038600"/>
              <a:ext cx="1676400" cy="381000"/>
            </a:xfrm>
            <a:prstGeom prst="rect">
              <a:avLst/>
            </a:prstGeom>
            <a:ln w="19050"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dirty="0" err="1" smtClean="0"/>
                <a:t>.net</a:t>
              </a:r>
              <a:r>
                <a:rPr lang="en-US" dirty="0" smtClean="0"/>
                <a:t>/</a:t>
              </a:r>
              <a:r>
                <a:rPr lang="en-US" dirty="0" err="1" smtClean="0"/>
                <a:t>jsp</a:t>
              </a:r>
              <a:r>
                <a:rPr lang="en-US" dirty="0" smtClean="0"/>
                <a:t>/node</a:t>
              </a:r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334000" y="3505200"/>
              <a:ext cx="1676400" cy="381000"/>
            </a:xfrm>
            <a:prstGeom prst="rect">
              <a:avLst/>
            </a:prstGeom>
            <a:ln w="19050"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dirty="0" smtClean="0"/>
                <a:t>Database</a:t>
              </a:r>
              <a:endParaRPr lang="en-US" dirty="0"/>
            </a:p>
          </p:txBody>
        </p:sp>
      </p:grpSp>
      <p:sp>
        <p:nvSpPr>
          <p:cNvPr id="12" name="Left-Right Arrow 11"/>
          <p:cNvSpPr/>
          <p:nvPr/>
        </p:nvSpPr>
        <p:spPr>
          <a:xfrm>
            <a:off x="3657600" y="3505200"/>
            <a:ext cx="1524000" cy="533400"/>
          </a:xfrm>
          <a:prstGeom prst="leftRightArrow">
            <a:avLst/>
          </a:prstGeom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Methods (HEAD)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/>
              <a:t>unshift</a:t>
            </a:r>
            <a:r>
              <a:rPr lang="en-US" b="1" dirty="0" smtClean="0"/>
              <a:t>(</a:t>
            </a:r>
            <a:r>
              <a:rPr lang="en-US" b="1" dirty="0"/>
              <a:t>x1,x2,…)</a:t>
            </a:r>
            <a:r>
              <a:rPr lang="en-US" b="1" dirty="0" smtClean="0"/>
              <a:t>: </a:t>
            </a:r>
            <a:r>
              <a:rPr lang="en-US" dirty="0" smtClean="0"/>
              <a:t>shifts the items onto the start of </a:t>
            </a:r>
            <a:r>
              <a:rPr lang="en-US" dirty="0"/>
              <a:t>the array and returns the new length.</a:t>
            </a:r>
          </a:p>
          <a:p>
            <a:r>
              <a:rPr lang="en-US" b="1" dirty="0" smtClean="0"/>
              <a:t>shift()</a:t>
            </a:r>
            <a:r>
              <a:rPr lang="en-US" b="1" dirty="0"/>
              <a:t>: </a:t>
            </a:r>
            <a:r>
              <a:rPr lang="en-US" dirty="0"/>
              <a:t>removes and returns the </a:t>
            </a:r>
            <a:r>
              <a:rPr lang="en-US" dirty="0" smtClean="0"/>
              <a:t>first </a:t>
            </a:r>
            <a:r>
              <a:rPr lang="en-US" dirty="0"/>
              <a:t>item of an array.</a:t>
            </a:r>
          </a:p>
          <a:p>
            <a:pPr lvl="1"/>
            <a:r>
              <a:rPr lang="en-US" dirty="0" err="1"/>
              <a:t>var</a:t>
            </a:r>
            <a:r>
              <a:rPr lang="en-US" dirty="0"/>
              <a:t> data = ["a", "b", "c"];</a:t>
            </a:r>
          </a:p>
          <a:p>
            <a:pPr lvl="1"/>
            <a:r>
              <a:rPr lang="en-US" dirty="0" err="1"/>
              <a:t>val</a:t>
            </a:r>
            <a:r>
              <a:rPr lang="en-US" dirty="0"/>
              <a:t> = </a:t>
            </a:r>
            <a:r>
              <a:rPr lang="en-US" dirty="0" err="1" smtClean="0"/>
              <a:t>data.unshift</a:t>
            </a:r>
            <a:r>
              <a:rPr lang="en-US" dirty="0" smtClean="0"/>
              <a:t>(</a:t>
            </a:r>
            <a:r>
              <a:rPr lang="en-US" dirty="0"/>
              <a:t>"d")</a:t>
            </a:r>
          </a:p>
          <a:p>
            <a:pPr lvl="1"/>
            <a:r>
              <a:rPr lang="en-US" dirty="0" err="1"/>
              <a:t>val</a:t>
            </a:r>
            <a:r>
              <a:rPr lang="en-US" dirty="0"/>
              <a:t> = </a:t>
            </a:r>
            <a:r>
              <a:rPr lang="en-US" dirty="0" err="1" smtClean="0"/>
              <a:t>data.unshift</a:t>
            </a:r>
            <a:r>
              <a:rPr lang="en-US" dirty="0" smtClean="0"/>
              <a:t>(</a:t>
            </a:r>
            <a:r>
              <a:rPr lang="en-US" dirty="0"/>
              <a:t>"f", "e");</a:t>
            </a:r>
          </a:p>
          <a:p>
            <a:pPr lvl="1"/>
            <a:r>
              <a:rPr lang="en-US" dirty="0" err="1"/>
              <a:t>val</a:t>
            </a:r>
            <a:r>
              <a:rPr lang="en-US" dirty="0"/>
              <a:t> = </a:t>
            </a:r>
            <a:r>
              <a:rPr lang="en-US" dirty="0" err="1" smtClean="0"/>
              <a:t>data.shift</a:t>
            </a:r>
            <a:r>
              <a:rPr lang="en-US" dirty="0" smtClean="0"/>
              <a:t>(</a:t>
            </a:r>
            <a:r>
              <a:rPr lang="en-US" dirty="0"/>
              <a:t>);</a:t>
            </a:r>
          </a:p>
          <a:p>
            <a:pPr lvl="1"/>
            <a:r>
              <a:rPr lang="en-US" dirty="0" err="1"/>
              <a:t>val</a:t>
            </a:r>
            <a:r>
              <a:rPr lang="en-US" dirty="0"/>
              <a:t> = </a:t>
            </a:r>
            <a:r>
              <a:rPr lang="en-US" dirty="0" err="1" smtClean="0"/>
              <a:t>data.shift</a:t>
            </a:r>
            <a:r>
              <a:rPr lang="en-US" dirty="0" smtClean="0"/>
              <a:t>(</a:t>
            </a:r>
            <a:r>
              <a:rPr lang="en-US" dirty="0"/>
              <a:t>);</a:t>
            </a:r>
          </a:p>
          <a:p>
            <a:pPr lvl="1"/>
            <a:r>
              <a:rPr lang="en-US" dirty="0" err="1"/>
              <a:t>val</a:t>
            </a:r>
            <a:r>
              <a:rPr lang="en-US" dirty="0"/>
              <a:t> = </a:t>
            </a:r>
            <a:r>
              <a:rPr lang="en-US" dirty="0" err="1"/>
              <a:t>data.join</a:t>
            </a:r>
            <a:r>
              <a:rPr lang="en-US" dirty="0"/>
              <a:t>("-");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169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 object is a collection of named values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en-US" dirty="0" smtClean="0"/>
              <a:t>Constructing an object</a:t>
            </a:r>
          </a:p>
          <a:p>
            <a:pPr lvl="1"/>
            <a:r>
              <a:rPr lang="en-US" dirty="0" smtClean="0"/>
              <a:t>literal notation : </a:t>
            </a:r>
            <a:r>
              <a:rPr lang="en-US" dirty="0" smtClean="0"/>
              <a:t>{ name1 : value1, name2 : value2, </a:t>
            </a:r>
            <a:r>
              <a:rPr lang="is-IS" dirty="0" smtClean="0"/>
              <a:t>…. }</a:t>
            </a:r>
          </a:p>
          <a:p>
            <a:pPr lvl="1"/>
            <a:r>
              <a:rPr lang="is-IS" dirty="0" smtClean="0"/>
              <a:t>constructor </a:t>
            </a:r>
            <a:r>
              <a:rPr lang="is-IS" dirty="0" smtClean="0"/>
              <a:t>functions </a:t>
            </a:r>
            <a:r>
              <a:rPr lang="is-IS" dirty="0" smtClean="0"/>
              <a:t>: explained later</a:t>
            </a:r>
          </a:p>
          <a:p>
            <a:r>
              <a:rPr lang="is-IS" dirty="0" smtClean="0"/>
              <a:t>Examples:</a:t>
            </a:r>
          </a:p>
          <a:p>
            <a:pPr lvl="1"/>
            <a:r>
              <a:rPr lang="is-IS" dirty="0" smtClean="0"/>
              <a:t>{ x : 3, y : 12 }</a:t>
            </a:r>
          </a:p>
          <a:p>
            <a:pPr lvl="1"/>
            <a:r>
              <a:rPr lang="is-IS" dirty="0" smtClean="0"/>
              <a:t>{ first : 'Kenny', last : 'Hunt' }</a:t>
            </a:r>
          </a:p>
          <a:p>
            <a:pPr lvl="1"/>
            <a:r>
              <a:rPr lang="is-IS" dirty="0" smtClean="0"/>
              <a:t>{ name : 'Packers', city : 'Green Bay', win : </a:t>
            </a:r>
            <a:r>
              <a:rPr lang="is-IS" dirty="0" smtClean="0"/>
              <a:t>5, </a:t>
            </a:r>
            <a:r>
              <a:rPr lang="is-IS" dirty="0" smtClean="0"/>
              <a:t>loss : </a:t>
            </a:r>
            <a:r>
              <a:rPr lang="is-IS" dirty="0" smtClean="0"/>
              <a:t>0 </a:t>
            </a:r>
            <a:r>
              <a:rPr lang="is-IS" dirty="0" smtClean="0"/>
              <a:t>}</a:t>
            </a:r>
          </a:p>
          <a:p>
            <a:pPr lvl="1"/>
            <a:r>
              <a:rPr lang="is-IS" dirty="0" smtClean="0"/>
              <a:t>{ username : 'superman',</a:t>
            </a:r>
            <a:r>
              <a:rPr lang="en-US" dirty="0"/>
              <a:t> </a:t>
            </a:r>
            <a:r>
              <a:rPr lang="en-US" dirty="0" smtClean="0"/>
              <a:t>profile : { status : 'flying', age : 32 } </a:t>
            </a:r>
            <a:r>
              <a:rPr lang="en-US" dirty="0" smtClean="0"/>
              <a:t>}</a:t>
            </a:r>
          </a:p>
          <a:p>
            <a:pPr lvl="1"/>
            <a:r>
              <a:rPr lang="en-US" dirty="0" smtClean="0"/>
              <a:t>{ "x" : 3, "y" : 12 }</a:t>
            </a:r>
            <a:endParaRPr lang="is-I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102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Dot &amp; Array 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Use dot notation to access an objects named value</a:t>
            </a:r>
          </a:p>
          <a:p>
            <a:pPr lvl="1"/>
            <a:r>
              <a:rPr lang="en-US" dirty="0" err="1" smtClean="0"/>
              <a:t>var</a:t>
            </a:r>
            <a:r>
              <a:rPr lang="en-US" dirty="0" smtClean="0"/>
              <a:t> x = { ccard:'123456789', expiry:'12/1/2031' };</a:t>
            </a:r>
          </a:p>
          <a:p>
            <a:pPr lvl="1"/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num</a:t>
            </a:r>
            <a:r>
              <a:rPr lang="en-US" dirty="0" smtClean="0"/>
              <a:t> = </a:t>
            </a:r>
            <a:r>
              <a:rPr lang="en-US" dirty="0" err="1" smtClean="0"/>
              <a:t>x.ccard</a:t>
            </a:r>
            <a:r>
              <a:rPr lang="en-US" dirty="0" smtClean="0"/>
              <a:t>;</a:t>
            </a:r>
          </a:p>
          <a:p>
            <a:pPr lvl="1"/>
            <a:r>
              <a:rPr lang="en-US" dirty="0" err="1" smtClean="0"/>
              <a:t>var</a:t>
            </a:r>
            <a:r>
              <a:rPr lang="en-US" dirty="0" smtClean="0"/>
              <a:t> date = </a:t>
            </a:r>
            <a:r>
              <a:rPr lang="en-US" dirty="0" err="1" smtClean="0"/>
              <a:t>x.expiry</a:t>
            </a:r>
            <a:r>
              <a:rPr lang="en-US" dirty="0" smtClean="0"/>
              <a:t>;</a:t>
            </a:r>
          </a:p>
          <a:p>
            <a:r>
              <a:rPr lang="en-US" dirty="0" smtClean="0"/>
              <a:t>Use array notation to access an objects named value</a:t>
            </a:r>
          </a:p>
          <a:p>
            <a:pPr lvl="1"/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num</a:t>
            </a:r>
            <a:r>
              <a:rPr lang="en-US" dirty="0" smtClean="0"/>
              <a:t> = x['</a:t>
            </a:r>
            <a:r>
              <a:rPr lang="en-US" dirty="0" err="1" smtClean="0"/>
              <a:t>ccard</a:t>
            </a:r>
            <a:r>
              <a:rPr lang="en-US" dirty="0" smtClean="0"/>
              <a:t>'];</a:t>
            </a:r>
          </a:p>
          <a:p>
            <a:pPr lvl="1"/>
            <a:r>
              <a:rPr lang="en-US" dirty="0" err="1" smtClean="0"/>
              <a:t>var</a:t>
            </a:r>
            <a:r>
              <a:rPr lang="en-US" dirty="0" smtClean="0"/>
              <a:t> date = x['expiry'];</a:t>
            </a:r>
          </a:p>
          <a:p>
            <a:r>
              <a:rPr lang="en-US" dirty="0" smtClean="0"/>
              <a:t>Array notation is flexible</a:t>
            </a:r>
            <a:endParaRPr lang="en-US" dirty="0" smtClean="0"/>
          </a:p>
          <a:p>
            <a:pPr lvl="1"/>
            <a:r>
              <a:rPr lang="en-US" dirty="0" err="1" smtClean="0"/>
              <a:t>var</a:t>
            </a:r>
            <a:r>
              <a:rPr lang="en-US" dirty="0" smtClean="0"/>
              <a:t> field = '</a:t>
            </a:r>
            <a:r>
              <a:rPr lang="en-US" dirty="0" err="1" smtClean="0"/>
              <a:t>ccard</a:t>
            </a:r>
            <a:r>
              <a:rPr lang="en-US" dirty="0" smtClean="0"/>
              <a:t>';</a:t>
            </a:r>
          </a:p>
          <a:p>
            <a:pPr lvl="1"/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num</a:t>
            </a:r>
            <a:r>
              <a:rPr lang="en-US" dirty="0" smtClean="0"/>
              <a:t> = x[field];</a:t>
            </a:r>
          </a:p>
          <a:p>
            <a:pPr lvl="1"/>
            <a:r>
              <a:rPr lang="en-US" dirty="0" smtClean="0"/>
              <a:t>field = 'expiry';</a:t>
            </a:r>
          </a:p>
          <a:p>
            <a:pPr lvl="1"/>
            <a:r>
              <a:rPr lang="en-US" dirty="0" err="1" smtClean="0"/>
              <a:t>var</a:t>
            </a:r>
            <a:r>
              <a:rPr lang="en-US" dirty="0" smtClean="0"/>
              <a:t> date = x[field];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4746" y="3997550"/>
            <a:ext cx="3048000" cy="1338072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1602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Dynamic Type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err="1" smtClean="0"/>
              <a:t>typeof</a:t>
            </a:r>
            <a:r>
              <a:rPr lang="en-US" dirty="0" smtClean="0"/>
              <a:t>: </a:t>
            </a:r>
            <a:r>
              <a:rPr lang="en-US" dirty="0" smtClean="0"/>
              <a:t>a </a:t>
            </a:r>
            <a:r>
              <a:rPr lang="en-US" dirty="0"/>
              <a:t>unary prefix operator that obtains the </a:t>
            </a:r>
            <a:r>
              <a:rPr lang="en-US" dirty="0" smtClean="0"/>
              <a:t>type-name of any value </a:t>
            </a:r>
            <a:r>
              <a:rPr lang="en-US" dirty="0" smtClean="0"/>
              <a:t>as a string</a:t>
            </a:r>
            <a:endParaRPr lang="en-US" dirty="0"/>
          </a:p>
          <a:p>
            <a:pPr lvl="1"/>
            <a:r>
              <a:rPr lang="en-US" dirty="0"/>
              <a:t>returns </a:t>
            </a:r>
            <a:r>
              <a:rPr lang="en-US" dirty="0" smtClean="0"/>
              <a:t>"number</a:t>
            </a:r>
            <a:r>
              <a:rPr lang="en-US" dirty="0"/>
              <a:t>"</a:t>
            </a:r>
            <a:r>
              <a:rPr lang="en-US" dirty="0" smtClean="0"/>
              <a:t>, "string</a:t>
            </a:r>
            <a:r>
              <a:rPr lang="en-US" dirty="0"/>
              <a:t>"</a:t>
            </a:r>
            <a:r>
              <a:rPr lang="en-US" dirty="0" smtClean="0"/>
              <a:t>, "</a:t>
            </a:r>
            <a:r>
              <a:rPr lang="en-US" dirty="0" err="1" smtClean="0"/>
              <a:t>boolean</a:t>
            </a:r>
            <a:r>
              <a:rPr lang="en-US" dirty="0" smtClean="0"/>
              <a:t>" </a:t>
            </a:r>
            <a:r>
              <a:rPr lang="en-US" dirty="0"/>
              <a:t>for the </a:t>
            </a:r>
            <a:r>
              <a:rPr lang="en-US" dirty="0" smtClean="0"/>
              <a:t>obvious types</a:t>
            </a:r>
            <a:endParaRPr lang="en-US" dirty="0"/>
          </a:p>
          <a:p>
            <a:pPr lvl="1"/>
            <a:r>
              <a:rPr lang="en-US" dirty="0"/>
              <a:t>returns </a:t>
            </a:r>
            <a:r>
              <a:rPr lang="en-US" dirty="0" smtClean="0"/>
              <a:t>"function" </a:t>
            </a:r>
            <a:r>
              <a:rPr lang="en-US" dirty="0"/>
              <a:t>for all functions</a:t>
            </a:r>
          </a:p>
          <a:p>
            <a:pPr lvl="1"/>
            <a:r>
              <a:rPr lang="en-US" dirty="0"/>
              <a:t>returns </a:t>
            </a:r>
            <a:r>
              <a:rPr lang="en-US" dirty="0" smtClean="0"/>
              <a:t>"object</a:t>
            </a:r>
            <a:r>
              <a:rPr lang="en-US" dirty="0"/>
              <a:t>"</a:t>
            </a:r>
            <a:r>
              <a:rPr lang="en-US" dirty="0" smtClean="0"/>
              <a:t> </a:t>
            </a:r>
            <a:r>
              <a:rPr lang="en-US" dirty="0"/>
              <a:t>for objects and </a:t>
            </a:r>
            <a:r>
              <a:rPr lang="en-US" dirty="0" smtClean="0"/>
              <a:t>NULL</a:t>
            </a:r>
          </a:p>
          <a:p>
            <a:pPr lvl="1"/>
            <a:r>
              <a:rPr lang="en-US" dirty="0" smtClean="0"/>
              <a:t>returns "undefined" for the undefined value</a:t>
            </a:r>
            <a:endParaRPr lang="en-US" dirty="0" smtClean="0"/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dirty="0" err="1" smtClean="0"/>
              <a:t>var</a:t>
            </a:r>
            <a:r>
              <a:rPr lang="en-US" dirty="0" smtClean="0"/>
              <a:t> t = </a:t>
            </a:r>
            <a:r>
              <a:rPr lang="en-US" dirty="0" err="1" smtClean="0"/>
              <a:t>typeof</a:t>
            </a:r>
            <a:r>
              <a:rPr lang="en-US" dirty="0" smtClean="0"/>
              <a:t> 3;</a:t>
            </a:r>
          </a:p>
          <a:p>
            <a:pPr lvl="1"/>
            <a:r>
              <a:rPr lang="en-US" dirty="0" err="1" smtClean="0"/>
              <a:t>var</a:t>
            </a:r>
            <a:r>
              <a:rPr lang="en-US" dirty="0" smtClean="0"/>
              <a:t> t = </a:t>
            </a:r>
            <a:r>
              <a:rPr lang="en-US" dirty="0" err="1" smtClean="0"/>
              <a:t>typeof</a:t>
            </a:r>
            <a:r>
              <a:rPr lang="en-US" dirty="0" smtClean="0"/>
              <a:t> [3];</a:t>
            </a:r>
          </a:p>
          <a:p>
            <a:pPr lvl="1"/>
            <a:r>
              <a:rPr lang="en-US" dirty="0" err="1" smtClean="0"/>
              <a:t>var</a:t>
            </a:r>
            <a:r>
              <a:rPr lang="en-US" dirty="0" smtClean="0"/>
              <a:t> t = </a:t>
            </a:r>
            <a:r>
              <a:rPr lang="en-US" dirty="0" err="1" smtClean="0"/>
              <a:t>typeof</a:t>
            </a:r>
            <a:r>
              <a:rPr lang="en-US" dirty="0" smtClean="0"/>
              <a:t> </a:t>
            </a:r>
            <a:r>
              <a:rPr lang="en-US" dirty="0" err="1" smtClean="0"/>
              <a:t>Math.sin</a:t>
            </a:r>
            <a:r>
              <a:rPr lang="en-US" dirty="0" smtClean="0"/>
              <a:t>;</a:t>
            </a:r>
          </a:p>
          <a:p>
            <a:r>
              <a:rPr lang="en-US" dirty="0" smtClean="0"/>
              <a:t>Note</a:t>
            </a:r>
          </a:p>
          <a:p>
            <a:pPr lvl="1"/>
            <a:r>
              <a:rPr lang="en-US" dirty="0" err="1" smtClean="0"/>
              <a:t>var</a:t>
            </a:r>
            <a:r>
              <a:rPr lang="en-US" dirty="0" smtClean="0"/>
              <a:t> x = [1,2,3];</a:t>
            </a:r>
          </a:p>
          <a:p>
            <a:pPr lvl="1"/>
            <a:r>
              <a:rPr lang="en-US" dirty="0" err="1" smtClean="0"/>
              <a:t>typeof</a:t>
            </a:r>
            <a:r>
              <a:rPr lang="en-US" dirty="0" smtClean="0"/>
              <a:t> x =&gt; object</a:t>
            </a:r>
          </a:p>
          <a:p>
            <a:pPr lvl="1"/>
            <a:r>
              <a:rPr lang="en-US" dirty="0" err="1" smtClean="0"/>
              <a:t>Array.isArray</a:t>
            </a:r>
            <a:r>
              <a:rPr lang="en-US" dirty="0" smtClean="0"/>
              <a:t>( x ) =&gt; true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81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JavaScript has all of the control statements that Java has.  These statements are similar to Java but with some differences</a:t>
            </a:r>
          </a:p>
          <a:p>
            <a:pPr lvl="1"/>
            <a:r>
              <a:rPr lang="en-US" dirty="0" smtClean="0"/>
              <a:t>if</a:t>
            </a:r>
            <a:endParaRPr lang="en-US" dirty="0"/>
          </a:p>
          <a:p>
            <a:pPr lvl="1"/>
            <a:r>
              <a:rPr lang="en-US" dirty="0"/>
              <a:t>switch</a:t>
            </a:r>
          </a:p>
          <a:p>
            <a:pPr lvl="1"/>
            <a:r>
              <a:rPr lang="en-US" dirty="0"/>
              <a:t>while</a:t>
            </a:r>
          </a:p>
          <a:p>
            <a:pPr lvl="1"/>
            <a:r>
              <a:rPr lang="en-US" dirty="0"/>
              <a:t>do</a:t>
            </a:r>
          </a:p>
          <a:p>
            <a:pPr lvl="1"/>
            <a:r>
              <a:rPr lang="en-US" dirty="0"/>
              <a:t>for</a:t>
            </a:r>
          </a:p>
          <a:p>
            <a:pPr lvl="1"/>
            <a:r>
              <a:rPr lang="en-US" dirty="0"/>
              <a:t>break</a:t>
            </a:r>
          </a:p>
          <a:p>
            <a:pPr lvl="1"/>
            <a:r>
              <a:rPr lang="en-US" dirty="0"/>
              <a:t>continue</a:t>
            </a:r>
          </a:p>
          <a:p>
            <a:pPr lvl="1"/>
            <a:r>
              <a:rPr lang="en-US" dirty="0"/>
              <a:t>return</a:t>
            </a:r>
          </a:p>
          <a:p>
            <a:pPr lvl="1"/>
            <a:r>
              <a:rPr lang="en-US" dirty="0"/>
              <a:t>try/throw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69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statement</a:t>
            </a:r>
          </a:p>
          <a:p>
            <a:pPr lvl="1"/>
            <a:r>
              <a:rPr lang="en-US" dirty="0" smtClean="0"/>
              <a:t>if ( &lt;condition1&gt; ) { … } else if( &lt;condition2&gt; ) { … } else {…}</a:t>
            </a:r>
          </a:p>
          <a:p>
            <a:pPr lvl="1"/>
            <a:r>
              <a:rPr lang="en-US" dirty="0" smtClean="0"/>
              <a:t>The conditions are evaluated in order until one is true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86000" y="3124200"/>
            <a:ext cx="6400800" cy="3416320"/>
          </a:xfrm>
          <a:prstGeom prst="rect">
            <a:avLst/>
          </a:prstGeom>
          <a:ln w="12700">
            <a:solidFill>
              <a:schemeClr val="tx1"/>
            </a:solidFill>
          </a:ln>
          <a:effectLst>
            <a:outerShdw blurRad="50800" dist="889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 err="1" smtClean="0">
                <a:latin typeface="courier new"/>
              </a:rPr>
              <a:t>var</a:t>
            </a:r>
            <a:r>
              <a:rPr lang="en-US" b="1" dirty="0" smtClean="0">
                <a:latin typeface="courier new"/>
              </a:rPr>
              <a:t> x = </a:t>
            </a:r>
            <a:r>
              <a:rPr lang="en-US" b="1" dirty="0" err="1" smtClean="0">
                <a:latin typeface="courier new"/>
              </a:rPr>
              <a:t>Math.random</a:t>
            </a:r>
            <a:r>
              <a:rPr lang="en-US" b="1" dirty="0" smtClean="0">
                <a:latin typeface="courier new"/>
              </a:rPr>
              <a:t>();</a:t>
            </a:r>
          </a:p>
          <a:p>
            <a:r>
              <a:rPr lang="en-US" b="1" dirty="0" err="1" smtClean="0">
                <a:latin typeface="courier new"/>
              </a:rPr>
              <a:t>var</a:t>
            </a:r>
            <a:r>
              <a:rPr lang="en-US" b="1" dirty="0" smtClean="0">
                <a:latin typeface="courier new"/>
              </a:rPr>
              <a:t> y = </a:t>
            </a:r>
            <a:r>
              <a:rPr lang="en-US" b="1" dirty="0" err="1" smtClean="0">
                <a:latin typeface="courier new"/>
              </a:rPr>
              <a:t>Math.random</a:t>
            </a:r>
            <a:r>
              <a:rPr lang="en-US" b="1" dirty="0" smtClean="0">
                <a:latin typeface="courier new"/>
              </a:rPr>
              <a:t>();</a:t>
            </a:r>
          </a:p>
          <a:p>
            <a:r>
              <a:rPr lang="en-US" b="1" dirty="0" err="1" smtClean="0">
                <a:latin typeface="courier new"/>
              </a:rPr>
              <a:t>var</a:t>
            </a:r>
            <a:r>
              <a:rPr lang="en-US" b="1" dirty="0" smtClean="0">
                <a:latin typeface="courier new"/>
              </a:rPr>
              <a:t> z = </a:t>
            </a:r>
            <a:r>
              <a:rPr lang="en-US" b="1" dirty="0" err="1" smtClean="0">
                <a:latin typeface="courier new"/>
              </a:rPr>
              <a:t>Math.random</a:t>
            </a:r>
            <a:r>
              <a:rPr lang="en-US" b="1" dirty="0" smtClean="0">
                <a:latin typeface="courier new"/>
              </a:rPr>
              <a:t>();</a:t>
            </a:r>
          </a:p>
          <a:p>
            <a:r>
              <a:rPr lang="en-US" b="1" dirty="0" err="1" smtClean="0">
                <a:latin typeface="courier new"/>
              </a:rPr>
              <a:t>var</a:t>
            </a:r>
            <a:r>
              <a:rPr lang="en-US" b="1" dirty="0" smtClean="0">
                <a:latin typeface="courier new"/>
              </a:rPr>
              <a:t> max = undefined</a:t>
            </a:r>
            <a:r>
              <a:rPr lang="en-US" b="1" dirty="0" smtClean="0">
                <a:latin typeface="courier new"/>
              </a:rPr>
              <a:t>;</a:t>
            </a:r>
          </a:p>
          <a:p>
            <a:endParaRPr lang="en-US" b="1" dirty="0" smtClean="0">
              <a:latin typeface="courier new"/>
            </a:endParaRPr>
          </a:p>
          <a:p>
            <a:r>
              <a:rPr lang="en-US" b="1" dirty="0" smtClean="0">
                <a:latin typeface="courier new"/>
              </a:rPr>
              <a:t>if( x &gt;= y &amp;&amp; x &gt;= z ) {</a:t>
            </a:r>
          </a:p>
          <a:p>
            <a:r>
              <a:rPr lang="en-US" b="1" dirty="0">
                <a:latin typeface="courier new"/>
              </a:rPr>
              <a:t> </a:t>
            </a:r>
            <a:r>
              <a:rPr lang="en-US" b="1" dirty="0" smtClean="0">
                <a:latin typeface="courier new"/>
              </a:rPr>
              <a:t> max = x;</a:t>
            </a:r>
          </a:p>
          <a:p>
            <a:r>
              <a:rPr lang="en-US" b="1" dirty="0" smtClean="0">
                <a:latin typeface="courier new"/>
              </a:rPr>
              <a:t>} else if( y &gt;= x &amp;&amp; y &gt;= z ) {</a:t>
            </a:r>
          </a:p>
          <a:p>
            <a:r>
              <a:rPr lang="en-US" b="1" dirty="0">
                <a:latin typeface="courier new"/>
              </a:rPr>
              <a:t> </a:t>
            </a:r>
            <a:r>
              <a:rPr lang="en-US" b="1" dirty="0" smtClean="0">
                <a:latin typeface="courier new"/>
              </a:rPr>
              <a:t> max = y;</a:t>
            </a:r>
          </a:p>
          <a:p>
            <a:r>
              <a:rPr lang="en-US" b="1" dirty="0" smtClean="0">
                <a:latin typeface="courier new"/>
              </a:rPr>
              <a:t>} else {</a:t>
            </a:r>
          </a:p>
          <a:p>
            <a:r>
              <a:rPr lang="en-US" b="1" dirty="0" smtClean="0">
                <a:latin typeface="courier new"/>
              </a:rPr>
              <a:t>  max = z;</a:t>
            </a:r>
          </a:p>
          <a:p>
            <a:r>
              <a:rPr lang="en-US" b="1" dirty="0">
                <a:latin typeface="courier new"/>
              </a:rPr>
              <a:t>}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 smtClean="0"/>
              <a:t>for( &lt;</a:t>
            </a:r>
            <a:r>
              <a:rPr lang="en-US" sz="1600" b="1" dirty="0" err="1" smtClean="0"/>
              <a:t>init</a:t>
            </a:r>
            <a:r>
              <a:rPr lang="en-US" sz="1600" dirty="0" smtClean="0"/>
              <a:t>&gt; ; &lt;</a:t>
            </a:r>
            <a:r>
              <a:rPr lang="en-US" sz="1600" b="1" dirty="0" smtClean="0"/>
              <a:t>condition</a:t>
            </a:r>
            <a:r>
              <a:rPr lang="en-US" sz="1600" dirty="0" smtClean="0"/>
              <a:t>&gt; ; &lt;</a:t>
            </a:r>
            <a:r>
              <a:rPr lang="en-US" sz="1600" b="1" dirty="0" smtClean="0"/>
              <a:t>increment</a:t>
            </a:r>
            <a:r>
              <a:rPr lang="en-US" sz="1600" dirty="0" smtClean="0"/>
              <a:t>&gt; ) { </a:t>
            </a:r>
            <a:r>
              <a:rPr lang="en-US" sz="1600" dirty="0" smtClean="0"/>
              <a:t>&lt;body&gt; }</a:t>
            </a:r>
            <a:endParaRPr lang="en-US" sz="1600" dirty="0" smtClean="0"/>
          </a:p>
          <a:p>
            <a:pPr lvl="1"/>
            <a:r>
              <a:rPr lang="en-US" sz="1600" dirty="0" smtClean="0"/>
              <a:t>&lt;</a:t>
            </a:r>
            <a:r>
              <a:rPr lang="en-US" sz="1600" b="1" dirty="0" err="1" smtClean="0"/>
              <a:t>init</a:t>
            </a:r>
            <a:r>
              <a:rPr lang="en-US" sz="1600" dirty="0" smtClean="0"/>
              <a:t>&gt; : usually assign an initialize value to a variable.  This is done once.</a:t>
            </a:r>
          </a:p>
          <a:p>
            <a:pPr lvl="1"/>
            <a:r>
              <a:rPr lang="en-US" sz="1600" dirty="0" smtClean="0"/>
              <a:t>&lt;</a:t>
            </a:r>
            <a:r>
              <a:rPr lang="en-US" sz="1600" b="1" dirty="0" smtClean="0"/>
              <a:t>condition</a:t>
            </a:r>
            <a:r>
              <a:rPr lang="en-US" sz="1600" dirty="0" smtClean="0"/>
              <a:t>&gt; : a </a:t>
            </a:r>
            <a:r>
              <a:rPr lang="en-US" sz="1600" dirty="0" err="1" smtClean="0"/>
              <a:t>boolean</a:t>
            </a:r>
            <a:r>
              <a:rPr lang="en-US" sz="1600" dirty="0" smtClean="0"/>
              <a:t> that when true means </a:t>
            </a:r>
            <a:r>
              <a:rPr lang="en-US" sz="1600" dirty="0" smtClean="0"/>
              <a:t>"execute the body again" </a:t>
            </a:r>
            <a:r>
              <a:rPr lang="en-US" sz="1600" dirty="0" smtClean="0"/>
              <a:t>and when false means "the loop is done"</a:t>
            </a:r>
          </a:p>
          <a:p>
            <a:pPr lvl="1"/>
            <a:r>
              <a:rPr lang="en-US" sz="1600" dirty="0" smtClean="0"/>
              <a:t>&lt;</a:t>
            </a:r>
            <a:r>
              <a:rPr lang="en-US" sz="1600" b="1" dirty="0" smtClean="0"/>
              <a:t>increment</a:t>
            </a:r>
            <a:r>
              <a:rPr lang="en-US" sz="1600" dirty="0" smtClean="0"/>
              <a:t>&gt; : usually add a value to a variable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667000" y="3657600"/>
            <a:ext cx="5791200" cy="1569660"/>
          </a:xfrm>
          <a:prstGeom prst="rect">
            <a:avLst/>
          </a:prstGeom>
          <a:ln w="12700">
            <a:solidFill>
              <a:schemeClr val="tx1"/>
            </a:solidFill>
          </a:ln>
          <a:effectLst>
            <a:outerShdw blurRad="50800" dist="889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b="1" dirty="0" err="1" smtClean="0"/>
              <a:t>var</a:t>
            </a:r>
            <a:r>
              <a:rPr lang="en-US" sz="2400" b="1" dirty="0" smtClean="0"/>
              <a:t> sum = 0;</a:t>
            </a:r>
          </a:p>
          <a:p>
            <a:r>
              <a:rPr lang="en-US" sz="2400" b="1" dirty="0" smtClean="0"/>
              <a:t>for(</a:t>
            </a:r>
            <a:r>
              <a:rPr lang="en-US" sz="2400" b="1" dirty="0" err="1" smtClean="0"/>
              <a:t>var</a:t>
            </a:r>
            <a:r>
              <a:rPr lang="en-US" sz="2400" b="1" dirty="0" smtClean="0"/>
              <a:t> x = 0; x &lt; 5; x += 1 ) {</a:t>
            </a:r>
          </a:p>
          <a:p>
            <a:r>
              <a:rPr lang="en-US" sz="2400" b="1" dirty="0"/>
              <a:t> </a:t>
            </a:r>
            <a:r>
              <a:rPr lang="en-US" sz="2400" b="1" dirty="0" smtClean="0"/>
              <a:t> sum = sum + x;</a:t>
            </a:r>
          </a:p>
          <a:p>
            <a:r>
              <a:rPr lang="en-US" sz="2400" b="1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22676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 smtClean="0"/>
              <a:t>while( &lt;condition&gt; ) { </a:t>
            </a:r>
            <a:r>
              <a:rPr lang="en-US" sz="1600" dirty="0" smtClean="0"/>
              <a:t>&lt;body&gt; }</a:t>
            </a:r>
            <a:endParaRPr lang="en-US" sz="1600" dirty="0" smtClean="0"/>
          </a:p>
          <a:p>
            <a:pPr lvl="1"/>
            <a:r>
              <a:rPr lang="en-US" sz="1600" dirty="0" smtClean="0"/>
              <a:t>&lt;condition&gt; : a </a:t>
            </a:r>
            <a:r>
              <a:rPr lang="en-US" sz="1600" dirty="0" err="1" smtClean="0"/>
              <a:t>boolean</a:t>
            </a:r>
            <a:r>
              <a:rPr lang="en-US" sz="1600" dirty="0" smtClean="0"/>
              <a:t> that when true means </a:t>
            </a:r>
            <a:r>
              <a:rPr lang="en-US" sz="1600" dirty="0" smtClean="0"/>
              <a:t>"execute the body again" </a:t>
            </a:r>
            <a:r>
              <a:rPr lang="en-US" sz="1600" dirty="0" smtClean="0"/>
              <a:t>and when false means "the loop is done"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133600" y="3276600"/>
            <a:ext cx="5791200" cy="2308324"/>
          </a:xfrm>
          <a:prstGeom prst="rect">
            <a:avLst/>
          </a:prstGeom>
          <a:ln w="12700">
            <a:solidFill>
              <a:schemeClr val="tx1"/>
            </a:solidFill>
          </a:ln>
          <a:effectLst>
            <a:outerShdw blurRad="50800" dist="889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b="1" dirty="0" smtClean="0"/>
              <a:t>sum = 0;</a:t>
            </a:r>
          </a:p>
          <a:p>
            <a:r>
              <a:rPr lang="en-US" sz="2400" b="1" dirty="0" err="1" smtClean="0"/>
              <a:t>var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i</a:t>
            </a:r>
            <a:r>
              <a:rPr lang="en-US" sz="2400" b="1" dirty="0" smtClean="0"/>
              <a:t> = 5;</a:t>
            </a:r>
          </a:p>
          <a:p>
            <a:r>
              <a:rPr lang="en-US" sz="2400" b="1" dirty="0" smtClean="0"/>
              <a:t>while ( </a:t>
            </a:r>
            <a:r>
              <a:rPr lang="en-US" sz="2400" b="1" dirty="0" err="1" smtClean="0"/>
              <a:t>i</a:t>
            </a:r>
            <a:r>
              <a:rPr lang="en-US" sz="2400" b="1" dirty="0" smtClean="0"/>
              <a:t> &gt; 0 ) {</a:t>
            </a:r>
          </a:p>
          <a:p>
            <a:r>
              <a:rPr lang="en-US" sz="2400" b="1" dirty="0"/>
              <a:t> </a:t>
            </a:r>
            <a:r>
              <a:rPr lang="en-US" sz="2400" b="1" dirty="0" smtClean="0"/>
              <a:t>  sum = sum + </a:t>
            </a:r>
            <a:r>
              <a:rPr lang="en-US" sz="2400" b="1" dirty="0" err="1" smtClean="0"/>
              <a:t>i</a:t>
            </a:r>
            <a:r>
              <a:rPr lang="en-US" sz="2400" b="1" dirty="0" smtClean="0"/>
              <a:t>;</a:t>
            </a:r>
          </a:p>
          <a:p>
            <a:r>
              <a:rPr lang="en-US" sz="2400" b="1" dirty="0" smtClean="0"/>
              <a:t>   </a:t>
            </a:r>
            <a:r>
              <a:rPr lang="en-US" sz="2400" b="1" dirty="0" err="1" smtClean="0"/>
              <a:t>i</a:t>
            </a:r>
            <a:r>
              <a:rPr lang="en-US" sz="2400" b="1" dirty="0" smtClean="0"/>
              <a:t> = </a:t>
            </a:r>
            <a:r>
              <a:rPr lang="en-US" sz="2400" b="1" dirty="0" err="1" smtClean="0"/>
              <a:t>i</a:t>
            </a:r>
            <a:r>
              <a:rPr lang="en-US" sz="2400" b="1" dirty="0" smtClean="0"/>
              <a:t> – 1;</a:t>
            </a:r>
          </a:p>
          <a:p>
            <a:r>
              <a:rPr lang="en-US" sz="2400" b="1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8614470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Specialized version of the 'for'</a:t>
            </a:r>
          </a:p>
          <a:p>
            <a:pPr lvl="1"/>
            <a:r>
              <a:rPr lang="en-US" sz="1600" dirty="0" smtClean="0"/>
              <a:t>An object is a collection of properties.</a:t>
            </a:r>
          </a:p>
          <a:p>
            <a:pPr lvl="1"/>
            <a:r>
              <a:rPr lang="en-US" sz="1600" dirty="0" smtClean="0"/>
              <a:t>Can iterate through the properties.</a:t>
            </a:r>
          </a:p>
          <a:p>
            <a:pPr lvl="1"/>
            <a:endParaRPr lang="en-US" sz="1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590800" y="3048000"/>
            <a:ext cx="5791200" cy="1077218"/>
          </a:xfrm>
          <a:prstGeom prst="rect">
            <a:avLst/>
          </a:prstGeom>
          <a:ln w="12700">
            <a:solidFill>
              <a:schemeClr val="tx1"/>
            </a:solidFill>
          </a:ln>
          <a:effectLst>
            <a:outerShdw blurRad="50800" dist="889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b="1" dirty="0"/>
              <a:t>for (</a:t>
            </a:r>
            <a:r>
              <a:rPr lang="en-US" sz="1600" b="1" dirty="0" err="1"/>
              <a:t>var</a:t>
            </a:r>
            <a:r>
              <a:rPr lang="en-US" sz="1600" b="1" dirty="0"/>
              <a:t> </a:t>
            </a:r>
            <a:r>
              <a:rPr lang="en-US" sz="1600" b="1" dirty="0" err="1" smtClean="0"/>
              <a:t>propertyName</a:t>
            </a:r>
            <a:r>
              <a:rPr lang="en-US" sz="1600" b="1" dirty="0" smtClean="0"/>
              <a:t> in </a:t>
            </a:r>
            <a:r>
              <a:rPr lang="en-US" sz="1600" b="1" dirty="0" err="1" smtClean="0"/>
              <a:t>objectValue</a:t>
            </a:r>
            <a:r>
              <a:rPr lang="en-US" sz="1600" b="1" dirty="0" smtClean="0"/>
              <a:t>) </a:t>
            </a:r>
            <a:r>
              <a:rPr lang="en-US" sz="1600" b="1" dirty="0" smtClean="0"/>
              <a:t>{</a:t>
            </a:r>
          </a:p>
          <a:p>
            <a:r>
              <a:rPr lang="en-US" sz="1600" b="1" dirty="0"/>
              <a:t> 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var</a:t>
            </a:r>
            <a:r>
              <a:rPr lang="en-US" sz="1600" b="1" dirty="0" smtClean="0"/>
              <a:t> value = </a:t>
            </a:r>
            <a:r>
              <a:rPr lang="en-US" sz="1600" b="1" dirty="0" err="1" smtClean="0"/>
              <a:t>objectValue</a:t>
            </a:r>
            <a:r>
              <a:rPr lang="en-US" sz="1600" b="1" dirty="0" smtClean="0"/>
              <a:t>[ </a:t>
            </a:r>
            <a:r>
              <a:rPr lang="en-US" sz="1600" b="1" dirty="0" err="1" smtClean="0"/>
              <a:t>propertyName</a:t>
            </a:r>
            <a:r>
              <a:rPr lang="en-US" sz="1600" b="1" dirty="0" smtClean="0"/>
              <a:t> ];</a:t>
            </a:r>
            <a:endParaRPr lang="en-US" sz="1600" b="1" dirty="0" smtClean="0"/>
          </a:p>
          <a:p>
            <a:r>
              <a:rPr lang="en-US" sz="1600" b="1" dirty="0"/>
              <a:t> </a:t>
            </a:r>
            <a:r>
              <a:rPr lang="en-US" sz="1600" b="1" dirty="0" smtClean="0"/>
              <a:t> // this iterators over the </a:t>
            </a:r>
            <a:r>
              <a:rPr lang="en-US" sz="1600" b="1" dirty="0" err="1" smtClean="0"/>
              <a:t>name:value</a:t>
            </a:r>
            <a:r>
              <a:rPr lang="en-US" sz="1600" b="1" dirty="0" smtClean="0"/>
              <a:t> properties of an object</a:t>
            </a:r>
            <a:endParaRPr lang="en-US" sz="1600" b="1" dirty="0"/>
          </a:p>
          <a:p>
            <a:r>
              <a:rPr lang="en-US" sz="1600" b="1" dirty="0" smtClean="0"/>
              <a:t>}</a:t>
            </a:r>
            <a:endParaRPr lang="en-US" sz="1600" b="1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 define a function you type in</a:t>
            </a:r>
          </a:p>
          <a:p>
            <a:pPr lvl="1"/>
            <a:r>
              <a:rPr lang="en-US" b="1" dirty="0"/>
              <a:t>function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&lt;function-name&gt;</a:t>
            </a:r>
            <a:r>
              <a:rPr lang="en-US" b="1" dirty="0"/>
              <a:t>(</a:t>
            </a:r>
            <a:r>
              <a:rPr lang="en-US" dirty="0">
                <a:solidFill>
                  <a:srgbClr val="FF0000"/>
                </a:solidFill>
              </a:rPr>
              <a:t>&lt;formals&gt;</a:t>
            </a:r>
            <a:r>
              <a:rPr lang="en-US" b="1" dirty="0"/>
              <a:t>)</a:t>
            </a:r>
            <a:r>
              <a:rPr lang="en-US" dirty="0"/>
              <a:t> </a:t>
            </a:r>
            <a:r>
              <a:rPr lang="en-US" b="1" dirty="0"/>
              <a:t>{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…</a:t>
            </a:r>
            <a:r>
              <a:rPr lang="en-US" dirty="0"/>
              <a:t> </a:t>
            </a:r>
            <a:r>
              <a:rPr lang="en-US" b="1" dirty="0"/>
              <a:t>}</a:t>
            </a:r>
          </a:p>
          <a:p>
            <a:pPr lvl="1"/>
            <a:r>
              <a:rPr lang="en-US" dirty="0"/>
              <a:t>&lt;function-name&gt; : </a:t>
            </a:r>
            <a:r>
              <a:rPr lang="en-US" dirty="0" smtClean="0"/>
              <a:t>the </a:t>
            </a:r>
            <a:r>
              <a:rPr lang="en-US" dirty="0"/>
              <a:t>name of the function</a:t>
            </a:r>
            <a:r>
              <a:rPr lang="en-US" dirty="0" smtClean="0"/>
              <a:t>.  The function name is optional. </a:t>
            </a:r>
          </a:p>
          <a:p>
            <a:pPr lvl="1"/>
            <a:r>
              <a:rPr lang="en-US" dirty="0" smtClean="0"/>
              <a:t>&lt;</a:t>
            </a:r>
            <a:r>
              <a:rPr lang="en-US" dirty="0"/>
              <a:t>formals&gt; : a comma separated list of variable names. </a:t>
            </a:r>
            <a:endParaRPr lang="en-US" dirty="0" smtClean="0"/>
          </a:p>
          <a:p>
            <a:pPr lvl="1"/>
            <a:r>
              <a:rPr lang="en-US" dirty="0" smtClean="0"/>
              <a:t>The body of the function may have a return statement.</a:t>
            </a:r>
          </a:p>
          <a:p>
            <a:pPr lvl="2"/>
            <a:r>
              <a:rPr lang="en-US" dirty="0" smtClean="0"/>
              <a:t>The value of the function is the value of the expression in the return. </a:t>
            </a:r>
            <a:endParaRPr lang="en-US" dirty="0"/>
          </a:p>
          <a:p>
            <a:pPr lvl="2"/>
            <a:r>
              <a:rPr lang="en-US" dirty="0"/>
              <a:t>If the function ends without a ‘return’ or if no value is specified by the return, the value ‘undefined’ is returned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367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762000" y="1840468"/>
            <a:ext cx="3048000" cy="4754060"/>
            <a:chOff x="762000" y="1840468"/>
            <a:chExt cx="3048000" cy="4754060"/>
          </a:xfrm>
        </p:grpSpPr>
        <p:sp>
          <p:nvSpPr>
            <p:cNvPr id="5" name="Rounded Rectangle 4"/>
            <p:cNvSpPr/>
            <p:nvPr/>
          </p:nvSpPr>
          <p:spPr>
            <a:xfrm>
              <a:off x="762000" y="1840468"/>
              <a:ext cx="3048000" cy="4331732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676400" y="6225196"/>
              <a:ext cx="9558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Browser</a:t>
              </a:r>
              <a:endParaRPr lang="en-US"/>
            </a:p>
          </p:txBody>
        </p:sp>
      </p:grpSp>
      <p:cxnSp>
        <p:nvCxnSpPr>
          <p:cNvPr id="12" name="Straight Arrow Connector 11"/>
          <p:cNvCxnSpPr/>
          <p:nvPr/>
        </p:nvCxnSpPr>
        <p:spPr>
          <a:xfrm>
            <a:off x="3810000" y="2239833"/>
            <a:ext cx="170158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5511584" y="1840468"/>
            <a:ext cx="2590800" cy="4721728"/>
            <a:chOff x="5511584" y="1840468"/>
            <a:chExt cx="2590800" cy="4721728"/>
          </a:xfrm>
        </p:grpSpPr>
        <p:sp>
          <p:nvSpPr>
            <p:cNvPr id="6" name="Rounded Rectangle 5"/>
            <p:cNvSpPr/>
            <p:nvPr/>
          </p:nvSpPr>
          <p:spPr>
            <a:xfrm>
              <a:off x="5511584" y="1840468"/>
              <a:ext cx="2590800" cy="4331732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149597" y="6192864"/>
              <a:ext cx="15201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nfl</a:t>
              </a:r>
              <a:r>
                <a:rPr lang="en-US" dirty="0" smtClean="0"/>
                <a:t> web server</a:t>
              </a:r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JavaScript</a:t>
            </a:r>
            <a:br>
              <a:rPr lang="en-US" dirty="0" smtClean="0"/>
            </a:br>
            <a:r>
              <a:rPr lang="en-US" dirty="0" smtClean="0"/>
              <a:t>Dynamic Data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066800" y="2101334"/>
            <a:ext cx="2438400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http://</a:t>
            </a:r>
            <a:r>
              <a:rPr lang="en-US" sz="1200" dirty="0" err="1" smtClean="0"/>
              <a:t>www.nfl.com</a:t>
            </a:r>
            <a:r>
              <a:rPr lang="en-US" sz="1200" dirty="0" smtClean="0"/>
              <a:t>/</a:t>
            </a:r>
            <a:r>
              <a:rPr lang="en-US" sz="1200" dirty="0" err="1" smtClean="0"/>
              <a:t>teams.html</a:t>
            </a:r>
            <a:endParaRPr lang="en-US" sz="1200" dirty="0"/>
          </a:p>
        </p:txBody>
      </p:sp>
      <p:grpSp>
        <p:nvGrpSpPr>
          <p:cNvPr id="31" name="Group 30"/>
          <p:cNvGrpSpPr/>
          <p:nvPr/>
        </p:nvGrpSpPr>
        <p:grpSpPr>
          <a:xfrm>
            <a:off x="965414" y="2239833"/>
            <a:ext cx="5180955" cy="1939498"/>
            <a:chOff x="965414" y="2239833"/>
            <a:chExt cx="5180955" cy="1939498"/>
          </a:xfrm>
        </p:grpSpPr>
        <p:sp>
          <p:nvSpPr>
            <p:cNvPr id="8" name="Rounded Rectangle 7"/>
            <p:cNvSpPr/>
            <p:nvPr/>
          </p:nvSpPr>
          <p:spPr>
            <a:xfrm>
              <a:off x="965414" y="2479399"/>
              <a:ext cx="2641169" cy="1699932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50" dirty="0" smtClean="0">
                  <a:solidFill>
                    <a:schemeClr val="tx1"/>
                  </a:solidFill>
                </a:rPr>
                <a:t>&lt;!DOCTYPE html&gt;</a:t>
              </a:r>
            </a:p>
            <a:p>
              <a:r>
                <a:rPr lang="en-US" sz="1050" dirty="0" smtClean="0">
                  <a:solidFill>
                    <a:schemeClr val="tx1"/>
                  </a:solidFill>
                </a:rPr>
                <a:t>&lt;html&gt;</a:t>
              </a:r>
            </a:p>
            <a:p>
              <a:r>
                <a:rPr lang="en-US" sz="1050" dirty="0">
                  <a:solidFill>
                    <a:schemeClr val="tx1"/>
                  </a:solidFill>
                </a:rPr>
                <a:t> </a:t>
              </a:r>
              <a:r>
                <a:rPr lang="en-US" sz="1050" dirty="0" smtClean="0">
                  <a:solidFill>
                    <a:schemeClr val="tx1"/>
                  </a:solidFill>
                </a:rPr>
                <a:t> &lt;head&gt;</a:t>
              </a:r>
            </a:p>
            <a:p>
              <a:r>
                <a:rPr lang="en-US" sz="1050" dirty="0">
                  <a:solidFill>
                    <a:schemeClr val="tx1"/>
                  </a:solidFill>
                </a:rPr>
                <a:t> </a:t>
              </a:r>
              <a:r>
                <a:rPr lang="en-US" sz="1050" dirty="0" smtClean="0">
                  <a:solidFill>
                    <a:schemeClr val="tx1"/>
                  </a:solidFill>
                </a:rPr>
                <a:t>     &lt;title&gt;NFL&lt;/title&gt;</a:t>
              </a:r>
            </a:p>
            <a:p>
              <a:r>
                <a:rPr lang="en-US" sz="1050" dirty="0">
                  <a:solidFill>
                    <a:schemeClr val="tx1"/>
                  </a:solidFill>
                </a:rPr>
                <a:t> </a:t>
              </a:r>
              <a:r>
                <a:rPr lang="en-US" sz="1050" dirty="0" smtClean="0">
                  <a:solidFill>
                    <a:schemeClr val="tx1"/>
                  </a:solidFill>
                </a:rPr>
                <a:t>     &lt;link </a:t>
              </a:r>
              <a:r>
                <a:rPr lang="en-US" sz="1050" dirty="0" err="1" smtClean="0">
                  <a:solidFill>
                    <a:schemeClr val="tx1"/>
                  </a:solidFill>
                </a:rPr>
                <a:t>href</a:t>
              </a:r>
              <a:r>
                <a:rPr lang="en-US" sz="1050" dirty="0" smtClean="0">
                  <a:solidFill>
                    <a:schemeClr val="tx1"/>
                  </a:solidFill>
                </a:rPr>
                <a:t>=“</a:t>
              </a:r>
              <a:r>
                <a:rPr lang="en-US" sz="1050" dirty="0" err="1" smtClean="0">
                  <a:solidFill>
                    <a:schemeClr val="tx1"/>
                  </a:solidFill>
                </a:rPr>
                <a:t>nfl.js</a:t>
              </a:r>
              <a:r>
                <a:rPr lang="en-US" sz="1050" dirty="0" smtClean="0">
                  <a:solidFill>
                    <a:schemeClr val="tx1"/>
                  </a:solidFill>
                </a:rPr>
                <a:t>”&gt;</a:t>
              </a:r>
            </a:p>
            <a:p>
              <a:r>
                <a:rPr lang="en-US" sz="1050" dirty="0">
                  <a:solidFill>
                    <a:schemeClr val="tx1"/>
                  </a:solidFill>
                </a:rPr>
                <a:t> </a:t>
              </a:r>
              <a:r>
                <a:rPr lang="en-US" sz="1050" dirty="0" smtClean="0">
                  <a:solidFill>
                    <a:schemeClr val="tx1"/>
                  </a:solidFill>
                </a:rPr>
                <a:t> &lt;/head&gt;</a:t>
              </a:r>
            </a:p>
            <a:p>
              <a:r>
                <a:rPr lang="en-US" sz="1050" dirty="0">
                  <a:solidFill>
                    <a:schemeClr val="tx1"/>
                  </a:solidFill>
                </a:rPr>
                <a:t> </a:t>
              </a:r>
              <a:r>
                <a:rPr lang="en-US" sz="1050" dirty="0" smtClean="0">
                  <a:solidFill>
                    <a:schemeClr val="tx1"/>
                  </a:solidFill>
                </a:rPr>
                <a:t> &lt;body&gt;</a:t>
              </a:r>
            </a:p>
            <a:p>
              <a:r>
                <a:rPr lang="en-US" sz="1050" dirty="0">
                  <a:solidFill>
                    <a:schemeClr val="tx1"/>
                  </a:solidFill>
                </a:rPr>
                <a:t> </a:t>
              </a:r>
              <a:r>
                <a:rPr lang="en-US" sz="1050" dirty="0" smtClean="0">
                  <a:solidFill>
                    <a:schemeClr val="tx1"/>
                  </a:solidFill>
                </a:rPr>
                <a:t>   &lt;table id=“teams”&gt;&lt;/table&gt;</a:t>
              </a:r>
            </a:p>
            <a:p>
              <a:r>
                <a:rPr lang="en-US" sz="1050" dirty="0">
                  <a:solidFill>
                    <a:schemeClr val="tx1"/>
                  </a:solidFill>
                </a:rPr>
                <a:t> </a:t>
              </a:r>
              <a:r>
                <a:rPr lang="en-US" sz="1050" dirty="0" smtClean="0">
                  <a:solidFill>
                    <a:schemeClr val="tx1"/>
                  </a:solidFill>
                </a:rPr>
                <a:t> &lt;/body&gt;</a:t>
              </a:r>
            </a:p>
            <a:p>
              <a:r>
                <a:rPr lang="en-US" sz="1050" dirty="0" smtClean="0">
                  <a:solidFill>
                    <a:schemeClr val="tx1"/>
                  </a:solidFill>
                </a:rPr>
                <a:t>&lt;/html&gt;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  <p:grpSp>
          <p:nvGrpSpPr>
            <p:cNvPr id="30" name="Group 29"/>
            <p:cNvGrpSpPr/>
            <p:nvPr/>
          </p:nvGrpSpPr>
          <p:grpSpPr>
            <a:xfrm>
              <a:off x="3606584" y="2239833"/>
              <a:ext cx="2539785" cy="808167"/>
              <a:chOff x="3606584" y="2239833"/>
              <a:chExt cx="2539785" cy="808167"/>
            </a:xfrm>
          </p:grpSpPr>
          <p:cxnSp>
            <p:nvCxnSpPr>
              <p:cNvPr id="13" name="Straight Arrow Connector 12"/>
              <p:cNvCxnSpPr/>
              <p:nvPr/>
            </p:nvCxnSpPr>
            <p:spPr>
              <a:xfrm flipH="1">
                <a:off x="3606584" y="3048000"/>
                <a:ext cx="190500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Arc 14"/>
              <p:cNvSpPr/>
              <p:nvPr/>
            </p:nvSpPr>
            <p:spPr>
              <a:xfrm>
                <a:off x="5257800" y="2239833"/>
                <a:ext cx="888569" cy="808167"/>
              </a:xfrm>
              <a:prstGeom prst="arc">
                <a:avLst>
                  <a:gd name="adj1" fmla="val 16200000"/>
                  <a:gd name="adj2" fmla="val 5453714"/>
                </a:avLst>
              </a:prstGeom>
              <a:ln w="190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16" name="Straight Arrow Connector 15"/>
          <p:cNvCxnSpPr/>
          <p:nvPr/>
        </p:nvCxnSpPr>
        <p:spPr>
          <a:xfrm>
            <a:off x="3810000" y="4648200"/>
            <a:ext cx="170158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/>
          <p:cNvGrpSpPr/>
          <p:nvPr/>
        </p:nvGrpSpPr>
        <p:grpSpPr>
          <a:xfrm>
            <a:off x="966706" y="4273657"/>
            <a:ext cx="4798663" cy="1078334"/>
            <a:chOff x="966706" y="4273657"/>
            <a:chExt cx="4798663" cy="1078334"/>
          </a:xfrm>
        </p:grpSpPr>
        <p:sp>
          <p:nvSpPr>
            <p:cNvPr id="18" name="Arc 17"/>
            <p:cNvSpPr/>
            <p:nvPr/>
          </p:nvSpPr>
          <p:spPr>
            <a:xfrm>
              <a:off x="5473485" y="4648199"/>
              <a:ext cx="291884" cy="309966"/>
            </a:xfrm>
            <a:prstGeom prst="arc">
              <a:avLst>
                <a:gd name="adj1" fmla="val 16200000"/>
                <a:gd name="adj2" fmla="val 5453714"/>
              </a:avLst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 flipH="1">
              <a:off x="3606584" y="4958165"/>
              <a:ext cx="1905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ounded Rectangle 19"/>
            <p:cNvSpPr/>
            <p:nvPr/>
          </p:nvSpPr>
          <p:spPr>
            <a:xfrm>
              <a:off x="966706" y="4273657"/>
              <a:ext cx="2641169" cy="1078334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900" dirty="0" smtClean="0">
                  <a:solidFill>
                    <a:schemeClr val="tx1"/>
                  </a:solidFill>
                </a:rPr>
                <a:t>function( ) { </a:t>
              </a:r>
            </a:p>
            <a:p>
              <a:r>
                <a:rPr lang="en-US" sz="900" dirty="0">
                  <a:solidFill>
                    <a:schemeClr val="tx1"/>
                  </a:solidFill>
                </a:rPr>
                <a:t> </a:t>
              </a:r>
              <a:r>
                <a:rPr lang="en-US" sz="900" dirty="0" smtClean="0">
                  <a:solidFill>
                    <a:schemeClr val="tx1"/>
                  </a:solidFill>
                </a:rPr>
                <a:t> // make a request for the </a:t>
              </a:r>
              <a:r>
                <a:rPr lang="en-US" sz="900" dirty="0" err="1" smtClean="0">
                  <a:solidFill>
                    <a:schemeClr val="tx1"/>
                  </a:solidFill>
                </a:rPr>
                <a:t>nfl</a:t>
              </a:r>
              <a:r>
                <a:rPr lang="en-US" sz="900" dirty="0" smtClean="0">
                  <a:solidFill>
                    <a:schemeClr val="tx1"/>
                  </a:solidFill>
                </a:rPr>
                <a:t> teams</a:t>
              </a:r>
            </a:p>
            <a:p>
              <a:r>
                <a:rPr lang="en-US" sz="900" dirty="0">
                  <a:solidFill>
                    <a:schemeClr val="tx1"/>
                  </a:solidFill>
                </a:rPr>
                <a:t> </a:t>
              </a:r>
              <a:r>
                <a:rPr lang="en-US" sz="900" dirty="0" smtClean="0">
                  <a:solidFill>
                    <a:schemeClr val="tx1"/>
                  </a:solidFill>
                </a:rPr>
                <a:t> // execute a function when the data is received</a:t>
              </a:r>
            </a:p>
            <a:p>
              <a:r>
                <a:rPr lang="en-US" sz="900" dirty="0">
                  <a:solidFill>
                    <a:schemeClr val="tx1"/>
                  </a:solidFill>
                </a:rPr>
                <a:t> </a:t>
              </a:r>
              <a:r>
                <a:rPr lang="en-US" sz="900" dirty="0" smtClean="0">
                  <a:solidFill>
                    <a:schemeClr val="tx1"/>
                  </a:solidFill>
                </a:rPr>
                <a:t> // update the HTML document</a:t>
              </a:r>
            </a:p>
            <a:p>
              <a:r>
                <a:rPr lang="en-US" sz="900" dirty="0">
                  <a:solidFill>
                    <a:schemeClr val="tx1"/>
                  </a:solidFill>
                </a:rPr>
                <a:t>}</a:t>
              </a:r>
            </a:p>
          </p:txBody>
        </p:sp>
      </p:grpSp>
      <p:cxnSp>
        <p:nvCxnSpPr>
          <p:cNvPr id="21" name="Straight Arrow Connector 20"/>
          <p:cNvCxnSpPr/>
          <p:nvPr/>
        </p:nvCxnSpPr>
        <p:spPr>
          <a:xfrm>
            <a:off x="3606583" y="5181600"/>
            <a:ext cx="189208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/>
          <p:cNvGrpSpPr/>
          <p:nvPr/>
        </p:nvGrpSpPr>
        <p:grpSpPr>
          <a:xfrm>
            <a:off x="978329" y="5181599"/>
            <a:ext cx="4980123" cy="808540"/>
            <a:chOff x="978329" y="5181599"/>
            <a:chExt cx="4980123" cy="808540"/>
          </a:xfrm>
        </p:grpSpPr>
        <p:cxnSp>
          <p:nvCxnSpPr>
            <p:cNvPr id="22" name="Straight Arrow Connector 21"/>
            <p:cNvCxnSpPr/>
            <p:nvPr/>
          </p:nvCxnSpPr>
          <p:spPr>
            <a:xfrm flipH="1">
              <a:off x="3606584" y="5791200"/>
              <a:ext cx="1905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ounded Rectangle 22"/>
            <p:cNvSpPr/>
            <p:nvPr/>
          </p:nvSpPr>
          <p:spPr>
            <a:xfrm>
              <a:off x="978329" y="5404987"/>
              <a:ext cx="2641169" cy="585152"/>
            </a:xfrm>
            <a:prstGeom prst="roundRect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900" dirty="0" smtClean="0">
                  <a:solidFill>
                    <a:schemeClr val="tx1"/>
                  </a:solidFill>
                </a:rPr>
                <a:t>[ { ’team’ : ‘Bears’, ‘W’ : 3’, ‘L’ : 10},</a:t>
              </a:r>
            </a:p>
            <a:p>
              <a:r>
                <a:rPr lang="en-US" sz="900" dirty="0">
                  <a:solidFill>
                    <a:schemeClr val="tx1"/>
                  </a:solidFill>
                </a:rPr>
                <a:t> </a:t>
              </a:r>
              <a:r>
                <a:rPr lang="en-US" sz="900" dirty="0" smtClean="0">
                  <a:solidFill>
                    <a:schemeClr val="tx1"/>
                  </a:solidFill>
                </a:rPr>
                <a:t> { ‘team’ : ‘Vikings’, ‘w’ : 13, ‘L’ : 0 }, </a:t>
              </a:r>
              <a:r>
                <a:rPr lang="mr-IN" sz="900" dirty="0" smtClean="0">
                  <a:solidFill>
                    <a:schemeClr val="tx1"/>
                  </a:solidFill>
                </a:rPr>
                <a:t>…</a:t>
              </a:r>
              <a:r>
                <a:rPr lang="en-US" sz="900" dirty="0" smtClean="0">
                  <a:solidFill>
                    <a:schemeClr val="tx1"/>
                  </a:solidFill>
                </a:rPr>
                <a:t> ]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4" name="Arc 23"/>
            <p:cNvSpPr/>
            <p:nvPr/>
          </p:nvSpPr>
          <p:spPr>
            <a:xfrm>
              <a:off x="5343038" y="5181599"/>
              <a:ext cx="615414" cy="609601"/>
            </a:xfrm>
            <a:prstGeom prst="arc">
              <a:avLst>
                <a:gd name="adj1" fmla="val 16050630"/>
                <a:gd name="adj2" fmla="val 5453714"/>
              </a:avLst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Up Arrow 33"/>
          <p:cNvSpPr/>
          <p:nvPr/>
        </p:nvSpPr>
        <p:spPr>
          <a:xfrm>
            <a:off x="2222713" y="3859702"/>
            <a:ext cx="139487" cy="1545285"/>
          </a:xfrm>
          <a:prstGeom prst="upArrow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127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34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 the maximum of two numbers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Compute the maximum of three numbers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438400" y="2362200"/>
            <a:ext cx="3657600" cy="1384995"/>
          </a:xfrm>
          <a:prstGeom prst="rect">
            <a:avLst/>
          </a:prstGeom>
          <a:ln w="12700">
            <a:solidFill>
              <a:schemeClr val="tx1"/>
            </a:solidFill>
          </a:ln>
          <a:effectLst>
            <a:outerShdw blurRad="50800" dist="889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>
              <a:defRPr sz="1600" b="1"/>
            </a:lvl1pPr>
          </a:lstStyle>
          <a:p>
            <a:r>
              <a:rPr lang="en-US" sz="1200" dirty="0" smtClean="0"/>
              <a:t>function max(a, b) {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  if(a &gt; b) {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     return a;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  } else {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     return b;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  }</a:t>
            </a:r>
          </a:p>
          <a:p>
            <a:r>
              <a:rPr lang="en-US" sz="1200" dirty="0"/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438400" y="4495800"/>
            <a:ext cx="3657600" cy="1754326"/>
          </a:xfrm>
          <a:prstGeom prst="rect">
            <a:avLst/>
          </a:prstGeom>
          <a:ln w="12700">
            <a:solidFill>
              <a:schemeClr val="tx1"/>
            </a:solidFill>
          </a:ln>
          <a:effectLst>
            <a:outerShdw blurRad="50800" dist="889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>
              <a:defRPr sz="1600" b="1"/>
            </a:lvl1pPr>
          </a:lstStyle>
          <a:p>
            <a:r>
              <a:rPr lang="en-US" sz="1200" dirty="0" smtClean="0"/>
              <a:t>function max(a, b, c) {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  if(a &gt;= b &amp;&amp; a &gt;= c) {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     return a;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  } else if(b &gt;= a &amp;&amp; b &gt;= c) {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     return b;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  } else {</a:t>
            </a:r>
          </a:p>
          <a:p>
            <a:r>
              <a:rPr lang="en-US" sz="1200" dirty="0" smtClean="0"/>
              <a:t>      return c;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  }</a:t>
            </a:r>
          </a:p>
          <a:p>
            <a:r>
              <a:rPr lang="en-US" sz="1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1040417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Using/Creating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 the maximum of two numbers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Lets use the max function above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438400" y="2362200"/>
            <a:ext cx="3657600" cy="1384995"/>
          </a:xfrm>
          <a:prstGeom prst="rect">
            <a:avLst/>
          </a:prstGeom>
          <a:ln w="12700">
            <a:solidFill>
              <a:schemeClr val="tx1"/>
            </a:solidFill>
          </a:ln>
          <a:effectLst>
            <a:outerShdw blurRad="50800" dist="889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>
              <a:defRPr sz="1600" b="1"/>
            </a:lvl1pPr>
          </a:lstStyle>
          <a:p>
            <a:r>
              <a:rPr lang="en-US" sz="1200" dirty="0" smtClean="0"/>
              <a:t>function max(a, b) {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  if(a &gt; b) {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     return a;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  } else {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     return b;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  }</a:t>
            </a:r>
          </a:p>
          <a:p>
            <a:r>
              <a:rPr lang="en-US" sz="1200" dirty="0"/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438400" y="4495800"/>
            <a:ext cx="5943600" cy="461665"/>
          </a:xfrm>
          <a:prstGeom prst="rect">
            <a:avLst/>
          </a:prstGeom>
          <a:ln w="12700">
            <a:solidFill>
              <a:schemeClr val="tx1"/>
            </a:solidFill>
          </a:ln>
          <a:effectLst>
            <a:outerShdw blurRad="50800" dist="889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>
              <a:defRPr sz="1600" b="1"/>
            </a:lvl1pPr>
          </a:lstStyle>
          <a:p>
            <a:r>
              <a:rPr lang="en-US" sz="1200" dirty="0" err="1" smtClean="0"/>
              <a:t>var</a:t>
            </a:r>
            <a:r>
              <a:rPr lang="en-US" sz="1200" dirty="0" smtClean="0"/>
              <a:t> z = max(3, 12);</a:t>
            </a:r>
          </a:p>
          <a:p>
            <a:r>
              <a:rPr lang="en-US" sz="1200" dirty="0" err="1" smtClean="0"/>
              <a:t>var</a:t>
            </a:r>
            <a:r>
              <a:rPr lang="en-US" sz="1200" dirty="0" smtClean="0"/>
              <a:t> z = max( 6, max( 3, 12 ) </a:t>
            </a:r>
            <a:r>
              <a:rPr lang="en-US" sz="1200" dirty="0" smtClean="0"/>
              <a:t>);</a:t>
            </a:r>
            <a:endParaRPr 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53769643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Functions can be defined inside of other functions.</a:t>
            </a:r>
          </a:p>
          <a:p>
            <a:pPr lvl="1"/>
            <a:r>
              <a:rPr lang="en-US" dirty="0" smtClean="0"/>
              <a:t>These are known as inner-functions</a:t>
            </a:r>
          </a:p>
          <a:p>
            <a:pPr lvl="1"/>
            <a:r>
              <a:rPr lang="en-US" dirty="0" smtClean="0"/>
              <a:t>An inner-function has access to all variables in the enclosing function.</a:t>
            </a:r>
          </a:p>
          <a:p>
            <a:pPr lvl="1"/>
            <a:r>
              <a:rPr lang="en-US" dirty="0" smtClean="0"/>
              <a:t>Closure: the scope of the inner functions continues even after the enclosing functions have returned.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505200" y="4407877"/>
            <a:ext cx="3657600" cy="1569660"/>
          </a:xfrm>
          <a:prstGeom prst="rect">
            <a:avLst/>
          </a:prstGeom>
          <a:ln w="12700">
            <a:solidFill>
              <a:schemeClr val="tx1"/>
            </a:solidFill>
          </a:ln>
          <a:effectLst>
            <a:outerShdw blurRad="50800" dist="889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>
              <a:defRPr sz="1600" b="1"/>
            </a:lvl1pPr>
          </a:lstStyle>
          <a:p>
            <a:r>
              <a:rPr lang="en-US" dirty="0"/>
              <a:t>function </a:t>
            </a:r>
            <a:r>
              <a:rPr lang="en-US" dirty="0" err="1"/>
              <a:t>sumSquares</a:t>
            </a:r>
            <a:r>
              <a:rPr lang="en-US" dirty="0"/>
              <a:t>(</a:t>
            </a:r>
            <a:r>
              <a:rPr lang="en-US" dirty="0" err="1"/>
              <a:t>a,b</a:t>
            </a:r>
            <a:r>
              <a:rPr lang="en-US" dirty="0"/>
              <a:t>) {</a:t>
            </a:r>
          </a:p>
          <a:p>
            <a:r>
              <a:rPr lang="en-US" dirty="0"/>
              <a:t>  function square(x) {</a:t>
            </a:r>
          </a:p>
          <a:p>
            <a:r>
              <a:rPr lang="en-US" dirty="0"/>
              <a:t>    return x * x;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  return square(a) + square(b);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45937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Write a function that accepts two strings and a number.  This function returns a canonical email address.</a:t>
            </a:r>
          </a:p>
          <a:p>
            <a:pPr lvl="1"/>
            <a:r>
              <a:rPr lang="en-US" dirty="0" smtClean="0"/>
              <a:t>The first string is the first-name of a user</a:t>
            </a:r>
          </a:p>
          <a:p>
            <a:pPr lvl="1"/>
            <a:r>
              <a:rPr lang="en-US" dirty="0" smtClean="0"/>
              <a:t>The second string is the last-name of a user</a:t>
            </a:r>
          </a:p>
          <a:p>
            <a:pPr lvl="1"/>
            <a:r>
              <a:rPr lang="en-US" dirty="0" smtClean="0"/>
              <a:t>The third string is the number of users that share the same first and last name.</a:t>
            </a:r>
          </a:p>
          <a:p>
            <a:pPr lvl="1"/>
            <a:r>
              <a:rPr lang="en-US" dirty="0" smtClean="0"/>
              <a:t>Return an email that is first-4 of last name followed by first-4 of first name followed by number-of users '@</a:t>
            </a:r>
            <a:r>
              <a:rPr lang="en-US" dirty="0" err="1" smtClean="0"/>
              <a:t>acme.email.org</a:t>
            </a:r>
            <a:r>
              <a:rPr lang="en-US" dirty="0" smtClean="0"/>
              <a:t>'.</a:t>
            </a:r>
            <a:endParaRPr lang="en-US" dirty="0" smtClean="0"/>
          </a:p>
          <a:p>
            <a:r>
              <a:rPr lang="en-US" dirty="0" smtClean="0"/>
              <a:t>Write a function that computes the shipping cost for an online purchase.  The shipping cost is $3 if the total purchase price is less than $10, otherwise the shipping cost is $6 if the purchase price is less than $30, otherwise the shipping cost is 12% of the purchase price.</a:t>
            </a:r>
          </a:p>
          <a:p>
            <a:r>
              <a:rPr lang="en-US" dirty="0" smtClean="0"/>
              <a:t>Write a function that takes in </a:t>
            </a:r>
            <a:r>
              <a:rPr lang="en-US" smtClean="0"/>
              <a:t>an email and returns the username and domain as an object.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824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Write a function to find both the min and max numbers of an array.  Return them as an object.</a:t>
            </a:r>
          </a:p>
          <a:p>
            <a:r>
              <a:rPr lang="en-US" dirty="0" smtClean="0"/>
              <a:t>Write a function that accepts an array of strings and a string known as the key.  Return all strings that contain key as a substring.</a:t>
            </a:r>
          </a:p>
          <a:p>
            <a:r>
              <a:rPr lang="en-US" dirty="0" smtClean="0"/>
              <a:t>Write a function that accepts a string and returns true if the string is a zip code.  A zip code is either a string of exactly 5 digits or a string of 5 digits followed by a dash followed by 4 digits.</a:t>
            </a:r>
          </a:p>
          <a:p>
            <a:r>
              <a:rPr lang="en-US" dirty="0" smtClean="0"/>
              <a:t>Write a function that accepts a string and returns a 'histogram' of the letters in the string.</a:t>
            </a:r>
          </a:p>
          <a:p>
            <a:r>
              <a:rPr lang="en-US" dirty="0" smtClean="0"/>
              <a:t>Write a function that accepts a list of elements and returns a histogram of the elements.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86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Invocation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Function invocation:</a:t>
            </a:r>
          </a:p>
          <a:p>
            <a:pPr lvl="1"/>
            <a:r>
              <a:rPr lang="en-US" dirty="0" smtClean="0"/>
              <a:t>If a </a:t>
            </a:r>
            <a:r>
              <a:rPr lang="en-US" dirty="0"/>
              <a:t>function is called with too many arguments, the extra arguments are ignored.</a:t>
            </a:r>
          </a:p>
          <a:p>
            <a:pPr lvl="1"/>
            <a:r>
              <a:rPr lang="en-US" dirty="0"/>
              <a:t>If a function is called with too few arguments, the missing values will be undefined</a:t>
            </a:r>
            <a:r>
              <a:rPr lang="en-US" dirty="0" smtClean="0"/>
              <a:t>.</a:t>
            </a:r>
            <a:endParaRPr lang="en-US" dirty="0"/>
          </a:p>
          <a:p>
            <a:pPr lvl="1"/>
            <a:r>
              <a:rPr lang="en-US" dirty="0" smtClean="0"/>
              <a:t>Examples</a:t>
            </a:r>
          </a:p>
          <a:p>
            <a:pPr lvl="2"/>
            <a:r>
              <a:rPr lang="en-US" dirty="0" err="1" smtClean="0"/>
              <a:t>var</a:t>
            </a:r>
            <a:r>
              <a:rPr lang="en-US" dirty="0" smtClean="0"/>
              <a:t> x = max(3, 12, 55);</a:t>
            </a:r>
          </a:p>
          <a:p>
            <a:pPr lvl="2"/>
            <a:r>
              <a:rPr lang="en-US" dirty="0" smtClean="0"/>
              <a:t>x = max( 3 );</a:t>
            </a:r>
          </a:p>
          <a:p>
            <a:pPr lvl="2"/>
            <a:r>
              <a:rPr lang="en-US" dirty="0" smtClean="0"/>
              <a:t>x = max( 9, 19 );</a:t>
            </a:r>
          </a:p>
          <a:p>
            <a:pPr lvl="2"/>
            <a:r>
              <a:rPr lang="en-US" dirty="0" smtClean="0"/>
              <a:t>x = max( "</a:t>
            </a:r>
            <a:r>
              <a:rPr lang="en-US" dirty="0" err="1" smtClean="0"/>
              <a:t>Whats</a:t>
            </a:r>
            <a:r>
              <a:rPr lang="en-US" dirty="0" smtClean="0"/>
              <a:t>", "Up?" );</a:t>
            </a:r>
          </a:p>
          <a:p>
            <a:pPr lvl="2"/>
            <a:r>
              <a:rPr lang="en-US" dirty="0" smtClean="0"/>
              <a:t>x = max( true, false );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400800" y="3733800"/>
            <a:ext cx="2133600" cy="1384995"/>
          </a:xfrm>
          <a:prstGeom prst="rect">
            <a:avLst/>
          </a:prstGeom>
          <a:ln w="12700">
            <a:solidFill>
              <a:schemeClr val="tx1"/>
            </a:solidFill>
          </a:ln>
          <a:effectLst>
            <a:outerShdw blurRad="50800" dist="889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>
              <a:defRPr sz="1600" b="1"/>
            </a:lvl1pPr>
          </a:lstStyle>
          <a:p>
            <a:r>
              <a:rPr lang="en-US" sz="1200" dirty="0" smtClean="0"/>
              <a:t>function max(a, b) {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  if(a &gt; b) {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     return a;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  } else {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     return b;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  }</a:t>
            </a:r>
          </a:p>
          <a:p>
            <a:r>
              <a:rPr lang="en-US" sz="1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09247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Function Invocation :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Function invocation:</a:t>
            </a:r>
          </a:p>
          <a:p>
            <a:pPr lvl="1"/>
            <a:r>
              <a:rPr lang="en-US" sz="1800" dirty="0" smtClean="0"/>
              <a:t>An implicitly defined array named "arguments" is available within each method. </a:t>
            </a:r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dirty="0" err="1" smtClean="0"/>
              <a:t>var</a:t>
            </a:r>
            <a:r>
              <a:rPr lang="en-US" dirty="0" smtClean="0"/>
              <a:t> x = max(1, 2, 3);</a:t>
            </a:r>
          </a:p>
          <a:p>
            <a:pPr lvl="1"/>
            <a:r>
              <a:rPr lang="en-US" dirty="0" smtClean="0"/>
              <a:t>x = max( 7, 15, 2, 1);</a:t>
            </a:r>
          </a:p>
          <a:p>
            <a:pPr lvl="1"/>
            <a:r>
              <a:rPr lang="en-US" dirty="0" smtClean="0"/>
              <a:t>x = max( [ 1, 2, 3, 4, 5] );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587314" y="3429000"/>
            <a:ext cx="3276600" cy="1754327"/>
          </a:xfrm>
          <a:prstGeom prst="rect">
            <a:avLst/>
          </a:prstGeom>
          <a:ln w="12700">
            <a:solidFill>
              <a:schemeClr val="tx1"/>
            </a:solidFill>
          </a:ln>
          <a:effectLst>
            <a:outerShdw blurRad="50800" dist="889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>
              <a:defRPr sz="1600" b="1"/>
            </a:lvl1pPr>
          </a:lstStyle>
          <a:p>
            <a:r>
              <a:rPr lang="en-US" sz="1200" dirty="0" smtClean="0"/>
              <a:t>function max() {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  </a:t>
            </a:r>
            <a:r>
              <a:rPr lang="en-US" sz="1200" dirty="0" err="1" smtClean="0"/>
              <a:t>val</a:t>
            </a:r>
            <a:r>
              <a:rPr lang="en-US" sz="1200" dirty="0" smtClean="0"/>
              <a:t> result = arguments[0];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  for( </a:t>
            </a:r>
            <a:r>
              <a:rPr lang="en-US" sz="1200" dirty="0" err="1" smtClean="0"/>
              <a:t>val</a:t>
            </a:r>
            <a:r>
              <a:rPr lang="en-US" sz="1200" dirty="0" smtClean="0"/>
              <a:t> </a:t>
            </a:r>
            <a:r>
              <a:rPr lang="en-US" sz="1200" dirty="0" err="1" smtClean="0"/>
              <a:t>i</a:t>
            </a:r>
            <a:r>
              <a:rPr lang="en-US" sz="1200" dirty="0" smtClean="0"/>
              <a:t> = 1; </a:t>
            </a:r>
            <a:r>
              <a:rPr lang="en-US" sz="1200" dirty="0" err="1" smtClean="0"/>
              <a:t>i</a:t>
            </a:r>
            <a:r>
              <a:rPr lang="en-US" sz="1200" dirty="0" smtClean="0"/>
              <a:t> &lt; </a:t>
            </a:r>
            <a:r>
              <a:rPr lang="en-US" sz="1200" dirty="0" err="1" smtClean="0"/>
              <a:t>arguments.length</a:t>
            </a:r>
            <a:r>
              <a:rPr lang="en-US" sz="1200" dirty="0" smtClean="0"/>
              <a:t>; </a:t>
            </a:r>
            <a:r>
              <a:rPr lang="en-US" sz="1200" dirty="0" err="1" smtClean="0"/>
              <a:t>i</a:t>
            </a:r>
            <a:r>
              <a:rPr lang="en-US" sz="1200" dirty="0" smtClean="0"/>
              <a:t> += 1) {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     if( arguments[</a:t>
            </a:r>
            <a:r>
              <a:rPr lang="en-US" sz="1200" dirty="0" err="1" smtClean="0"/>
              <a:t>i</a:t>
            </a:r>
            <a:r>
              <a:rPr lang="en-US" sz="1200" dirty="0" smtClean="0"/>
              <a:t>] &gt; result ) {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        result = arguments[</a:t>
            </a:r>
            <a:r>
              <a:rPr lang="en-US" sz="1200" dirty="0" err="1" smtClean="0"/>
              <a:t>i</a:t>
            </a:r>
            <a:r>
              <a:rPr lang="en-US" sz="1200" dirty="0" smtClean="0"/>
              <a:t>];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    }</a:t>
            </a:r>
          </a:p>
          <a:p>
            <a:r>
              <a:rPr lang="en-US" sz="1200" dirty="0" smtClean="0"/>
              <a:t>  }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 return result;</a:t>
            </a:r>
          </a:p>
          <a:p>
            <a:r>
              <a:rPr lang="en-US" sz="1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80835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Function Invocation : This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Function invocation</a:t>
            </a:r>
          </a:p>
          <a:p>
            <a:pPr lvl="1"/>
            <a:r>
              <a:rPr lang="en-US" sz="1800" dirty="0" smtClean="0"/>
              <a:t>An implicitly defined variable named "this" is defined.  Typically used as an object constructor.</a:t>
            </a:r>
            <a:endParaRPr lang="en-US" sz="1800" dirty="0"/>
          </a:p>
          <a:p>
            <a:pPr lvl="1"/>
            <a:r>
              <a:rPr lang="en-US" sz="1800" dirty="0" smtClean="0"/>
              <a:t>The value cannot be re-assigned.  It is 'read only'</a:t>
            </a:r>
          </a:p>
          <a:p>
            <a:pPr lvl="1"/>
            <a:r>
              <a:rPr lang="en-US" sz="1800" dirty="0" smtClean="0"/>
              <a:t>The value of 'this' depends on how the function is called.</a:t>
            </a:r>
          </a:p>
          <a:p>
            <a:pPr lvl="2"/>
            <a:r>
              <a:rPr lang="en-US" sz="1600" dirty="0" smtClean="0"/>
              <a:t>If called in a non-object function style, it is null.</a:t>
            </a:r>
          </a:p>
          <a:p>
            <a:pPr lvl="2"/>
            <a:r>
              <a:rPr lang="en-US" sz="1600" dirty="0" smtClean="0"/>
              <a:t>if called in an object-function style, it is the caller.</a:t>
            </a:r>
          </a:p>
          <a:p>
            <a:pPr lvl="2"/>
            <a:r>
              <a:rPr lang="en-US" sz="1600" dirty="0" smtClean="0"/>
              <a:t>If called as a constructor, it is an empty object.</a:t>
            </a:r>
          </a:p>
          <a:p>
            <a:pPr lvl="2"/>
            <a:r>
              <a:rPr lang="en-US" sz="1600" dirty="0" smtClean="0"/>
              <a:t>Note, there are other options here</a:t>
            </a:r>
            <a:r>
              <a:rPr lang="mr-IN" sz="1600" dirty="0" smtClean="0"/>
              <a:t>…</a:t>
            </a:r>
            <a:endParaRPr lang="en-US" sz="1600" dirty="0" smtClean="0"/>
          </a:p>
          <a:p>
            <a:r>
              <a:rPr lang="en-US" dirty="0" smtClean="0"/>
              <a:t>Examples</a:t>
            </a:r>
          </a:p>
          <a:p>
            <a:pPr lvl="1"/>
            <a:r>
              <a:rPr lang="en-US" sz="1600" dirty="0" smtClean="0"/>
              <a:t>x = Car('GM', 'Viper', 2015);</a:t>
            </a:r>
          </a:p>
          <a:p>
            <a:pPr lvl="1"/>
            <a:r>
              <a:rPr lang="en-US" sz="1600" dirty="0" smtClean="0"/>
              <a:t>x = new Car('GM', 'Viper', 2015);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715000" y="4971871"/>
            <a:ext cx="2971800" cy="1200329"/>
          </a:xfrm>
          <a:prstGeom prst="rect">
            <a:avLst/>
          </a:prstGeom>
          <a:ln w="12700">
            <a:solidFill>
              <a:schemeClr val="tx1"/>
            </a:solidFill>
          </a:ln>
          <a:effectLst>
            <a:outerShdw blurRad="50800" dist="889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>
              <a:defRPr sz="1600" b="1"/>
            </a:lvl1pPr>
          </a:lstStyle>
          <a:p>
            <a:r>
              <a:rPr lang="en-US" sz="1400" dirty="0" smtClean="0"/>
              <a:t>function Car( make, model, year ) {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</a:t>
            </a:r>
            <a:r>
              <a:rPr lang="en-US" sz="1400" dirty="0" err="1" smtClean="0"/>
              <a:t>this.make</a:t>
            </a:r>
            <a:r>
              <a:rPr lang="en-US" sz="1400" dirty="0" smtClean="0"/>
              <a:t> = make;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</a:t>
            </a:r>
            <a:r>
              <a:rPr lang="en-US" sz="1400" dirty="0" err="1" smtClean="0"/>
              <a:t>this.model</a:t>
            </a:r>
            <a:r>
              <a:rPr lang="en-US" sz="1400" dirty="0" smtClean="0"/>
              <a:t> = model;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</a:t>
            </a:r>
            <a:r>
              <a:rPr lang="en-US" sz="1400" dirty="0" err="1" smtClean="0"/>
              <a:t>this.year</a:t>
            </a:r>
            <a:r>
              <a:rPr lang="en-US" sz="1400" dirty="0" smtClean="0"/>
              <a:t> = year;</a:t>
            </a:r>
          </a:p>
          <a:p>
            <a:r>
              <a:rPr lang="en-US" sz="1400" dirty="0"/>
              <a:t>}</a:t>
            </a:r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738896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Invocation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There </a:t>
            </a:r>
            <a:r>
              <a:rPr lang="en-US" dirty="0"/>
              <a:t>are </a:t>
            </a:r>
            <a:r>
              <a:rPr lang="en-US" dirty="0" smtClean="0"/>
              <a:t>different ways </a:t>
            </a:r>
            <a:r>
              <a:rPr lang="en-US" dirty="0"/>
              <a:t>to call a </a:t>
            </a:r>
            <a:r>
              <a:rPr lang="en-US" dirty="0" smtClean="0"/>
              <a:t>function f.  Note that f is a function object </a:t>
            </a:r>
            <a:r>
              <a:rPr lang="mr-IN" dirty="0" smtClean="0"/>
              <a:t>–</a:t>
            </a:r>
            <a:r>
              <a:rPr lang="en-US" dirty="0" smtClean="0"/>
              <a:t> not just the name of a function.</a:t>
            </a:r>
            <a:endParaRPr lang="en-US" dirty="0"/>
          </a:p>
          <a:p>
            <a:pPr lvl="1"/>
            <a:r>
              <a:rPr lang="en-US" dirty="0" smtClean="0"/>
              <a:t>Function:  </a:t>
            </a:r>
          </a:p>
          <a:p>
            <a:pPr lvl="2"/>
            <a:r>
              <a:rPr lang="en-US" b="1" dirty="0" smtClean="0"/>
              <a:t>f( </a:t>
            </a:r>
            <a:r>
              <a:rPr lang="en-US" b="1" dirty="0" err="1" smtClean="0"/>
              <a:t>args</a:t>
            </a:r>
            <a:r>
              <a:rPr lang="en-US" b="1" dirty="0" smtClean="0"/>
              <a:t> )</a:t>
            </a:r>
          </a:p>
          <a:p>
            <a:pPr lvl="2"/>
            <a:r>
              <a:rPr lang="en-US" dirty="0" smtClean="0"/>
              <a:t>Typical usage</a:t>
            </a:r>
            <a:endParaRPr lang="en-US" dirty="0"/>
          </a:p>
          <a:p>
            <a:pPr lvl="1"/>
            <a:r>
              <a:rPr lang="en-US" dirty="0" smtClean="0"/>
              <a:t>Constructor: </a:t>
            </a:r>
          </a:p>
          <a:p>
            <a:pPr lvl="2"/>
            <a:r>
              <a:rPr lang="en-US" b="1" dirty="0" smtClean="0"/>
              <a:t>new f( </a:t>
            </a:r>
            <a:r>
              <a:rPr lang="en-US" b="1" dirty="0" err="1" smtClean="0"/>
              <a:t>args</a:t>
            </a:r>
            <a:r>
              <a:rPr lang="en-US" b="1" dirty="0" smtClean="0"/>
              <a:t> )</a:t>
            </a:r>
          </a:p>
          <a:p>
            <a:pPr lvl="2"/>
            <a:r>
              <a:rPr lang="en-US" dirty="0" smtClean="0"/>
              <a:t>Use when making 'instances' of some 'class'</a:t>
            </a:r>
            <a:endParaRPr lang="en-US" dirty="0"/>
          </a:p>
          <a:p>
            <a:pPr lvl="1"/>
            <a:r>
              <a:rPr lang="en-US" dirty="0"/>
              <a:t>A</a:t>
            </a:r>
            <a:r>
              <a:rPr lang="en-US" dirty="0" smtClean="0"/>
              <a:t>pply:  </a:t>
            </a:r>
          </a:p>
          <a:p>
            <a:pPr lvl="2"/>
            <a:r>
              <a:rPr lang="en-US" b="1" dirty="0" err="1" smtClean="0"/>
              <a:t>f.apply</a:t>
            </a:r>
            <a:r>
              <a:rPr lang="en-US" b="1" dirty="0" smtClean="0"/>
              <a:t>(</a:t>
            </a:r>
            <a:r>
              <a:rPr lang="en-US" b="1" dirty="0" err="1" smtClean="0"/>
              <a:t>thisObject</a:t>
            </a:r>
            <a:r>
              <a:rPr lang="en-US" b="1" dirty="0" smtClean="0"/>
              <a:t>, [</a:t>
            </a:r>
            <a:r>
              <a:rPr lang="en-US" b="1" dirty="0" err="1" smtClean="0"/>
              <a:t>args</a:t>
            </a:r>
            <a:r>
              <a:rPr lang="en-US" b="1" dirty="0" smtClean="0"/>
              <a:t>])</a:t>
            </a:r>
          </a:p>
          <a:p>
            <a:pPr lvl="2"/>
            <a:r>
              <a:rPr lang="en-US" dirty="0" smtClean="0"/>
              <a:t>Use when the arguments are packed into an array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all : </a:t>
            </a:r>
          </a:p>
          <a:p>
            <a:pPr lvl="2"/>
            <a:r>
              <a:rPr lang="en-US" b="1" dirty="0" err="1" smtClean="0"/>
              <a:t>f.call</a:t>
            </a:r>
            <a:r>
              <a:rPr lang="en-US" b="1" dirty="0" smtClean="0"/>
              <a:t>( </a:t>
            </a:r>
            <a:r>
              <a:rPr lang="en-US" b="1" dirty="0" err="1" smtClean="0"/>
              <a:t>thisObject</a:t>
            </a:r>
            <a:r>
              <a:rPr lang="en-US" b="1" dirty="0" smtClean="0"/>
              <a:t>, arg1, arg2, </a:t>
            </a:r>
            <a:r>
              <a:rPr lang="is-IS" b="1" dirty="0" smtClean="0"/>
              <a:t>…, argN)</a:t>
            </a:r>
          </a:p>
          <a:p>
            <a:pPr lvl="2"/>
            <a:r>
              <a:rPr lang="is-IS" dirty="0" smtClean="0"/>
              <a:t>An alternative to 'apply' as the arguments are unpacked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008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Examples of Function Invocation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Write a function that wraps a function F into a function G.  Function G prints the number of times that F has been called (through G) and returns the results as applied to F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Math.max</a:t>
            </a:r>
            <a:r>
              <a:rPr lang="en-US" dirty="0" smtClean="0"/>
              <a:t> = track( </a:t>
            </a:r>
            <a:r>
              <a:rPr lang="en-US" dirty="0" err="1" smtClean="0"/>
              <a:t>Math.max</a:t>
            </a:r>
            <a:r>
              <a:rPr lang="en-US" dirty="0" smtClean="0"/>
              <a:t> );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590800" y="3505200"/>
            <a:ext cx="5943600" cy="1815882"/>
          </a:xfrm>
          <a:prstGeom prst="rect">
            <a:avLst/>
          </a:prstGeom>
          <a:ln w="12700">
            <a:solidFill>
              <a:schemeClr val="tx1"/>
            </a:solidFill>
          </a:ln>
          <a:effectLst>
            <a:outerShdw blurRad="50800" dist="889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>
              <a:defRPr sz="1600" b="1"/>
            </a:lvl1pPr>
          </a:lstStyle>
          <a:p>
            <a:r>
              <a:rPr lang="en-US" dirty="0" err="1" smtClean="0"/>
              <a:t>var</a:t>
            </a:r>
            <a:r>
              <a:rPr lang="en-US" dirty="0" smtClean="0"/>
              <a:t> track = function( f ) {</a:t>
            </a:r>
          </a:p>
          <a:p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var</a:t>
            </a:r>
            <a:r>
              <a:rPr lang="en-US" dirty="0" smtClean="0"/>
              <a:t> count = 0;</a:t>
            </a:r>
          </a:p>
          <a:p>
            <a:r>
              <a:rPr lang="en-US" dirty="0"/>
              <a:t> </a:t>
            </a:r>
            <a:r>
              <a:rPr lang="en-US" dirty="0" smtClean="0"/>
              <a:t> return function( ) { </a:t>
            </a:r>
          </a:p>
          <a:p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dirty="0" err="1" smtClean="0"/>
              <a:t>console.log</a:t>
            </a:r>
            <a:r>
              <a:rPr lang="en-US" dirty="0" smtClean="0"/>
              <a:t>( ++count );</a:t>
            </a:r>
          </a:p>
          <a:p>
            <a:r>
              <a:rPr lang="en-US" dirty="0"/>
              <a:t> </a:t>
            </a:r>
            <a:r>
              <a:rPr lang="en-US" dirty="0" smtClean="0"/>
              <a:t>    return </a:t>
            </a:r>
            <a:r>
              <a:rPr lang="en-US" dirty="0" err="1" smtClean="0"/>
              <a:t>f.apply</a:t>
            </a:r>
            <a:r>
              <a:rPr lang="en-US" dirty="0" smtClean="0"/>
              <a:t>( this || null, arguments );</a:t>
            </a:r>
          </a:p>
          <a:p>
            <a:r>
              <a:rPr lang="en-US" dirty="0"/>
              <a:t> </a:t>
            </a:r>
            <a:r>
              <a:rPr lang="en-US" dirty="0" smtClean="0"/>
              <a:t> }</a:t>
            </a:r>
          </a:p>
          <a:p>
            <a:r>
              <a:rPr lang="en-US" dirty="0"/>
              <a:t>}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60402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600" dirty="0" smtClean="0"/>
              <a:t>Identifiers</a:t>
            </a:r>
          </a:p>
          <a:p>
            <a:pPr lvl="1"/>
            <a:r>
              <a:rPr lang="en-US" dirty="0" smtClean="0"/>
              <a:t>Begin with letter, '$', or '_' and be followed by zero or more letters, '$', '_', or digits</a:t>
            </a:r>
          </a:p>
          <a:p>
            <a:pPr lvl="1"/>
            <a:r>
              <a:rPr lang="en-US" dirty="0" smtClean="0"/>
              <a:t>Are case sensitive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ust not be a reserved word</a:t>
            </a:r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dirty="0" smtClean="0"/>
              <a:t>x = 3;</a:t>
            </a:r>
          </a:p>
          <a:p>
            <a:pPr lvl="1"/>
            <a:r>
              <a:rPr lang="en-US" dirty="0" err="1" smtClean="0"/>
              <a:t>number_of_columns</a:t>
            </a:r>
            <a:r>
              <a:rPr lang="en-US" dirty="0" smtClean="0"/>
              <a:t> = 3;</a:t>
            </a:r>
          </a:p>
          <a:p>
            <a:pPr lvl="1"/>
            <a:r>
              <a:rPr lang="en-US" dirty="0" smtClean="0"/>
              <a:t>_33 = 3;</a:t>
            </a:r>
          </a:p>
          <a:p>
            <a:pPr lvl="1"/>
            <a:r>
              <a:rPr lang="en-US" dirty="0" smtClean="0"/>
              <a:t>$$$ = $ + $$;</a:t>
            </a:r>
          </a:p>
          <a:p>
            <a:r>
              <a:rPr lang="en-US" sz="2600" dirty="0" smtClean="0"/>
              <a:t>Comments are identical to Java</a:t>
            </a:r>
          </a:p>
          <a:p>
            <a:pPr lvl="1"/>
            <a:r>
              <a:rPr lang="en-US" dirty="0" smtClean="0"/>
              <a:t>// </a:t>
            </a:r>
          </a:p>
          <a:p>
            <a:pPr lvl="1"/>
            <a:r>
              <a:rPr lang="en-US" dirty="0" smtClean="0"/>
              <a:t>/* … */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Using/Creating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Functions are "things" just like other "things".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The two code fragments above are identical.  In both cases, max is a function of two inputs.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50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438400" y="2362200"/>
            <a:ext cx="2133600" cy="1384995"/>
          </a:xfrm>
          <a:prstGeom prst="rect">
            <a:avLst/>
          </a:prstGeom>
          <a:ln w="12700">
            <a:solidFill>
              <a:schemeClr val="tx1"/>
            </a:solidFill>
          </a:ln>
          <a:effectLst>
            <a:outerShdw blurRad="50800" dist="889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>
              <a:defRPr sz="1600" b="1"/>
            </a:lvl1pPr>
          </a:lstStyle>
          <a:p>
            <a:r>
              <a:rPr lang="en-US" sz="1200" dirty="0" smtClean="0"/>
              <a:t>function max(a, b) {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  if(a &lt; b) {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     return a;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  } else {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     return b;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  }</a:t>
            </a:r>
          </a:p>
          <a:p>
            <a:r>
              <a:rPr lang="en-US" sz="1200" dirty="0"/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953000" y="2362200"/>
            <a:ext cx="2133600" cy="1384995"/>
          </a:xfrm>
          <a:prstGeom prst="rect">
            <a:avLst/>
          </a:prstGeom>
          <a:ln w="12700">
            <a:solidFill>
              <a:schemeClr val="tx1"/>
            </a:solidFill>
          </a:ln>
          <a:effectLst>
            <a:outerShdw blurRad="50800" dist="889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>
              <a:defRPr sz="1600" b="1"/>
            </a:lvl1pPr>
          </a:lstStyle>
          <a:p>
            <a:r>
              <a:rPr lang="en-US" sz="1200" dirty="0" err="1" smtClean="0"/>
              <a:t>var</a:t>
            </a:r>
            <a:r>
              <a:rPr lang="en-US" sz="1200" dirty="0" smtClean="0"/>
              <a:t> max = function(a, b) {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  if(a &lt; b) {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     return a;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  } else {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     return b;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  }</a:t>
            </a:r>
          </a:p>
          <a:p>
            <a:r>
              <a:rPr lang="en-US" sz="1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860267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First-class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Functions are objects.</a:t>
            </a:r>
            <a:endParaRPr lang="en-US" sz="1800" dirty="0" smtClean="0"/>
          </a:p>
          <a:p>
            <a:pPr lvl="1"/>
            <a:r>
              <a:rPr lang="en-US" dirty="0" smtClean="0"/>
              <a:t>passed to functions</a:t>
            </a:r>
          </a:p>
          <a:p>
            <a:pPr lvl="1"/>
            <a:r>
              <a:rPr lang="en-US" dirty="0" smtClean="0"/>
              <a:t>returned from functions</a:t>
            </a:r>
          </a:p>
          <a:p>
            <a:pPr lvl="1"/>
            <a:r>
              <a:rPr lang="en-US" dirty="0" smtClean="0"/>
              <a:t>created from other data</a:t>
            </a:r>
          </a:p>
          <a:p>
            <a:pPr lvl="1"/>
            <a:r>
              <a:rPr lang="en-US" dirty="0" smtClean="0"/>
              <a:t>have properties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51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33400" y="3886200"/>
            <a:ext cx="3657600" cy="830997"/>
          </a:xfrm>
          <a:prstGeom prst="rect">
            <a:avLst/>
          </a:prstGeom>
          <a:ln w="12700">
            <a:solidFill>
              <a:schemeClr val="tx1"/>
            </a:solidFill>
          </a:ln>
          <a:effectLst>
            <a:outerShdw blurRad="50800" dist="889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>
              <a:defRPr sz="1600" b="1"/>
            </a:lvl1pPr>
          </a:lstStyle>
          <a:p>
            <a:r>
              <a:rPr lang="en-US" dirty="0"/>
              <a:t>function </a:t>
            </a:r>
            <a:r>
              <a:rPr lang="en-US" dirty="0" err="1" smtClean="0"/>
              <a:t>flarb</a:t>
            </a:r>
            <a:r>
              <a:rPr lang="en-US" dirty="0" smtClean="0"/>
              <a:t>( a ) {</a:t>
            </a:r>
          </a:p>
          <a:p>
            <a:r>
              <a:rPr lang="en-US" dirty="0"/>
              <a:t> </a:t>
            </a:r>
            <a:r>
              <a:rPr lang="en-US" dirty="0" smtClean="0"/>
              <a:t>  return function( b ) { return a + b; }</a:t>
            </a:r>
            <a:endParaRPr lang="en-US" dirty="0"/>
          </a:p>
          <a:p>
            <a:r>
              <a:rPr lang="en-US" dirty="0"/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3400" y="4800600"/>
            <a:ext cx="3657600" cy="830997"/>
          </a:xfrm>
          <a:prstGeom prst="rect">
            <a:avLst/>
          </a:prstGeom>
          <a:ln w="12700">
            <a:solidFill>
              <a:schemeClr val="tx1"/>
            </a:solidFill>
          </a:ln>
          <a:effectLst>
            <a:outerShdw blurRad="50800" dist="889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>
              <a:defRPr sz="1600" b="1"/>
            </a:lvl1pPr>
          </a:lstStyle>
          <a:p>
            <a:r>
              <a:rPr lang="en-US" dirty="0"/>
              <a:t>function </a:t>
            </a:r>
            <a:r>
              <a:rPr lang="en-US" dirty="0" err="1" smtClean="0"/>
              <a:t>glurp</a:t>
            </a:r>
            <a:r>
              <a:rPr lang="en-US" dirty="0" smtClean="0"/>
              <a:t>( a, b ) {</a:t>
            </a:r>
          </a:p>
          <a:p>
            <a:r>
              <a:rPr lang="en-US" dirty="0"/>
              <a:t> </a:t>
            </a:r>
            <a:r>
              <a:rPr lang="en-US" dirty="0" smtClean="0"/>
              <a:t>  return a( b );</a:t>
            </a:r>
            <a:endParaRPr lang="en-US" dirty="0"/>
          </a:p>
          <a:p>
            <a:r>
              <a:rPr lang="en-US" dirty="0"/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495800" y="3886200"/>
            <a:ext cx="4191000" cy="1323439"/>
          </a:xfrm>
          <a:prstGeom prst="rect">
            <a:avLst/>
          </a:prstGeom>
          <a:ln w="12700">
            <a:solidFill>
              <a:schemeClr val="tx1"/>
            </a:solidFill>
          </a:ln>
          <a:effectLst>
            <a:outerShdw blurRad="50800" dist="889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>
              <a:defRPr sz="1600" b="1"/>
            </a:lvl1pPr>
          </a:lstStyle>
          <a:p>
            <a:r>
              <a:rPr lang="en-US" dirty="0" smtClean="0"/>
              <a:t>c  = </a:t>
            </a:r>
            <a:r>
              <a:rPr lang="en-US" dirty="0" err="1" smtClean="0"/>
              <a:t>flarb</a:t>
            </a:r>
            <a:r>
              <a:rPr lang="en-US" dirty="0" smtClean="0"/>
              <a:t>( 12 );</a:t>
            </a:r>
          </a:p>
          <a:p>
            <a:r>
              <a:rPr lang="en-US" dirty="0" smtClean="0"/>
              <a:t>d = </a:t>
            </a:r>
            <a:r>
              <a:rPr lang="en-US" dirty="0" err="1" smtClean="0"/>
              <a:t>flarb</a:t>
            </a:r>
            <a:r>
              <a:rPr lang="en-US" dirty="0" smtClean="0"/>
              <a:t>( 12 )( 9 );</a:t>
            </a:r>
          </a:p>
          <a:p>
            <a:r>
              <a:rPr lang="en-US" dirty="0" smtClean="0"/>
              <a:t>e = </a:t>
            </a:r>
            <a:r>
              <a:rPr lang="en-US" dirty="0" err="1" smtClean="0"/>
              <a:t>glurp</a:t>
            </a:r>
            <a:r>
              <a:rPr lang="en-US" dirty="0" smtClean="0"/>
              <a:t>( </a:t>
            </a:r>
            <a:r>
              <a:rPr lang="en-US" dirty="0" err="1" smtClean="0"/>
              <a:t>flarb</a:t>
            </a:r>
            <a:r>
              <a:rPr lang="en-US" dirty="0" smtClean="0"/>
              <a:t>( 12), 9 );</a:t>
            </a:r>
          </a:p>
          <a:p>
            <a:r>
              <a:rPr lang="en-US" dirty="0" smtClean="0"/>
              <a:t>f = compose( </a:t>
            </a:r>
            <a:r>
              <a:rPr lang="en-US" dirty="0" err="1" smtClean="0"/>
              <a:t>Math.abs</a:t>
            </a:r>
            <a:r>
              <a:rPr lang="en-US" dirty="0" smtClean="0"/>
              <a:t>, </a:t>
            </a:r>
            <a:r>
              <a:rPr lang="en-US" dirty="0" err="1" smtClean="0"/>
              <a:t>flarb</a:t>
            </a:r>
            <a:r>
              <a:rPr lang="en-US" dirty="0" smtClean="0"/>
              <a:t>( 12 ) );</a:t>
            </a:r>
          </a:p>
          <a:p>
            <a:r>
              <a:rPr lang="en-US" dirty="0" smtClean="0"/>
              <a:t>f = compose( </a:t>
            </a:r>
            <a:r>
              <a:rPr lang="en-US" dirty="0" err="1" smtClean="0"/>
              <a:t>Math.abs</a:t>
            </a:r>
            <a:r>
              <a:rPr lang="en-US" dirty="0" smtClean="0"/>
              <a:t>, </a:t>
            </a:r>
            <a:r>
              <a:rPr lang="en-US" dirty="0" err="1" smtClean="0"/>
              <a:t>flarb</a:t>
            </a:r>
            <a:r>
              <a:rPr lang="en-US" dirty="0" smtClean="0"/>
              <a:t>( 12 ) )( -20 );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33400" y="5715000"/>
            <a:ext cx="3657600" cy="830997"/>
          </a:xfrm>
          <a:prstGeom prst="rect">
            <a:avLst/>
          </a:prstGeom>
          <a:ln w="12700">
            <a:solidFill>
              <a:schemeClr val="tx1"/>
            </a:solidFill>
          </a:ln>
          <a:effectLst>
            <a:outerShdw blurRad="50800" dist="889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>
              <a:defRPr sz="1600" b="1"/>
            </a:lvl1pPr>
          </a:lstStyle>
          <a:p>
            <a:r>
              <a:rPr lang="en-US" dirty="0"/>
              <a:t>function </a:t>
            </a:r>
            <a:r>
              <a:rPr lang="en-US" dirty="0" smtClean="0"/>
              <a:t>compose( a, b ) {</a:t>
            </a:r>
          </a:p>
          <a:p>
            <a:r>
              <a:rPr lang="en-US" dirty="0"/>
              <a:t> </a:t>
            </a:r>
            <a:r>
              <a:rPr lang="en-US" dirty="0" smtClean="0"/>
              <a:t>  return function(c) { return a(b(c)); };</a:t>
            </a:r>
            <a:endParaRPr lang="en-US" dirty="0"/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05745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0" y="2286000"/>
            <a:ext cx="7086600" cy="3886200"/>
          </a:xfrm>
        </p:spPr>
        <p:txBody>
          <a:bodyPr>
            <a:normAutofit/>
          </a:bodyPr>
          <a:lstStyle/>
          <a:p>
            <a:r>
              <a:rPr lang="en-US" sz="1800" dirty="0" smtClean="0"/>
              <a:t>Write a method to iterate over an array and select only those elements that satisfy some criteria:</a:t>
            </a:r>
          </a:p>
          <a:p>
            <a:r>
              <a:rPr lang="en-US" sz="1800" dirty="0" smtClean="0"/>
              <a:t>For example:</a:t>
            </a:r>
          </a:p>
          <a:p>
            <a:pPr lvl="1"/>
            <a:r>
              <a:rPr lang="en-US" sz="1600" dirty="0" smtClean="0"/>
              <a:t>Get the even number from [1,2,3,4,5,6];</a:t>
            </a:r>
          </a:p>
          <a:p>
            <a:pPr lvl="1"/>
            <a:r>
              <a:rPr lang="en-US" sz="1600" dirty="0" smtClean="0"/>
              <a:t>Get numbers larger than 3 from [1,2,3,4,5,6];</a:t>
            </a:r>
          </a:p>
          <a:p>
            <a:pPr lvl="1"/>
            <a:r>
              <a:rPr lang="en-US" sz="1600" dirty="0" smtClean="0"/>
              <a:t>Get the numbers from ["one", "two", 3, true, 4, 5];</a:t>
            </a:r>
          </a:p>
          <a:p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966546" y="381000"/>
            <a:ext cx="2209800" cy="1615827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100" dirty="0" smtClean="0"/>
              <a:t>function </a:t>
            </a:r>
            <a:r>
              <a:rPr lang="en-US" sz="1100" dirty="0"/>
              <a:t>filter(array, predicate) {</a:t>
            </a:r>
          </a:p>
          <a:p>
            <a:r>
              <a:rPr lang="en-US" sz="1100" dirty="0"/>
              <a:t>  </a:t>
            </a:r>
            <a:r>
              <a:rPr lang="en-US" sz="1100" dirty="0" err="1" smtClean="0"/>
              <a:t>var</a:t>
            </a:r>
            <a:r>
              <a:rPr lang="en-US" sz="1100" dirty="0" smtClean="0"/>
              <a:t> result </a:t>
            </a:r>
            <a:r>
              <a:rPr lang="en-US" sz="1100" dirty="0"/>
              <a:t>= </a:t>
            </a:r>
            <a:r>
              <a:rPr lang="en-US" sz="1100" dirty="0" smtClean="0"/>
              <a:t>[];</a:t>
            </a:r>
            <a:endParaRPr lang="en-US" sz="1100" dirty="0"/>
          </a:p>
          <a:p>
            <a:r>
              <a:rPr lang="en-US" sz="1100" dirty="0"/>
              <a:t>  for(</a:t>
            </a:r>
            <a:r>
              <a:rPr lang="en-US" sz="1100" dirty="0" err="1"/>
              <a:t>var</a:t>
            </a:r>
            <a:r>
              <a:rPr lang="en-US" sz="1100" dirty="0"/>
              <a:t> i=0; i&lt;</a:t>
            </a:r>
            <a:r>
              <a:rPr lang="en-US" sz="1100" dirty="0" err="1"/>
              <a:t>array.length</a:t>
            </a:r>
            <a:r>
              <a:rPr lang="en-US" sz="1100" dirty="0"/>
              <a:t>; i++) {</a:t>
            </a:r>
          </a:p>
          <a:p>
            <a:r>
              <a:rPr lang="en-US" sz="1100" dirty="0"/>
              <a:t>     if(predicate(array[i])) {</a:t>
            </a:r>
          </a:p>
          <a:p>
            <a:r>
              <a:rPr lang="en-US" sz="1100" dirty="0"/>
              <a:t>       </a:t>
            </a:r>
            <a:r>
              <a:rPr lang="en-US" sz="1100" dirty="0" err="1"/>
              <a:t>result.push</a:t>
            </a:r>
            <a:r>
              <a:rPr lang="en-US" sz="1100" dirty="0"/>
              <a:t>(array[i]);</a:t>
            </a:r>
          </a:p>
          <a:p>
            <a:r>
              <a:rPr lang="en-US" sz="1100" dirty="0"/>
              <a:t>     }</a:t>
            </a:r>
          </a:p>
          <a:p>
            <a:r>
              <a:rPr lang="en-US" sz="1100" dirty="0"/>
              <a:t>   }</a:t>
            </a:r>
          </a:p>
          <a:p>
            <a:r>
              <a:rPr lang="en-US" sz="1100" dirty="0"/>
              <a:t>   return result;</a:t>
            </a:r>
          </a:p>
          <a:p>
            <a:r>
              <a:rPr lang="en-US" sz="1100" dirty="0" smtClean="0"/>
              <a:t>}</a:t>
            </a:r>
            <a:endParaRPr lang="en-US" sz="1100" dirty="0"/>
          </a:p>
        </p:txBody>
      </p:sp>
      <p:sp>
        <p:nvSpPr>
          <p:cNvPr id="6" name="Rectangle 5"/>
          <p:cNvSpPr/>
          <p:nvPr/>
        </p:nvSpPr>
        <p:spPr>
          <a:xfrm>
            <a:off x="838200" y="4572000"/>
            <a:ext cx="2133600" cy="1615827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100" dirty="0" smtClean="0"/>
              <a:t>function evens(array) </a:t>
            </a:r>
            <a:r>
              <a:rPr lang="en-US" sz="1100" dirty="0"/>
              <a:t>{</a:t>
            </a:r>
          </a:p>
          <a:p>
            <a:r>
              <a:rPr lang="en-US" sz="1100" dirty="0"/>
              <a:t>  </a:t>
            </a:r>
            <a:r>
              <a:rPr lang="en-US" sz="1100" dirty="0" err="1" smtClean="0"/>
              <a:t>var</a:t>
            </a:r>
            <a:r>
              <a:rPr lang="en-US" sz="1100" dirty="0" smtClean="0"/>
              <a:t> result </a:t>
            </a:r>
            <a:r>
              <a:rPr lang="en-US" sz="1100" dirty="0"/>
              <a:t>= </a:t>
            </a:r>
            <a:r>
              <a:rPr lang="en-US" sz="1100" dirty="0" smtClean="0"/>
              <a:t>[]</a:t>
            </a:r>
            <a:endParaRPr lang="en-US" sz="1100" dirty="0"/>
          </a:p>
          <a:p>
            <a:r>
              <a:rPr lang="en-US" sz="1100" dirty="0"/>
              <a:t>  for(</a:t>
            </a:r>
            <a:r>
              <a:rPr lang="en-US" sz="1100" dirty="0" err="1"/>
              <a:t>var</a:t>
            </a:r>
            <a:r>
              <a:rPr lang="en-US" sz="1100" dirty="0"/>
              <a:t> i=0; i&lt;</a:t>
            </a:r>
            <a:r>
              <a:rPr lang="en-US" sz="1100" dirty="0" err="1"/>
              <a:t>array.length</a:t>
            </a:r>
            <a:r>
              <a:rPr lang="en-US" sz="1100" dirty="0"/>
              <a:t>; i++) {</a:t>
            </a:r>
          </a:p>
          <a:p>
            <a:r>
              <a:rPr lang="en-US" sz="1100" dirty="0"/>
              <a:t>     </a:t>
            </a:r>
            <a:r>
              <a:rPr lang="en-US" sz="1100" dirty="0" smtClean="0"/>
              <a:t>if(</a:t>
            </a:r>
            <a:r>
              <a:rPr lang="en-US" sz="1100" dirty="0" err="1" smtClean="0"/>
              <a:t>isEven</a:t>
            </a:r>
            <a:r>
              <a:rPr lang="en-US" sz="1100" dirty="0" smtClean="0"/>
              <a:t>(array[i</a:t>
            </a:r>
            <a:r>
              <a:rPr lang="en-US" sz="1100" dirty="0"/>
              <a:t>])) {</a:t>
            </a:r>
          </a:p>
          <a:p>
            <a:r>
              <a:rPr lang="en-US" sz="1100" dirty="0"/>
              <a:t>       </a:t>
            </a:r>
            <a:r>
              <a:rPr lang="en-US" sz="1100" dirty="0" err="1"/>
              <a:t>result.push</a:t>
            </a:r>
            <a:r>
              <a:rPr lang="en-US" sz="1100" dirty="0"/>
              <a:t>(array[i]);</a:t>
            </a:r>
          </a:p>
          <a:p>
            <a:r>
              <a:rPr lang="en-US" sz="1100" dirty="0"/>
              <a:t>     }</a:t>
            </a:r>
          </a:p>
          <a:p>
            <a:r>
              <a:rPr lang="en-US" sz="1100" dirty="0"/>
              <a:t>   }</a:t>
            </a:r>
          </a:p>
          <a:p>
            <a:r>
              <a:rPr lang="en-US" sz="1100" dirty="0"/>
              <a:t>   return result;</a:t>
            </a:r>
          </a:p>
          <a:p>
            <a:r>
              <a:rPr lang="en-US" sz="1100" dirty="0" smtClean="0"/>
              <a:t>}</a:t>
            </a:r>
            <a:endParaRPr lang="en-US" sz="1100" dirty="0"/>
          </a:p>
        </p:txBody>
      </p:sp>
      <p:sp>
        <p:nvSpPr>
          <p:cNvPr id="7" name="Rectangle 6"/>
          <p:cNvSpPr/>
          <p:nvPr/>
        </p:nvSpPr>
        <p:spPr>
          <a:xfrm>
            <a:off x="3543300" y="4572000"/>
            <a:ext cx="2133600" cy="1615827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100" dirty="0" smtClean="0"/>
              <a:t>function large(array) </a:t>
            </a:r>
            <a:r>
              <a:rPr lang="en-US" sz="1100" dirty="0"/>
              <a:t>{</a:t>
            </a:r>
          </a:p>
          <a:p>
            <a:r>
              <a:rPr lang="en-US" sz="1100" dirty="0"/>
              <a:t>  </a:t>
            </a:r>
            <a:r>
              <a:rPr lang="en-US" sz="1100" dirty="0" err="1" smtClean="0"/>
              <a:t>var</a:t>
            </a:r>
            <a:r>
              <a:rPr lang="en-US" sz="1100" dirty="0" smtClean="0"/>
              <a:t> result </a:t>
            </a:r>
            <a:r>
              <a:rPr lang="en-US" sz="1100" dirty="0"/>
              <a:t>= </a:t>
            </a:r>
            <a:r>
              <a:rPr lang="en-US" sz="1100" dirty="0" smtClean="0"/>
              <a:t>[]</a:t>
            </a:r>
            <a:endParaRPr lang="en-US" sz="1100" dirty="0"/>
          </a:p>
          <a:p>
            <a:r>
              <a:rPr lang="en-US" sz="1100" dirty="0"/>
              <a:t>  for(</a:t>
            </a:r>
            <a:r>
              <a:rPr lang="en-US" sz="1100" dirty="0" err="1"/>
              <a:t>var</a:t>
            </a:r>
            <a:r>
              <a:rPr lang="en-US" sz="1100" dirty="0"/>
              <a:t> i=0; i&lt;</a:t>
            </a:r>
            <a:r>
              <a:rPr lang="en-US" sz="1100" dirty="0" err="1"/>
              <a:t>array.length</a:t>
            </a:r>
            <a:r>
              <a:rPr lang="en-US" sz="1100" dirty="0"/>
              <a:t>; i++) {</a:t>
            </a:r>
          </a:p>
          <a:p>
            <a:r>
              <a:rPr lang="en-US" sz="1100" dirty="0"/>
              <a:t>     </a:t>
            </a:r>
            <a:r>
              <a:rPr lang="en-US" sz="1100" dirty="0" smtClean="0"/>
              <a:t>if(largerThan3(array[i</a:t>
            </a:r>
            <a:r>
              <a:rPr lang="en-US" sz="1100" dirty="0"/>
              <a:t>])) {</a:t>
            </a:r>
          </a:p>
          <a:p>
            <a:r>
              <a:rPr lang="en-US" sz="1100" dirty="0"/>
              <a:t>       </a:t>
            </a:r>
            <a:r>
              <a:rPr lang="en-US" sz="1100" dirty="0" err="1"/>
              <a:t>result.push</a:t>
            </a:r>
            <a:r>
              <a:rPr lang="en-US" sz="1100" dirty="0"/>
              <a:t>(array[i]);</a:t>
            </a:r>
          </a:p>
          <a:p>
            <a:r>
              <a:rPr lang="en-US" sz="1100" dirty="0"/>
              <a:t>     }</a:t>
            </a:r>
          </a:p>
          <a:p>
            <a:r>
              <a:rPr lang="en-US" sz="1100" dirty="0"/>
              <a:t>   }</a:t>
            </a:r>
          </a:p>
          <a:p>
            <a:r>
              <a:rPr lang="en-US" sz="1100" dirty="0"/>
              <a:t>   return result;</a:t>
            </a:r>
          </a:p>
          <a:p>
            <a:r>
              <a:rPr lang="en-US" sz="1100" dirty="0" smtClean="0"/>
              <a:t>}</a:t>
            </a:r>
            <a:endParaRPr lang="en-US" sz="1100" dirty="0"/>
          </a:p>
        </p:txBody>
      </p:sp>
      <p:sp>
        <p:nvSpPr>
          <p:cNvPr id="8" name="Rectangle 7"/>
          <p:cNvSpPr/>
          <p:nvPr/>
        </p:nvSpPr>
        <p:spPr>
          <a:xfrm>
            <a:off x="6248400" y="4572000"/>
            <a:ext cx="2133600" cy="1615827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100" dirty="0" smtClean="0"/>
              <a:t>function numbers(array) </a:t>
            </a:r>
            <a:r>
              <a:rPr lang="en-US" sz="1100" dirty="0"/>
              <a:t>{</a:t>
            </a:r>
          </a:p>
          <a:p>
            <a:r>
              <a:rPr lang="en-US" sz="1100" dirty="0"/>
              <a:t>  </a:t>
            </a:r>
            <a:r>
              <a:rPr lang="en-US" sz="1100" dirty="0" err="1" smtClean="0"/>
              <a:t>var</a:t>
            </a:r>
            <a:r>
              <a:rPr lang="en-US" sz="1100" dirty="0" smtClean="0"/>
              <a:t> result </a:t>
            </a:r>
            <a:r>
              <a:rPr lang="en-US" sz="1100" dirty="0"/>
              <a:t>= </a:t>
            </a:r>
            <a:r>
              <a:rPr lang="en-US" sz="1100" dirty="0" smtClean="0"/>
              <a:t>[];</a:t>
            </a:r>
            <a:endParaRPr lang="en-US" sz="1100" dirty="0"/>
          </a:p>
          <a:p>
            <a:r>
              <a:rPr lang="en-US" sz="1100" dirty="0"/>
              <a:t>  for(</a:t>
            </a:r>
            <a:r>
              <a:rPr lang="en-US" sz="1100" dirty="0" err="1"/>
              <a:t>var</a:t>
            </a:r>
            <a:r>
              <a:rPr lang="en-US" sz="1100" dirty="0"/>
              <a:t> i=0; i&lt;</a:t>
            </a:r>
            <a:r>
              <a:rPr lang="en-US" sz="1100" dirty="0" err="1"/>
              <a:t>array.length</a:t>
            </a:r>
            <a:r>
              <a:rPr lang="en-US" sz="1100" dirty="0"/>
              <a:t>; i++) {</a:t>
            </a:r>
          </a:p>
          <a:p>
            <a:r>
              <a:rPr lang="en-US" sz="1100" dirty="0"/>
              <a:t>     </a:t>
            </a:r>
            <a:r>
              <a:rPr lang="en-US" sz="1100" dirty="0" smtClean="0"/>
              <a:t>if(</a:t>
            </a:r>
            <a:r>
              <a:rPr lang="en-US" sz="1100" dirty="0" err="1" smtClean="0"/>
              <a:t>isNumber</a:t>
            </a:r>
            <a:r>
              <a:rPr lang="en-US" sz="1100" dirty="0" smtClean="0"/>
              <a:t>(array[i</a:t>
            </a:r>
            <a:r>
              <a:rPr lang="en-US" sz="1100" dirty="0"/>
              <a:t>])) {</a:t>
            </a:r>
          </a:p>
          <a:p>
            <a:r>
              <a:rPr lang="en-US" sz="1100" dirty="0"/>
              <a:t>       </a:t>
            </a:r>
            <a:r>
              <a:rPr lang="en-US" sz="1100" dirty="0" err="1"/>
              <a:t>result.push</a:t>
            </a:r>
            <a:r>
              <a:rPr lang="en-US" sz="1100" dirty="0"/>
              <a:t>(array[i]);</a:t>
            </a:r>
          </a:p>
          <a:p>
            <a:r>
              <a:rPr lang="en-US" sz="1100" dirty="0"/>
              <a:t>     }</a:t>
            </a:r>
          </a:p>
          <a:p>
            <a:r>
              <a:rPr lang="en-US" sz="1100" dirty="0"/>
              <a:t>   }</a:t>
            </a:r>
          </a:p>
          <a:p>
            <a:r>
              <a:rPr lang="en-US" sz="1100" dirty="0"/>
              <a:t>   return result;</a:t>
            </a:r>
          </a:p>
          <a:p>
            <a:r>
              <a:rPr lang="en-US" sz="1100" dirty="0" smtClean="0"/>
              <a:t>}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029033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  <p:bldP spid="7" grpId="0" animBg="1"/>
      <p:bldP spid="8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Filter is an array function.  It is part of JavaScript.</a:t>
            </a:r>
          </a:p>
          <a:p>
            <a:pPr lvl="1"/>
            <a:r>
              <a:rPr lang="en-US" dirty="0" smtClean="0"/>
              <a:t>INPUT: a single input of function type.</a:t>
            </a:r>
          </a:p>
          <a:p>
            <a:pPr lvl="2"/>
            <a:r>
              <a:rPr lang="en-US" dirty="0" smtClean="0"/>
              <a:t>The function is expected to take a single input.</a:t>
            </a:r>
          </a:p>
          <a:p>
            <a:pPr lvl="2"/>
            <a:r>
              <a:rPr lang="en-US" dirty="0" smtClean="0"/>
              <a:t>The returned value is treated as a </a:t>
            </a:r>
            <a:r>
              <a:rPr lang="en-US" dirty="0" err="1" smtClean="0"/>
              <a:t>boolean</a:t>
            </a:r>
            <a:r>
              <a:rPr lang="en-US" dirty="0" smtClean="0"/>
              <a:t>.</a:t>
            </a:r>
          </a:p>
          <a:p>
            <a:pPr lvl="2"/>
            <a:r>
              <a:rPr lang="en-US" dirty="0" smtClean="0"/>
              <a:t>The function is known as the ‘predicate’.</a:t>
            </a:r>
          </a:p>
          <a:p>
            <a:pPr lvl="1"/>
            <a:r>
              <a:rPr lang="en-US" dirty="0" smtClean="0"/>
              <a:t>OUTPUT: an array of all elements satisfying the predicate</a:t>
            </a:r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dirty="0" err="1" smtClean="0"/>
              <a:t>var</a:t>
            </a:r>
            <a:r>
              <a:rPr lang="en-US" dirty="0" smtClean="0"/>
              <a:t> x = [1,2,3,4,5];</a:t>
            </a:r>
          </a:p>
          <a:p>
            <a:pPr lvl="1"/>
            <a:r>
              <a:rPr lang="en-US" dirty="0" err="1" smtClean="0"/>
              <a:t>var</a:t>
            </a:r>
            <a:r>
              <a:rPr lang="en-US" dirty="0" smtClean="0"/>
              <a:t> y = </a:t>
            </a:r>
            <a:r>
              <a:rPr lang="en-US" dirty="0" err="1" smtClean="0"/>
              <a:t>x.filter</a:t>
            </a:r>
            <a:r>
              <a:rPr lang="en-US" dirty="0" smtClean="0"/>
              <a:t>( function(x) { return x &gt; 2; } );</a:t>
            </a:r>
          </a:p>
          <a:p>
            <a:pPr lvl="1"/>
            <a:r>
              <a:rPr lang="en-US" dirty="0" smtClean="0"/>
              <a:t>x = [ "cat", "dog", "turtle", "chicken", "rabbit" ];</a:t>
            </a:r>
          </a:p>
          <a:p>
            <a:pPr lvl="1"/>
            <a:r>
              <a:rPr lang="en-US" dirty="0" smtClean="0"/>
              <a:t>y = </a:t>
            </a:r>
            <a:r>
              <a:rPr lang="en-US" dirty="0" err="1" smtClean="0"/>
              <a:t>x.filter</a:t>
            </a:r>
            <a:r>
              <a:rPr lang="en-US" dirty="0" smtClean="0"/>
              <a:t>( function(x) { return x[0] == 'c'; } 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90635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0" y="2286000"/>
            <a:ext cx="7086600" cy="3886200"/>
          </a:xfrm>
        </p:spPr>
        <p:txBody>
          <a:bodyPr>
            <a:normAutofit/>
          </a:bodyPr>
          <a:lstStyle/>
          <a:p>
            <a:r>
              <a:rPr lang="en-US" sz="1800" dirty="0"/>
              <a:t>Write a method that applies a function to every array </a:t>
            </a:r>
            <a:r>
              <a:rPr lang="en-US" sz="1800" dirty="0" smtClean="0"/>
              <a:t>element and returns the results.</a:t>
            </a:r>
            <a:endParaRPr lang="en-US" sz="1800" dirty="0"/>
          </a:p>
          <a:p>
            <a:r>
              <a:rPr lang="en-US" sz="1800" dirty="0"/>
              <a:t>For example:</a:t>
            </a:r>
          </a:p>
          <a:p>
            <a:pPr lvl="1"/>
            <a:r>
              <a:rPr lang="en-US" sz="1600" dirty="0"/>
              <a:t>Double </a:t>
            </a:r>
            <a:r>
              <a:rPr lang="en-US" sz="1600" dirty="0" smtClean="0"/>
              <a:t>each element of </a:t>
            </a:r>
            <a:r>
              <a:rPr lang="en-US" sz="1600" dirty="0"/>
              <a:t>[1,2,3]</a:t>
            </a:r>
          </a:p>
          <a:p>
            <a:pPr lvl="1"/>
            <a:r>
              <a:rPr lang="en-US" sz="1600" dirty="0"/>
              <a:t>Take the square root </a:t>
            </a:r>
            <a:r>
              <a:rPr lang="en-US" sz="1600" dirty="0" smtClean="0"/>
              <a:t>of each element of </a:t>
            </a:r>
            <a:r>
              <a:rPr lang="en-US" sz="1600" dirty="0"/>
              <a:t>[9,16,25]</a:t>
            </a:r>
          </a:p>
          <a:p>
            <a:pPr lvl="1"/>
            <a:r>
              <a:rPr lang="en-US" sz="1600" dirty="0"/>
              <a:t>Apply </a:t>
            </a:r>
            <a:r>
              <a:rPr lang="en-US" sz="1600" dirty="0" err="1"/>
              <a:t>isNumber</a:t>
            </a:r>
            <a:r>
              <a:rPr lang="en-US" sz="1600" dirty="0"/>
              <a:t> to [1,2,"four",true]</a:t>
            </a:r>
          </a:p>
          <a:p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966546" y="381000"/>
            <a:ext cx="2209800" cy="127727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100" dirty="0"/>
              <a:t>function </a:t>
            </a:r>
            <a:r>
              <a:rPr lang="en-US" sz="1100" dirty="0" smtClean="0"/>
              <a:t>map(array, f) {</a:t>
            </a:r>
          </a:p>
          <a:p>
            <a:r>
              <a:rPr lang="en-US" sz="1100" dirty="0"/>
              <a:t> </a:t>
            </a:r>
            <a:r>
              <a:rPr lang="en-US" sz="1100" dirty="0" smtClean="0"/>
              <a:t> </a:t>
            </a:r>
            <a:r>
              <a:rPr lang="en-US" sz="1100" dirty="0" err="1" smtClean="0"/>
              <a:t>var</a:t>
            </a:r>
            <a:r>
              <a:rPr lang="en-US" sz="1100" dirty="0" smtClean="0"/>
              <a:t> result = [];</a:t>
            </a:r>
            <a:endParaRPr lang="en-US" sz="1100" dirty="0"/>
          </a:p>
          <a:p>
            <a:r>
              <a:rPr lang="en-US" sz="1100" dirty="0"/>
              <a:t>  for(</a:t>
            </a:r>
            <a:r>
              <a:rPr lang="en-US" sz="1100" dirty="0" err="1"/>
              <a:t>var</a:t>
            </a:r>
            <a:r>
              <a:rPr lang="en-US" sz="1100" dirty="0"/>
              <a:t> i=0; i&lt;</a:t>
            </a:r>
            <a:r>
              <a:rPr lang="en-US" sz="1100" dirty="0" err="1"/>
              <a:t>array.length</a:t>
            </a:r>
            <a:r>
              <a:rPr lang="en-US" sz="1100" dirty="0"/>
              <a:t>; i++) {</a:t>
            </a:r>
          </a:p>
          <a:p>
            <a:r>
              <a:rPr lang="en-US" sz="1100" dirty="0"/>
              <a:t>    </a:t>
            </a:r>
            <a:r>
              <a:rPr lang="en-US" sz="1100" dirty="0" err="1" smtClean="0"/>
              <a:t>result.push</a:t>
            </a:r>
            <a:r>
              <a:rPr lang="en-US" sz="1100" dirty="0" smtClean="0"/>
              <a:t>( f(array[</a:t>
            </a:r>
            <a:r>
              <a:rPr lang="en-US" sz="1100" dirty="0" err="1" smtClean="0"/>
              <a:t>i</a:t>
            </a:r>
            <a:r>
              <a:rPr lang="en-US" sz="1100" dirty="0" smtClean="0"/>
              <a:t>]</a:t>
            </a:r>
            <a:r>
              <a:rPr lang="en-US" sz="1100" dirty="0"/>
              <a:t> </a:t>
            </a:r>
            <a:r>
              <a:rPr lang="en-US" sz="1100" dirty="0" smtClean="0"/>
              <a:t>);</a:t>
            </a:r>
            <a:endParaRPr lang="en-US" sz="1100" dirty="0"/>
          </a:p>
          <a:p>
            <a:r>
              <a:rPr lang="en-US" sz="1100" dirty="0"/>
              <a:t>  }</a:t>
            </a:r>
          </a:p>
          <a:p>
            <a:r>
              <a:rPr lang="en-US" sz="1100" dirty="0"/>
              <a:t>   return </a:t>
            </a:r>
            <a:r>
              <a:rPr lang="en-US" sz="1100" dirty="0" smtClean="0"/>
              <a:t>result;</a:t>
            </a:r>
            <a:endParaRPr lang="en-US" sz="1100" dirty="0"/>
          </a:p>
          <a:p>
            <a:r>
              <a:rPr lang="en-US" sz="1100" dirty="0"/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1676400" y="4572000"/>
            <a:ext cx="2133600" cy="127727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100" dirty="0" smtClean="0"/>
              <a:t>function </a:t>
            </a:r>
            <a:r>
              <a:rPr lang="en-US" sz="1100" dirty="0" err="1" smtClean="0"/>
              <a:t>doubler</a:t>
            </a:r>
            <a:r>
              <a:rPr lang="en-US" sz="1100" dirty="0" smtClean="0"/>
              <a:t>(array) {</a:t>
            </a:r>
          </a:p>
          <a:p>
            <a:r>
              <a:rPr lang="en-US" sz="1100" dirty="0"/>
              <a:t> </a:t>
            </a:r>
            <a:r>
              <a:rPr lang="en-US" sz="1100" dirty="0" smtClean="0"/>
              <a:t> </a:t>
            </a:r>
            <a:r>
              <a:rPr lang="en-US" sz="1100" dirty="0" err="1" smtClean="0"/>
              <a:t>var</a:t>
            </a:r>
            <a:r>
              <a:rPr lang="en-US" sz="1100" dirty="0" smtClean="0"/>
              <a:t> result = [];</a:t>
            </a:r>
            <a:endParaRPr lang="en-US" sz="1100" dirty="0"/>
          </a:p>
          <a:p>
            <a:r>
              <a:rPr lang="en-US" sz="1100" dirty="0" smtClean="0"/>
              <a:t>  for(</a:t>
            </a:r>
            <a:r>
              <a:rPr lang="en-US" sz="1100" dirty="0" err="1" smtClean="0"/>
              <a:t>var</a:t>
            </a:r>
            <a:r>
              <a:rPr lang="en-US" sz="1100" dirty="0" smtClean="0"/>
              <a:t> </a:t>
            </a:r>
            <a:r>
              <a:rPr lang="en-US" sz="1100" dirty="0"/>
              <a:t>i=0; i&lt;</a:t>
            </a:r>
            <a:r>
              <a:rPr lang="en-US" sz="1100" dirty="0" err="1"/>
              <a:t>array.length</a:t>
            </a:r>
            <a:r>
              <a:rPr lang="en-US" sz="1100" dirty="0"/>
              <a:t>; i++) </a:t>
            </a:r>
            <a:r>
              <a:rPr lang="en-US" sz="1100" dirty="0" smtClean="0"/>
              <a:t>{</a:t>
            </a:r>
          </a:p>
          <a:p>
            <a:r>
              <a:rPr lang="en-US" sz="1100" dirty="0"/>
              <a:t> </a:t>
            </a:r>
            <a:r>
              <a:rPr lang="en-US" sz="1100" dirty="0" smtClean="0"/>
              <a:t>   </a:t>
            </a:r>
            <a:r>
              <a:rPr lang="en-US" sz="1100" dirty="0" err="1" smtClean="0"/>
              <a:t>result.push</a:t>
            </a:r>
            <a:r>
              <a:rPr lang="en-US" sz="1100" dirty="0" smtClean="0"/>
              <a:t>( times2(array[i]) );</a:t>
            </a:r>
            <a:endParaRPr lang="en-US" sz="1100" dirty="0"/>
          </a:p>
          <a:p>
            <a:r>
              <a:rPr lang="en-US" sz="1100" dirty="0" smtClean="0"/>
              <a:t>  }</a:t>
            </a:r>
            <a:endParaRPr lang="en-US" sz="1100" dirty="0"/>
          </a:p>
          <a:p>
            <a:r>
              <a:rPr lang="en-US" sz="1100" dirty="0"/>
              <a:t>   return </a:t>
            </a:r>
            <a:r>
              <a:rPr lang="en-US" sz="1100" dirty="0" smtClean="0"/>
              <a:t>push;</a:t>
            </a:r>
            <a:endParaRPr lang="en-US" sz="1100" dirty="0"/>
          </a:p>
          <a:p>
            <a:r>
              <a:rPr lang="en-US" sz="1100" dirty="0" smtClean="0"/>
              <a:t>}</a:t>
            </a:r>
            <a:endParaRPr lang="en-US" sz="1100" dirty="0"/>
          </a:p>
        </p:txBody>
      </p:sp>
      <p:sp>
        <p:nvSpPr>
          <p:cNvPr id="7" name="Rectangle 6"/>
          <p:cNvSpPr/>
          <p:nvPr/>
        </p:nvSpPr>
        <p:spPr>
          <a:xfrm>
            <a:off x="4038600" y="4572000"/>
            <a:ext cx="2385646" cy="127727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100" dirty="0"/>
              <a:t>function </a:t>
            </a:r>
            <a:r>
              <a:rPr lang="en-US" sz="1100" dirty="0" smtClean="0"/>
              <a:t>root(array</a:t>
            </a:r>
            <a:r>
              <a:rPr lang="en-US" sz="1100" dirty="0"/>
              <a:t>) </a:t>
            </a:r>
            <a:r>
              <a:rPr lang="en-US" sz="1100" dirty="0" smtClean="0"/>
              <a:t>{</a:t>
            </a:r>
          </a:p>
          <a:p>
            <a:r>
              <a:rPr lang="en-US" sz="1100" dirty="0"/>
              <a:t> </a:t>
            </a:r>
            <a:r>
              <a:rPr lang="en-US" sz="1100" dirty="0" smtClean="0"/>
              <a:t> </a:t>
            </a:r>
            <a:r>
              <a:rPr lang="en-US" sz="1100" dirty="0" err="1" smtClean="0"/>
              <a:t>var</a:t>
            </a:r>
            <a:r>
              <a:rPr lang="en-US" sz="1100" dirty="0" smtClean="0"/>
              <a:t> result = [];</a:t>
            </a:r>
            <a:endParaRPr lang="en-US" sz="1100" dirty="0"/>
          </a:p>
          <a:p>
            <a:r>
              <a:rPr lang="en-US" sz="1100" dirty="0"/>
              <a:t>  for(</a:t>
            </a:r>
            <a:r>
              <a:rPr lang="en-US" sz="1100" dirty="0" err="1"/>
              <a:t>var</a:t>
            </a:r>
            <a:r>
              <a:rPr lang="en-US" sz="1100" dirty="0"/>
              <a:t> i=0; i&lt;</a:t>
            </a:r>
            <a:r>
              <a:rPr lang="en-US" sz="1100" dirty="0" err="1"/>
              <a:t>array.length</a:t>
            </a:r>
            <a:r>
              <a:rPr lang="en-US" sz="1100" dirty="0"/>
              <a:t>; i++) {</a:t>
            </a:r>
          </a:p>
          <a:p>
            <a:r>
              <a:rPr lang="en-US" sz="1100" dirty="0"/>
              <a:t>    </a:t>
            </a:r>
            <a:r>
              <a:rPr lang="en-US" sz="1100" dirty="0" err="1" smtClean="0"/>
              <a:t>result.push</a:t>
            </a:r>
            <a:r>
              <a:rPr lang="en-US" sz="1100" dirty="0" smtClean="0"/>
              <a:t>( </a:t>
            </a:r>
            <a:r>
              <a:rPr lang="en-US" sz="1100" dirty="0" err="1" smtClean="0"/>
              <a:t>Math.sqrt</a:t>
            </a:r>
            <a:r>
              <a:rPr lang="en-US" sz="1100" dirty="0"/>
              <a:t>(</a:t>
            </a:r>
            <a:r>
              <a:rPr lang="en-US" sz="1100" dirty="0" smtClean="0"/>
              <a:t>array[i</a:t>
            </a:r>
            <a:r>
              <a:rPr lang="en-US" sz="1100" dirty="0"/>
              <a:t>]</a:t>
            </a:r>
            <a:r>
              <a:rPr lang="en-US" sz="1100" dirty="0" smtClean="0"/>
              <a:t>) );</a:t>
            </a:r>
            <a:endParaRPr lang="en-US" sz="1100" dirty="0"/>
          </a:p>
          <a:p>
            <a:r>
              <a:rPr lang="en-US" sz="1100" dirty="0"/>
              <a:t>  }</a:t>
            </a:r>
          </a:p>
          <a:p>
            <a:r>
              <a:rPr lang="en-US" sz="1100" dirty="0"/>
              <a:t>   return </a:t>
            </a:r>
            <a:r>
              <a:rPr lang="en-US" sz="1100" dirty="0" smtClean="0"/>
              <a:t>result;</a:t>
            </a:r>
            <a:endParaRPr lang="en-US" sz="1100" dirty="0"/>
          </a:p>
          <a:p>
            <a:r>
              <a:rPr lang="en-US" sz="1100" dirty="0"/>
              <a:t>}</a:t>
            </a:r>
          </a:p>
        </p:txBody>
      </p:sp>
      <p:sp>
        <p:nvSpPr>
          <p:cNvPr id="8" name="Rectangle 7"/>
          <p:cNvSpPr/>
          <p:nvPr/>
        </p:nvSpPr>
        <p:spPr>
          <a:xfrm>
            <a:off x="6576646" y="4572000"/>
            <a:ext cx="2338754" cy="127727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100" dirty="0" smtClean="0"/>
              <a:t>function numbers(array</a:t>
            </a:r>
            <a:r>
              <a:rPr lang="en-US" sz="1100" dirty="0"/>
              <a:t>) </a:t>
            </a:r>
            <a:r>
              <a:rPr lang="en-US" sz="1100" dirty="0" smtClean="0"/>
              <a:t>{</a:t>
            </a:r>
          </a:p>
          <a:p>
            <a:r>
              <a:rPr lang="en-US" sz="1100" dirty="0"/>
              <a:t> </a:t>
            </a:r>
            <a:r>
              <a:rPr lang="en-US" sz="1100" dirty="0" smtClean="0"/>
              <a:t> </a:t>
            </a:r>
            <a:r>
              <a:rPr lang="en-US" sz="1100" dirty="0" err="1" smtClean="0"/>
              <a:t>var</a:t>
            </a:r>
            <a:r>
              <a:rPr lang="en-US" sz="1100" dirty="0" smtClean="0"/>
              <a:t> result = [];</a:t>
            </a:r>
            <a:endParaRPr lang="en-US" sz="1100" dirty="0"/>
          </a:p>
          <a:p>
            <a:r>
              <a:rPr lang="en-US" sz="1100" dirty="0"/>
              <a:t>  for(</a:t>
            </a:r>
            <a:r>
              <a:rPr lang="en-US" sz="1100" dirty="0" err="1"/>
              <a:t>var</a:t>
            </a:r>
            <a:r>
              <a:rPr lang="en-US" sz="1100" dirty="0"/>
              <a:t> i=0; i&lt;</a:t>
            </a:r>
            <a:r>
              <a:rPr lang="en-US" sz="1100" dirty="0" err="1"/>
              <a:t>array.length</a:t>
            </a:r>
            <a:r>
              <a:rPr lang="en-US" sz="1100" dirty="0"/>
              <a:t>; i++) {</a:t>
            </a:r>
          </a:p>
          <a:p>
            <a:r>
              <a:rPr lang="en-US" sz="1100" dirty="0"/>
              <a:t>    </a:t>
            </a:r>
            <a:r>
              <a:rPr lang="en-US" sz="1100" dirty="0" err="1" smtClean="0"/>
              <a:t>result.push</a:t>
            </a:r>
            <a:r>
              <a:rPr lang="en-US" sz="1100" dirty="0" smtClean="0"/>
              <a:t>( </a:t>
            </a:r>
            <a:r>
              <a:rPr lang="en-US" sz="1100" dirty="0" err="1" smtClean="0"/>
              <a:t>isNumber</a:t>
            </a:r>
            <a:r>
              <a:rPr lang="en-US" sz="1100" dirty="0" smtClean="0"/>
              <a:t>(array[i]) );</a:t>
            </a:r>
            <a:endParaRPr lang="en-US" sz="1100" dirty="0"/>
          </a:p>
          <a:p>
            <a:r>
              <a:rPr lang="en-US" sz="1100" dirty="0"/>
              <a:t>  }</a:t>
            </a:r>
          </a:p>
          <a:p>
            <a:r>
              <a:rPr lang="en-US" sz="1100" dirty="0"/>
              <a:t>   return </a:t>
            </a:r>
            <a:r>
              <a:rPr lang="en-US" sz="1100" dirty="0" smtClean="0"/>
              <a:t>result;</a:t>
            </a:r>
            <a:endParaRPr lang="en-US" sz="1100" dirty="0"/>
          </a:p>
          <a:p>
            <a:r>
              <a:rPr lang="en-US" sz="11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02356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5" grpId="0" animBg="1"/>
      <p:bldP spid="6" grpId="0" animBg="1"/>
      <p:bldP spid="7" grpId="0" animBg="1"/>
      <p:bldP spid="8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Map is an array function.  It is part of JavaScript.</a:t>
            </a:r>
            <a:endParaRPr lang="en-US" dirty="0"/>
          </a:p>
          <a:p>
            <a:pPr lvl="1"/>
            <a:r>
              <a:rPr lang="en-US" dirty="0" smtClean="0"/>
              <a:t>INPUT: a </a:t>
            </a:r>
            <a:r>
              <a:rPr lang="en-US" dirty="0"/>
              <a:t>single input of function type.</a:t>
            </a:r>
          </a:p>
          <a:p>
            <a:pPr lvl="2"/>
            <a:r>
              <a:rPr lang="en-US" dirty="0"/>
              <a:t>The </a:t>
            </a:r>
            <a:r>
              <a:rPr lang="en-US" dirty="0" smtClean="0"/>
              <a:t>function is expected to accept a single input</a:t>
            </a:r>
          </a:p>
          <a:p>
            <a:pPr lvl="2"/>
            <a:r>
              <a:rPr lang="en-US" dirty="0" smtClean="0"/>
              <a:t>The function, of course, returns a result</a:t>
            </a:r>
            <a:endParaRPr lang="en-US" dirty="0"/>
          </a:p>
          <a:p>
            <a:pPr lvl="1"/>
            <a:r>
              <a:rPr lang="en-US" dirty="0" smtClean="0"/>
              <a:t>OUTPUT:  an array of elements where each element is the  result of applying function F to each input element. </a:t>
            </a:r>
            <a:endParaRPr lang="en-US" dirty="0"/>
          </a:p>
          <a:p>
            <a:r>
              <a:rPr lang="en-US" dirty="0"/>
              <a:t>Examples:</a:t>
            </a:r>
          </a:p>
          <a:p>
            <a:pPr lvl="1"/>
            <a:r>
              <a:rPr lang="en-US" dirty="0" err="1"/>
              <a:t>var</a:t>
            </a:r>
            <a:r>
              <a:rPr lang="en-US" dirty="0"/>
              <a:t> x = [1,2,3,4,5];</a:t>
            </a:r>
          </a:p>
          <a:p>
            <a:pPr lvl="1"/>
            <a:r>
              <a:rPr lang="en-US" dirty="0" err="1"/>
              <a:t>var</a:t>
            </a:r>
            <a:r>
              <a:rPr lang="en-US" dirty="0"/>
              <a:t> y = </a:t>
            </a:r>
            <a:r>
              <a:rPr lang="en-US" dirty="0" err="1" smtClean="0"/>
              <a:t>x.map</a:t>
            </a:r>
            <a:r>
              <a:rPr lang="en-US" dirty="0" smtClean="0"/>
              <a:t>( </a:t>
            </a:r>
            <a:r>
              <a:rPr lang="en-US" dirty="0" err="1" smtClean="0"/>
              <a:t>Math.sqrt</a:t>
            </a:r>
            <a:r>
              <a:rPr lang="en-US" dirty="0" smtClean="0"/>
              <a:t> );</a:t>
            </a:r>
            <a:endParaRPr lang="en-US" dirty="0"/>
          </a:p>
          <a:p>
            <a:pPr lvl="1"/>
            <a:r>
              <a:rPr lang="en-US" dirty="0"/>
              <a:t>x = [ "cat", "dog", "turtle", "chicken", "rabbit" ];</a:t>
            </a:r>
          </a:p>
          <a:p>
            <a:pPr lvl="1"/>
            <a:r>
              <a:rPr lang="en-US" dirty="0"/>
              <a:t>y = </a:t>
            </a:r>
            <a:r>
              <a:rPr lang="en-US" dirty="0" err="1" smtClean="0"/>
              <a:t>x.map</a:t>
            </a:r>
            <a:r>
              <a:rPr lang="en-US" dirty="0" smtClean="0"/>
              <a:t>( function( x ) { return </a:t>
            </a:r>
            <a:r>
              <a:rPr lang="en-US" dirty="0" err="1" smtClean="0"/>
              <a:t>x.length</a:t>
            </a:r>
            <a:r>
              <a:rPr lang="en-US" dirty="0" smtClean="0"/>
              <a:t>; } );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748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forEach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</a:t>
            </a:r>
            <a:r>
              <a:rPr lang="en-US" dirty="0" err="1" smtClean="0"/>
              <a:t>forEach</a:t>
            </a:r>
            <a:r>
              <a:rPr lang="en-US" dirty="0" smtClean="0"/>
              <a:t> function is an array function.  It is part of JavaScript.</a:t>
            </a:r>
          </a:p>
          <a:p>
            <a:pPr lvl="1"/>
            <a:r>
              <a:rPr lang="en-US" dirty="0" smtClean="0"/>
              <a:t>INPUT : a single input of function type</a:t>
            </a:r>
          </a:p>
          <a:p>
            <a:pPr lvl="2"/>
            <a:r>
              <a:rPr lang="en-US" dirty="0" smtClean="0"/>
              <a:t>The function accepts three inputs</a:t>
            </a:r>
          </a:p>
          <a:p>
            <a:pPr lvl="3"/>
            <a:r>
              <a:rPr lang="en-US" dirty="0" smtClean="0"/>
              <a:t>value : the current element value being processed</a:t>
            </a:r>
          </a:p>
          <a:p>
            <a:pPr lvl="3"/>
            <a:r>
              <a:rPr lang="en-US" dirty="0" smtClean="0"/>
              <a:t>index : the index of the current element</a:t>
            </a:r>
          </a:p>
          <a:p>
            <a:pPr lvl="3"/>
            <a:r>
              <a:rPr lang="en-US" dirty="0" smtClean="0"/>
              <a:t>array : the array that is being processed</a:t>
            </a:r>
          </a:p>
          <a:p>
            <a:pPr lvl="2"/>
            <a:r>
              <a:rPr lang="en-US" dirty="0" smtClean="0"/>
              <a:t>The function returns a result; the result is ignored</a:t>
            </a:r>
          </a:p>
          <a:p>
            <a:pPr lvl="1"/>
            <a:r>
              <a:rPr lang="en-US" dirty="0" smtClean="0"/>
              <a:t>OUTPUT : undefined (the value of Undefined type)</a:t>
            </a:r>
          </a:p>
          <a:p>
            <a:r>
              <a:rPr lang="en-US" dirty="0" smtClean="0"/>
              <a:t>Examples</a:t>
            </a:r>
          </a:p>
          <a:p>
            <a:pPr lvl="1"/>
            <a:r>
              <a:rPr lang="en-US" dirty="0" smtClean="0"/>
              <a:t>[1,2,3].</a:t>
            </a:r>
            <a:r>
              <a:rPr lang="en-US" dirty="0" err="1" smtClean="0"/>
              <a:t>forEach</a:t>
            </a:r>
            <a:r>
              <a:rPr lang="en-US" dirty="0" smtClean="0"/>
              <a:t>( </a:t>
            </a:r>
            <a:r>
              <a:rPr lang="en-US" dirty="0" err="1" smtClean="0"/>
              <a:t>console.log</a:t>
            </a:r>
            <a:r>
              <a:rPr lang="en-US" dirty="0" smtClean="0"/>
              <a:t> );</a:t>
            </a:r>
          </a:p>
          <a:p>
            <a:pPr lvl="1"/>
            <a:r>
              <a:rPr lang="en-US" dirty="0" smtClean="0"/>
              <a:t>[{a:1,b:2},{a:3:b:10}].</a:t>
            </a:r>
            <a:r>
              <a:rPr lang="en-US" dirty="0" err="1" smtClean="0"/>
              <a:t>forEach</a:t>
            </a:r>
            <a:r>
              <a:rPr lang="en-US" dirty="0" smtClean="0"/>
              <a:t>(function(v) { </a:t>
            </a:r>
            <a:r>
              <a:rPr lang="en-US" dirty="0" err="1" smtClean="0"/>
              <a:t>v.a</a:t>
            </a:r>
            <a:r>
              <a:rPr lang="en-US" dirty="0"/>
              <a:t> </a:t>
            </a:r>
            <a:r>
              <a:rPr lang="en-US" dirty="0" smtClean="0"/>
              <a:t>*= 2; } );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344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Arrow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Arrow functions are functions written in a special way</a:t>
            </a:r>
          </a:p>
          <a:p>
            <a:pPr lvl="1"/>
            <a:r>
              <a:rPr lang="en-US" dirty="0" smtClean="0"/>
              <a:t>Arrow functions do not have a ‘this’</a:t>
            </a:r>
          </a:p>
          <a:p>
            <a:pPr lvl="1"/>
            <a:r>
              <a:rPr lang="en-US" dirty="0" smtClean="0"/>
              <a:t>Arrow functions do not have an ‘arguments’</a:t>
            </a:r>
          </a:p>
          <a:p>
            <a:pPr lvl="1"/>
            <a:r>
              <a:rPr lang="en-US" dirty="0" smtClean="0"/>
              <a:t>Arrow functions are always anonymous</a:t>
            </a:r>
          </a:p>
          <a:p>
            <a:r>
              <a:rPr lang="en-US" dirty="0" smtClean="0"/>
              <a:t>Syntax </a:t>
            </a:r>
          </a:p>
          <a:p>
            <a:pPr lvl="1"/>
            <a:r>
              <a:rPr lang="en-US" dirty="0" smtClean="0"/>
              <a:t>( </a:t>
            </a:r>
            <a:r>
              <a:rPr lang="en-US" dirty="0" err="1" smtClean="0"/>
              <a:t>listOfParameters</a:t>
            </a:r>
            <a:r>
              <a:rPr lang="en-US" dirty="0" smtClean="0"/>
              <a:t> ) =&gt; { statements }</a:t>
            </a:r>
          </a:p>
          <a:p>
            <a:pPr lvl="1"/>
            <a:r>
              <a:rPr lang="en-US" dirty="0" smtClean="0"/>
              <a:t>( </a:t>
            </a:r>
            <a:r>
              <a:rPr lang="en-US" dirty="0" err="1" smtClean="0"/>
              <a:t>listOfParameters</a:t>
            </a:r>
            <a:r>
              <a:rPr lang="en-US" dirty="0" smtClean="0"/>
              <a:t> ) =&gt; expression</a:t>
            </a:r>
          </a:p>
          <a:p>
            <a:pPr lvl="1"/>
            <a:r>
              <a:rPr lang="en-US" dirty="0" err="1" smtClean="0"/>
              <a:t>singleParameter</a:t>
            </a:r>
            <a:r>
              <a:rPr lang="en-US" dirty="0" smtClean="0"/>
              <a:t> =&gt; { statements } </a:t>
            </a:r>
          </a:p>
          <a:p>
            <a:pPr lvl="1"/>
            <a:r>
              <a:rPr lang="en-US" dirty="0" err="1" smtClean="0"/>
              <a:t>singleParameter</a:t>
            </a:r>
            <a:r>
              <a:rPr lang="en-US" dirty="0" smtClean="0"/>
              <a:t> =&gt; expression</a:t>
            </a:r>
          </a:p>
          <a:p>
            <a:r>
              <a:rPr lang="en-US" dirty="0" smtClean="0"/>
              <a:t>Details</a:t>
            </a:r>
          </a:p>
          <a:p>
            <a:pPr lvl="1"/>
            <a:r>
              <a:rPr lang="en-US" dirty="0" smtClean="0"/>
              <a:t>If using the syntax with a single expression on the right, and that expression is an object literal, it must be surrounded in parenthesis.</a:t>
            </a:r>
          </a:p>
          <a:p>
            <a:pPr lvl="2"/>
            <a:r>
              <a:rPr lang="en-US" dirty="0" smtClean="0"/>
              <a:t>( </a:t>
            </a:r>
            <a:r>
              <a:rPr lang="en-US" dirty="0" err="1" smtClean="0"/>
              <a:t>listOfParameters</a:t>
            </a:r>
            <a:r>
              <a:rPr lang="en-US" dirty="0" smtClean="0"/>
              <a:t> ) =&gt; ( { x : 1, y : 3} 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68968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Arrow Function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var</a:t>
            </a:r>
            <a:r>
              <a:rPr lang="en-US" dirty="0" smtClean="0"/>
              <a:t> x = [1,2,3];</a:t>
            </a:r>
          </a:p>
          <a:p>
            <a:r>
              <a:rPr lang="en-US" dirty="0" err="1" smtClean="0"/>
              <a:t>var</a:t>
            </a:r>
            <a:r>
              <a:rPr lang="en-US" dirty="0" smtClean="0"/>
              <a:t> a = </a:t>
            </a:r>
            <a:r>
              <a:rPr lang="en-US" dirty="0" err="1" smtClean="0"/>
              <a:t>x.map</a:t>
            </a:r>
            <a:r>
              <a:rPr lang="en-US" dirty="0" smtClean="0"/>
              <a:t>( (v) =&gt; { return v*v; } );</a:t>
            </a:r>
          </a:p>
          <a:p>
            <a:r>
              <a:rPr lang="en-US" dirty="0" err="1" smtClean="0"/>
              <a:t>var</a:t>
            </a:r>
            <a:r>
              <a:rPr lang="en-US" dirty="0" smtClean="0"/>
              <a:t> b = </a:t>
            </a:r>
            <a:r>
              <a:rPr lang="en-US" dirty="0" err="1" smtClean="0"/>
              <a:t>x.map</a:t>
            </a:r>
            <a:r>
              <a:rPr lang="en-US" dirty="0" smtClean="0"/>
              <a:t>( (v) =&gt; v*v );</a:t>
            </a:r>
          </a:p>
          <a:p>
            <a:r>
              <a:rPr lang="en-US" dirty="0" err="1" smtClean="0"/>
              <a:t>var</a:t>
            </a:r>
            <a:r>
              <a:rPr lang="en-US" dirty="0" smtClean="0"/>
              <a:t> c = </a:t>
            </a:r>
            <a:r>
              <a:rPr lang="en-US" dirty="0" err="1" smtClean="0"/>
              <a:t>x.map</a:t>
            </a:r>
            <a:r>
              <a:rPr lang="en-US" dirty="0" smtClean="0"/>
              <a:t>( v =&gt; { return v*v; } );</a:t>
            </a:r>
          </a:p>
          <a:p>
            <a:r>
              <a:rPr lang="en-US" dirty="0" err="1" smtClean="0"/>
              <a:t>var</a:t>
            </a:r>
            <a:r>
              <a:rPr lang="en-US" dirty="0" smtClean="0"/>
              <a:t> d = </a:t>
            </a:r>
            <a:r>
              <a:rPr lang="en-US" dirty="0" err="1" smtClean="0"/>
              <a:t>x.map</a:t>
            </a:r>
            <a:r>
              <a:rPr lang="en-US" dirty="0" smtClean="0"/>
              <a:t>( v =&gt; v*v );</a:t>
            </a:r>
          </a:p>
          <a:p>
            <a:r>
              <a:rPr lang="en-US" dirty="0" err="1" smtClean="0"/>
              <a:t>var</a:t>
            </a:r>
            <a:r>
              <a:rPr lang="en-US" dirty="0" smtClean="0"/>
              <a:t> e = </a:t>
            </a:r>
            <a:r>
              <a:rPr lang="en-US" dirty="0" err="1" smtClean="0"/>
              <a:t>x.forEach</a:t>
            </a:r>
            <a:r>
              <a:rPr lang="en-US" dirty="0" smtClean="0"/>
              <a:t>( (</a:t>
            </a:r>
            <a:r>
              <a:rPr lang="en-US" dirty="0" err="1" smtClean="0"/>
              <a:t>v,i,a</a:t>
            </a:r>
            <a:r>
              <a:rPr lang="en-US" dirty="0" smtClean="0"/>
              <a:t>) =&gt; a[</a:t>
            </a:r>
            <a:r>
              <a:rPr lang="en-US" dirty="0" err="1" smtClean="0"/>
              <a:t>i</a:t>
            </a:r>
            <a:r>
              <a:rPr lang="en-US" dirty="0" smtClean="0"/>
              <a:t>] = v*v )</a:t>
            </a:r>
          </a:p>
          <a:p>
            <a:r>
              <a:rPr lang="en-US" dirty="0" err="1" smtClean="0"/>
              <a:t>var</a:t>
            </a:r>
            <a:r>
              <a:rPr lang="en-US" dirty="0" smtClean="0"/>
              <a:t> f = </a:t>
            </a:r>
            <a:r>
              <a:rPr lang="en-US" dirty="0" err="1" smtClean="0"/>
              <a:t>x.filter</a:t>
            </a:r>
            <a:r>
              <a:rPr lang="en-US" dirty="0" smtClean="0"/>
              <a:t>( x =&gt; x &gt; 1 );</a:t>
            </a:r>
          </a:p>
          <a:p>
            <a:r>
              <a:rPr lang="en-US" dirty="0" smtClean="0"/>
              <a:t>x = ["Green", "Bay", "Packers"];</a:t>
            </a:r>
          </a:p>
          <a:p>
            <a:r>
              <a:rPr lang="en-US" dirty="0" err="1" smtClean="0"/>
              <a:t>var</a:t>
            </a:r>
            <a:r>
              <a:rPr lang="en-US" dirty="0" smtClean="0"/>
              <a:t> g = </a:t>
            </a:r>
            <a:r>
              <a:rPr lang="en-US" dirty="0" err="1" smtClean="0"/>
              <a:t>x.map</a:t>
            </a:r>
            <a:r>
              <a:rPr lang="en-US" dirty="0" smtClean="0"/>
              <a:t>( s =&gt; </a:t>
            </a:r>
            <a:r>
              <a:rPr lang="en-US" dirty="0" err="1" smtClean="0"/>
              <a:t>s.length</a:t>
            </a:r>
            <a:r>
              <a:rPr lang="en-US" dirty="0" smtClean="0"/>
              <a:t> );</a:t>
            </a:r>
          </a:p>
          <a:p>
            <a:r>
              <a:rPr lang="en-US" dirty="0" err="1" smtClean="0"/>
              <a:t>var</a:t>
            </a:r>
            <a:r>
              <a:rPr lang="en-US" dirty="0" smtClean="0"/>
              <a:t> h = </a:t>
            </a:r>
            <a:r>
              <a:rPr lang="en-US" dirty="0" err="1" smtClean="0"/>
              <a:t>x.map</a:t>
            </a:r>
            <a:r>
              <a:rPr lang="en-US" dirty="0" smtClean="0"/>
              <a:t>( s =&gt; </a:t>
            </a:r>
            <a:r>
              <a:rPr lang="en-US" dirty="0" err="1" smtClean="0"/>
              <a:t>s.toUpperCase</a:t>
            </a:r>
            <a:r>
              <a:rPr lang="en-US" dirty="0" smtClean="0"/>
              <a:t>() );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10216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Write a function that accepts a list of values and returns the even values.</a:t>
            </a:r>
          </a:p>
          <a:p>
            <a:r>
              <a:rPr lang="en-US" dirty="0"/>
              <a:t>Write a function that accepts a list of strings and a number N.  This function returns all strings longer than N.</a:t>
            </a:r>
          </a:p>
          <a:p>
            <a:r>
              <a:rPr lang="en-US" dirty="0"/>
              <a:t>Write a function that accepts an object and returns a list of it’s property names.</a:t>
            </a:r>
          </a:p>
          <a:p>
            <a:r>
              <a:rPr lang="en-US" dirty="0" smtClean="0"/>
              <a:t>Write a function that takes a list of strings.  Each string is a first-name followed by a comma, followed by a last-name.  Names are space-separated.  Return a list of person objects; each having a first and last property.</a:t>
            </a:r>
          </a:p>
          <a:p>
            <a:pPr lvl="1"/>
            <a:r>
              <a:rPr lang="en-US" dirty="0" err="1" smtClean="0"/>
              <a:t>toPeople</a:t>
            </a:r>
            <a:r>
              <a:rPr lang="en-US" dirty="0" smtClean="0"/>
              <a:t>( [“Aaron Rogers”, “Randall Cobb”] )</a:t>
            </a:r>
          </a:p>
          <a:p>
            <a:r>
              <a:rPr lang="en-US" dirty="0" smtClean="0"/>
              <a:t>Write a function that takes a list of strings Ps and a list of values Vs.  Lists Ps and Vs must have the same length. The function creates and returns an object having one property for every P with the corresponding value V.</a:t>
            </a:r>
          </a:p>
          <a:p>
            <a:pPr lvl="1"/>
            <a:r>
              <a:rPr lang="en-US" dirty="0" err="1" smtClean="0"/>
              <a:t>toObject</a:t>
            </a:r>
            <a:r>
              <a:rPr lang="en-US" dirty="0" smtClean="0"/>
              <a:t>( [“a”, “b”, “c”], [1, true, “Hello”])</a:t>
            </a:r>
          </a:p>
          <a:p>
            <a:r>
              <a:rPr lang="en-US" dirty="0" smtClean="0"/>
              <a:t>Write a function that accepts two objects X and Y and a list of strings Ps.  This function returns true if X and Y have the same values for those properties listed in Ps.</a:t>
            </a:r>
          </a:p>
          <a:p>
            <a:r>
              <a:rPr lang="en-US" dirty="0" smtClean="0"/>
              <a:t>Write a function that returns a function F.  The first call to F returns 0.  Each subsequent call returns an integer that is greater by 1.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936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Declarations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Variable declarations</a:t>
            </a:r>
          </a:p>
          <a:p>
            <a:pPr lvl="1"/>
            <a:r>
              <a:rPr lang="en-US" dirty="0"/>
              <a:t>O</a:t>
            </a:r>
            <a:r>
              <a:rPr lang="en-US" dirty="0" smtClean="0"/>
              <a:t>ptional</a:t>
            </a:r>
          </a:p>
          <a:p>
            <a:pPr lvl="1"/>
            <a:r>
              <a:rPr lang="en-US" dirty="0" smtClean="0"/>
              <a:t>Do not specify type</a:t>
            </a:r>
          </a:p>
          <a:p>
            <a:r>
              <a:rPr lang="en-US" dirty="0" smtClean="0"/>
              <a:t>Use the ‘</a:t>
            </a:r>
            <a:r>
              <a:rPr lang="en-US" dirty="0" err="1" smtClean="0"/>
              <a:t>var</a:t>
            </a:r>
            <a:r>
              <a:rPr lang="en-US" dirty="0" smtClean="0"/>
              <a:t>’ keyword to declare a scoped variable</a:t>
            </a:r>
          </a:p>
          <a:p>
            <a:pPr lvl="1"/>
            <a:r>
              <a:rPr lang="en-US" dirty="0" err="1" smtClean="0"/>
              <a:t>var</a:t>
            </a:r>
            <a:r>
              <a:rPr lang="en-US" dirty="0" smtClean="0"/>
              <a:t> x;</a:t>
            </a:r>
          </a:p>
          <a:p>
            <a:pPr lvl="1"/>
            <a:r>
              <a:rPr lang="en-US" dirty="0" smtClean="0"/>
              <a:t>function foo( n ) { </a:t>
            </a:r>
            <a:r>
              <a:rPr lang="en-US" dirty="0" err="1" smtClean="0"/>
              <a:t>var</a:t>
            </a:r>
            <a:r>
              <a:rPr lang="en-US" dirty="0" smtClean="0"/>
              <a:t> y; y = n *n; return y; }</a:t>
            </a:r>
          </a:p>
          <a:p>
            <a:r>
              <a:rPr lang="en-US" dirty="0" smtClean="0"/>
              <a:t>Generally want to use ‘</a:t>
            </a:r>
            <a:r>
              <a:rPr lang="en-US" dirty="0" err="1" smtClean="0"/>
              <a:t>var</a:t>
            </a:r>
            <a:r>
              <a:rPr lang="en-US" dirty="0" smtClean="0"/>
              <a:t>’ for declaration</a:t>
            </a:r>
          </a:p>
          <a:p>
            <a:pPr lvl="1"/>
            <a:r>
              <a:rPr lang="en-US" dirty="0" smtClean="0"/>
              <a:t>non-declared variables are global</a:t>
            </a:r>
          </a:p>
          <a:p>
            <a:pPr lvl="1"/>
            <a:r>
              <a:rPr lang="en-US" dirty="0" err="1" smtClean="0"/>
              <a:t>var</a:t>
            </a:r>
            <a:r>
              <a:rPr lang="en-US" dirty="0" smtClean="0"/>
              <a:t>-declared variables are function scoped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469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as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Since functions are 'things', they can be object-level properties</a:t>
            </a:r>
          </a:p>
          <a:p>
            <a:pPr lvl="1"/>
            <a:r>
              <a:rPr lang="en-US" dirty="0" smtClean="0"/>
              <a:t>Car has three properties</a:t>
            </a:r>
          </a:p>
          <a:p>
            <a:pPr lvl="1"/>
            <a:r>
              <a:rPr lang="en-US" dirty="0" smtClean="0"/>
              <a:t>make : a string</a:t>
            </a:r>
          </a:p>
          <a:p>
            <a:pPr lvl="1"/>
            <a:r>
              <a:rPr lang="en-US" dirty="0" smtClean="0"/>
              <a:t>model : a string</a:t>
            </a:r>
          </a:p>
          <a:p>
            <a:pPr lvl="1"/>
            <a:r>
              <a:rPr lang="en-US" dirty="0" smtClean="0"/>
              <a:t>year : a number</a:t>
            </a:r>
          </a:p>
          <a:p>
            <a:r>
              <a:rPr lang="en-US" dirty="0" smtClean="0"/>
              <a:t>Add a function-type property</a:t>
            </a:r>
          </a:p>
          <a:p>
            <a:pPr lvl="1"/>
            <a:r>
              <a:rPr lang="en-US" dirty="0" err="1" smtClean="0"/>
              <a:t>toString</a:t>
            </a:r>
            <a:r>
              <a:rPr lang="en-US" dirty="0" smtClean="0"/>
              <a:t> : a function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867400" y="2590800"/>
            <a:ext cx="2971800" cy="1200329"/>
          </a:xfrm>
          <a:prstGeom prst="rect">
            <a:avLst/>
          </a:prstGeom>
          <a:ln w="12700">
            <a:solidFill>
              <a:schemeClr val="tx1"/>
            </a:solidFill>
          </a:ln>
          <a:effectLst>
            <a:outerShdw blurRad="50800" dist="889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>
              <a:defRPr sz="1600" b="1"/>
            </a:lvl1pPr>
          </a:lstStyle>
          <a:p>
            <a:r>
              <a:rPr lang="en-US" sz="1400" dirty="0" smtClean="0"/>
              <a:t>function Car( make, model, year ) {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</a:t>
            </a:r>
            <a:r>
              <a:rPr lang="en-US" sz="1400" dirty="0" err="1" smtClean="0"/>
              <a:t>this.make</a:t>
            </a:r>
            <a:r>
              <a:rPr lang="en-US" sz="1400" dirty="0" smtClean="0"/>
              <a:t> = make;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</a:t>
            </a:r>
            <a:r>
              <a:rPr lang="en-US" sz="1400" dirty="0" err="1" smtClean="0"/>
              <a:t>this.model</a:t>
            </a:r>
            <a:r>
              <a:rPr lang="en-US" sz="1400" dirty="0" smtClean="0"/>
              <a:t> = model;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</a:t>
            </a:r>
            <a:r>
              <a:rPr lang="en-US" sz="1400" dirty="0" err="1" smtClean="0"/>
              <a:t>this.year</a:t>
            </a:r>
            <a:r>
              <a:rPr lang="en-US" sz="1400" dirty="0" smtClean="0"/>
              <a:t> = year;</a:t>
            </a:r>
          </a:p>
          <a:p>
            <a:r>
              <a:rPr lang="en-US" sz="1400" dirty="0"/>
              <a:t>}</a:t>
            </a:r>
            <a:endParaRPr lang="en-US" sz="14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5867400" y="4114800"/>
            <a:ext cx="2971800" cy="2462213"/>
          </a:xfrm>
          <a:prstGeom prst="rect">
            <a:avLst/>
          </a:prstGeom>
          <a:ln w="12700">
            <a:solidFill>
              <a:schemeClr val="tx1"/>
            </a:solidFill>
          </a:ln>
          <a:effectLst>
            <a:outerShdw blurRad="50800" dist="889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>
              <a:defRPr sz="1600" b="1"/>
            </a:lvl1pPr>
          </a:lstStyle>
          <a:p>
            <a:r>
              <a:rPr lang="en-US" sz="1400" dirty="0" smtClean="0"/>
              <a:t>function Car( make, model, year ) {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</a:t>
            </a:r>
            <a:r>
              <a:rPr lang="en-US" sz="1400" dirty="0" err="1" smtClean="0"/>
              <a:t>this.make</a:t>
            </a:r>
            <a:r>
              <a:rPr lang="en-US" sz="1400" dirty="0" smtClean="0"/>
              <a:t> = make;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</a:t>
            </a:r>
            <a:r>
              <a:rPr lang="en-US" sz="1400" dirty="0" err="1" smtClean="0"/>
              <a:t>this.model</a:t>
            </a:r>
            <a:r>
              <a:rPr lang="en-US" sz="1400" dirty="0" smtClean="0"/>
              <a:t> = model;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</a:t>
            </a:r>
            <a:r>
              <a:rPr lang="en-US" sz="1400" dirty="0" err="1" smtClean="0"/>
              <a:t>this.year</a:t>
            </a:r>
            <a:r>
              <a:rPr lang="en-US" sz="1400" dirty="0" smtClean="0"/>
              <a:t> = year;</a:t>
            </a:r>
          </a:p>
          <a:p>
            <a:endParaRPr lang="en-US" sz="1400" dirty="0"/>
          </a:p>
          <a:p>
            <a:r>
              <a:rPr lang="en-US" sz="1400" dirty="0" smtClean="0"/>
              <a:t>  </a:t>
            </a:r>
            <a:r>
              <a:rPr lang="en-US" sz="1400" dirty="0" err="1" smtClean="0"/>
              <a:t>this.toString</a:t>
            </a:r>
            <a:r>
              <a:rPr lang="en-US" sz="1400" dirty="0" smtClean="0"/>
              <a:t> = function() {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 return </a:t>
            </a:r>
            <a:r>
              <a:rPr lang="en-US" sz="1400" dirty="0" err="1" smtClean="0"/>
              <a:t>this.make</a:t>
            </a:r>
            <a:r>
              <a:rPr lang="en-US" sz="1400" dirty="0" smtClean="0"/>
              <a:t> + "," +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              </a:t>
            </a:r>
            <a:r>
              <a:rPr lang="en-US" sz="1400" dirty="0" err="1" smtClean="0"/>
              <a:t>this.model</a:t>
            </a:r>
            <a:r>
              <a:rPr lang="en-US" sz="1400" dirty="0" smtClean="0"/>
              <a:t> + "," + 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              </a:t>
            </a:r>
            <a:r>
              <a:rPr lang="en-US" sz="1400" dirty="0" err="1" smtClean="0"/>
              <a:t>this.year</a:t>
            </a:r>
            <a:r>
              <a:rPr lang="en-US" sz="1400" dirty="0" smtClean="0"/>
              <a:t>;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}</a:t>
            </a:r>
          </a:p>
          <a:p>
            <a:r>
              <a:rPr lang="en-US" sz="1400" dirty="0"/>
              <a:t>}</a:t>
            </a:r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186207821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Write two 'constructors'</a:t>
            </a:r>
          </a:p>
          <a:p>
            <a:pPr lvl="1"/>
            <a:r>
              <a:rPr lang="en-US" dirty="0" smtClean="0"/>
              <a:t>Point : having x and y attributes.  Default values are random values.</a:t>
            </a:r>
          </a:p>
          <a:p>
            <a:pPr lvl="1"/>
            <a:r>
              <a:rPr lang="en-US" dirty="0" smtClean="0"/>
              <a:t>Circle: having center and radius.  Default values are random values.</a:t>
            </a:r>
          </a:p>
          <a:p>
            <a:r>
              <a:rPr lang="en-US" dirty="0" smtClean="0"/>
              <a:t>Write functions named</a:t>
            </a:r>
          </a:p>
          <a:p>
            <a:pPr lvl="1"/>
            <a:r>
              <a:rPr lang="en-US" dirty="0" smtClean="0"/>
              <a:t>scale( circle )</a:t>
            </a:r>
          </a:p>
          <a:p>
            <a:pPr lvl="1"/>
            <a:r>
              <a:rPr lang="en-US" dirty="0" smtClean="0"/>
              <a:t>move( circle, </a:t>
            </a:r>
            <a:r>
              <a:rPr lang="en-US" dirty="0" err="1" smtClean="0"/>
              <a:t>pt</a:t>
            </a:r>
            <a:r>
              <a:rPr lang="en-US" dirty="0" smtClean="0"/>
              <a:t> )</a:t>
            </a:r>
          </a:p>
          <a:p>
            <a:pPr lvl="1"/>
            <a:r>
              <a:rPr lang="en-US" dirty="0" smtClean="0"/>
              <a:t>area( circle )</a:t>
            </a:r>
          </a:p>
          <a:p>
            <a:pPr lvl="1"/>
            <a:r>
              <a:rPr lang="en-US" dirty="0" smtClean="0"/>
              <a:t>intersects( c1, c2 )</a:t>
            </a:r>
          </a:p>
          <a:p>
            <a:pPr lvl="1"/>
            <a:r>
              <a:rPr lang="en-US" dirty="0" err="1" smtClean="0"/>
              <a:t>randomCircles</a:t>
            </a:r>
            <a:r>
              <a:rPr lang="en-US" dirty="0" smtClean="0"/>
              <a:t>( n )</a:t>
            </a:r>
          </a:p>
          <a:p>
            <a:pPr lvl="1"/>
            <a:r>
              <a:rPr lang="en-US" dirty="0" err="1" smtClean="0"/>
              <a:t>intersectsWith</a:t>
            </a:r>
            <a:r>
              <a:rPr lang="en-US" dirty="0" smtClean="0"/>
              <a:t>( circles, c )</a:t>
            </a:r>
          </a:p>
          <a:p>
            <a:pPr lvl="1"/>
            <a:r>
              <a:rPr lang="en-US" dirty="0" err="1" smtClean="0"/>
              <a:t>scaleAll</a:t>
            </a:r>
            <a:r>
              <a:rPr lang="en-US" dirty="0" smtClean="0"/>
              <a:t>( circles, </a:t>
            </a:r>
            <a:r>
              <a:rPr lang="en-US" dirty="0" err="1" smtClean="0"/>
              <a:t>sf</a:t>
            </a:r>
            <a:r>
              <a:rPr lang="en-US" dirty="0" smtClean="0"/>
              <a:t> )</a:t>
            </a:r>
          </a:p>
          <a:p>
            <a:pPr lvl="1"/>
            <a:r>
              <a:rPr lang="en-US" dirty="0" err="1" smtClean="0"/>
              <a:t>moveAll</a:t>
            </a:r>
            <a:r>
              <a:rPr lang="en-US" dirty="0" smtClean="0"/>
              <a:t>( circles, </a:t>
            </a:r>
            <a:r>
              <a:rPr lang="en-US" dirty="0" err="1" smtClean="0"/>
              <a:t>pt</a:t>
            </a:r>
            <a:r>
              <a:rPr lang="en-US" dirty="0" smtClean="0"/>
              <a:t> )</a:t>
            </a:r>
          </a:p>
          <a:p>
            <a:pPr lvl="1"/>
            <a:r>
              <a:rPr lang="en-US" dirty="0" smtClean="0"/>
              <a:t>sort( circles 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568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Pattern matching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pattern denotes a </a:t>
            </a:r>
            <a:r>
              <a:rPr lang="en-US" b="1" i="1" dirty="0" smtClean="0"/>
              <a:t>set</a:t>
            </a:r>
            <a:r>
              <a:rPr lang="en-US" dirty="0" smtClean="0"/>
              <a:t> of strings </a:t>
            </a:r>
          </a:p>
          <a:p>
            <a:pPr lvl="1"/>
            <a:r>
              <a:rPr lang="en-US" dirty="0" smtClean="0"/>
              <a:t>A string is either a member of the set or it is not a member of the set.</a:t>
            </a:r>
          </a:p>
          <a:p>
            <a:pPr lvl="2"/>
            <a:r>
              <a:rPr lang="en-US" dirty="0" smtClean="0"/>
              <a:t>We will say that a string 'matches' the pattern if it is in the set.  Otherwise a string does not match the pattern.</a:t>
            </a:r>
          </a:p>
          <a:p>
            <a:pPr lvl="2"/>
            <a:r>
              <a:rPr lang="en-US" dirty="0" smtClean="0"/>
              <a:t>We often informally label sets.  For example: credit-card-numbers, phone-numbers, radio-stations, UWL department prefixes, state abbreviations.</a:t>
            </a:r>
          </a:p>
          <a:p>
            <a:r>
              <a:rPr lang="en-US" dirty="0" smtClean="0"/>
              <a:t>A pattern is denoted by forward slashes /PATTERN/</a:t>
            </a:r>
          </a:p>
          <a:p>
            <a:r>
              <a:rPr lang="en-US" dirty="0" smtClean="0"/>
              <a:t>A pattern is really a </a:t>
            </a:r>
            <a:r>
              <a:rPr lang="en-US" dirty="0" err="1" smtClean="0"/>
              <a:t>RegExp</a:t>
            </a:r>
            <a:r>
              <a:rPr lang="en-US" dirty="0" smtClean="0"/>
              <a:t> object.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62</a:t>
            </a:fld>
            <a:endParaRPr lang="en-US"/>
          </a:p>
        </p:txBody>
      </p:sp>
      <p:pic>
        <p:nvPicPr>
          <p:cNvPr id="12290" name="Picture 2" descr="pattern estonian itrui by mararie.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1828800"/>
            <a:ext cx="1297739" cy="1676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Rectangle 5"/>
          <p:cNvSpPr/>
          <p:nvPr/>
        </p:nvSpPr>
        <p:spPr>
          <a:xfrm>
            <a:off x="3886200" y="6248400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Image from http://www.flickr.com/photos/mararie/2332118951/</a:t>
            </a:r>
            <a:endParaRPr lang="en-US" sz="12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A single character is a pattern.  The character represents itself unless it is special.</a:t>
            </a:r>
          </a:p>
          <a:p>
            <a:pPr lvl="1"/>
            <a:r>
              <a:rPr lang="en-US" dirty="0" smtClean="0"/>
              <a:t>A period (.) is special.  It represents 'any single character'</a:t>
            </a:r>
          </a:p>
          <a:p>
            <a:r>
              <a:rPr lang="en-US" dirty="0" smtClean="0"/>
              <a:t>For any two patterns A and B, the following are patterns</a:t>
            </a:r>
          </a:p>
          <a:p>
            <a:pPr lvl="1"/>
            <a:r>
              <a:rPr lang="en-US" dirty="0" smtClean="0"/>
              <a:t>AB</a:t>
            </a:r>
          </a:p>
          <a:p>
            <a:pPr lvl="2"/>
            <a:r>
              <a:rPr lang="en-US" dirty="0" smtClean="0"/>
              <a:t>Sequencing : A followed by B</a:t>
            </a:r>
          </a:p>
          <a:p>
            <a:pPr lvl="1"/>
            <a:r>
              <a:rPr lang="en-US" dirty="0" smtClean="0"/>
              <a:t>A|B</a:t>
            </a:r>
          </a:p>
          <a:p>
            <a:pPr lvl="2"/>
            <a:r>
              <a:rPr lang="en-US" dirty="0" smtClean="0"/>
              <a:t>Alternation: either A or B.  Alternation associates with the smallest possible pattern on both the left and the right.  The vertical bar is special</a:t>
            </a:r>
          </a:p>
          <a:p>
            <a:pPr lvl="1"/>
            <a:r>
              <a:rPr lang="en-US" dirty="0" smtClean="0"/>
              <a:t>(A)</a:t>
            </a:r>
          </a:p>
          <a:p>
            <a:pPr lvl="2"/>
            <a:r>
              <a:rPr lang="en-US" dirty="0" smtClean="0"/>
              <a:t>Grouping: A is a group.  The </a:t>
            </a:r>
            <a:r>
              <a:rPr lang="en-US" dirty="0" err="1" smtClean="0"/>
              <a:t>parens</a:t>
            </a:r>
            <a:r>
              <a:rPr lang="en-US" dirty="0" smtClean="0"/>
              <a:t> are special</a:t>
            </a:r>
          </a:p>
          <a:p>
            <a:r>
              <a:rPr lang="en-US" dirty="0" smtClean="0"/>
              <a:t>Examples?</a:t>
            </a:r>
          </a:p>
          <a:p>
            <a:pPr lvl="1"/>
            <a:r>
              <a:rPr lang="en-US" dirty="0" smtClean="0"/>
              <a:t>XOXO</a:t>
            </a:r>
          </a:p>
          <a:p>
            <a:pPr lvl="1"/>
            <a:r>
              <a:rPr lang="en-US" dirty="0" smtClean="0"/>
              <a:t>(X|O)</a:t>
            </a:r>
          </a:p>
          <a:p>
            <a:pPr lvl="1"/>
            <a:r>
              <a:rPr lang="en-US" dirty="0" smtClean="0"/>
              <a:t>(X|O)|(X|O)</a:t>
            </a:r>
          </a:p>
          <a:p>
            <a:pPr lvl="1"/>
            <a:r>
              <a:rPr lang="en-US" dirty="0" smtClean="0"/>
              <a:t>.X.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698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Pattern matching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0" y="1828800"/>
            <a:ext cx="7086600" cy="3200400"/>
          </a:xfrm>
        </p:spPr>
        <p:txBody>
          <a:bodyPr/>
          <a:lstStyle/>
          <a:p>
            <a:r>
              <a:rPr lang="en-US" dirty="0" smtClean="0"/>
              <a:t>Quantifiers denote repetitions of patterns and apply to the pattern immediately preceding</a:t>
            </a:r>
          </a:p>
          <a:p>
            <a:pPr lvl="1"/>
            <a:r>
              <a:rPr lang="en-US" dirty="0" smtClean="0"/>
              <a:t>{n} denotes exactly n repetitions</a:t>
            </a:r>
          </a:p>
          <a:p>
            <a:pPr lvl="1"/>
            <a:r>
              <a:rPr lang="en-US" dirty="0" smtClean="0"/>
              <a:t>{m,} denotes at least m repetitions</a:t>
            </a:r>
          </a:p>
          <a:p>
            <a:pPr lvl="1"/>
            <a:r>
              <a:rPr lang="en-US" dirty="0" smtClean="0"/>
              <a:t>{m, n} denotes at least m and not more than n repetitions</a:t>
            </a:r>
          </a:p>
          <a:p>
            <a:pPr lvl="1"/>
            <a:r>
              <a:rPr lang="en-US" dirty="0" smtClean="0"/>
              <a:t>* denotes zero or more repetitions</a:t>
            </a:r>
          </a:p>
          <a:p>
            <a:pPr lvl="1"/>
            <a:r>
              <a:rPr lang="en-US" dirty="0" smtClean="0"/>
              <a:t>+ denotes one or more repetitions</a:t>
            </a:r>
          </a:p>
          <a:p>
            <a:pPr lvl="1"/>
            <a:r>
              <a:rPr lang="en-US" dirty="0" smtClean="0"/>
              <a:t>? denotes zero or one repetition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64</a:t>
            </a:fld>
            <a:endParaRPr lang="en-US"/>
          </a:p>
        </p:txBody>
      </p:sp>
      <p:pic>
        <p:nvPicPr>
          <p:cNvPr id="6" name="Picture 2" descr="pattern estonian itrui by mararie.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1828800"/>
            <a:ext cx="1297739" cy="1676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Do the following match the regex '(</a:t>
            </a:r>
            <a:r>
              <a:rPr lang="en-US" sz="2400" dirty="0" err="1"/>
              <a:t>c|h</a:t>
            </a:r>
            <a:r>
              <a:rPr lang="en-US" sz="2400" dirty="0"/>
              <a:t>)</a:t>
            </a:r>
            <a:r>
              <a:rPr lang="en-US" sz="2400" dirty="0" err="1"/>
              <a:t>a?rt</a:t>
            </a:r>
            <a:r>
              <a:rPr lang="en-US" sz="2400" dirty="0"/>
              <a:t>*'</a:t>
            </a:r>
          </a:p>
          <a:p>
            <a:pPr lvl="1"/>
            <a:r>
              <a:rPr lang="en-US" sz="1800" dirty="0"/>
              <a:t>hart</a:t>
            </a:r>
          </a:p>
          <a:p>
            <a:pPr lvl="1"/>
            <a:r>
              <a:rPr lang="en-US" sz="1800" dirty="0"/>
              <a:t>cat</a:t>
            </a:r>
          </a:p>
          <a:p>
            <a:pPr lvl="1"/>
            <a:r>
              <a:rPr lang="en-US" sz="1800" dirty="0"/>
              <a:t>car</a:t>
            </a:r>
          </a:p>
          <a:p>
            <a:pPr lvl="1"/>
            <a:r>
              <a:rPr lang="en-US" sz="1800" dirty="0"/>
              <a:t>chart</a:t>
            </a:r>
          </a:p>
          <a:p>
            <a:pPr lvl="1"/>
            <a:r>
              <a:rPr lang="en-US" sz="1800" dirty="0" err="1"/>
              <a:t>chaarrtt</a:t>
            </a:r>
            <a:endParaRPr lang="en-US" sz="1800" dirty="0"/>
          </a:p>
          <a:p>
            <a:pPr lvl="1"/>
            <a:r>
              <a:rPr lang="en-US" sz="1800" dirty="0" err="1"/>
              <a:t>hrtttt</a:t>
            </a:r>
            <a:endParaRPr lang="en-US" sz="1800" dirty="0"/>
          </a:p>
          <a:p>
            <a:r>
              <a:rPr lang="en-US" sz="2400" dirty="0"/>
              <a:t>Do the following match the regex '(</a:t>
            </a:r>
            <a:r>
              <a:rPr lang="en-US" sz="2400" dirty="0" err="1"/>
              <a:t>x|y</a:t>
            </a:r>
            <a:r>
              <a:rPr lang="en-US" sz="2400" dirty="0"/>
              <a:t>)*'</a:t>
            </a:r>
          </a:p>
          <a:p>
            <a:pPr lvl="1"/>
            <a:r>
              <a:rPr lang="en-US" sz="1800" dirty="0"/>
              <a:t>x</a:t>
            </a:r>
          </a:p>
          <a:p>
            <a:pPr lvl="1"/>
            <a:r>
              <a:rPr lang="en-US" sz="1800" dirty="0" err="1"/>
              <a:t>xy</a:t>
            </a:r>
            <a:endParaRPr lang="en-US" sz="1800" dirty="0"/>
          </a:p>
          <a:p>
            <a:pPr lvl="1"/>
            <a:r>
              <a:rPr lang="en-US" sz="1800" dirty="0" err="1"/>
              <a:t>xxyxyyx</a:t>
            </a:r>
            <a:endParaRPr lang="en-US" sz="1800" dirty="0"/>
          </a:p>
          <a:p>
            <a:r>
              <a:rPr lang="en-US" dirty="0" smtClean="0"/>
              <a:t>Write a pattern for social security numbers.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23056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Pattern Matching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Character classes</a:t>
            </a:r>
          </a:p>
          <a:p>
            <a:pPr lvl="1"/>
            <a:r>
              <a:rPr lang="en-US" dirty="0" smtClean="0"/>
              <a:t>A sequence of character placed in brackets defines a ‘class’ or set of characters, any one of which matches.  Special characters loose their 'specialness' in the context of a character class.</a:t>
            </a:r>
          </a:p>
          <a:p>
            <a:pPr lvl="1"/>
            <a:r>
              <a:rPr lang="en-US" dirty="0" smtClean="0"/>
              <a:t>Dashes indicate spans or ranges</a:t>
            </a:r>
          </a:p>
          <a:p>
            <a:pPr lvl="1"/>
            <a:r>
              <a:rPr lang="en-US" dirty="0" smtClean="0"/>
              <a:t>A ‘caret’ is logical negation</a:t>
            </a:r>
          </a:p>
          <a:p>
            <a:pPr lvl="2"/>
            <a:r>
              <a:rPr lang="en-US" dirty="0" smtClean="0"/>
              <a:t>[</a:t>
            </a:r>
            <a:r>
              <a:rPr lang="en-US" dirty="0" err="1" smtClean="0"/>
              <a:t>abcd</a:t>
            </a:r>
            <a:r>
              <a:rPr lang="en-US" dirty="0" smtClean="0"/>
              <a:t>] is matched by ‘a’ or ‘b’ or ‘c’ or ‘d’</a:t>
            </a:r>
          </a:p>
          <a:p>
            <a:pPr lvl="2"/>
            <a:r>
              <a:rPr lang="en-US" dirty="0" smtClean="0"/>
              <a:t>[a-z] is matched by ‘a’ or ‘b’ or … or ‘z’</a:t>
            </a:r>
          </a:p>
          <a:p>
            <a:pPr lvl="2"/>
            <a:r>
              <a:rPr lang="en-US" dirty="0" smtClean="0"/>
              <a:t>[^0-9] is matched by anything not a ‘0’ or ‘1’ etc…</a:t>
            </a:r>
          </a:p>
          <a:p>
            <a:pPr lvl="2"/>
            <a:r>
              <a:rPr lang="en-US" dirty="0" smtClean="0"/>
              <a:t>[a+] is matched by 'a' or '+'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66</a:t>
            </a:fld>
            <a:endParaRPr lang="en-US"/>
          </a:p>
        </p:txBody>
      </p:sp>
      <p:pic>
        <p:nvPicPr>
          <p:cNvPr id="5" name="Picture 2" descr="pattern estonian itrui by mararie.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1828800"/>
            <a:ext cx="1297739" cy="1676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Pattern Matching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Character classes</a:t>
            </a:r>
          </a:p>
          <a:p>
            <a:pPr lvl="1"/>
            <a:r>
              <a:rPr lang="en-US" dirty="0" smtClean="0"/>
              <a:t>Some character classes are so common that they have been predefined and given special names.</a:t>
            </a:r>
          </a:p>
          <a:p>
            <a:pPr lvl="2"/>
            <a:r>
              <a:rPr lang="en-US" dirty="0" smtClean="0"/>
              <a:t>\d is [0-9]</a:t>
            </a:r>
          </a:p>
          <a:p>
            <a:pPr lvl="2"/>
            <a:r>
              <a:rPr lang="en-US" dirty="0" smtClean="0"/>
              <a:t>\D is [^0-9]</a:t>
            </a:r>
          </a:p>
          <a:p>
            <a:pPr lvl="2"/>
            <a:r>
              <a:rPr lang="en-US" dirty="0" smtClean="0"/>
              <a:t>\w is [A-Za-z_0-9]</a:t>
            </a:r>
          </a:p>
          <a:p>
            <a:pPr lvl="2"/>
            <a:r>
              <a:rPr lang="en-US" dirty="0" smtClean="0"/>
              <a:t>\W is [^A-Za-z_0-9]</a:t>
            </a:r>
          </a:p>
          <a:p>
            <a:pPr lvl="2"/>
            <a:r>
              <a:rPr lang="en-US" dirty="0" smtClean="0"/>
              <a:t>\s is [ \r\t\n\f]</a:t>
            </a:r>
          </a:p>
          <a:p>
            <a:pPr lvl="2"/>
            <a:r>
              <a:rPr lang="en-US" dirty="0" smtClean="0"/>
              <a:t>\S is [^ \r\t\n\f]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67</a:t>
            </a:fld>
            <a:endParaRPr lang="en-US"/>
          </a:p>
        </p:txBody>
      </p:sp>
      <p:pic>
        <p:nvPicPr>
          <p:cNvPr id="5" name="Picture 2" descr="pattern estonian itrui by mararie.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1828800"/>
            <a:ext cx="1297739" cy="1676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Positional Matches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500" dirty="0" smtClean="0"/>
              <a:t>There </a:t>
            </a:r>
            <a:r>
              <a:rPr lang="en-US" sz="2500" dirty="0"/>
              <a:t>are two </a:t>
            </a:r>
            <a:r>
              <a:rPr lang="en-US" sz="2500" dirty="0" smtClean="0"/>
              <a:t>'positional' </a:t>
            </a:r>
            <a:r>
              <a:rPr lang="en-US" sz="2500" dirty="0"/>
              <a:t>matches</a:t>
            </a:r>
          </a:p>
          <a:p>
            <a:pPr lvl="1"/>
            <a:r>
              <a:rPr lang="en-US" dirty="0"/>
              <a:t>^ : matches the start of a string or right after a newline</a:t>
            </a:r>
          </a:p>
          <a:p>
            <a:pPr lvl="1"/>
            <a:r>
              <a:rPr lang="en-US" dirty="0" smtClean="0"/>
              <a:t>$ </a:t>
            </a:r>
            <a:r>
              <a:rPr lang="en-US" dirty="0"/>
              <a:t>: matches the end of a string or matches before a newline</a:t>
            </a:r>
          </a:p>
          <a:p>
            <a:r>
              <a:rPr lang="en-US" dirty="0" smtClean="0"/>
              <a:t>Example</a:t>
            </a:r>
          </a:p>
          <a:p>
            <a:pPr lvl="1"/>
            <a:r>
              <a:rPr lang="en-US" dirty="0" smtClean="0"/>
              <a:t>^$</a:t>
            </a:r>
          </a:p>
          <a:p>
            <a:pPr lvl="1"/>
            <a:r>
              <a:rPr lang="en-US" dirty="0" smtClean="0"/>
              <a:t>^\w*$</a:t>
            </a:r>
          </a:p>
          <a:p>
            <a:pPr lvl="1"/>
            <a:r>
              <a:rPr lang="en-US" dirty="0" smtClean="0"/>
              <a:t>^From:$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80757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a pattern for positive binary integers</a:t>
            </a:r>
          </a:p>
          <a:p>
            <a:r>
              <a:rPr lang="en-US" dirty="0" smtClean="0"/>
              <a:t>Write a pattern for even-valued positive binary integers</a:t>
            </a:r>
          </a:p>
          <a:p>
            <a:r>
              <a:rPr lang="en-US" dirty="0" smtClean="0"/>
              <a:t>Write a pattern for positive binary integers such that the integers do not have leading zeros</a:t>
            </a:r>
          </a:p>
          <a:p>
            <a:r>
              <a:rPr lang="en-US" dirty="0" smtClean="0"/>
              <a:t>Write a pattern for positive binary integers with at least three ones in a row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323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 smtClean="0"/>
              <a:t>Supported Types</a:t>
            </a:r>
          </a:p>
          <a:p>
            <a:pPr lvl="1"/>
            <a:r>
              <a:rPr lang="en-US" dirty="0" smtClean="0"/>
              <a:t>Number</a:t>
            </a:r>
          </a:p>
          <a:p>
            <a:pPr lvl="1"/>
            <a:r>
              <a:rPr lang="en-US" dirty="0" smtClean="0"/>
              <a:t>String</a:t>
            </a:r>
          </a:p>
          <a:p>
            <a:pPr lvl="1"/>
            <a:r>
              <a:rPr lang="en-US" dirty="0" smtClean="0"/>
              <a:t>Symbol</a:t>
            </a:r>
          </a:p>
          <a:p>
            <a:pPr lvl="1"/>
            <a:r>
              <a:rPr lang="en-US" dirty="0" smtClean="0"/>
              <a:t>Boolean</a:t>
            </a:r>
          </a:p>
          <a:p>
            <a:pPr lvl="1"/>
            <a:r>
              <a:rPr lang="en-US" dirty="0" smtClean="0"/>
              <a:t>Undefined</a:t>
            </a:r>
          </a:p>
          <a:p>
            <a:pPr lvl="1"/>
            <a:r>
              <a:rPr lang="en-US" dirty="0" smtClean="0"/>
              <a:t>Null</a:t>
            </a:r>
          </a:p>
          <a:p>
            <a:pPr lvl="1"/>
            <a:r>
              <a:rPr lang="en-US" dirty="0" smtClean="0"/>
              <a:t>Object</a:t>
            </a:r>
          </a:p>
          <a:p>
            <a:pPr lvl="1"/>
            <a:r>
              <a:rPr lang="en-US" dirty="0" smtClean="0"/>
              <a:t>Function</a:t>
            </a:r>
          </a:p>
          <a:p>
            <a:r>
              <a:rPr lang="en-US" dirty="0" smtClean="0"/>
              <a:t>A type defines</a:t>
            </a:r>
          </a:p>
          <a:p>
            <a:pPr lvl="1"/>
            <a:r>
              <a:rPr lang="en-US" dirty="0" smtClean="0"/>
              <a:t>A set of values included in the type</a:t>
            </a:r>
          </a:p>
          <a:p>
            <a:pPr lvl="1"/>
            <a:r>
              <a:rPr lang="en-US" dirty="0" smtClean="0"/>
              <a:t>A set of operations that can be applied on values of the type.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 A valid US phone number  must have:  </a:t>
            </a:r>
            <a:endParaRPr lang="en-US" dirty="0" smtClean="0"/>
          </a:p>
          <a:p>
            <a:pPr lvl="1"/>
            <a:r>
              <a:rPr lang="en-US" dirty="0" smtClean="0"/>
              <a:t>A 3 digit area code with optional surrounding ()</a:t>
            </a:r>
          </a:p>
          <a:p>
            <a:pPr lvl="1"/>
            <a:r>
              <a:rPr lang="en-US" dirty="0" smtClean="0"/>
              <a:t>A 3 digit exchange with optional separator (-,/,., )</a:t>
            </a:r>
          </a:p>
          <a:p>
            <a:pPr lvl="1"/>
            <a:r>
              <a:rPr lang="en-US" dirty="0" smtClean="0"/>
              <a:t>A 4 digit number with </a:t>
            </a:r>
            <a:r>
              <a:rPr lang="en-US" dirty="0"/>
              <a:t>optional separator </a:t>
            </a:r>
            <a:r>
              <a:rPr lang="en-US" dirty="0" smtClean="0"/>
              <a:t>(-,/,. )</a:t>
            </a:r>
          </a:p>
          <a:p>
            <a:r>
              <a:rPr lang="en-US" dirty="0" smtClean="0"/>
              <a:t>Examples of valid phone numbers:</a:t>
            </a:r>
          </a:p>
          <a:p>
            <a:pPr lvl="1"/>
            <a:r>
              <a:rPr lang="en-US" dirty="0" smtClean="0"/>
              <a:t>(195) 355-3511</a:t>
            </a:r>
          </a:p>
          <a:p>
            <a:pPr lvl="1"/>
            <a:r>
              <a:rPr lang="en-US" dirty="0" smtClean="0"/>
              <a:t>180.000.5539</a:t>
            </a:r>
          </a:p>
          <a:p>
            <a:pPr lvl="1"/>
            <a:r>
              <a:rPr lang="en-US" dirty="0" smtClean="0"/>
              <a:t>555/035/3599</a:t>
            </a:r>
          </a:p>
          <a:p>
            <a:r>
              <a:rPr lang="en-US" dirty="0" smtClean="0"/>
              <a:t>Construct a regular expression</a:t>
            </a:r>
          </a:p>
          <a:p>
            <a:pPr lvl="1"/>
            <a:r>
              <a:rPr lang="en-US" dirty="0" smtClean="0"/>
              <a:t>area code: /\(?\d{3}\)?/</a:t>
            </a:r>
          </a:p>
          <a:p>
            <a:pPr lvl="1"/>
            <a:r>
              <a:rPr lang="en-US" dirty="0" smtClean="0"/>
              <a:t>exchange: /[-\/\.\s]?\d{3}/</a:t>
            </a:r>
          </a:p>
          <a:p>
            <a:pPr lvl="1"/>
            <a:r>
              <a:rPr lang="en-US" dirty="0" smtClean="0"/>
              <a:t>number: </a:t>
            </a:r>
            <a:r>
              <a:rPr lang="en-US" dirty="0"/>
              <a:t>/[-\/\.\s]?\</a:t>
            </a:r>
            <a:r>
              <a:rPr lang="en-US" dirty="0" smtClean="0"/>
              <a:t>d{4}/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484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Pattern Modifiers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Patterns can be modified by using</a:t>
            </a:r>
          </a:p>
          <a:p>
            <a:pPr lvl="1"/>
            <a:r>
              <a:rPr lang="en-US" dirty="0" err="1" smtClean="0"/>
              <a:t>i</a:t>
            </a:r>
            <a:r>
              <a:rPr lang="en-US" dirty="0" smtClean="0"/>
              <a:t> to denote ‘ignore case’</a:t>
            </a:r>
          </a:p>
          <a:p>
            <a:pPr lvl="1"/>
            <a:r>
              <a:rPr lang="en-US" dirty="0" smtClean="0"/>
              <a:t>x to denote ‘ignore whitespace’</a:t>
            </a:r>
          </a:p>
          <a:p>
            <a:pPr lvl="1"/>
            <a:r>
              <a:rPr lang="en-US" dirty="0" smtClean="0"/>
              <a:t>g to denote global matching (find all matches)</a:t>
            </a:r>
          </a:p>
          <a:p>
            <a:pPr lvl="1"/>
            <a:r>
              <a:rPr lang="en-US" dirty="0" smtClean="0"/>
              <a:t>m to denote ‘multiline mode’</a:t>
            </a:r>
          </a:p>
          <a:p>
            <a:r>
              <a:rPr lang="en-US" dirty="0" err="1" smtClean="0"/>
              <a:t>var</a:t>
            </a:r>
            <a:r>
              <a:rPr lang="en-US" dirty="0" smtClean="0"/>
              <a:t> p1=/[a-z]+/</a:t>
            </a:r>
            <a:r>
              <a:rPr lang="en-US" dirty="0" err="1" smtClean="0"/>
              <a:t>i</a:t>
            </a:r>
            <a:r>
              <a:rPr lang="en-US" dirty="0" smtClean="0"/>
              <a:t>;</a:t>
            </a:r>
          </a:p>
          <a:p>
            <a:r>
              <a:rPr lang="en-US" dirty="0" err="1" smtClean="0"/>
              <a:t>var</a:t>
            </a:r>
            <a:r>
              <a:rPr lang="en-US" dirty="0" smtClean="0"/>
              <a:t> p2=/\d+/x;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71</a:t>
            </a:fld>
            <a:endParaRPr lang="en-US"/>
          </a:p>
        </p:txBody>
      </p:sp>
      <p:pic>
        <p:nvPicPr>
          <p:cNvPr id="5" name="Picture 2" descr="pattern estonian itrui by mararie.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1828800"/>
            <a:ext cx="1297739" cy="1676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RegExp</a:t>
            </a:r>
            <a:r>
              <a:rPr lang="en-US" dirty="0" smtClean="0"/>
              <a:t>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RegExp</a:t>
            </a:r>
            <a:r>
              <a:rPr lang="en-US" dirty="0" smtClean="0"/>
              <a:t> objects support the following methods:</a:t>
            </a:r>
          </a:p>
          <a:p>
            <a:pPr lvl="1"/>
            <a:r>
              <a:rPr lang="en-US" dirty="0" smtClean="0"/>
              <a:t>exec(string): applies the </a:t>
            </a:r>
            <a:r>
              <a:rPr lang="en-US" dirty="0" err="1" smtClean="0"/>
              <a:t>regexp</a:t>
            </a:r>
            <a:r>
              <a:rPr lang="en-US" dirty="0" smtClean="0"/>
              <a:t> to the string and returns the match (the first match)</a:t>
            </a:r>
          </a:p>
          <a:p>
            <a:pPr lvl="2"/>
            <a:r>
              <a:rPr lang="en-US" dirty="0" err="1" smtClean="0"/>
              <a:t>var</a:t>
            </a:r>
            <a:r>
              <a:rPr lang="en-US" dirty="0" smtClean="0"/>
              <a:t> match = /p.?/</a:t>
            </a:r>
            <a:r>
              <a:rPr lang="en-US" dirty="0" err="1" smtClean="0"/>
              <a:t>ig.exec</a:t>
            </a:r>
            <a:r>
              <a:rPr lang="en-US" dirty="0" smtClean="0"/>
              <a:t>("</a:t>
            </a:r>
            <a:r>
              <a:rPr lang="en-US" dirty="0" err="1" smtClean="0"/>
              <a:t>javascript</a:t>
            </a:r>
            <a:r>
              <a:rPr lang="en-US" dirty="0" smtClean="0"/>
              <a:t> is super hip.");</a:t>
            </a:r>
          </a:p>
          <a:p>
            <a:pPr lvl="1"/>
            <a:r>
              <a:rPr lang="en-US" dirty="0" smtClean="0"/>
              <a:t>test(string): returns true if the string matches the expression (the string contains the expression)</a:t>
            </a:r>
          </a:p>
          <a:p>
            <a:pPr lvl="2"/>
            <a:r>
              <a:rPr lang="en-US" dirty="0" err="1" smtClean="0"/>
              <a:t>var</a:t>
            </a:r>
            <a:r>
              <a:rPr lang="en-US" dirty="0" smtClean="0"/>
              <a:t> match = /\</a:t>
            </a:r>
            <a:r>
              <a:rPr lang="en-US" dirty="0" err="1" smtClean="0"/>
              <a:t>ws</a:t>
            </a:r>
            <a:r>
              <a:rPr lang="en-US" dirty="0" smtClean="0"/>
              <a:t>/.test("This is a test of expressions.");</a:t>
            </a:r>
          </a:p>
          <a:p>
            <a:r>
              <a:rPr lang="en-US" dirty="0" smtClean="0"/>
              <a:t>Matches return information about groups as well</a:t>
            </a:r>
          </a:p>
          <a:p>
            <a:pPr lvl="1"/>
            <a:r>
              <a:rPr lang="en-US" dirty="0" err="1" smtClean="0"/>
              <a:t>var</a:t>
            </a:r>
            <a:r>
              <a:rPr lang="en-US" dirty="0" smtClean="0"/>
              <a:t> match=/p(.?).?/</a:t>
            </a:r>
            <a:r>
              <a:rPr lang="en-US" dirty="0" err="1" smtClean="0"/>
              <a:t>ig.exec</a:t>
            </a:r>
            <a:r>
              <a:rPr lang="en-US" dirty="0" smtClean="0"/>
              <a:t>("</a:t>
            </a:r>
            <a:r>
              <a:rPr lang="en-US" dirty="0" err="1" smtClean="0"/>
              <a:t>javascript</a:t>
            </a:r>
            <a:r>
              <a:rPr lang="en-US" dirty="0" smtClean="0"/>
              <a:t> is super hip.");</a:t>
            </a:r>
          </a:p>
          <a:p>
            <a:pPr lvl="1"/>
            <a:r>
              <a:rPr lang="en-US" dirty="0" smtClean="0"/>
              <a:t>match is an array containing ["</a:t>
            </a:r>
            <a:r>
              <a:rPr lang="en-US" dirty="0" err="1" smtClean="0"/>
              <a:t>pt</a:t>
            </a:r>
            <a:r>
              <a:rPr lang="en-US" dirty="0" smtClean="0"/>
              <a:t> ", "t"]</a:t>
            </a:r>
            <a:endParaRPr lang="en-US" dirty="0"/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320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Pattern Matching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Strings support pattern matching operations also</a:t>
            </a:r>
          </a:p>
          <a:p>
            <a:pPr lvl="1"/>
            <a:r>
              <a:rPr lang="en-US" dirty="0" smtClean="0"/>
              <a:t>replace(pattern, string) returns the active string having replaced the pattern with the given string</a:t>
            </a:r>
          </a:p>
          <a:p>
            <a:pPr lvl="1"/>
            <a:r>
              <a:rPr lang="en-US" dirty="0" smtClean="0"/>
              <a:t>match(pattern) returns the elements of the active string that match the pattern</a:t>
            </a:r>
          </a:p>
          <a:p>
            <a:pPr lvl="1"/>
            <a:r>
              <a:rPr lang="en-US" dirty="0" smtClean="0"/>
              <a:t>split(pattern) returns an array of strings split on the patterned delimiter</a:t>
            </a:r>
          </a:p>
          <a:p>
            <a:pPr lvl="1"/>
            <a:r>
              <a:rPr lang="en-US" dirty="0" smtClean="0"/>
              <a:t>search(pattern): returns an array of indices that indicate the matches to the pattern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“123-45-6789”.replace(/-/g,””)</a:t>
            </a:r>
          </a:p>
          <a:p>
            <a:r>
              <a:rPr lang="en-US" dirty="0" smtClean="0"/>
              <a:t>“please reply to jim@google.com and to lisa@yahoo.com when you receive this </a:t>
            </a:r>
            <a:r>
              <a:rPr lang="en-US" dirty="0" err="1" smtClean="0"/>
              <a:t>message”.match</a:t>
            </a:r>
            <a:r>
              <a:rPr lang="en-US" dirty="0" smtClean="0"/>
              <a:t>(/\w+@\w+.\w+/g);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73</a:t>
            </a:fld>
            <a:endParaRPr lang="en-US"/>
          </a:p>
        </p:txBody>
      </p:sp>
      <p:pic>
        <p:nvPicPr>
          <p:cNvPr id="5" name="Picture 2" descr="pattern estonian itrui by mararie.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1828800"/>
            <a:ext cx="1297739" cy="1676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63062" y="1981200"/>
            <a:ext cx="8382000" cy="954107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400" dirty="0" err="1"/>
              <a:t>var</a:t>
            </a:r>
            <a:r>
              <a:rPr lang="en-US" sz="1400" dirty="0"/>
              <a:t> m = "CS </a:t>
            </a:r>
            <a:r>
              <a:rPr lang="en-US" sz="1400" dirty="0" smtClean="0"/>
              <a:t>402 has MTH 225 as a pre-req.  It is </a:t>
            </a:r>
            <a:r>
              <a:rPr lang="en-US" sz="1400" dirty="0"/>
              <a:t>fun for the whole </a:t>
            </a:r>
            <a:r>
              <a:rPr lang="en-US" sz="1400" dirty="0" err="1"/>
              <a:t>family.".match</a:t>
            </a:r>
            <a:r>
              <a:rPr lang="en-US" sz="1400" dirty="0"/>
              <a:t>(/(</a:t>
            </a:r>
            <a:r>
              <a:rPr lang="en-US" sz="1400" dirty="0" smtClean="0"/>
              <a:t>CS|MTH)\s+(\</a:t>
            </a:r>
            <a:r>
              <a:rPr lang="en-US" sz="1400" dirty="0"/>
              <a:t>d{2,3})/);</a:t>
            </a:r>
          </a:p>
          <a:p>
            <a:r>
              <a:rPr lang="en-US" sz="1400" dirty="0" smtClean="0"/>
              <a:t>for(</a:t>
            </a:r>
            <a:r>
              <a:rPr lang="en-US" sz="1400" dirty="0" err="1" smtClean="0"/>
              <a:t>var</a:t>
            </a:r>
            <a:r>
              <a:rPr lang="en-US" sz="1400" dirty="0" smtClean="0"/>
              <a:t> i in m) {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</a:t>
            </a:r>
            <a:r>
              <a:rPr lang="en-US" sz="1400" dirty="0" err="1" smtClean="0"/>
              <a:t>document.write</a:t>
            </a:r>
            <a:r>
              <a:rPr lang="en-US" sz="1400" dirty="0" smtClean="0"/>
              <a:t>(m[i]);</a:t>
            </a:r>
          </a:p>
          <a:p>
            <a:r>
              <a:rPr lang="en-US" sz="1400" dirty="0"/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463062" y="3124200"/>
            <a:ext cx="8382000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200" dirty="0" smtClean="0"/>
              <a:t>"</a:t>
            </a:r>
            <a:r>
              <a:rPr lang="en-US" sz="1200" dirty="0" err="1" smtClean="0"/>
              <a:t>Jemimah</a:t>
            </a:r>
            <a:r>
              <a:rPr lang="en-US" sz="1200" dirty="0" smtClean="0"/>
              <a:t> and </a:t>
            </a:r>
            <a:r>
              <a:rPr lang="en-US" sz="1200" dirty="0" err="1" smtClean="0"/>
              <a:t>Puddleduck</a:t>
            </a:r>
            <a:r>
              <a:rPr lang="en-US" sz="1200" dirty="0" smtClean="0"/>
              <a:t> </a:t>
            </a:r>
            <a:r>
              <a:rPr lang="en-US" sz="1200" dirty="0"/>
              <a:t>are two </a:t>
            </a:r>
            <a:r>
              <a:rPr lang="en-US" sz="1200" dirty="0" smtClean="0"/>
              <a:t>kids </a:t>
            </a:r>
            <a:r>
              <a:rPr lang="en-US" sz="1200" dirty="0" err="1" smtClean="0"/>
              <a:t>names</a:t>
            </a:r>
            <a:r>
              <a:rPr lang="en-US" sz="1200" dirty="0" err="1"/>
              <a:t>.".replace</a:t>
            </a:r>
            <a:r>
              <a:rPr lang="en-US" sz="1200" dirty="0"/>
              <a:t>(/([A-Z])([a-z]+)/g, </a:t>
            </a:r>
            <a:r>
              <a:rPr lang="en-US" sz="1200" dirty="0" smtClean="0"/>
              <a:t>"&lt;span style='</a:t>
            </a:r>
            <a:r>
              <a:rPr lang="en-US" sz="1200" dirty="0" err="1" smtClean="0"/>
              <a:t>color:red</a:t>
            </a:r>
            <a:r>
              <a:rPr lang="en-US" sz="1200" dirty="0"/>
              <a:t>'&gt;$1</a:t>
            </a:r>
            <a:r>
              <a:rPr lang="en-US" sz="1200" dirty="0" smtClean="0"/>
              <a:t>&lt;/span&gt;$</a:t>
            </a:r>
            <a:r>
              <a:rPr lang="en-US" sz="1200" dirty="0"/>
              <a:t>2");</a:t>
            </a:r>
          </a:p>
        </p:txBody>
      </p:sp>
      <p:sp>
        <p:nvSpPr>
          <p:cNvPr id="7" name="Rectangle 6"/>
          <p:cNvSpPr/>
          <p:nvPr/>
        </p:nvSpPr>
        <p:spPr>
          <a:xfrm>
            <a:off x="463062" y="3657600"/>
            <a:ext cx="8382000" cy="181588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400" dirty="0" err="1">
                <a:solidFill>
                  <a:schemeClr val="lt1"/>
                </a:solidFill>
              </a:rPr>
              <a:t>var</a:t>
            </a:r>
            <a:r>
              <a:rPr lang="en-US" sz="1400" dirty="0">
                <a:solidFill>
                  <a:schemeClr val="lt1"/>
                </a:solidFill>
              </a:rPr>
              <a:t> names = </a:t>
            </a:r>
            <a:r>
              <a:rPr lang="en-US" sz="1400" dirty="0" smtClean="0">
                <a:solidFill>
                  <a:schemeClr val="lt1"/>
                </a:solidFill>
              </a:rPr>
              <a:t>"Fred Barney;   </a:t>
            </a:r>
            <a:r>
              <a:rPr lang="en-US" sz="1400" dirty="0" err="1" smtClean="0">
                <a:solidFill>
                  <a:schemeClr val="lt1"/>
                </a:solidFill>
              </a:rPr>
              <a:t>Micky</a:t>
            </a:r>
            <a:r>
              <a:rPr lang="en-US" sz="1400" dirty="0" smtClean="0">
                <a:solidFill>
                  <a:schemeClr val="lt1"/>
                </a:solidFill>
              </a:rPr>
              <a:t> Minnie;   Eleanor   Rigby ;Cain Abel    ; Jill Jack";</a:t>
            </a:r>
          </a:p>
          <a:p>
            <a:r>
              <a:rPr lang="en-US" sz="1400" dirty="0" err="1" smtClean="0"/>
              <a:t>var</a:t>
            </a:r>
            <a:r>
              <a:rPr lang="en-US" sz="1400" dirty="0" smtClean="0"/>
              <a:t> pattern = /\s*;\s*/;</a:t>
            </a:r>
          </a:p>
          <a:p>
            <a:r>
              <a:rPr lang="en-US" sz="1400" dirty="0" err="1" smtClean="0">
                <a:solidFill>
                  <a:schemeClr val="lt1"/>
                </a:solidFill>
              </a:rPr>
              <a:t>var</a:t>
            </a:r>
            <a:r>
              <a:rPr lang="en-US" sz="1400" dirty="0" smtClean="0">
                <a:solidFill>
                  <a:schemeClr val="lt1"/>
                </a:solidFill>
              </a:rPr>
              <a:t> </a:t>
            </a:r>
            <a:r>
              <a:rPr lang="en-US" sz="1400" dirty="0" err="1" smtClean="0">
                <a:solidFill>
                  <a:schemeClr val="lt1"/>
                </a:solidFill>
              </a:rPr>
              <a:t>nameList</a:t>
            </a:r>
            <a:r>
              <a:rPr lang="en-US" sz="1400" dirty="0" smtClean="0">
                <a:solidFill>
                  <a:schemeClr val="lt1"/>
                </a:solidFill>
              </a:rPr>
              <a:t> = </a:t>
            </a:r>
            <a:r>
              <a:rPr lang="en-US" sz="1400" dirty="0" err="1" smtClean="0">
                <a:solidFill>
                  <a:schemeClr val="lt1"/>
                </a:solidFill>
              </a:rPr>
              <a:t>names.split</a:t>
            </a:r>
            <a:r>
              <a:rPr lang="en-US" sz="1400" dirty="0" smtClean="0">
                <a:solidFill>
                  <a:schemeClr val="lt1"/>
                </a:solidFill>
              </a:rPr>
              <a:t>(pattern);</a:t>
            </a:r>
          </a:p>
          <a:p>
            <a:r>
              <a:rPr lang="en-US" sz="1400" dirty="0" smtClean="0"/>
              <a:t>pattern = /(\w+)\s+(\w+)/;</a:t>
            </a:r>
          </a:p>
          <a:p>
            <a:r>
              <a:rPr lang="en-US" sz="1400" dirty="0" err="1" smtClean="0"/>
              <a:t>var</a:t>
            </a:r>
            <a:r>
              <a:rPr lang="en-US" sz="1400" dirty="0" smtClean="0"/>
              <a:t> </a:t>
            </a:r>
            <a:r>
              <a:rPr lang="en-US" sz="1400" dirty="0" err="1" smtClean="0"/>
              <a:t>surnameList</a:t>
            </a:r>
            <a:r>
              <a:rPr lang="en-US" sz="1400" dirty="0" smtClean="0"/>
              <a:t> = []</a:t>
            </a:r>
          </a:p>
          <a:p>
            <a:r>
              <a:rPr lang="en-US" sz="1400" dirty="0" smtClean="0"/>
              <a:t>for(</a:t>
            </a:r>
            <a:r>
              <a:rPr lang="en-US" sz="1400" dirty="0" err="1" smtClean="0"/>
              <a:t>var</a:t>
            </a:r>
            <a:r>
              <a:rPr lang="en-US" sz="1400" dirty="0" smtClean="0"/>
              <a:t> i=0; i&lt;</a:t>
            </a:r>
            <a:r>
              <a:rPr lang="en-US" sz="1400" dirty="0" err="1" smtClean="0"/>
              <a:t>names.length</a:t>
            </a:r>
            <a:r>
              <a:rPr lang="en-US" sz="1400" dirty="0" smtClean="0"/>
              <a:t>; i++) {</a:t>
            </a:r>
            <a:endParaRPr lang="en-US" sz="1400" dirty="0" smtClean="0">
              <a:solidFill>
                <a:schemeClr val="lt1"/>
              </a:solidFill>
            </a:endParaRPr>
          </a:p>
          <a:p>
            <a:r>
              <a:rPr lang="en-US" sz="1400" dirty="0"/>
              <a:t> </a:t>
            </a:r>
            <a:r>
              <a:rPr lang="en-US" sz="1400" dirty="0" smtClean="0"/>
              <a:t> </a:t>
            </a:r>
            <a:r>
              <a:rPr lang="en-US" sz="1400" dirty="0" err="1" smtClean="0"/>
              <a:t>surnameList.push</a:t>
            </a:r>
            <a:r>
              <a:rPr lang="en-US" sz="1400" dirty="0" smtClean="0"/>
              <a:t>(</a:t>
            </a:r>
            <a:r>
              <a:rPr lang="en-US" sz="1400" dirty="0" err="1" smtClean="0"/>
              <a:t>nameList</a:t>
            </a:r>
            <a:r>
              <a:rPr lang="en-US" sz="1400" dirty="0" smtClean="0"/>
              <a:t>[i].replace(pattern, "$2, $1"));</a:t>
            </a:r>
            <a:endParaRPr lang="en-US" sz="1400" dirty="0" smtClean="0">
              <a:solidFill>
                <a:schemeClr val="lt1"/>
              </a:solidFill>
            </a:endParaRPr>
          </a:p>
          <a:p>
            <a:r>
              <a:rPr lang="en-US" sz="1400" dirty="0"/>
              <a:t>}</a:t>
            </a:r>
            <a:r>
              <a:rPr lang="en-US" sz="1400" dirty="0" smtClean="0">
                <a:solidFill>
                  <a:schemeClr val="lt1"/>
                </a:solidFill>
              </a:rPr>
              <a:t> </a:t>
            </a:r>
            <a:endParaRPr lang="en-US" sz="1400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3377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Create your Own Iterator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 smtClean="0"/>
              <a:t>Write a 'class' that iterates over an array</a:t>
            </a:r>
          </a:p>
          <a:p>
            <a:pPr lvl="1"/>
            <a:r>
              <a:rPr lang="en-US" sz="1400" dirty="0" smtClean="0"/>
              <a:t>The iterator should have next and </a:t>
            </a:r>
            <a:r>
              <a:rPr lang="en-US" sz="1400" dirty="0" err="1" smtClean="0"/>
              <a:t>hasNext</a:t>
            </a:r>
            <a:r>
              <a:rPr lang="en-US" sz="1400" dirty="0" smtClean="0"/>
              <a:t> methods</a:t>
            </a:r>
          </a:p>
          <a:p>
            <a:r>
              <a:rPr lang="en-US" sz="1600" dirty="0" smtClean="0"/>
              <a:t>For example:</a:t>
            </a:r>
          </a:p>
          <a:p>
            <a:pPr lvl="1"/>
            <a:r>
              <a:rPr lang="en-US" sz="1400" dirty="0" err="1" smtClean="0"/>
              <a:t>var</a:t>
            </a:r>
            <a:r>
              <a:rPr lang="en-US" sz="1400" dirty="0" smtClean="0"/>
              <a:t> iterator = new iterator([1,2,3,4,5]);</a:t>
            </a:r>
          </a:p>
          <a:p>
            <a:pPr lvl="1"/>
            <a:r>
              <a:rPr lang="en-US" sz="1400" dirty="0" smtClean="0"/>
              <a:t>while(</a:t>
            </a:r>
            <a:r>
              <a:rPr lang="en-US" sz="1400" dirty="0" err="1" smtClean="0"/>
              <a:t>iterator.hasNext</a:t>
            </a:r>
            <a:r>
              <a:rPr lang="en-US" sz="1400" dirty="0" smtClean="0"/>
              <a:t>()) {</a:t>
            </a:r>
          </a:p>
          <a:p>
            <a:pPr lvl="1"/>
            <a:r>
              <a:rPr lang="en-US" sz="1400" dirty="0"/>
              <a:t> </a:t>
            </a:r>
            <a:r>
              <a:rPr lang="en-US" sz="1400" dirty="0" smtClean="0"/>
              <a:t>   </a:t>
            </a:r>
            <a:r>
              <a:rPr lang="en-US" sz="1400" dirty="0" err="1" smtClean="0"/>
              <a:t>document.write</a:t>
            </a:r>
            <a:r>
              <a:rPr lang="en-US" sz="1400" dirty="0" smtClean="0"/>
              <a:t>(</a:t>
            </a:r>
            <a:r>
              <a:rPr lang="en-US" sz="1400" dirty="0" err="1" smtClean="0"/>
              <a:t>iterator.next</a:t>
            </a:r>
            <a:r>
              <a:rPr lang="en-US" sz="1400" dirty="0" smtClean="0"/>
              <a:t>());</a:t>
            </a:r>
          </a:p>
          <a:p>
            <a:pPr lvl="1"/>
            <a:r>
              <a:rPr lang="en-US" sz="1400" dirty="0" smtClean="0"/>
              <a:t>}</a:t>
            </a:r>
          </a:p>
          <a:p>
            <a:pPr lvl="1"/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524000" y="4191000"/>
            <a:ext cx="6934200" cy="212365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function iterator(array) {</a:t>
            </a:r>
          </a:p>
          <a:p>
            <a:r>
              <a:rPr lang="en-US" sz="1200" dirty="0"/>
              <a:t>  </a:t>
            </a:r>
            <a:r>
              <a:rPr lang="en-US" sz="1200" dirty="0" err="1"/>
              <a:t>this.index</a:t>
            </a:r>
            <a:r>
              <a:rPr lang="en-US" sz="1200" dirty="0"/>
              <a:t> = 0;</a:t>
            </a:r>
          </a:p>
          <a:p>
            <a:r>
              <a:rPr lang="en-US" sz="1200" dirty="0"/>
              <a:t>  </a:t>
            </a:r>
            <a:r>
              <a:rPr lang="en-US" sz="1200" dirty="0" err="1"/>
              <a:t>this.hasNext</a:t>
            </a:r>
            <a:r>
              <a:rPr lang="en-US" sz="1200" dirty="0"/>
              <a:t> = function() { return </a:t>
            </a:r>
            <a:r>
              <a:rPr lang="en-US" sz="1200" dirty="0" err="1"/>
              <a:t>this.index</a:t>
            </a:r>
            <a:r>
              <a:rPr lang="en-US" sz="1200" dirty="0"/>
              <a:t> &lt; </a:t>
            </a:r>
            <a:r>
              <a:rPr lang="en-US" sz="1200" dirty="0" err="1"/>
              <a:t>array.length</a:t>
            </a:r>
            <a:r>
              <a:rPr lang="en-US" sz="1200" dirty="0"/>
              <a:t>; }</a:t>
            </a:r>
          </a:p>
          <a:p>
            <a:r>
              <a:rPr lang="en-US" sz="1200" dirty="0"/>
              <a:t>  </a:t>
            </a:r>
            <a:r>
              <a:rPr lang="en-US" sz="1200" dirty="0" err="1"/>
              <a:t>this.next</a:t>
            </a:r>
            <a:r>
              <a:rPr lang="en-US" sz="1200" dirty="0"/>
              <a:t> = function() { </a:t>
            </a:r>
          </a:p>
          <a:p>
            <a:r>
              <a:rPr lang="en-US" sz="1200" dirty="0"/>
              <a:t>   if(</a:t>
            </a:r>
            <a:r>
              <a:rPr lang="en-US" sz="1200" dirty="0" err="1"/>
              <a:t>this.hasNext</a:t>
            </a:r>
            <a:r>
              <a:rPr lang="en-US" sz="1200" dirty="0"/>
              <a:t>()) </a:t>
            </a:r>
            <a:r>
              <a:rPr lang="en-US" sz="1200" dirty="0" smtClean="0"/>
              <a:t> {   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     </a:t>
            </a:r>
            <a:r>
              <a:rPr lang="en-US" sz="1200" dirty="0" err="1" smtClean="0"/>
              <a:t>var</a:t>
            </a:r>
            <a:r>
              <a:rPr lang="en-US" sz="1200" dirty="0" smtClean="0"/>
              <a:t> result = array[</a:t>
            </a:r>
            <a:r>
              <a:rPr lang="en-US" sz="1200" dirty="0" err="1" smtClean="0"/>
              <a:t>this.index</a:t>
            </a:r>
            <a:r>
              <a:rPr lang="en-US" sz="1200" dirty="0" smtClean="0"/>
              <a:t>];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     </a:t>
            </a:r>
            <a:r>
              <a:rPr lang="en-US" sz="1200" dirty="0" err="1" smtClean="0"/>
              <a:t>this.index</a:t>
            </a:r>
            <a:r>
              <a:rPr lang="en-US" sz="1200" dirty="0" smtClean="0"/>
              <a:t> = </a:t>
            </a:r>
            <a:r>
              <a:rPr lang="en-US" sz="1200" smtClean="0"/>
              <a:t>this.index</a:t>
            </a:r>
            <a:r>
              <a:rPr lang="en-US" sz="1200" dirty="0" smtClean="0"/>
              <a:t> + 1;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     return result;   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   } </a:t>
            </a:r>
            <a:r>
              <a:rPr lang="en-US" sz="1200" dirty="0"/>
              <a:t>else </a:t>
            </a:r>
            <a:r>
              <a:rPr lang="en-US" sz="1200" dirty="0" smtClean="0"/>
              <a:t>{ </a:t>
            </a:r>
            <a:r>
              <a:rPr lang="en-US" sz="1200" dirty="0"/>
              <a:t>return undefined; </a:t>
            </a:r>
            <a:r>
              <a:rPr lang="en-US" sz="1200" dirty="0" smtClean="0"/>
              <a:t>  </a:t>
            </a:r>
            <a:r>
              <a:rPr lang="en-US" sz="1200" dirty="0"/>
              <a:t>}</a:t>
            </a:r>
          </a:p>
          <a:p>
            <a:r>
              <a:rPr lang="en-US" sz="1200" dirty="0"/>
              <a:t>  </a:t>
            </a:r>
            <a:r>
              <a:rPr lang="en-US" sz="1200" dirty="0" smtClean="0"/>
              <a:t>}</a:t>
            </a:r>
            <a:endParaRPr lang="en-US" sz="1200" dirty="0"/>
          </a:p>
          <a:p>
            <a:r>
              <a:rPr lang="en-US" sz="1200" dirty="0" smtClean="0"/>
              <a:t>}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03909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Some languages have classes and objects. In these languages:</a:t>
            </a:r>
          </a:p>
          <a:p>
            <a:pPr lvl="1"/>
            <a:r>
              <a:rPr lang="en-US" dirty="0" smtClean="0"/>
              <a:t>Classes inherit from other classes</a:t>
            </a:r>
          </a:p>
          <a:p>
            <a:pPr lvl="1"/>
            <a:r>
              <a:rPr lang="en-US" dirty="0" smtClean="0"/>
              <a:t>Objects don't inherit from other objects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JavaScript uses Prototypal inheritance</a:t>
            </a:r>
          </a:p>
          <a:p>
            <a:pPr lvl="1"/>
            <a:r>
              <a:rPr lang="en-US" dirty="0" smtClean="0"/>
              <a:t>Objects can be linked to other objects.  </a:t>
            </a:r>
          </a:p>
          <a:p>
            <a:pPr lvl="2"/>
            <a:r>
              <a:rPr lang="en-US" dirty="0" smtClean="0"/>
              <a:t>Every object has a __proto__ property that refers to it's parent</a:t>
            </a:r>
          </a:p>
          <a:p>
            <a:pPr lvl="2"/>
            <a:r>
              <a:rPr lang="en-US" dirty="0" smtClean="0"/>
              <a:t>Functions have a prototype property that refer to their 'class-like' object</a:t>
            </a:r>
          </a:p>
          <a:p>
            <a:pPr lvl="1"/>
            <a:r>
              <a:rPr lang="en-US" dirty="0" smtClean="0"/>
              <a:t>The object inherits all properties of the object linked to</a:t>
            </a:r>
          </a:p>
          <a:p>
            <a:pPr lvl="2"/>
            <a:r>
              <a:rPr lang="en-US" dirty="0" smtClean="0"/>
              <a:t>Writing a property value alters only the object itself (not the linked objects)</a:t>
            </a:r>
          </a:p>
          <a:p>
            <a:pPr lvl="2"/>
            <a:r>
              <a:rPr lang="en-US" dirty="0" smtClean="0"/>
              <a:t>Reading a property will climb the chain</a:t>
            </a:r>
          </a:p>
          <a:p>
            <a:pPr lvl="1"/>
            <a:r>
              <a:rPr lang="en-US" dirty="0" smtClean="0"/>
              <a:t>Single linkage (inheritance) only.</a:t>
            </a:r>
          </a:p>
          <a:p>
            <a:pPr lvl="1"/>
            <a:r>
              <a:rPr lang="en-US" dirty="0" smtClean="0"/>
              <a:t>At the root is Object</a:t>
            </a:r>
          </a:p>
          <a:p>
            <a:pPr lvl="2"/>
            <a:r>
              <a:rPr lang="en-US" dirty="0" smtClean="0"/>
              <a:t>This has just a couple properties:  </a:t>
            </a:r>
            <a:r>
              <a:rPr lang="en-US" dirty="0" err="1" smtClean="0"/>
              <a:t>hasOwnProperty</a:t>
            </a:r>
            <a:r>
              <a:rPr lang="en-US" dirty="0" smtClean="0"/>
              <a:t> for example.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557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Exapmle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err="1" smtClean="0"/>
              <a:t>var</a:t>
            </a:r>
            <a:r>
              <a:rPr lang="en-US" sz="1800" dirty="0" smtClean="0"/>
              <a:t> obj1 = {</a:t>
            </a:r>
            <a:r>
              <a:rPr lang="en-US" sz="1800" dirty="0" err="1" smtClean="0"/>
              <a:t>name:"Aaron</a:t>
            </a:r>
            <a:r>
              <a:rPr lang="en-US" sz="1800" dirty="0" smtClean="0"/>
              <a:t> Rodgers", rating:129, position:"</a:t>
            </a:r>
            <a:r>
              <a:rPr lang="en-US" sz="1800" dirty="0" err="1" smtClean="0"/>
              <a:t>qb</a:t>
            </a:r>
            <a:r>
              <a:rPr lang="en-US" sz="1800" dirty="0" smtClean="0"/>
              <a:t>" }</a:t>
            </a:r>
          </a:p>
          <a:p>
            <a:r>
              <a:rPr lang="en-US" sz="1800" dirty="0" err="1" smtClean="0"/>
              <a:t>var</a:t>
            </a:r>
            <a:r>
              <a:rPr lang="en-US" sz="1800" dirty="0" smtClean="0"/>
              <a:t> obj2 = { __proto__ : obj1 }</a:t>
            </a:r>
          </a:p>
          <a:p>
            <a:r>
              <a:rPr lang="en-US" sz="1800" dirty="0" smtClean="0"/>
              <a:t>obj2.gamesPlayed = 5;</a:t>
            </a:r>
          </a:p>
          <a:p>
            <a:r>
              <a:rPr lang="en-US" sz="1800" dirty="0" smtClean="0"/>
              <a:t>obj2.team="Rams";</a:t>
            </a:r>
          </a:p>
          <a:p>
            <a:r>
              <a:rPr lang="en-US" sz="1800" dirty="0" smtClean="0"/>
              <a:t>obj2.rating += 3;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77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15591"/>
              </p:ext>
            </p:extLst>
          </p:nvPr>
        </p:nvGraphicFramePr>
        <p:xfrm>
          <a:off x="5638800" y="4674358"/>
          <a:ext cx="23622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  <a:gridCol w="1447800"/>
              </a:tblGrid>
              <a:tr h="15240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obj1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name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"Aaron Rodgers: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rating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129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position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"</a:t>
                      </a:r>
                      <a:r>
                        <a:rPr lang="en-US" sz="1200" dirty="0" err="1" smtClean="0"/>
                        <a:t>qb</a:t>
                      </a:r>
                      <a:r>
                        <a:rPr lang="en-US" sz="1200" dirty="0" smtClean="0"/>
                        <a:t>"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__proto__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5900842"/>
              </p:ext>
            </p:extLst>
          </p:nvPr>
        </p:nvGraphicFramePr>
        <p:xfrm>
          <a:off x="2667000" y="3759958"/>
          <a:ext cx="21336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7107"/>
                <a:gridCol w="656493"/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obj2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gamesPlayed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rating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131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team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"Rams"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__proto__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0" name="Freeform 9"/>
          <p:cNvSpPr/>
          <p:nvPr/>
        </p:nvSpPr>
        <p:spPr>
          <a:xfrm>
            <a:off x="4332027" y="5005316"/>
            <a:ext cx="1310185" cy="928048"/>
          </a:xfrm>
          <a:custGeom>
            <a:avLst/>
            <a:gdLst>
              <a:gd name="connsiteX0" fmla="*/ 0 w 1310185"/>
              <a:gd name="connsiteY0" fmla="*/ 0 h 928048"/>
              <a:gd name="connsiteX1" fmla="*/ 443552 w 1310185"/>
              <a:gd name="connsiteY1" fmla="*/ 736979 h 928048"/>
              <a:gd name="connsiteX2" fmla="*/ 791570 w 1310185"/>
              <a:gd name="connsiteY2" fmla="*/ 354842 h 928048"/>
              <a:gd name="connsiteX3" fmla="*/ 1310185 w 1310185"/>
              <a:gd name="connsiteY3" fmla="*/ 928048 h 928048"/>
              <a:gd name="connsiteX4" fmla="*/ 1310185 w 1310185"/>
              <a:gd name="connsiteY4" fmla="*/ 928048 h 928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0185" h="928048">
                <a:moveTo>
                  <a:pt x="0" y="0"/>
                </a:moveTo>
                <a:cubicBezTo>
                  <a:pt x="155812" y="338919"/>
                  <a:pt x="311624" y="677839"/>
                  <a:pt x="443552" y="736979"/>
                </a:cubicBezTo>
                <a:cubicBezTo>
                  <a:pt x="575480" y="796119"/>
                  <a:pt x="647131" y="322997"/>
                  <a:pt x="791570" y="354842"/>
                </a:cubicBezTo>
                <a:cubicBezTo>
                  <a:pt x="936009" y="386687"/>
                  <a:pt x="1310185" y="928048"/>
                  <a:pt x="1310185" y="928048"/>
                </a:cubicBezTo>
                <a:lnTo>
                  <a:pt x="1310185" y="928048"/>
                </a:lnTo>
              </a:path>
            </a:pathLst>
          </a:custGeom>
          <a:ln>
            <a:solidFill>
              <a:srgbClr val="C00000"/>
            </a:solidFill>
            <a:headEnd type="oval" w="lg" len="lg"/>
            <a:tailEnd type="stealth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7163937" y="5905776"/>
            <a:ext cx="791570" cy="560275"/>
          </a:xfrm>
          <a:custGeom>
            <a:avLst/>
            <a:gdLst>
              <a:gd name="connsiteX0" fmla="*/ 0 w 791570"/>
              <a:gd name="connsiteY0" fmla="*/ 20764 h 560275"/>
              <a:gd name="connsiteX1" fmla="*/ 464024 w 791570"/>
              <a:gd name="connsiteY1" fmla="*/ 61707 h 560275"/>
              <a:gd name="connsiteX2" fmla="*/ 286603 w 791570"/>
              <a:gd name="connsiteY2" fmla="*/ 539379 h 560275"/>
              <a:gd name="connsiteX3" fmla="*/ 791570 w 791570"/>
              <a:gd name="connsiteY3" fmla="*/ 430197 h 560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91570" h="560275">
                <a:moveTo>
                  <a:pt x="0" y="20764"/>
                </a:moveTo>
                <a:cubicBezTo>
                  <a:pt x="208128" y="-1983"/>
                  <a:pt x="416257" y="-24729"/>
                  <a:pt x="464024" y="61707"/>
                </a:cubicBezTo>
                <a:cubicBezTo>
                  <a:pt x="511791" y="148143"/>
                  <a:pt x="232012" y="477964"/>
                  <a:pt x="286603" y="539379"/>
                </a:cubicBezTo>
                <a:cubicBezTo>
                  <a:pt x="341194" y="600794"/>
                  <a:pt x="566382" y="515495"/>
                  <a:pt x="791570" y="430197"/>
                </a:cubicBezTo>
              </a:path>
            </a:pathLst>
          </a:custGeom>
          <a:ln>
            <a:solidFill>
              <a:srgbClr val="C00000"/>
            </a:solidFill>
            <a:headEnd type="oval" w="lg" len="lg"/>
            <a:tailEnd type="stealth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075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Object function is not standard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function comes from Douglas </a:t>
            </a:r>
            <a:r>
              <a:rPr lang="en-US" dirty="0" err="1" smtClean="0"/>
              <a:t>Crockford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function expresses a common idiom to making a linkage between two objects.</a:t>
            </a:r>
          </a:p>
          <a:p>
            <a:pPr lvl="1"/>
            <a:r>
              <a:rPr lang="en-US" dirty="0" smtClean="0"/>
              <a:t>The linkage uses the 'prototype' member</a:t>
            </a:r>
          </a:p>
          <a:p>
            <a:pPr lvl="1"/>
            <a:r>
              <a:rPr lang="en-US" dirty="0" smtClean="0"/>
              <a:t>Should simply define this function and then use 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124200" y="4038600"/>
            <a:ext cx="4572000" cy="1477328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dirty="0"/>
              <a:t>function object(o) {</a:t>
            </a:r>
          </a:p>
          <a:p>
            <a:pPr lvl="1"/>
            <a:r>
              <a:rPr lang="en-US" dirty="0"/>
              <a:t>function F() {}</a:t>
            </a:r>
          </a:p>
          <a:p>
            <a:pPr lvl="1"/>
            <a:r>
              <a:rPr lang="en-US" dirty="0" err="1"/>
              <a:t>F.prototype</a:t>
            </a:r>
            <a:r>
              <a:rPr lang="en-US" dirty="0"/>
              <a:t> = o;</a:t>
            </a:r>
          </a:p>
          <a:p>
            <a:pPr lvl="1"/>
            <a:r>
              <a:rPr lang="en-US" dirty="0"/>
              <a:t>return new F();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65637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JavaScript has a Date object that supports calendar operations.</a:t>
            </a:r>
          </a:p>
          <a:p>
            <a:r>
              <a:rPr lang="en-US" dirty="0" smtClean="0"/>
              <a:t>Create a date object by passing in </a:t>
            </a:r>
          </a:p>
          <a:p>
            <a:pPr lvl="1"/>
            <a:r>
              <a:rPr lang="en-US" dirty="0" smtClean="0"/>
              <a:t>nothing : the current date and time</a:t>
            </a:r>
          </a:p>
          <a:p>
            <a:pPr lvl="1"/>
            <a:r>
              <a:rPr lang="en-US" dirty="0" smtClean="0"/>
              <a:t>A string : "&lt;m&gt; &lt;d&gt;, &lt;y&gt; &lt;</a:t>
            </a:r>
            <a:r>
              <a:rPr lang="en-US" dirty="0" err="1" smtClean="0"/>
              <a:t>hr</a:t>
            </a:r>
            <a:r>
              <a:rPr lang="en-US" dirty="0" smtClean="0"/>
              <a:t>&gt;:&lt;min&gt;:&lt;sec&gt;"</a:t>
            </a:r>
          </a:p>
          <a:p>
            <a:pPr lvl="1"/>
            <a:r>
              <a:rPr lang="en-US" dirty="0" smtClean="0"/>
              <a:t>integers : year, month, day, hour, minute, second</a:t>
            </a:r>
          </a:p>
          <a:p>
            <a:pPr lvl="2"/>
            <a:r>
              <a:rPr lang="en-US" dirty="0" smtClean="0"/>
              <a:t>month : 0 to 11</a:t>
            </a:r>
          </a:p>
          <a:p>
            <a:pPr lvl="2"/>
            <a:r>
              <a:rPr lang="en-US" dirty="0" smtClean="0"/>
              <a:t>day : 1 to 31</a:t>
            </a:r>
          </a:p>
          <a:p>
            <a:pPr lvl="2"/>
            <a:r>
              <a:rPr lang="en-US" dirty="0" smtClean="0"/>
              <a:t>hour : 0 to 23</a:t>
            </a:r>
          </a:p>
          <a:p>
            <a:r>
              <a:rPr lang="en-US" dirty="0" smtClean="0"/>
              <a:t>Examples</a:t>
            </a:r>
          </a:p>
          <a:p>
            <a:pPr lvl="1"/>
            <a:r>
              <a:rPr lang="en-US" dirty="0" err="1" smtClean="0"/>
              <a:t>var</a:t>
            </a:r>
            <a:r>
              <a:rPr lang="en-US" dirty="0" smtClean="0"/>
              <a:t> d1 = new Date()</a:t>
            </a:r>
          </a:p>
          <a:p>
            <a:pPr lvl="1"/>
            <a:r>
              <a:rPr lang="en-US" dirty="0" err="1" smtClean="0"/>
              <a:t>var</a:t>
            </a:r>
            <a:r>
              <a:rPr lang="en-US" dirty="0" smtClean="0"/>
              <a:t> d2 = new Date("January 1, 2014 08:00:00");</a:t>
            </a:r>
          </a:p>
          <a:p>
            <a:pPr lvl="1"/>
            <a:r>
              <a:rPr lang="en-US" dirty="0" err="1" smtClean="0"/>
              <a:t>var</a:t>
            </a:r>
            <a:r>
              <a:rPr lang="en-US" dirty="0" smtClean="0"/>
              <a:t> d3 = new Date(2014, 0, 1, 0, 0, 0);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1048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Numeric literals </a:t>
            </a:r>
            <a:r>
              <a:rPr lang="en-US" dirty="0"/>
              <a:t>are like Java (syntactically)</a:t>
            </a:r>
          </a:p>
          <a:p>
            <a:r>
              <a:rPr lang="en-US" dirty="0" smtClean="0"/>
              <a:t>Numeric </a:t>
            </a:r>
            <a:r>
              <a:rPr lang="en-US" dirty="0"/>
              <a:t>values are stored as double-precision </a:t>
            </a:r>
            <a:r>
              <a:rPr lang="en-US" dirty="0" err="1" smtClean="0"/>
              <a:t>fp</a:t>
            </a:r>
            <a:endParaRPr lang="en-US" dirty="0" smtClean="0"/>
          </a:p>
          <a:p>
            <a:pPr lvl="1"/>
            <a:r>
              <a:rPr lang="en-US" dirty="0" smtClean="0"/>
              <a:t>There are no integers.  All numbers are 64-bit floating point IEEE values.</a:t>
            </a:r>
          </a:p>
          <a:p>
            <a:pPr lvl="1"/>
            <a:r>
              <a:rPr lang="en-US" dirty="0" smtClean="0"/>
              <a:t>Three special values:</a:t>
            </a:r>
          </a:p>
          <a:p>
            <a:pPr lvl="2"/>
            <a:r>
              <a:rPr lang="en-US" b="1" dirty="0" err="1" smtClean="0"/>
              <a:t>NaN</a:t>
            </a:r>
            <a:r>
              <a:rPr lang="en-US" dirty="0" smtClean="0"/>
              <a:t> (Not a Number): This is the result of any undefined or erroneous operation.  Also, any arithmetic operation with </a:t>
            </a:r>
            <a:r>
              <a:rPr lang="en-US" dirty="0" err="1" smtClean="0"/>
              <a:t>NaN</a:t>
            </a:r>
            <a:r>
              <a:rPr lang="en-US" dirty="0" smtClean="0"/>
              <a:t> as an input will have </a:t>
            </a:r>
            <a:r>
              <a:rPr lang="en-US" dirty="0" err="1" smtClean="0"/>
              <a:t>NaN</a:t>
            </a:r>
            <a:r>
              <a:rPr lang="en-US" dirty="0" smtClean="0"/>
              <a:t> as a result.  </a:t>
            </a:r>
            <a:r>
              <a:rPr lang="en-US" dirty="0" err="1" smtClean="0"/>
              <a:t>NaN</a:t>
            </a:r>
            <a:r>
              <a:rPr lang="en-US" dirty="0" smtClean="0"/>
              <a:t> is not equal to anything, not even </a:t>
            </a:r>
            <a:r>
              <a:rPr lang="en-US" dirty="0" err="1" smtClean="0"/>
              <a:t>NaN</a:t>
            </a:r>
            <a:r>
              <a:rPr lang="en-US" dirty="0" smtClean="0"/>
              <a:t>.</a:t>
            </a:r>
          </a:p>
          <a:p>
            <a:pPr lvl="2"/>
            <a:r>
              <a:rPr lang="en-US" b="1" dirty="0" smtClean="0"/>
              <a:t>Infinity</a:t>
            </a:r>
            <a:r>
              <a:rPr lang="en-US" dirty="0" smtClean="0"/>
              <a:t>: This is positive infinity</a:t>
            </a:r>
            <a:r>
              <a:rPr lang="en-US" dirty="0"/>
              <a:t>. A positive infinity is returned whenever a math overflow occurs in a JavaScript application</a:t>
            </a:r>
            <a:endParaRPr lang="en-US" dirty="0" smtClean="0"/>
          </a:p>
          <a:p>
            <a:pPr lvl="2"/>
            <a:r>
              <a:rPr lang="en-US" b="1" dirty="0" smtClean="0"/>
              <a:t>-Infinity</a:t>
            </a:r>
            <a:r>
              <a:rPr lang="en-US" dirty="0" smtClean="0"/>
              <a:t>: This is negative infinity. </a:t>
            </a:r>
            <a:r>
              <a:rPr lang="en-US" dirty="0"/>
              <a:t>A negative infinity is returned when a number occurs that is smaller than the minimum value supported in </a:t>
            </a:r>
            <a:endParaRPr lang="en-US" dirty="0" smtClean="0"/>
          </a:p>
          <a:p>
            <a:r>
              <a:rPr lang="en-US" dirty="0" smtClean="0"/>
              <a:t>Constructor:</a:t>
            </a:r>
          </a:p>
          <a:p>
            <a:pPr lvl="1"/>
            <a:r>
              <a:rPr lang="en-US" dirty="0" smtClean="0"/>
              <a:t>Number(x) : Returns x as a Number.  Returns </a:t>
            </a:r>
            <a:r>
              <a:rPr lang="en-US" dirty="0" err="1" smtClean="0"/>
              <a:t>NaN</a:t>
            </a:r>
            <a:r>
              <a:rPr lang="en-US" dirty="0" smtClean="0"/>
              <a:t> if it can't convert.</a:t>
            </a:r>
          </a:p>
          <a:p>
            <a:pPr lvl="2"/>
            <a:r>
              <a:rPr lang="en-US" dirty="0" err="1" smtClean="0"/>
              <a:t>var</a:t>
            </a:r>
            <a:r>
              <a:rPr lang="en-US" dirty="0" smtClean="0"/>
              <a:t> x = Number("Bugs Bunny");</a:t>
            </a:r>
          </a:p>
          <a:p>
            <a:pPr lvl="2"/>
            <a:r>
              <a:rPr lang="en-US" dirty="0" err="1" smtClean="0"/>
              <a:t>var</a:t>
            </a:r>
            <a:r>
              <a:rPr lang="en-US" dirty="0" smtClean="0"/>
              <a:t> y = Number("332.123");</a:t>
            </a:r>
          </a:p>
          <a:p>
            <a:pPr lvl="2"/>
            <a:r>
              <a:rPr lang="en-US" dirty="0" err="1" smtClean="0"/>
              <a:t>var</a:t>
            </a:r>
            <a:r>
              <a:rPr lang="en-US" dirty="0" smtClean="0"/>
              <a:t> s1 = </a:t>
            </a:r>
            <a:r>
              <a:rPr lang="en-US" dirty="0" err="1" smtClean="0"/>
              <a:t>NaN</a:t>
            </a:r>
            <a:r>
              <a:rPr lang="en-US" dirty="0" smtClean="0"/>
              <a:t>;</a:t>
            </a:r>
          </a:p>
          <a:p>
            <a:pPr lvl="2"/>
            <a:r>
              <a:rPr lang="en-US" dirty="0" err="1" smtClean="0"/>
              <a:t>var</a:t>
            </a:r>
            <a:r>
              <a:rPr lang="en-US" dirty="0" smtClean="0"/>
              <a:t> s2 = Infinity;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228600"/>
            <a:ext cx="2730086" cy="1296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57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'date' object is represented internally as a number that denotes the number of milliseconds since January 1</a:t>
            </a:r>
            <a:r>
              <a:rPr lang="en-US" baseline="30000" dirty="0" smtClean="0"/>
              <a:t>st</a:t>
            </a:r>
            <a:r>
              <a:rPr lang="en-US" dirty="0" smtClean="0"/>
              <a:t>, 1970, 00:00:00 in GMT.  Dates can be created by passing in this number.</a:t>
            </a:r>
          </a:p>
          <a:p>
            <a:pPr lvl="1"/>
            <a:r>
              <a:rPr lang="en-US" dirty="0" err="1" smtClean="0"/>
              <a:t>var</a:t>
            </a:r>
            <a:r>
              <a:rPr lang="en-US" dirty="0" smtClean="0"/>
              <a:t> d3 = new Date(0);</a:t>
            </a:r>
          </a:p>
          <a:p>
            <a:pPr lvl="1"/>
            <a:r>
              <a:rPr lang="en-US" dirty="0" err="1" smtClean="0"/>
              <a:t>var</a:t>
            </a:r>
            <a:r>
              <a:rPr lang="en-US" dirty="0" smtClean="0"/>
              <a:t> d4 = new Date(235200025);</a:t>
            </a:r>
          </a:p>
          <a:p>
            <a:r>
              <a:rPr lang="en-US" dirty="0" smtClean="0"/>
              <a:t>This number is obtained via </a:t>
            </a:r>
            <a:r>
              <a:rPr lang="en-US" dirty="0" err="1" smtClean="0"/>
              <a:t>getTime</a:t>
            </a:r>
            <a:endParaRPr lang="en-US" dirty="0" smtClean="0"/>
          </a:p>
          <a:p>
            <a:pPr lvl="1"/>
            <a:r>
              <a:rPr lang="en-US" dirty="0" err="1" smtClean="0"/>
              <a:t>var</a:t>
            </a:r>
            <a:r>
              <a:rPr lang="en-US" dirty="0" smtClean="0"/>
              <a:t> time = d3.getTime();</a:t>
            </a:r>
          </a:p>
          <a:p>
            <a:r>
              <a:rPr lang="en-US" dirty="0" smtClean="0"/>
              <a:t>Dates can be compared by using this number</a:t>
            </a:r>
          </a:p>
          <a:p>
            <a:pPr lvl="1"/>
            <a:r>
              <a:rPr lang="en-US" dirty="0" smtClean="0"/>
              <a:t>d3.getTime() &lt; d4.getTime()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703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Strings:</a:t>
            </a:r>
          </a:p>
          <a:p>
            <a:pPr lvl="1"/>
            <a:r>
              <a:rPr lang="en-US" dirty="0" smtClean="0"/>
              <a:t>A sequence of 0 or more 2-byte chars</a:t>
            </a:r>
          </a:p>
          <a:p>
            <a:pPr lvl="1"/>
            <a:r>
              <a:rPr lang="en-US" dirty="0" smtClean="0"/>
              <a:t>No separate char type.  </a:t>
            </a:r>
          </a:p>
          <a:p>
            <a:pPr lvl="1"/>
            <a:r>
              <a:rPr lang="en-US" dirty="0" smtClean="0"/>
              <a:t>Strings are immutable</a:t>
            </a:r>
          </a:p>
          <a:p>
            <a:pPr lvl="1"/>
            <a:r>
              <a:rPr lang="en-US" dirty="0" smtClean="0"/>
              <a:t>Have a length property</a:t>
            </a:r>
          </a:p>
          <a:p>
            <a:pPr lvl="1"/>
            <a:r>
              <a:rPr lang="en-US" dirty="0" smtClean="0"/>
              <a:t>Strings can be compared via '=='</a:t>
            </a:r>
          </a:p>
          <a:p>
            <a:pPr lvl="1"/>
            <a:r>
              <a:rPr lang="en-US" dirty="0" smtClean="0"/>
              <a:t>String literals are indicated by ' or " enclosed text.</a:t>
            </a:r>
          </a:p>
          <a:p>
            <a:r>
              <a:rPr lang="en-US" dirty="0" smtClean="0"/>
              <a:t>Constructor:</a:t>
            </a:r>
          </a:p>
          <a:p>
            <a:pPr lvl="1"/>
            <a:r>
              <a:rPr lang="en-US" dirty="0" smtClean="0"/>
              <a:t>String(x): converts x into a string</a:t>
            </a:r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dirty="0" err="1" smtClean="0"/>
              <a:t>var</a:t>
            </a:r>
            <a:r>
              <a:rPr lang="en-US" dirty="0" smtClean="0"/>
              <a:t> a = "Bugs Bunny";</a:t>
            </a:r>
          </a:p>
          <a:p>
            <a:pPr lvl="1"/>
            <a:r>
              <a:rPr lang="en-US" dirty="0" err="1" smtClean="0"/>
              <a:t>var</a:t>
            </a:r>
            <a:r>
              <a:rPr lang="en-US" dirty="0" smtClean="0"/>
              <a:t> b = 'Road Runner';</a:t>
            </a:r>
          </a:p>
          <a:p>
            <a:pPr lvl="1"/>
            <a:r>
              <a:rPr lang="en-US" dirty="0" err="1" smtClean="0"/>
              <a:t>var</a:t>
            </a:r>
            <a:r>
              <a:rPr lang="en-US" dirty="0" smtClean="0"/>
              <a:t> c = String(28.55)</a:t>
            </a:r>
          </a:p>
          <a:p>
            <a:pPr lvl="1"/>
            <a:r>
              <a:rPr lang="en-US" dirty="0" err="1" smtClean="0"/>
              <a:t>var</a:t>
            </a:r>
            <a:r>
              <a:rPr lang="en-US" dirty="0" smtClean="0"/>
              <a:t> x = </a:t>
            </a:r>
            <a:r>
              <a:rPr lang="en-US" dirty="0" err="1" smtClean="0"/>
              <a:t>a.length</a:t>
            </a:r>
            <a:r>
              <a:rPr lang="en-US" dirty="0" smtClean="0"/>
              <a:t>;</a:t>
            </a:r>
          </a:p>
          <a:p>
            <a:pPr lvl="1"/>
            <a:r>
              <a:rPr lang="en-US" dirty="0" err="1" smtClean="0"/>
              <a:t>var</a:t>
            </a:r>
            <a:r>
              <a:rPr lang="en-US" dirty="0" smtClean="0"/>
              <a:t> y = a == b;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4772025" y="1919288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4495800"/>
            <a:ext cx="3048000" cy="203835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d">
  <a:themeElements>
    <a:clrScheme name="Mod">
      <a:dk1>
        <a:sysClr val="windowText" lastClr="000000"/>
      </a:dk1>
      <a:lt1>
        <a:sysClr val="window" lastClr="FFFFFF"/>
      </a:lt1>
      <a:dk2>
        <a:srgbClr val="065218"/>
      </a:dk2>
      <a:lt2>
        <a:srgbClr val="EDF3AE"/>
      </a:lt2>
      <a:accent1>
        <a:srgbClr val="8FCB17"/>
      </a:accent1>
      <a:accent2>
        <a:srgbClr val="769F11"/>
      </a:accent2>
      <a:accent3>
        <a:srgbClr val="D4E336"/>
      </a:accent3>
      <a:accent4>
        <a:srgbClr val="0C8228"/>
      </a:accent4>
      <a:accent5>
        <a:srgbClr val="C0EDA8"/>
      </a:accent5>
      <a:accent6>
        <a:srgbClr val="3B4F18"/>
      </a:accent6>
      <a:hlink>
        <a:srgbClr val="0A6A21"/>
      </a:hlink>
      <a:folHlink>
        <a:srgbClr val="406EA5"/>
      </a:folHlink>
    </a:clrScheme>
    <a:fontScheme name="Mod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od">
      <a:fillStyleLst>
        <a:solidFill>
          <a:schemeClr val="phClr"/>
        </a:solidFill>
        <a:solidFill>
          <a:schemeClr val="phClr">
            <a:tint val="80000"/>
          </a:schemeClr>
        </a:solidFill>
        <a:solidFill>
          <a:schemeClr val="phClr">
            <a:shade val="30000"/>
            <a:satMod val="150000"/>
          </a:schemeClr>
        </a:solidFill>
      </a:fillStyleLst>
      <a:lnStyleLst>
        <a:ln w="9525" cap="flat" cmpd="sng" algn="ctr">
          <a:solidFill>
            <a:schemeClr val="phClr">
              <a:tint val="90000"/>
              <a:satMod val="105000"/>
            </a:schemeClr>
          </a:solidFill>
          <a:prstDash val="solid"/>
        </a:ln>
        <a:ln w="50800" cap="flat" cmpd="sng" algn="ctr">
          <a:solidFill>
            <a:schemeClr val="phClr">
              <a:tint val="90000"/>
            </a:schemeClr>
          </a:solidFill>
          <a:prstDash val="solid"/>
        </a:ln>
        <a:ln w="76200" cap="flat" cmpd="dbl" algn="ctr">
          <a:solidFill>
            <a:schemeClr val="phClr">
              <a:tint val="9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76200" dist="25400" dir="5400000" sx="101000" sy="101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50800" dir="5400000" sx="101000" sy="101000" rotWithShape="0">
              <a:srgbClr val="000000">
                <a:alpha val="50000"/>
              </a:srgbClr>
            </a:outerShdw>
            <a:reflection blurRad="12700" stA="30000" endPos="30000" dist="50800" dir="5400000" sy="-100000" rotWithShape="0"/>
          </a:effectLst>
          <a:scene3d>
            <a:camera prst="orthographicFront">
              <a:rot lat="0" lon="0" rev="0"/>
            </a:camera>
            <a:lightRig rig="twoPt" dir="t">
              <a:rot lat="0" lon="0" rev="5400000"/>
            </a:lightRig>
          </a:scene3d>
          <a:sp3d prstMaterial="softmetal">
            <a:bevelT w="63500" h="25400" prst="coolSlant"/>
          </a:sp3d>
        </a:effectStyle>
      </a:effectStyleLst>
      <a:bgFillStyleLst>
        <a:solidFill>
          <a:schemeClr val="phClr">
            <a:satMod val="125000"/>
          </a:schemeClr>
        </a:solidFill>
        <a:solidFill>
          <a:schemeClr val="phClr">
            <a:shade val="30000"/>
            <a:satMod val="150000"/>
          </a:schemeClr>
        </a:solidFill>
        <a:gradFill>
          <a:gsLst>
            <a:gs pos="0">
              <a:schemeClr val="phClr">
                <a:tint val="100000"/>
                <a:shade val="80000"/>
                <a:satMod val="135000"/>
              </a:schemeClr>
            </a:gs>
            <a:gs pos="55000">
              <a:schemeClr val="phClr">
                <a:tint val="70000"/>
                <a:shade val="100000"/>
                <a:satMod val="150000"/>
              </a:schemeClr>
            </a:gs>
            <a:gs pos="100000">
              <a:schemeClr val="phClr">
                <a:tint val="70000"/>
                <a:shade val="100000"/>
                <a:satMod val="15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</Template>
  <TotalTime>14757</TotalTime>
  <Words>7381</Words>
  <Application>Microsoft Macintosh PowerPoint</Application>
  <PresentationFormat>On-screen Show (4:3)</PresentationFormat>
  <Paragraphs>1203</Paragraphs>
  <Slides>80</Slides>
  <Notes>49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80</vt:i4>
      </vt:variant>
    </vt:vector>
  </HeadingPairs>
  <TitlesOfParts>
    <vt:vector size="89" baseType="lpstr">
      <vt:lpstr>Calibri</vt:lpstr>
      <vt:lpstr>Courier New</vt:lpstr>
      <vt:lpstr>Courier New</vt:lpstr>
      <vt:lpstr>Mangal</vt:lpstr>
      <vt:lpstr>Trebuchet MS</vt:lpstr>
      <vt:lpstr>verdana</vt:lpstr>
      <vt:lpstr>Wingdings</vt:lpstr>
      <vt:lpstr>Arial</vt:lpstr>
      <vt:lpstr>Mod</vt:lpstr>
      <vt:lpstr>JavaScript</vt:lpstr>
      <vt:lpstr>Overview</vt:lpstr>
      <vt:lpstr>Overview</vt:lpstr>
      <vt:lpstr>JavaScript Dynamic Data</vt:lpstr>
      <vt:lpstr>Language</vt:lpstr>
      <vt:lpstr>Variable Declarations</vt:lpstr>
      <vt:lpstr>Language</vt:lpstr>
      <vt:lpstr>Numbers</vt:lpstr>
      <vt:lpstr>Strings</vt:lpstr>
      <vt:lpstr>String Indexing</vt:lpstr>
      <vt:lpstr>String methods</vt:lpstr>
      <vt:lpstr>String examples</vt:lpstr>
      <vt:lpstr>SPLITS</vt:lpstr>
      <vt:lpstr>SLICES</vt:lpstr>
      <vt:lpstr>slice/substr/substring</vt:lpstr>
      <vt:lpstr>Null and Undefined</vt:lpstr>
      <vt:lpstr>Booleans</vt:lpstr>
      <vt:lpstr>Operators</vt:lpstr>
      <vt:lpstr>Type Conversions</vt:lpstr>
      <vt:lpstr>Operator Notes</vt:lpstr>
      <vt:lpstr>Operator Notes</vt:lpstr>
      <vt:lpstr>Relational Coercions</vt:lpstr>
      <vt:lpstr>Math</vt:lpstr>
      <vt:lpstr>Arrays</vt:lpstr>
      <vt:lpstr>Array Access</vt:lpstr>
      <vt:lpstr>Array Methods</vt:lpstr>
      <vt:lpstr>Array Join</vt:lpstr>
      <vt:lpstr>Array Sort</vt:lpstr>
      <vt:lpstr>Array Methods (TAIL)</vt:lpstr>
      <vt:lpstr>Array Methods (HEAD)</vt:lpstr>
      <vt:lpstr>Objects</vt:lpstr>
      <vt:lpstr>Dot &amp; Array Notation</vt:lpstr>
      <vt:lpstr>Dynamic Type Information</vt:lpstr>
      <vt:lpstr>Control Statements</vt:lpstr>
      <vt:lpstr>Control Statements</vt:lpstr>
      <vt:lpstr>Control Statements</vt:lpstr>
      <vt:lpstr>Control Statements</vt:lpstr>
      <vt:lpstr>Control Statements</vt:lpstr>
      <vt:lpstr>Functions</vt:lpstr>
      <vt:lpstr>Creating Functions</vt:lpstr>
      <vt:lpstr>Using/Creating Functions</vt:lpstr>
      <vt:lpstr>Function Scope</vt:lpstr>
      <vt:lpstr>Examples</vt:lpstr>
      <vt:lpstr>Examples</vt:lpstr>
      <vt:lpstr>Function Invocation</vt:lpstr>
      <vt:lpstr>Function Invocation : Arguments</vt:lpstr>
      <vt:lpstr>Function Invocation : This</vt:lpstr>
      <vt:lpstr>Function Invocation</vt:lpstr>
      <vt:lpstr>Examples of Function Invocation</vt:lpstr>
      <vt:lpstr>Using/Creating Functions</vt:lpstr>
      <vt:lpstr>First-class Functions</vt:lpstr>
      <vt:lpstr>Functions</vt:lpstr>
      <vt:lpstr>Filter</vt:lpstr>
      <vt:lpstr>Functions</vt:lpstr>
      <vt:lpstr>Map</vt:lpstr>
      <vt:lpstr>forEach</vt:lpstr>
      <vt:lpstr>Arrow Functions</vt:lpstr>
      <vt:lpstr>Arrow Function Examples</vt:lpstr>
      <vt:lpstr>Examples</vt:lpstr>
      <vt:lpstr>Functions as Properties</vt:lpstr>
      <vt:lpstr>Example Code</vt:lpstr>
      <vt:lpstr>Pattern matching</vt:lpstr>
      <vt:lpstr>Patterns</vt:lpstr>
      <vt:lpstr>Pattern matching</vt:lpstr>
      <vt:lpstr>Patterns</vt:lpstr>
      <vt:lpstr>Pattern Matching</vt:lpstr>
      <vt:lpstr>Pattern Matching</vt:lpstr>
      <vt:lpstr>Positional Matches</vt:lpstr>
      <vt:lpstr>Examples</vt:lpstr>
      <vt:lpstr>Examples</vt:lpstr>
      <vt:lpstr>Pattern Modifiers</vt:lpstr>
      <vt:lpstr>RegExp methods</vt:lpstr>
      <vt:lpstr>Pattern Matching</vt:lpstr>
      <vt:lpstr>Examples</vt:lpstr>
      <vt:lpstr>Create your Own Iterator</vt:lpstr>
      <vt:lpstr>Object Inheritance</vt:lpstr>
      <vt:lpstr>Exapmle</vt:lpstr>
      <vt:lpstr>The Object function is not standard</vt:lpstr>
      <vt:lpstr>Dates</vt:lpstr>
      <vt:lpstr>Dates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</dc:title>
  <dc:creator>hunt</dc:creator>
  <cp:lastModifiedBy>Kenny Hunt</cp:lastModifiedBy>
  <cp:revision>278</cp:revision>
  <dcterms:created xsi:type="dcterms:W3CDTF">2006-08-16T00:00:00Z</dcterms:created>
  <dcterms:modified xsi:type="dcterms:W3CDTF">2017-11-01T13:45:13Z</dcterms:modified>
</cp:coreProperties>
</file>