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3" r:id="rId3"/>
    <p:sldId id="257" r:id="rId4"/>
    <p:sldId id="274" r:id="rId5"/>
    <p:sldId id="301" r:id="rId6"/>
    <p:sldId id="278" r:id="rId7"/>
    <p:sldId id="284" r:id="rId8"/>
    <p:sldId id="285" r:id="rId9"/>
    <p:sldId id="316" r:id="rId10"/>
    <p:sldId id="310" r:id="rId11"/>
    <p:sldId id="309" r:id="rId12"/>
    <p:sldId id="311" r:id="rId13"/>
    <p:sldId id="312" r:id="rId14"/>
    <p:sldId id="313" r:id="rId15"/>
    <p:sldId id="314" r:id="rId16"/>
    <p:sldId id="315" r:id="rId17"/>
    <p:sldId id="289" r:id="rId18"/>
    <p:sldId id="297" r:id="rId19"/>
    <p:sldId id="317" r:id="rId20"/>
    <p:sldId id="318" r:id="rId21"/>
    <p:sldId id="319" r:id="rId22"/>
    <p:sldId id="263" r:id="rId23"/>
    <p:sldId id="292" r:id="rId24"/>
    <p:sldId id="269" r:id="rId25"/>
    <p:sldId id="305" r:id="rId26"/>
    <p:sldId id="304" r:id="rId27"/>
    <p:sldId id="264" r:id="rId28"/>
    <p:sldId id="320" r:id="rId29"/>
    <p:sldId id="308" r:id="rId30"/>
    <p:sldId id="293" r:id="rId31"/>
    <p:sldId id="306" r:id="rId32"/>
    <p:sldId id="299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967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8" autoAdjust="0"/>
    <p:restoredTop sz="98828" autoAdjust="0"/>
  </p:normalViewPr>
  <p:slideViewPr>
    <p:cSldViewPr>
      <p:cViewPr varScale="1">
        <p:scale>
          <a:sx n="145" d="100"/>
          <a:sy n="145" d="100"/>
        </p:scale>
        <p:origin x="192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5A5-FE5A-48BC-ACC7-DF5647E4284A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1534-8FE3-4FB3-B3E0-9E2AE091F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6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1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1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3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&lt;?xml version = "1.0" encoding = "utf-8" ?&gt;</a:t>
            </a:r>
          </a:p>
          <a:p>
            <a:r>
              <a:rPr lang="en-US" dirty="0" smtClean="0"/>
              <a:t>&lt;!DOCTYPE html PUBLIC "-//W3C//DTD XHTML 1.0 Strict//EN"</a:t>
            </a:r>
          </a:p>
          <a:p>
            <a:r>
              <a:rPr lang="en-US" dirty="0" smtClean="0"/>
              <a:t>  "http://www.w3.org/TR/xhtml1/DTD/xhtml1-strict.dtd"&gt;</a:t>
            </a:r>
          </a:p>
          <a:p>
            <a:endParaRPr lang="en-US" dirty="0" smtClean="0"/>
          </a:p>
          <a:p>
            <a:r>
              <a:rPr lang="en-US" dirty="0" smtClean="0"/>
              <a:t>&lt;!-- </a:t>
            </a:r>
            <a:r>
              <a:rPr lang="en-US" dirty="0" err="1" smtClean="0"/>
              <a:t>radio_click.hmtl</a:t>
            </a:r>
            <a:endParaRPr lang="en-US" dirty="0" smtClean="0"/>
          </a:p>
          <a:p>
            <a:r>
              <a:rPr lang="en-US" dirty="0" smtClean="0"/>
              <a:t>     A document for radio_click.js</a:t>
            </a:r>
          </a:p>
          <a:p>
            <a:r>
              <a:rPr lang="en-US" dirty="0" smtClean="0"/>
              <a:t>     --&gt;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 = "http://www.w3.org/1999/xhtml"&gt;</a:t>
            </a:r>
          </a:p>
          <a:p>
            <a:r>
              <a:rPr lang="en-US" dirty="0" smtClean="0"/>
              <a:t>  &lt;head&gt;</a:t>
            </a:r>
          </a:p>
          <a:p>
            <a:r>
              <a:rPr lang="en-US" dirty="0" smtClean="0"/>
              <a:t>    &lt;title&gt; radio_click.html &lt;/title&gt;</a:t>
            </a:r>
          </a:p>
          <a:p>
            <a:r>
              <a:rPr lang="en-US" dirty="0" smtClean="0"/>
              <a:t>  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  </a:t>
            </a:r>
            <a:r>
              <a:rPr lang="en-US" dirty="0" err="1" smtClean="0"/>
              <a:t>src</a:t>
            </a:r>
            <a:r>
              <a:rPr lang="en-US" dirty="0" smtClean="0"/>
              <a:t> = "pizza_toppings2.js" &gt;</a:t>
            </a:r>
          </a:p>
          <a:p>
            <a:r>
              <a:rPr lang="en-US" dirty="0" smtClean="0"/>
              <a:t>  &lt;/script&gt;</a:t>
            </a:r>
          </a:p>
          <a:p>
            <a:r>
              <a:rPr lang="en-US" dirty="0" smtClean="0"/>
              <a:t>  &lt;/head&gt;</a:t>
            </a:r>
          </a:p>
          <a:p>
            <a:r>
              <a:rPr lang="en-US" dirty="0" smtClean="0"/>
              <a:t>  &lt;body&gt;</a:t>
            </a:r>
          </a:p>
          <a:p>
            <a:r>
              <a:rPr lang="en-US" dirty="0" smtClean="0"/>
              <a:t>    &lt;h2&gt;Pizza Order Form&lt;/h2&gt;</a:t>
            </a:r>
          </a:p>
          <a:p>
            <a:r>
              <a:rPr lang="en-US" dirty="0" smtClean="0"/>
              <a:t>    &lt;form name="</a:t>
            </a:r>
            <a:r>
              <a:rPr lang="en-US" dirty="0" err="1" smtClean="0"/>
              <a:t>pizzaForm</a:t>
            </a:r>
            <a:r>
              <a:rPr lang="en-US" dirty="0" smtClean="0"/>
              <a:t>"  action = ""&gt;</a:t>
            </a:r>
          </a:p>
          <a:p>
            <a:r>
              <a:rPr lang="en-US" dirty="0" smtClean="0"/>
              <a:t>      &lt;span style="font-size:1.5em;"&gt;TOPPINGS&lt;/span&gt;        </a:t>
            </a:r>
          </a:p>
          <a:p>
            <a:r>
              <a:rPr lang="en-US" dirty="0" smtClean="0"/>
              <a:t>      &lt;div style="border-width:1px;border-style:dashed;background-color:#ffeeee;width:50%;"&gt;</a:t>
            </a:r>
          </a:p>
          <a:p>
            <a:r>
              <a:rPr lang="en-US" dirty="0" smtClean="0"/>
              <a:t>        &lt;label&gt; &lt;input type = "radio"  name = "toppings"  checked="true" </a:t>
            </a:r>
          </a:p>
          <a:p>
            <a:r>
              <a:rPr lang="en-US" dirty="0" smtClean="0"/>
              <a:t>                       value = "Sardines"   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Sardines 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"toppings"  </a:t>
            </a:r>
          </a:p>
          <a:p>
            <a:r>
              <a:rPr lang="en-US" dirty="0" smtClean="0"/>
              <a:t>                       value = "Anchovies"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Anchovies 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"toppings"  </a:t>
            </a:r>
          </a:p>
          <a:p>
            <a:r>
              <a:rPr lang="en-US" dirty="0" smtClean="0"/>
              <a:t>                       value = "Lemons"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      </a:t>
            </a:r>
          </a:p>
          <a:p>
            <a:r>
              <a:rPr lang="en-US" dirty="0" smtClean="0"/>
              <a:t>        Lemons 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"toppings"  </a:t>
            </a:r>
          </a:p>
          <a:p>
            <a:r>
              <a:rPr lang="en-US" dirty="0" smtClean="0"/>
              <a:t>                       value = "Pumpernickel"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Pumpernickel &lt;/label&gt;</a:t>
            </a:r>
          </a:p>
          <a:p>
            <a:r>
              <a:rPr lang="en-US" dirty="0" smtClean="0"/>
              <a:t>      &lt;/div&gt;</a:t>
            </a:r>
          </a:p>
          <a:p>
            <a:r>
              <a:rPr lang="en-US" dirty="0" smtClean="0"/>
              <a:t>      &lt;p&gt;&lt;/p&gt;</a:t>
            </a:r>
          </a:p>
          <a:p>
            <a:r>
              <a:rPr lang="en-US" dirty="0" smtClean="0"/>
              <a:t>      &lt;span style="font-size:1.5em;"&gt;CHEESE&lt;/span&gt;&lt;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      &lt;div style="border-width:1px;border-style:dashed;background-color:#ffffbb;width:50%;"&gt;</a:t>
            </a:r>
          </a:p>
          <a:p>
            <a:r>
              <a:rPr lang="en-US" dirty="0" smtClean="0"/>
              <a:t>        &lt;label&gt; &lt;input type = "radio"  name = "cheeses"  checked="true"</a:t>
            </a:r>
          </a:p>
          <a:p>
            <a:r>
              <a:rPr lang="en-US" dirty="0" smtClean="0"/>
              <a:t>                       value = "Provolone"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Provolone &lt;/label&gt;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"cheeses"  </a:t>
            </a:r>
          </a:p>
          <a:p>
            <a:r>
              <a:rPr lang="en-US" dirty="0" smtClean="0"/>
              <a:t>                       value = "American"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American &lt;/label&gt;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"cheeses"  </a:t>
            </a:r>
          </a:p>
          <a:p>
            <a:r>
              <a:rPr lang="en-US" dirty="0" smtClean="0"/>
              <a:t>                       value = "Blue"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      </a:t>
            </a:r>
          </a:p>
          <a:p>
            <a:r>
              <a:rPr lang="en-US" dirty="0" smtClean="0"/>
              <a:t>        Blue &lt;/label&gt;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"cheeses"  </a:t>
            </a:r>
          </a:p>
          <a:p>
            <a:r>
              <a:rPr lang="en-US" dirty="0" smtClean="0"/>
              <a:t>                       value = "Cheddar"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Cheddar &lt;/label&gt;</a:t>
            </a:r>
          </a:p>
          <a:p>
            <a:r>
              <a:rPr lang="en-US" dirty="0" smtClean="0"/>
              <a:t>      &lt;/div&gt;</a:t>
            </a:r>
          </a:p>
          <a:p>
            <a:r>
              <a:rPr lang="en-US" dirty="0" smtClean="0"/>
              <a:t>    &lt;/form&gt;</a:t>
            </a:r>
          </a:p>
          <a:p>
            <a:r>
              <a:rPr lang="en-US" dirty="0" smtClean="0"/>
              <a:t>  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// some pizza combinations are so repugnant as to not be unethical</a:t>
            </a:r>
          </a:p>
          <a:p>
            <a:r>
              <a:rPr lang="en-US" dirty="0" smtClean="0"/>
              <a:t>// to actually sell.  Those combinations generate an error message</a:t>
            </a:r>
            <a:r>
              <a:rPr lang="en-US" baseline="0" dirty="0" smtClean="0"/>
              <a:t> but are allowed.</a:t>
            </a:r>
            <a:endParaRPr lang="en-US" dirty="0" smtClean="0"/>
          </a:p>
          <a:p>
            <a:r>
              <a:rPr lang="en-US" dirty="0" smtClean="0"/>
              <a:t>// Unethical combinations:</a:t>
            </a:r>
          </a:p>
          <a:p>
            <a:r>
              <a:rPr lang="en-US" dirty="0" smtClean="0"/>
              <a:t>//      sardines on cheddar</a:t>
            </a:r>
          </a:p>
          <a:p>
            <a:r>
              <a:rPr lang="en-US" dirty="0" smtClean="0"/>
              <a:t>//      pumpernickel and blue</a:t>
            </a:r>
          </a:p>
          <a:p>
            <a:r>
              <a:rPr lang="en-US" dirty="0" smtClean="0"/>
              <a:t>//      lemons and blue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getTopping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document.pizzaForm.toppings.length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].value;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getCheese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document.pizzaForm.cheeses.length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].value;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checkChoices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topping = </a:t>
            </a:r>
            <a:r>
              <a:rPr lang="en-US" dirty="0" err="1" smtClean="0"/>
              <a:t>getTopping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cheese = </a:t>
            </a:r>
            <a:r>
              <a:rPr lang="en-US" dirty="0" err="1" smtClean="0"/>
              <a:t>getCheese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if(topping == 'Sardines' &amp;&amp; cheese == 'Cheddar' ||</a:t>
            </a:r>
          </a:p>
          <a:p>
            <a:r>
              <a:rPr lang="en-US" dirty="0" smtClean="0"/>
              <a:t>     topping == 'Pumpernickel' &amp;&amp; cheese == 'Blue' ||</a:t>
            </a:r>
          </a:p>
          <a:p>
            <a:r>
              <a:rPr lang="en-US" dirty="0" smtClean="0"/>
              <a:t>     topping == 'Lemons' &amp;&amp; cheese == 'Blue') {</a:t>
            </a:r>
          </a:p>
          <a:p>
            <a:r>
              <a:rPr lang="en-US" dirty="0" smtClean="0"/>
              <a:t>     alert("This is an unethical combination.  Please reselect.");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some pizza combinations are so repugnant as to not be unethical</a:t>
            </a:r>
          </a:p>
          <a:p>
            <a:r>
              <a:rPr lang="en-US" dirty="0" smtClean="0"/>
              <a:t>// to actually sell.  Those combinations generate an error message and are disallowed.</a:t>
            </a:r>
          </a:p>
          <a:p>
            <a:r>
              <a:rPr lang="en-US" dirty="0" smtClean="0"/>
              <a:t>// Unethical combinations:</a:t>
            </a:r>
          </a:p>
          <a:p>
            <a:r>
              <a:rPr lang="en-US" dirty="0" smtClean="0"/>
              <a:t>//      sardines on cheddar</a:t>
            </a:r>
          </a:p>
          <a:p>
            <a:r>
              <a:rPr lang="en-US" dirty="0" smtClean="0"/>
              <a:t>//      pumpernickel and blue</a:t>
            </a:r>
          </a:p>
          <a:p>
            <a:r>
              <a:rPr lang="en-US" dirty="0" smtClean="0"/>
              <a:t>//      lemons and blue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lastTopping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lastCheese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getTopping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document.pizzaForm.toppings.length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getCheese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document.pizzaForm.cheeses.length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checkChoices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checkCount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topping = </a:t>
            </a:r>
            <a:r>
              <a:rPr lang="en-US" dirty="0" err="1" smtClean="0"/>
              <a:t>getTopping</a:t>
            </a:r>
            <a:r>
              <a:rPr lang="en-US" dirty="0" smtClean="0"/>
              <a:t>().value;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cheese = </a:t>
            </a:r>
            <a:r>
              <a:rPr lang="en-US" dirty="0" err="1" smtClean="0"/>
              <a:t>getCheese</a:t>
            </a:r>
            <a:r>
              <a:rPr lang="en-US" dirty="0" smtClean="0"/>
              <a:t>().value;</a:t>
            </a:r>
          </a:p>
          <a:p>
            <a:endParaRPr lang="en-US" dirty="0" smtClean="0"/>
          </a:p>
          <a:p>
            <a:r>
              <a:rPr lang="en-US" dirty="0" smtClean="0"/>
              <a:t>  if(topping == 'Sardines' &amp;&amp; cheese == 'Cheddar' ||</a:t>
            </a:r>
          </a:p>
          <a:p>
            <a:r>
              <a:rPr lang="en-US" dirty="0" smtClean="0"/>
              <a:t>     topping == 'Pumpernickel' &amp;&amp; cheese == 'Blue' ||</a:t>
            </a:r>
          </a:p>
          <a:p>
            <a:r>
              <a:rPr lang="en-US" dirty="0" smtClean="0"/>
              <a:t>     topping == 'Lemons' &amp;&amp; cheese == 'Blue') {</a:t>
            </a:r>
          </a:p>
          <a:p>
            <a:r>
              <a:rPr lang="en-US" dirty="0" smtClean="0"/>
              <a:t>     alert("This is an unethical combination.  Please reselect.");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getTopping</a:t>
            </a:r>
            <a:r>
              <a:rPr lang="en-US" dirty="0" smtClean="0"/>
              <a:t>().checked="false";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getCheese</a:t>
            </a:r>
            <a:r>
              <a:rPr lang="en-US" dirty="0" smtClean="0"/>
              <a:t>().checked="false";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lastCheese.checked</a:t>
            </a:r>
            <a:r>
              <a:rPr lang="en-US" dirty="0" smtClean="0"/>
              <a:t>="true";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lastTopping.checked</a:t>
            </a:r>
            <a:r>
              <a:rPr lang="en-US" dirty="0" smtClean="0"/>
              <a:t>="true";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lastTopping</a:t>
            </a:r>
            <a:r>
              <a:rPr lang="en-US" dirty="0" smtClean="0"/>
              <a:t> = </a:t>
            </a:r>
            <a:r>
              <a:rPr lang="en-US" dirty="0" err="1" smtClean="0"/>
              <a:t>getTopping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lastCheese</a:t>
            </a:r>
            <a:r>
              <a:rPr lang="en-US" dirty="0" smtClean="0"/>
              <a:t> = </a:t>
            </a:r>
            <a:r>
              <a:rPr lang="en-US" dirty="0" err="1" smtClean="0"/>
              <a:t>getCheese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6B58DDF-8ABE-4C4F-888B-2527BC03AB6F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F592-0B65-408C-B15A-063448377B0F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4BFD-FA94-450E-AEB4-B6DB991DFB88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343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D201-AA43-4762-966D-3864E407D123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BB14F0D5-0F7D-400D-975A-9990CDCDB335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ED7F-70B5-4B13-AA96-ED15E58C6D6E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F1F5-1773-450B-8539-1FF1BEF9D7BD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D61-45A4-43C5-B300-B97B68EBC7CD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5C2-5044-4E2B-9CAB-74504810A652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1B9-9080-469B-B761-BF79D96670FD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C2-8FC4-442E-B59F-C250B8A51485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9C5E7DF4-8F99-4DF0-BC18-3495A799C00F}" type="datetime1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 as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46482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</a:rPr>
              <a:t>Photo from http://www.flickr.com/photos/emraya/2861149369/</a:t>
            </a:r>
            <a:endParaRPr lang="en-US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338" name="Picture 2" descr="http://farm4.static.flickr.com/3146/2861149369_e17c28f27a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"/>
            <a:ext cx="538480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1524000"/>
            <a:ext cx="5583382" cy="325203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4928437"/>
            <a:ext cx="5589830" cy="162476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5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Summary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0" y="1889385"/>
            <a:ext cx="8066689" cy="374941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583341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JS environment in a browser defines a global variable named “document”.  This variable is of Document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8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write code to retrieve element(s) in the document</a:t>
            </a:r>
          </a:p>
          <a:p>
            <a:pPr lvl="1"/>
            <a:r>
              <a:rPr lang="en-US" dirty="0" smtClean="0"/>
              <a:t>By id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('x13');</a:t>
            </a:r>
          </a:p>
          <a:p>
            <a:pPr lvl="1"/>
            <a:r>
              <a:rPr lang="en-US" dirty="0" smtClean="0"/>
              <a:t>By class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('well');</a:t>
            </a:r>
          </a:p>
          <a:p>
            <a:pPr lvl="1"/>
            <a:r>
              <a:rPr lang="en-US" dirty="0" smtClean="0"/>
              <a:t>By tag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('div');</a:t>
            </a:r>
          </a:p>
          <a:p>
            <a:pPr lvl="1"/>
            <a:r>
              <a:rPr lang="en-US" dirty="0" smtClean="0"/>
              <a:t>By name (the attribute)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document.getElementsByName</a:t>
            </a:r>
            <a:r>
              <a:rPr lang="en-US" dirty="0" smtClean="0"/>
              <a:t>('movies');</a:t>
            </a:r>
          </a:p>
          <a:p>
            <a:pPr lvl="1"/>
            <a:r>
              <a:rPr lang="en-US" dirty="0" smtClean="0"/>
              <a:t>By CSS selector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document.querySelector</a:t>
            </a:r>
            <a:r>
              <a:rPr lang="en-US" dirty="0" smtClean="0"/>
              <a:t>( ’.</a:t>
            </a:r>
            <a:r>
              <a:rPr lang="en-US" dirty="0" err="1" smtClean="0"/>
              <a:t>btn</a:t>
            </a:r>
            <a:r>
              <a:rPr lang="en-US" dirty="0" smtClean="0"/>
              <a:t>’ ); // the first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document.querySelectorAll</a:t>
            </a:r>
            <a:r>
              <a:rPr lang="en-US" dirty="0" smtClean="0"/>
              <a:t>( ‘.</a:t>
            </a:r>
            <a:r>
              <a:rPr lang="en-US" dirty="0" err="1" smtClean="0"/>
              <a:t>btn</a:t>
            </a:r>
            <a:r>
              <a:rPr lang="en-US" dirty="0" smtClean="0"/>
              <a:t>’ ); // all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Reading/Writing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have attributes that can be read and changed.</a:t>
            </a:r>
          </a:p>
          <a:p>
            <a:pPr lvl="1"/>
            <a:r>
              <a:rPr lang="en-US" dirty="0" err="1" smtClean="0"/>
              <a:t>node.getAttribute</a:t>
            </a:r>
            <a:r>
              <a:rPr lang="en-US" dirty="0" smtClean="0"/>
              <a:t>( </a:t>
            </a:r>
            <a:r>
              <a:rPr lang="en-US" dirty="0" err="1" smtClean="0"/>
              <a:t>propName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node.setAttribute</a:t>
            </a:r>
            <a:r>
              <a:rPr lang="en-US" dirty="0" smtClean="0"/>
              <a:t>(</a:t>
            </a:r>
            <a:r>
              <a:rPr lang="en-US" dirty="0" err="1" smtClean="0"/>
              <a:t>propName</a:t>
            </a:r>
            <a:r>
              <a:rPr lang="en-US" dirty="0" smtClean="0"/>
              <a:t>, </a:t>
            </a:r>
            <a:r>
              <a:rPr lang="en-US" dirty="0" err="1" smtClean="0"/>
              <a:t>propValue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 ‘x13’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id = </a:t>
            </a:r>
            <a:r>
              <a:rPr lang="en-US" dirty="0" err="1" smtClean="0"/>
              <a:t>node.getAttribute</a:t>
            </a:r>
            <a:r>
              <a:rPr lang="en-US" dirty="0" smtClean="0"/>
              <a:t>( ‘id’ );</a:t>
            </a:r>
          </a:p>
          <a:p>
            <a:pPr lvl="1"/>
            <a:r>
              <a:rPr lang="en-US" dirty="0" err="1" smtClean="0"/>
              <a:t>node.setAttribute</a:t>
            </a:r>
            <a:r>
              <a:rPr lang="en-US" dirty="0" smtClean="0"/>
              <a:t>( 'style', '</a:t>
            </a:r>
            <a:r>
              <a:rPr lang="en-US" dirty="0" err="1" smtClean="0"/>
              <a:t>background-color:red</a:t>
            </a:r>
            <a:r>
              <a:rPr lang="en-US" dirty="0" smtClean="0"/>
              <a:t>;');</a:t>
            </a:r>
          </a:p>
          <a:p>
            <a:pPr lvl="1"/>
            <a:r>
              <a:rPr lang="en-US" dirty="0" err="1" smtClean="0"/>
              <a:t>node.setAttribute</a:t>
            </a:r>
            <a:r>
              <a:rPr lang="en-US" dirty="0" smtClean="0"/>
              <a:t>( 'id', id + ‘3’ );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Nodes in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nodes and insert them into the document.  Note that there is a difference between an HTML element and a text-node.</a:t>
            </a:r>
          </a:p>
          <a:p>
            <a:pPr lvl="1"/>
            <a:r>
              <a:rPr lang="en-US" dirty="0" err="1" smtClean="0"/>
              <a:t>document.createElement</a:t>
            </a:r>
            <a:r>
              <a:rPr lang="en-US" dirty="0" smtClean="0"/>
              <a:t>( </a:t>
            </a:r>
            <a:r>
              <a:rPr lang="en-US" dirty="0" err="1" smtClean="0"/>
              <a:t>tagName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document.createTextNode</a:t>
            </a:r>
            <a:r>
              <a:rPr lang="en-US" dirty="0" smtClean="0"/>
              <a:t>( text 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document.createElement</a:t>
            </a:r>
            <a:r>
              <a:rPr lang="en-US" dirty="0" smtClean="0"/>
              <a:t>( ‘</a:t>
            </a:r>
            <a:r>
              <a:rPr lang="en-US" dirty="0" err="1" smtClean="0"/>
              <a:t>tr</a:t>
            </a:r>
            <a:r>
              <a:rPr lang="en-US" dirty="0" smtClean="0"/>
              <a:t>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cell= </a:t>
            </a:r>
            <a:r>
              <a:rPr lang="en-US" dirty="0" err="1" smtClean="0"/>
              <a:t>document.createElement</a:t>
            </a:r>
            <a:r>
              <a:rPr lang="en-US" dirty="0" smtClean="0"/>
              <a:t>( ‘td 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cellValue</a:t>
            </a:r>
            <a:r>
              <a:rPr lang="en-US" dirty="0" smtClean="0"/>
              <a:t> = </a:t>
            </a:r>
            <a:r>
              <a:rPr lang="en-US" dirty="0" err="1" smtClean="0"/>
              <a:t>document.createTextNode</a:t>
            </a:r>
            <a:r>
              <a:rPr lang="en-US" dirty="0" smtClean="0"/>
              <a:t>( ‘13’ );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/>
              <a:t>Nodes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new nodes are not part of the document.  They have simply been created</a:t>
            </a:r>
            <a:r>
              <a:rPr lang="en-US" dirty="0" smtClean="0"/>
              <a:t>.  Insert them using one of the following methods.</a:t>
            </a:r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appendChild</a:t>
            </a:r>
            <a:r>
              <a:rPr lang="en-US" dirty="0" smtClean="0"/>
              <a:t>( </a:t>
            </a:r>
            <a:r>
              <a:rPr lang="en-US" dirty="0" err="1" smtClean="0"/>
              <a:t>newNode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insertBefore</a:t>
            </a:r>
            <a:r>
              <a:rPr lang="en-US" dirty="0" smtClean="0"/>
              <a:t>(</a:t>
            </a:r>
            <a:r>
              <a:rPr lang="en-US" dirty="0" err="1" smtClean="0"/>
              <a:t>newNode</a:t>
            </a:r>
            <a:r>
              <a:rPr lang="en-US" dirty="0" smtClean="0"/>
              <a:t>, </a:t>
            </a:r>
            <a:r>
              <a:rPr lang="en-US" dirty="0" err="1" smtClean="0"/>
              <a:t>newNodesSibling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node = </a:t>
            </a:r>
            <a:r>
              <a:rPr lang="en-US" dirty="0" err="1"/>
              <a:t>document.createElement</a:t>
            </a:r>
            <a:r>
              <a:rPr lang="en-US" dirty="0"/>
              <a:t>( ‘</a:t>
            </a:r>
            <a:r>
              <a:rPr lang="en-US" dirty="0" err="1"/>
              <a:t>tr</a:t>
            </a:r>
            <a:r>
              <a:rPr lang="en-US" dirty="0"/>
              <a:t>’ 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cell= </a:t>
            </a:r>
            <a:r>
              <a:rPr lang="en-US" dirty="0" err="1"/>
              <a:t>document.createElement</a:t>
            </a:r>
            <a:r>
              <a:rPr lang="en-US" dirty="0"/>
              <a:t>( ‘td ’ 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cellValue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 ‘13’ );</a:t>
            </a:r>
          </a:p>
          <a:p>
            <a:pPr lvl="1"/>
            <a:r>
              <a:rPr lang="en-US" dirty="0" err="1" smtClean="0"/>
              <a:t>cell.appendChild</a:t>
            </a:r>
            <a:r>
              <a:rPr lang="en-US" dirty="0" smtClean="0"/>
              <a:t>( </a:t>
            </a:r>
            <a:r>
              <a:rPr lang="en-US" dirty="0" err="1" smtClean="0"/>
              <a:t>cellValue</a:t>
            </a:r>
            <a:r>
              <a:rPr lang="en-US" dirty="0" smtClean="0"/>
              <a:t> );</a:t>
            </a:r>
          </a:p>
          <a:p>
            <a:pPr lvl="1"/>
            <a:r>
              <a:rPr lang="en-US" dirty="0" err="1" smtClean="0"/>
              <a:t>node.appendChild</a:t>
            </a:r>
            <a:r>
              <a:rPr lang="en-US" dirty="0" smtClean="0"/>
              <a:t>( cell );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node.insertBefore</a:t>
            </a:r>
            <a:r>
              <a:rPr lang="en-US" dirty="0" smtClean="0"/>
              <a:t>( </a:t>
            </a:r>
            <a:r>
              <a:rPr lang="en-US" dirty="0" err="1" smtClean="0"/>
              <a:t>otherRow</a:t>
            </a:r>
            <a:r>
              <a:rPr lang="en-US" dirty="0" smtClean="0"/>
              <a:t>, cell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Nodes from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replacement is possible via </a:t>
            </a:r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replaceChild</a:t>
            </a:r>
            <a:r>
              <a:rPr lang="en-US" dirty="0" smtClean="0"/>
              <a:t>( </a:t>
            </a:r>
            <a:r>
              <a:rPr lang="en-US" dirty="0" err="1" smtClean="0"/>
              <a:t>newNode</a:t>
            </a:r>
            <a:r>
              <a:rPr lang="en-US" dirty="0" smtClean="0"/>
              <a:t>, </a:t>
            </a:r>
            <a:r>
              <a:rPr lang="en-US" dirty="0" err="1" smtClean="0"/>
              <a:t>oldChild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 ‘x13’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newNode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 ‘div’ );</a:t>
            </a:r>
          </a:p>
          <a:p>
            <a:pPr lvl="1"/>
            <a:r>
              <a:rPr lang="en-US" dirty="0" err="1" smtClean="0"/>
              <a:t>node.parentNode.replaceChild</a:t>
            </a:r>
            <a:r>
              <a:rPr lang="en-US" dirty="0" smtClean="0"/>
              <a:t>( </a:t>
            </a:r>
            <a:r>
              <a:rPr lang="en-US" dirty="0" err="1" smtClean="0"/>
              <a:t>newNode</a:t>
            </a:r>
            <a:r>
              <a:rPr lang="en-US" dirty="0" smtClean="0"/>
              <a:t>, node );</a:t>
            </a:r>
          </a:p>
          <a:p>
            <a:r>
              <a:rPr lang="en-US" dirty="0" smtClean="0"/>
              <a:t>How to delete a node in the DOM</a:t>
            </a:r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removeNode</a:t>
            </a:r>
            <a:r>
              <a:rPr lang="en-US" dirty="0" smtClean="0"/>
              <a:t>(</a:t>
            </a:r>
            <a:r>
              <a:rPr lang="en-US" dirty="0" err="1" smtClean="0"/>
              <a:t>childNodeToRemove</a:t>
            </a:r>
            <a:r>
              <a:rPr lang="en-US" dirty="0" smtClean="0"/>
              <a:t>)</a:t>
            </a:r>
          </a:p>
          <a:p>
            <a:r>
              <a:rPr lang="en-US" dirty="0"/>
              <a:t>It is often helpful to take a chunk of HTML and replace it by some other chunk of </a:t>
            </a:r>
            <a:r>
              <a:rPr lang="en-US" dirty="0" smtClean="0"/>
              <a:t>HTML.  This </a:t>
            </a:r>
            <a:r>
              <a:rPr lang="en-US" dirty="0"/>
              <a:t>can be done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node.</a:t>
            </a:r>
            <a:r>
              <a:rPr lang="en-US" b="1" dirty="0" err="1"/>
              <a:t>innerHTML</a:t>
            </a:r>
            <a:r>
              <a:rPr lang="en-US" dirty="0"/>
              <a:t> = </a:t>
            </a:r>
            <a:r>
              <a:rPr lang="en-US" dirty="0" err="1"/>
              <a:t>newHTMLtext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differences with Styling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</a:t>
            </a:r>
            <a:endParaRPr lang="en-US" dirty="0"/>
          </a:p>
          <a:p>
            <a:pPr lvl="1"/>
            <a:r>
              <a:rPr lang="en-US" dirty="0"/>
              <a:t>background-color</a:t>
            </a:r>
          </a:p>
          <a:p>
            <a:pPr lvl="1"/>
            <a:r>
              <a:rPr lang="en-US" dirty="0"/>
              <a:t>border-radius</a:t>
            </a:r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dirty="0"/>
              <a:t>list-style-type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z-index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err="1" smtClean="0"/>
              <a:t>backgroundColor</a:t>
            </a:r>
            <a:endParaRPr lang="en-US" dirty="0"/>
          </a:p>
          <a:p>
            <a:pPr lvl="1"/>
            <a:r>
              <a:rPr lang="en-US" dirty="0" err="1"/>
              <a:t>borderRadius</a:t>
            </a:r>
            <a:endParaRPr lang="en-US" dirty="0"/>
          </a:p>
          <a:p>
            <a:pPr lvl="1"/>
            <a:r>
              <a:rPr lang="en-US" dirty="0" err="1"/>
              <a:t>fontSize</a:t>
            </a:r>
            <a:endParaRPr lang="en-US" dirty="0"/>
          </a:p>
          <a:p>
            <a:pPr lvl="1"/>
            <a:r>
              <a:rPr lang="en-US" dirty="0" err="1"/>
              <a:t>listStyleType</a:t>
            </a:r>
            <a:endParaRPr lang="en-US" dirty="0"/>
          </a:p>
          <a:p>
            <a:pPr lvl="1"/>
            <a:r>
              <a:rPr lang="en-US" dirty="0" err="1"/>
              <a:t>wordSpacing</a:t>
            </a:r>
            <a:endParaRPr lang="en-US" dirty="0"/>
          </a:p>
          <a:p>
            <a:pPr lvl="1"/>
            <a:r>
              <a:rPr lang="en-US" dirty="0" err="1" smtClean="0"/>
              <a:t>zIndex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return all the siblings that follow an element</a:t>
            </a:r>
          </a:p>
          <a:p>
            <a:r>
              <a:rPr lang="en-US" dirty="0" smtClean="0"/>
              <a:t>Write a function to return all of the children of an element</a:t>
            </a:r>
          </a:p>
          <a:p>
            <a:r>
              <a:rPr lang="en-US" dirty="0" smtClean="0"/>
              <a:t>Write a function to return all of the ancestors of an element.</a:t>
            </a:r>
          </a:p>
          <a:p>
            <a:r>
              <a:rPr lang="en-US" dirty="0" smtClean="0"/>
              <a:t>Write a function that accepts a UL element and a list of strings.  Insert the strings into the list.</a:t>
            </a:r>
          </a:p>
          <a:p>
            <a:r>
              <a:rPr lang="en-US" dirty="0" smtClean="0"/>
              <a:t>Write a function to create and return a multiplication table covering the rows [1, M] and the columns [1,N].  M and N are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page that uses JS to create a page having a single ordered-list of several NFL team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4033321" cy="381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1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a browser reads an HTML file, it must interpret the file and render it onscreen.  This process is sophisticated.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HTML file is turned into a "tree" object.  This object is named 'document' and it is a DOM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89590"/>
              </p:ext>
            </p:extLst>
          </p:nvPr>
        </p:nvGraphicFramePr>
        <p:xfrm>
          <a:off x="2133600" y="2895600"/>
          <a:ext cx="6705600" cy="237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4" imgW="8493062" imgH="3006661" progId="Visio.Drawing.11">
                  <p:embed/>
                </p:oleObj>
              </mc:Choice>
              <mc:Fallback>
                <p:oleObj name="Visio" r:id="rId4" imgW="8493062" imgH="300666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6705600" cy="237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9800" y="6400800"/>
            <a:ext cx="2732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graphics from Yahoos Douglas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Crockford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01000" cy="39253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JS file executes as soon as the code is loaded.</a:t>
            </a:r>
          </a:p>
          <a:p>
            <a:pPr lvl="1"/>
            <a:r>
              <a:rPr lang="en-US" dirty="0" smtClean="0"/>
              <a:t>This may occur before the containing HTML is fully loaded</a:t>
            </a:r>
          </a:p>
          <a:p>
            <a:pPr lvl="1"/>
            <a:r>
              <a:rPr lang="en-US" dirty="0" smtClean="0"/>
              <a:t>This may occur before the HTML is parsed</a:t>
            </a:r>
          </a:p>
          <a:p>
            <a:pPr lvl="1"/>
            <a:r>
              <a:rPr lang="en-US" dirty="0" smtClean="0"/>
              <a:t>This means that the “names” element is not present when the line </a:t>
            </a:r>
            <a:r>
              <a:rPr lang="en-US" dirty="0" err="1" smtClean="0"/>
              <a:t>document.getElementById</a:t>
            </a:r>
            <a:r>
              <a:rPr lang="en-US" dirty="0" smtClean="0"/>
              <a:t>( ‘names’ ) is executed.</a:t>
            </a:r>
          </a:p>
          <a:p>
            <a:r>
              <a:rPr lang="en-US" dirty="0" smtClean="0"/>
              <a:t>Most pages register a handler to execute on page-load.</a:t>
            </a:r>
          </a:p>
          <a:p>
            <a:pPr lvl="1"/>
            <a:r>
              <a:rPr lang="en-US" dirty="0" err="1" smtClean="0"/>
              <a:t>document.addEventListener</a:t>
            </a:r>
            <a:r>
              <a:rPr lang="en-US" dirty="0" smtClean="0"/>
              <a:t>(‘</a:t>
            </a:r>
            <a:r>
              <a:rPr lang="en-US" dirty="0" err="1" smtClean="0"/>
              <a:t>DOMContentLoaded</a:t>
            </a:r>
            <a:r>
              <a:rPr lang="en-US" dirty="0" smtClean="0"/>
              <a:t>’, f );</a:t>
            </a:r>
          </a:p>
          <a:p>
            <a:pPr lvl="1"/>
            <a:r>
              <a:rPr lang="en-US" dirty="0" smtClean="0"/>
              <a:t>$(document).ready( f ); // if using jQuery.</a:t>
            </a:r>
          </a:p>
          <a:p>
            <a:r>
              <a:rPr lang="en-US" dirty="0" smtClean="0"/>
              <a:t>Function ‘f’ is then executed only after the HTML page has been loaded AND parsed.</a:t>
            </a:r>
          </a:p>
          <a:p>
            <a:r>
              <a:rPr lang="en-US" dirty="0" smtClean="0"/>
              <a:t>Can also move the script to the bottom of the page</a:t>
            </a:r>
          </a:p>
          <a:p>
            <a:pPr lvl="1"/>
            <a:r>
              <a:rPr lang="en-US" dirty="0" smtClean="0"/>
              <a:t>This is not a guarantee that the doc is parsed</a:t>
            </a:r>
          </a:p>
          <a:p>
            <a:pPr lvl="1"/>
            <a:r>
              <a:rPr lang="en-US" dirty="0" smtClean="0"/>
              <a:t>This assumes synchronous loads (not always the case)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event is a user-or-browser</a:t>
            </a:r>
            <a:r>
              <a:rPr lang="en-US" dirty="0"/>
              <a:t> </a:t>
            </a:r>
            <a:r>
              <a:rPr lang="en-US" dirty="0" smtClean="0"/>
              <a:t>generated action.  </a:t>
            </a:r>
          </a:p>
          <a:p>
            <a:pPr lvl="1"/>
            <a:r>
              <a:rPr lang="en-US" dirty="0" smtClean="0"/>
              <a:t>Events are of specific types.</a:t>
            </a:r>
          </a:p>
          <a:p>
            <a:pPr lvl="1"/>
            <a:r>
              <a:rPr lang="en-US" dirty="0" smtClean="0"/>
              <a:t>Events are typically associated with an HTML element</a:t>
            </a:r>
          </a:p>
          <a:p>
            <a:pPr lvl="1"/>
            <a:r>
              <a:rPr lang="en-US" dirty="0" smtClean="0"/>
              <a:t>When an event occurs, one-or-more JavaScript functions will be called</a:t>
            </a:r>
          </a:p>
          <a:p>
            <a:r>
              <a:rPr lang="en-US" dirty="0" smtClean="0"/>
              <a:t>Event categories</a:t>
            </a:r>
          </a:p>
          <a:p>
            <a:pPr lvl="1"/>
            <a:r>
              <a:rPr lang="en-US" dirty="0" smtClean="0"/>
              <a:t>Mouse events</a:t>
            </a:r>
          </a:p>
          <a:p>
            <a:pPr lvl="1"/>
            <a:r>
              <a:rPr lang="en-US" dirty="0" smtClean="0"/>
              <a:t>Keyboard events</a:t>
            </a:r>
          </a:p>
          <a:p>
            <a:pPr lvl="1"/>
            <a:r>
              <a:rPr lang="en-US" dirty="0" smtClean="0"/>
              <a:t>HTML frame/object events</a:t>
            </a:r>
          </a:p>
          <a:p>
            <a:pPr lvl="1"/>
            <a:r>
              <a:rPr lang="en-US" dirty="0" smtClean="0"/>
              <a:t>HTML form events</a:t>
            </a:r>
          </a:p>
          <a:p>
            <a:pPr lvl="1"/>
            <a:r>
              <a:rPr lang="en-US" dirty="0" smtClean="0"/>
              <a:t>User interface events</a:t>
            </a:r>
          </a:p>
          <a:p>
            <a:pPr lvl="1"/>
            <a:r>
              <a:rPr lang="en-US" dirty="0" smtClean="0"/>
              <a:t>Mutation events (changes to the structure of a document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Elements may generate events when they are acted upon. </a:t>
            </a:r>
          </a:p>
          <a:p>
            <a:pPr lvl="1"/>
            <a:r>
              <a:rPr lang="en-US" dirty="0" smtClean="0"/>
              <a:t>clicking on a button</a:t>
            </a:r>
          </a:p>
          <a:p>
            <a:pPr lvl="1"/>
            <a:r>
              <a:rPr lang="en-US" dirty="0" smtClean="0"/>
              <a:t>pressing a key in an input field</a:t>
            </a:r>
          </a:p>
          <a:p>
            <a:pPr lvl="1"/>
            <a:r>
              <a:rPr lang="en-US" dirty="0" smtClean="0"/>
              <a:t>hovering over an element</a:t>
            </a:r>
          </a:p>
          <a:p>
            <a:pPr lvl="1"/>
            <a:r>
              <a:rPr lang="en-US" dirty="0" smtClean="0"/>
              <a:t>entering an element with the mouse</a:t>
            </a:r>
          </a:p>
          <a:p>
            <a:pPr lvl="1"/>
            <a:r>
              <a:rPr lang="en-US" dirty="0" smtClean="0"/>
              <a:t>many others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Handlers are associated with events in one of two ways</a:t>
            </a:r>
            <a:endParaRPr lang="en-US" dirty="0"/>
          </a:p>
          <a:p>
            <a:pPr lvl="1"/>
            <a:r>
              <a:rPr lang="en-US" dirty="0" smtClean="0"/>
              <a:t>Using HTML : </a:t>
            </a:r>
          </a:p>
          <a:p>
            <a:pPr lvl="2"/>
            <a:r>
              <a:rPr lang="en-US" dirty="0" smtClean="0"/>
              <a:t>&lt;div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divClicked</a:t>
            </a:r>
            <a:r>
              <a:rPr lang="en-US" dirty="0" smtClean="0"/>
              <a:t>(event)"&gt;I'm a button!&lt;/div&gt;</a:t>
            </a:r>
          </a:p>
          <a:p>
            <a:pPr lvl="1"/>
            <a:r>
              <a:rPr lang="en-US" dirty="0" smtClean="0"/>
              <a:t>Using JS</a:t>
            </a:r>
            <a:r>
              <a:rPr lang="en-US" b="1" dirty="0" smtClean="0"/>
              <a:t>: </a:t>
            </a:r>
          </a:p>
          <a:p>
            <a:pPr lvl="2"/>
            <a:r>
              <a:rPr lang="en-US" dirty="0" smtClean="0"/>
              <a:t>node["on" + type] = </a:t>
            </a:r>
            <a:r>
              <a:rPr lang="en-US" dirty="0" err="1" smtClean="0"/>
              <a:t>handlerFunction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node.addEventListener</a:t>
            </a:r>
            <a:r>
              <a:rPr lang="en-US" dirty="0" smtClean="0"/>
              <a:t>(&lt;event-type&gt;, &lt;</a:t>
            </a:r>
            <a:r>
              <a:rPr lang="en-US" dirty="0" err="1" smtClean="0"/>
              <a:t>func</a:t>
            </a:r>
            <a:r>
              <a:rPr lang="en-US" dirty="0" smtClean="0"/>
              <a:t>&gt;, &lt;capture&gt;);</a:t>
            </a:r>
          </a:p>
          <a:p>
            <a:pPr lvl="3"/>
            <a:r>
              <a:rPr lang="en-US" dirty="0" smtClean="0"/>
              <a:t>&lt;event-type&gt; is a string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func</a:t>
            </a:r>
            <a:r>
              <a:rPr lang="en-US" dirty="0" smtClean="0"/>
              <a:t>&gt; is the event handler</a:t>
            </a:r>
          </a:p>
          <a:p>
            <a:pPr lvl="3"/>
            <a:r>
              <a:rPr lang="en-US" dirty="0" smtClean="0"/>
              <a:t>&lt;capture&gt; is a </a:t>
            </a:r>
            <a:r>
              <a:rPr lang="en-US" dirty="0" err="1" smtClean="0"/>
              <a:t>boolean</a:t>
            </a:r>
            <a:r>
              <a:rPr lang="en-US" dirty="0" smtClean="0"/>
              <a:t> indicating capture phase (true) or bubble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Handling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 node: the node that generates/creates the event</a:t>
            </a:r>
          </a:p>
          <a:p>
            <a:r>
              <a:rPr lang="en-US" b="1" dirty="0" smtClean="0"/>
              <a:t>Capturing</a:t>
            </a:r>
            <a:r>
              <a:rPr lang="en-US" dirty="0" smtClean="0"/>
              <a:t> phase : </a:t>
            </a:r>
          </a:p>
          <a:p>
            <a:pPr lvl="1"/>
            <a:r>
              <a:rPr lang="en-US" dirty="0" smtClean="0"/>
              <a:t>Events begin at the root and move toward the target node</a:t>
            </a:r>
          </a:p>
          <a:p>
            <a:pPr lvl="1"/>
            <a:r>
              <a:rPr lang="en-US" dirty="0" smtClean="0"/>
              <a:t>Registered and enabled event handlers at nodes on the path from root-to-target are executed when encountered</a:t>
            </a:r>
          </a:p>
          <a:p>
            <a:r>
              <a:rPr lang="en-US" b="1" dirty="0" smtClean="0"/>
              <a:t>Target</a:t>
            </a:r>
            <a:r>
              <a:rPr lang="en-US" dirty="0" smtClean="0"/>
              <a:t> phase:</a:t>
            </a:r>
          </a:p>
          <a:p>
            <a:pPr lvl="1"/>
            <a:r>
              <a:rPr lang="en-US" dirty="0" smtClean="0"/>
              <a:t>Registered handlers at the target are executed</a:t>
            </a:r>
          </a:p>
          <a:p>
            <a:r>
              <a:rPr lang="en-US" b="1" dirty="0" smtClean="0"/>
              <a:t>Bubbling</a:t>
            </a:r>
            <a:r>
              <a:rPr lang="en-US" dirty="0" smtClean="0"/>
              <a:t> phase: </a:t>
            </a:r>
          </a:p>
          <a:p>
            <a:pPr lvl="1"/>
            <a:r>
              <a:rPr lang="en-US" dirty="0" smtClean="0"/>
              <a:t>The tree is traversed from target to root.  </a:t>
            </a:r>
          </a:p>
          <a:p>
            <a:pPr lvl="1"/>
            <a:r>
              <a:rPr lang="en-US" dirty="0" smtClean="0"/>
              <a:t>Registered and enabled handlers at nodes on the path are executed when encountered.</a:t>
            </a:r>
          </a:p>
          <a:p>
            <a:r>
              <a:rPr lang="en-US" b="1" dirty="0" smtClean="0"/>
              <a:t>Default</a:t>
            </a:r>
            <a:r>
              <a:rPr lang="en-US" dirty="0" smtClean="0"/>
              <a:t> phase : </a:t>
            </a:r>
          </a:p>
          <a:p>
            <a:pPr lvl="1"/>
            <a:r>
              <a:rPr lang="en-US" dirty="0" smtClean="0"/>
              <a:t>Default handlers are invoked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590800"/>
            <a:ext cx="4572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048000"/>
            <a:ext cx="38100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352800" y="3276600"/>
            <a:ext cx="2895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2057400"/>
            <a:ext cx="0" cy="1219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34000" y="2057400"/>
            <a:ext cx="0" cy="1219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V="1">
            <a:off x="4572000" y="2819400"/>
            <a:ext cx="0" cy="1219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1828800"/>
            <a:ext cx="105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Capture</a:t>
            </a:r>
          </a:p>
          <a:p>
            <a:pPr algn="ctr"/>
            <a:r>
              <a:rPr lang="en-US" dirty="0" smtClean="0"/>
              <a:t>(Phase 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1828800"/>
            <a:ext cx="105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Bubble</a:t>
            </a:r>
          </a:p>
          <a:p>
            <a:pPr algn="ctr"/>
            <a:r>
              <a:rPr lang="en-US" dirty="0" smtClean="0"/>
              <a:t>(Phase 3)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(Phase 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4800600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target element (E3) is clicked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E1 Capture-enabled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E2 Capture-enabled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E3 Capture-enabled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E3 bubble-enabled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E2 bubble-enabled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E1 bubble-enabled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default click-handlers are executed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2590800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0800" y="3048000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DB435"/>
                </a:solidFill>
              </a:rPr>
              <a:t>E2</a:t>
            </a:r>
            <a:endParaRPr lang="en-US" dirty="0">
              <a:solidFill>
                <a:srgbClr val="0DB43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3276600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DB435"/>
                </a:solidFill>
              </a:rPr>
              <a:t>E3</a:t>
            </a:r>
            <a:endParaRPr lang="en-US" dirty="0">
              <a:solidFill>
                <a:srgbClr val="0DB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5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 object has the following read-only properties</a:t>
            </a:r>
          </a:p>
          <a:p>
            <a:pPr lvl="1"/>
            <a:r>
              <a:rPr lang="en-US" dirty="0" smtClean="0"/>
              <a:t>bubbles :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cancelable :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target : the target node</a:t>
            </a:r>
          </a:p>
          <a:p>
            <a:pPr lvl="1"/>
            <a:r>
              <a:rPr lang="en-US" dirty="0" err="1" smtClean="0"/>
              <a:t>currentTarget</a:t>
            </a:r>
            <a:r>
              <a:rPr lang="en-US" dirty="0" smtClean="0"/>
              <a:t> : the element whose handler is executing</a:t>
            </a:r>
          </a:p>
          <a:p>
            <a:pPr lvl="1"/>
            <a:r>
              <a:rPr lang="en-US" dirty="0" err="1" smtClean="0"/>
              <a:t>defaultPrevented</a:t>
            </a:r>
            <a:r>
              <a:rPr lang="en-US" dirty="0" smtClean="0"/>
              <a:t> :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err="1" smtClean="0"/>
              <a:t>eventPhase</a:t>
            </a:r>
            <a:r>
              <a:rPr lang="en-US" dirty="0" smtClean="0"/>
              <a:t> : a string denoting processing phase</a:t>
            </a:r>
          </a:p>
          <a:p>
            <a:pPr lvl="1"/>
            <a:r>
              <a:rPr lang="en-US" dirty="0" err="1" smtClean="0"/>
              <a:t>timeStamp</a:t>
            </a:r>
            <a:r>
              <a:rPr lang="en-US" dirty="0" smtClean="0"/>
              <a:t> : the time the event was created</a:t>
            </a:r>
          </a:p>
          <a:p>
            <a:r>
              <a:rPr lang="en-US" dirty="0" smtClean="0"/>
              <a:t>Event objects also support the following methods</a:t>
            </a:r>
          </a:p>
          <a:p>
            <a:pPr lvl="1"/>
            <a:r>
              <a:rPr lang="en-US" dirty="0" err="1" smtClean="0"/>
              <a:t>preventDefault</a:t>
            </a:r>
            <a:r>
              <a:rPr lang="en-US" dirty="0" smtClean="0"/>
              <a:t>() : cancels the event</a:t>
            </a:r>
          </a:p>
          <a:p>
            <a:pPr lvl="1"/>
            <a:r>
              <a:rPr lang="en-US" dirty="0" err="1" smtClean="0"/>
              <a:t>stopPropagation</a:t>
            </a:r>
            <a:r>
              <a:rPr lang="en-US" dirty="0" smtClean="0"/>
              <a:t>() : prevents further handler invocation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38050" tIns="4761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7582"/>
              </p:ext>
            </p:extLst>
          </p:nvPr>
        </p:nvGraphicFramePr>
        <p:xfrm>
          <a:off x="457200" y="1981200"/>
          <a:ext cx="8153400" cy="2140602"/>
        </p:xfrm>
        <a:graphic>
          <a:graphicData uri="http://schemas.openxmlformats.org/drawingml/2006/table">
            <a:tbl>
              <a:tblPr/>
              <a:tblGrid>
                <a:gridCol w="990056"/>
                <a:gridCol w="1048294"/>
                <a:gridCol w="4468690"/>
                <a:gridCol w="862379"/>
                <a:gridCol w="783981"/>
              </a:tblGrid>
              <a:tr h="508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Type (JS)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Attribute (HTML)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Bubbles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Cancelable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298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click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onclick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 </a:t>
                      </a:r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</a:rPr>
                        <a:t>clicked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 over an element. A click is defined as a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mousedown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mouseup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 over the same screen location. The sequence of these events 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is: </a:t>
                      </a:r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mousedown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mouseup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, click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7164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dblclick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ondblclick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 </a:t>
                      </a:r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</a:rPr>
                        <a:t>double clicked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 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mousedown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onmousedown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 pressed 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mouseup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onmouseup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 released 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8173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mouseover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onmouseover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is moved onto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5355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mousemove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onmousemove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is moved while it is 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mouseout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onmouseout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is moved away from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17408"/>
              </p:ext>
            </p:extLst>
          </p:nvPr>
        </p:nvGraphicFramePr>
        <p:xfrm>
          <a:off x="457200" y="4495800"/>
          <a:ext cx="8153400" cy="1519812"/>
        </p:xfrm>
        <a:graphic>
          <a:graphicData uri="http://schemas.openxmlformats.org/drawingml/2006/table">
            <a:tbl>
              <a:tblPr/>
              <a:tblGrid>
                <a:gridCol w="655320"/>
                <a:gridCol w="731520"/>
                <a:gridCol w="5303520"/>
                <a:gridCol w="731520"/>
                <a:gridCol w="731520"/>
              </a:tblGrid>
              <a:tr h="21711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Bubbles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Cancelable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 dirty="0"/>
                        <a:t>select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onselect</a:t>
                      </a:r>
                      <a:endParaRPr lang="en-US" sz="900" b="1" dirty="0"/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user selects some text in a text field, including input and </a:t>
                      </a:r>
                      <a:r>
                        <a:rPr lang="en-US" sz="900" b="1" dirty="0" err="1"/>
                        <a:t>textarea</a:t>
                      </a:r>
                      <a:endParaRPr lang="en-US" sz="900" b="1" dirty="0"/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change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onchange</a:t>
                      </a:r>
                      <a:endParaRPr lang="en-US" sz="900" b="1" dirty="0"/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control loses the input focus and its value has been modified since gaining focus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submit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onsubmit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form is submitted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reset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onreset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form is reset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focus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onfocus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an element receives focus either via the pointing device or by tab navigation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blur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onblur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an element loses focus either via the pointing device or by tabbing navigation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6172200"/>
            <a:ext cx="4153638" cy="3693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http://en.wikipedia.org/wiki/DOM_events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: toggle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(HTML/CSS/JS) to support a toggle-switch component</a:t>
            </a:r>
          </a:p>
          <a:p>
            <a:r>
              <a:rPr lang="en-US" dirty="0" smtClean="0"/>
              <a:t>A toggle switch</a:t>
            </a:r>
          </a:p>
          <a:p>
            <a:pPr lvl="1"/>
            <a:r>
              <a:rPr lang="en-US" dirty="0" smtClean="0"/>
              <a:t>Has two states: on and off</a:t>
            </a:r>
          </a:p>
          <a:p>
            <a:pPr lvl="1"/>
            <a:r>
              <a:rPr lang="en-US" dirty="0" smtClean="0"/>
              <a:t>Is a picture of those states.  </a:t>
            </a:r>
            <a:r>
              <a:rPr lang="en-US" dirty="0"/>
              <a:t>r</a:t>
            </a:r>
            <a:r>
              <a:rPr lang="en-US" dirty="0" smtClean="0"/>
              <a:t>ed = off, blue = 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clicking anywhere on the toggle-switch changes the state.</a:t>
            </a:r>
          </a:p>
          <a:p>
            <a:r>
              <a:rPr lang="en-US" dirty="0" smtClean="0"/>
              <a:t>Start with the HTML</a:t>
            </a:r>
          </a:p>
          <a:p>
            <a:pPr lvl="1"/>
            <a:r>
              <a:rPr lang="en-US" dirty="0" smtClean="0"/>
              <a:t>&lt;div class=“toggle-switch”&gt;&lt;/div&gt;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0267" y="3962400"/>
            <a:ext cx="457200" cy="4572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707467" y="3962400"/>
            <a:ext cx="457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3962400"/>
            <a:ext cx="457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096000" y="3962400"/>
            <a:ext cx="4572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input elements gather user input.  How to obtain the value of an input element?</a:t>
            </a:r>
          </a:p>
          <a:p>
            <a:pPr lvl="1"/>
            <a:r>
              <a:rPr lang="en-US" dirty="0" smtClean="0"/>
              <a:t>text type: </a:t>
            </a:r>
            <a:r>
              <a:rPr lang="en-US" dirty="0" err="1" smtClean="0"/>
              <a:t>x.value</a:t>
            </a:r>
            <a:endParaRPr lang="en-US" dirty="0" smtClean="0"/>
          </a:p>
          <a:p>
            <a:pPr lvl="1"/>
            <a:r>
              <a:rPr lang="en-US" dirty="0" smtClean="0"/>
              <a:t>checkbox type: </a:t>
            </a:r>
            <a:r>
              <a:rPr lang="en-US" dirty="0" err="1" smtClean="0"/>
              <a:t>x.checked</a:t>
            </a:r>
            <a:endParaRPr lang="en-US" dirty="0" smtClean="0"/>
          </a:p>
          <a:p>
            <a:pPr lvl="1"/>
            <a:r>
              <a:rPr lang="en-US" dirty="0" smtClean="0"/>
              <a:t>radio type: </a:t>
            </a:r>
            <a:r>
              <a:rPr lang="en-US" dirty="0" err="1" smtClean="0"/>
              <a:t>x.checked</a:t>
            </a:r>
            <a:endParaRPr lang="en-US" dirty="0" smtClean="0"/>
          </a:p>
          <a:p>
            <a:pPr lvl="1"/>
            <a:r>
              <a:rPr lang="en-US" dirty="0" smtClean="0"/>
              <a:t>color type: </a:t>
            </a:r>
            <a:r>
              <a:rPr lang="en-US" dirty="0" err="1" smtClean="0"/>
              <a:t>x.value</a:t>
            </a:r>
            <a:r>
              <a:rPr lang="en-US" dirty="0" smtClean="0"/>
              <a:t> (A string of form #RRGGBB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date type : </a:t>
            </a:r>
            <a:r>
              <a:rPr lang="en-US" dirty="0" err="1" smtClean="0"/>
              <a:t>x.value</a:t>
            </a:r>
            <a:r>
              <a:rPr lang="en-US" smtClean="0"/>
              <a:t> (A string of form YYYY-MM-DD)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('a').value;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('b').checked;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DOM is a model of the HTML document.</a:t>
            </a:r>
          </a:p>
          <a:p>
            <a:pPr lvl="1"/>
            <a:r>
              <a:rPr lang="en-US" dirty="0" smtClean="0"/>
              <a:t>Standardized by w3c</a:t>
            </a:r>
          </a:p>
          <a:p>
            <a:pPr lvl="1"/>
            <a:r>
              <a:rPr lang="en-US" dirty="0" smtClean="0"/>
              <a:t>A document-processing library of objects and function.  In other words, an API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DOM 0 is supported by all JavaScript enabled browsers but has no specification.</a:t>
            </a:r>
          </a:p>
          <a:p>
            <a:pPr lvl="1"/>
            <a:r>
              <a:rPr lang="en-US" dirty="0" smtClean="0"/>
              <a:t>DOM 1 was released in 1998</a:t>
            </a:r>
          </a:p>
          <a:p>
            <a:pPr lvl="1"/>
            <a:r>
              <a:rPr lang="en-US" dirty="0" smtClean="0"/>
              <a:t>DOM 2 was released in 2000</a:t>
            </a:r>
          </a:p>
          <a:p>
            <a:pPr lvl="1"/>
            <a:r>
              <a:rPr lang="en-US" dirty="0" smtClean="0"/>
              <a:t>DOM 3 was released in 2004</a:t>
            </a:r>
          </a:p>
          <a:p>
            <a:pPr lvl="1"/>
            <a:r>
              <a:rPr lang="en-US" dirty="0" smtClean="0"/>
              <a:t>DOM 4 is the latest approved standard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Dom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JavaScript methods support modal dialogs.</a:t>
            </a:r>
          </a:p>
          <a:p>
            <a:pPr lvl="1"/>
            <a:r>
              <a:rPr lang="en-US" dirty="0" smtClean="0"/>
              <a:t>alert</a:t>
            </a:r>
            <a:r>
              <a:rPr lang="en-US" dirty="0"/>
              <a:t>(text</a:t>
            </a:r>
            <a:r>
              <a:rPr lang="en-US" dirty="0" smtClean="0"/>
              <a:t>) : no return value</a:t>
            </a:r>
            <a:endParaRPr lang="en-US" dirty="0"/>
          </a:p>
          <a:p>
            <a:pPr lvl="1"/>
            <a:r>
              <a:rPr lang="en-US" dirty="0"/>
              <a:t>confirm(</a:t>
            </a:r>
            <a:r>
              <a:rPr lang="en-US" dirty="0" smtClean="0"/>
              <a:t>text) : return a </a:t>
            </a:r>
            <a:r>
              <a:rPr lang="en-US" dirty="0" err="1" smtClean="0"/>
              <a:t>boolean</a:t>
            </a:r>
            <a:endParaRPr lang="en-US" dirty="0"/>
          </a:p>
          <a:p>
            <a:pPr lvl="1"/>
            <a:r>
              <a:rPr lang="en-US" dirty="0"/>
              <a:t>prompt(text, default</a:t>
            </a:r>
            <a:r>
              <a:rPr lang="en-US" dirty="0" smtClean="0"/>
              <a:t>) : returns the value entered or null.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7" y="4114800"/>
            <a:ext cx="2819400" cy="1027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114800"/>
            <a:ext cx="2856255" cy="1040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327" y="4114800"/>
            <a:ext cx="2860882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53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Dom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Asynchronous function execution</a:t>
            </a:r>
            <a:endParaRPr lang="en-US" dirty="0"/>
          </a:p>
          <a:p>
            <a:pPr lvl="1"/>
            <a:r>
              <a:rPr lang="en-US" dirty="0" err="1"/>
              <a:t>setTimeout</a:t>
            </a:r>
            <a:r>
              <a:rPr lang="en-US" dirty="0" smtClean="0"/>
              <a:t>( f, t ) : execute f after </a:t>
            </a:r>
            <a:r>
              <a:rPr lang="en-US" dirty="0"/>
              <a:t>t</a:t>
            </a:r>
            <a:r>
              <a:rPr lang="en-US" dirty="0" smtClean="0"/>
              <a:t> milliseconds.  Returns a handle that can be used to stop the function.</a:t>
            </a:r>
            <a:endParaRPr lang="en-US" dirty="0"/>
          </a:p>
          <a:p>
            <a:pPr lvl="1"/>
            <a:r>
              <a:rPr lang="en-US" dirty="0" err="1"/>
              <a:t>setInterval</a:t>
            </a:r>
            <a:r>
              <a:rPr lang="en-US" dirty="0" smtClean="0"/>
              <a:t>( f,  t ) : execute f every t milliseconds.  Returns a handle that can be used to stop the function.</a:t>
            </a:r>
          </a:p>
          <a:p>
            <a:pPr lvl="1"/>
            <a:r>
              <a:rPr lang="en-US" dirty="0" err="1" smtClean="0"/>
              <a:t>clearInterval</a:t>
            </a:r>
            <a:r>
              <a:rPr lang="en-US" dirty="0" smtClean="0"/>
              <a:t>( handle )</a:t>
            </a:r>
          </a:p>
          <a:p>
            <a:pPr lvl="1"/>
            <a:r>
              <a:rPr lang="en-US" dirty="0" err="1" smtClean="0"/>
              <a:t>clearTimeout</a:t>
            </a:r>
            <a:r>
              <a:rPr lang="en-US" dirty="0" smtClean="0"/>
              <a:t>( handle );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 = function() { print('Hello'); }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setInterval</a:t>
            </a:r>
            <a:r>
              <a:rPr lang="en-US" dirty="0" smtClean="0"/>
              <a:t>( p, 2500);</a:t>
            </a:r>
          </a:p>
          <a:p>
            <a:pPr lvl="1"/>
            <a:r>
              <a:rPr lang="en-US" dirty="0" err="1" smtClean="0"/>
              <a:t>clearInterval</a:t>
            </a:r>
            <a:r>
              <a:rPr lang="en-US" dirty="0" smtClean="0"/>
              <a:t>( x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setTimeout</a:t>
            </a:r>
            <a:r>
              <a:rPr lang="en-US" dirty="0" smtClean="0"/>
              <a:t>( p, 2500 );</a:t>
            </a:r>
          </a:p>
          <a:p>
            <a:pPr lvl="1"/>
            <a:r>
              <a:rPr lang="en-US" dirty="0" err="1" smtClean="0"/>
              <a:t>clearTimeout</a:t>
            </a:r>
            <a:r>
              <a:rPr lang="en-US" dirty="0" smtClean="0"/>
              <a:t>( x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web page that turns a JavaScript array of NFL teams into an ordered list of HTML strings on the page. </a:t>
            </a:r>
          </a:p>
          <a:p>
            <a:pPr lvl="1"/>
            <a:r>
              <a:rPr lang="en-US" dirty="0" smtClean="0"/>
              <a:t>An NFL team has properties</a:t>
            </a:r>
          </a:p>
          <a:p>
            <a:pPr lvl="2"/>
            <a:r>
              <a:rPr lang="en-US" dirty="0" smtClean="0"/>
              <a:t>name : a string</a:t>
            </a:r>
          </a:p>
          <a:p>
            <a:pPr lvl="2"/>
            <a:r>
              <a:rPr lang="en-US" dirty="0" smtClean="0"/>
              <a:t>city : a string</a:t>
            </a:r>
          </a:p>
          <a:p>
            <a:pPr lvl="2"/>
            <a:r>
              <a:rPr lang="en-US" dirty="0" smtClean="0"/>
              <a:t>conference : NFC, AFC</a:t>
            </a:r>
          </a:p>
          <a:p>
            <a:pPr lvl="2"/>
            <a:r>
              <a:rPr lang="en-US" dirty="0" smtClean="0"/>
              <a:t>division : EAST, WEST, CENTRAL</a:t>
            </a:r>
          </a:p>
          <a:p>
            <a:pPr lvl="1"/>
            <a:r>
              <a:rPr lang="en-US" dirty="0" smtClean="0"/>
              <a:t>Modify to order by conference</a:t>
            </a:r>
          </a:p>
          <a:p>
            <a:pPr lvl="1"/>
            <a:r>
              <a:rPr lang="en-US" dirty="0" smtClean="0"/>
              <a:t>Modify to order by division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Develop an HTML page that allows users to order a pizza.  Use ‘</a:t>
            </a:r>
            <a:r>
              <a:rPr lang="en-US" dirty="0" err="1" smtClean="0"/>
              <a:t>onclick</a:t>
            </a:r>
            <a:r>
              <a:rPr lang="en-US" dirty="0" smtClean="0"/>
              <a:t>’ handling for the radio buttons</a:t>
            </a:r>
          </a:p>
          <a:p>
            <a:endParaRPr lang="en-US" dirty="0" smtClean="0"/>
          </a:p>
          <a:p>
            <a:r>
              <a:rPr lang="en-US" dirty="0" smtClean="0"/>
              <a:t>Users must select one topping</a:t>
            </a:r>
          </a:p>
          <a:p>
            <a:pPr lvl="1"/>
            <a:r>
              <a:rPr lang="en-US" dirty="0" smtClean="0"/>
              <a:t>Sardines</a:t>
            </a:r>
          </a:p>
          <a:p>
            <a:pPr lvl="1"/>
            <a:r>
              <a:rPr lang="en-US" dirty="0" smtClean="0"/>
              <a:t>Anchovies</a:t>
            </a:r>
          </a:p>
          <a:p>
            <a:pPr lvl="1"/>
            <a:r>
              <a:rPr lang="en-US" dirty="0" smtClean="0"/>
              <a:t> Lemons</a:t>
            </a:r>
          </a:p>
          <a:p>
            <a:pPr lvl="1"/>
            <a:r>
              <a:rPr lang="en-US" dirty="0" smtClean="0"/>
              <a:t>Pumpernickel</a:t>
            </a:r>
          </a:p>
          <a:p>
            <a:r>
              <a:rPr lang="en-US" dirty="0" smtClean="0"/>
              <a:t>Users must select one cheese</a:t>
            </a:r>
          </a:p>
          <a:p>
            <a:pPr lvl="1"/>
            <a:r>
              <a:rPr lang="en-US" dirty="0" smtClean="0"/>
              <a:t>Provolone</a:t>
            </a:r>
          </a:p>
          <a:p>
            <a:pPr lvl="1"/>
            <a:r>
              <a:rPr lang="en-US" dirty="0" smtClean="0"/>
              <a:t>American</a:t>
            </a:r>
          </a:p>
          <a:p>
            <a:pPr lvl="1"/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Cheddar</a:t>
            </a:r>
          </a:p>
          <a:p>
            <a:r>
              <a:rPr lang="en-US" dirty="0" smtClean="0"/>
              <a:t>Some combinations of topping/cheese are so repugnant that it would be unethical to sell them.  Users receive a warning if selecting unethical combinations.  The selection is nonetheless allowed on the page.</a:t>
            </a:r>
          </a:p>
          <a:p>
            <a:pPr lvl="1"/>
            <a:r>
              <a:rPr lang="en-US" dirty="0" smtClean="0"/>
              <a:t>Sardines and Cheddar</a:t>
            </a:r>
          </a:p>
          <a:p>
            <a:pPr lvl="1"/>
            <a:r>
              <a:rPr lang="en-US" dirty="0" smtClean="0"/>
              <a:t>Pumpernickel and Blue</a:t>
            </a:r>
          </a:p>
          <a:p>
            <a:pPr lvl="1"/>
            <a:r>
              <a:rPr lang="en-US" dirty="0" smtClean="0"/>
              <a:t>Lemons and Blue</a:t>
            </a:r>
          </a:p>
          <a:p>
            <a:r>
              <a:rPr lang="en-US" dirty="0" smtClean="0"/>
              <a:t>Alternately, warn and disallow unethical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2010-2-16 15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2209800"/>
            <a:ext cx="2057400" cy="24314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Why the DOM? </a:t>
            </a:r>
          </a:p>
          <a:p>
            <a:pPr lvl="1"/>
            <a:r>
              <a:rPr lang="en-US" sz="1600" dirty="0" smtClean="0"/>
              <a:t>Since the HTML file is an 'object', it can be processed and changed by JavaScript functions.  This supports user interaction with a web page.</a:t>
            </a:r>
            <a:endParaRPr lang="en-US" sz="1600" dirty="0"/>
          </a:p>
          <a:p>
            <a:pPr lvl="1"/>
            <a:r>
              <a:rPr lang="en-US" sz="1600" dirty="0" smtClean="0"/>
              <a:t>"Dynamic </a:t>
            </a:r>
            <a:r>
              <a:rPr lang="en-US" sz="1600" dirty="0"/>
              <a:t>HTML" is a term used by some vendors to describe the combination of HTML, style sheets and scripts that allows documents to be animated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8520389"/>
              </p:ext>
            </p:extLst>
          </p:nvPr>
        </p:nvGraphicFramePr>
        <p:xfrm>
          <a:off x="4419600" y="3733800"/>
          <a:ext cx="228917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isio" r:id="rId4" imgW="3789616" imgH="3789616" progId="Visio.Drawing.11">
                  <p:embed/>
                </p:oleObj>
              </mc:Choice>
              <mc:Fallback>
                <p:oleObj name="Visio" r:id="rId4" imgW="3789616" imgH="3789616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228917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6400800"/>
            <a:ext cx="2732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graphics from Yahoos Douglas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Crockford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255991" cy="5791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1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and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28621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and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7" y="2286000"/>
            <a:ext cx="8262259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4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and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92577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DOM specification defines a set of classes that all browsers are expected to support.</a:t>
            </a:r>
            <a:endParaRPr lang="en-US" dirty="0"/>
          </a:p>
          <a:p>
            <a:pPr lvl="1"/>
            <a:r>
              <a:rPr lang="en-US" dirty="0" smtClean="0"/>
              <a:t>The browsers implement the specification in JavaScript</a:t>
            </a:r>
          </a:p>
          <a:p>
            <a:pPr lvl="1"/>
            <a:r>
              <a:rPr lang="en-US" dirty="0" smtClean="0"/>
              <a:t>The DOM classes and methods are JavaScript objects and methods</a:t>
            </a:r>
          </a:p>
          <a:p>
            <a:pPr lvl="1"/>
            <a:r>
              <a:rPr lang="en-US" dirty="0" smtClean="0"/>
              <a:t>These objects and methods are used to programmatically control an HTML document.</a:t>
            </a:r>
          </a:p>
          <a:p>
            <a:r>
              <a:rPr lang="en-US" dirty="0" smtClean="0"/>
              <a:t>There are several globally defined variables in a browser-based JavaScript environment along with numerous globally defined methods. </a:t>
            </a:r>
          </a:p>
          <a:p>
            <a:pPr lvl="1"/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8115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30536</TotalTime>
  <Words>2850</Words>
  <Application>Microsoft Macintosh PowerPoint</Application>
  <PresentationFormat>On-screen Show (4:3)</PresentationFormat>
  <Paragraphs>538</Paragraphs>
  <Slides>33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Courier New</vt:lpstr>
      <vt:lpstr>Mangal</vt:lpstr>
      <vt:lpstr>Trebuchet MS</vt:lpstr>
      <vt:lpstr>Wingdings</vt:lpstr>
      <vt:lpstr>Arial</vt:lpstr>
      <vt:lpstr>Mod</vt:lpstr>
      <vt:lpstr>Visio</vt:lpstr>
      <vt:lpstr>DOM</vt:lpstr>
      <vt:lpstr>DOM</vt:lpstr>
      <vt:lpstr>DOM</vt:lpstr>
      <vt:lpstr>DOM</vt:lpstr>
      <vt:lpstr>PowerPoint Presentation</vt:lpstr>
      <vt:lpstr>Trees and Nodes</vt:lpstr>
      <vt:lpstr>Trees and Nodes</vt:lpstr>
      <vt:lpstr>Trees and Nodes</vt:lpstr>
      <vt:lpstr>Dom</vt:lpstr>
      <vt:lpstr>Dom Summary</vt:lpstr>
      <vt:lpstr>Dom Summary</vt:lpstr>
      <vt:lpstr>Finding an Element</vt:lpstr>
      <vt:lpstr>Reading/Writing Attributes</vt:lpstr>
      <vt:lpstr>Creating Nodes in the DOM</vt:lpstr>
      <vt:lpstr>Adding Nodes to the Document</vt:lpstr>
      <vt:lpstr>Deleting Nodes from a Document</vt:lpstr>
      <vt:lpstr>Name differences with Styling</vt:lpstr>
      <vt:lpstr>DOM Examples</vt:lpstr>
      <vt:lpstr>Example</vt:lpstr>
      <vt:lpstr>The JS Code</vt:lpstr>
      <vt:lpstr>Document Ready</vt:lpstr>
      <vt:lpstr>Events and Handling</vt:lpstr>
      <vt:lpstr>Event Handlers</vt:lpstr>
      <vt:lpstr>Event Handling Process</vt:lpstr>
      <vt:lpstr>Event Phases</vt:lpstr>
      <vt:lpstr>Event Objects</vt:lpstr>
      <vt:lpstr>Events</vt:lpstr>
      <vt:lpstr>Example : toggle Switch</vt:lpstr>
      <vt:lpstr>Getting Input Values</vt:lpstr>
      <vt:lpstr>JavaScript Dom Methods</vt:lpstr>
      <vt:lpstr>JavaScript Dom Methods</vt:lpstr>
      <vt:lpstr>Creating a page</vt:lpstr>
      <vt:lpstr>DOM Events Example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kenny</dc:creator>
  <cp:lastModifiedBy>Kenny Hunt</cp:lastModifiedBy>
  <cp:revision>340</cp:revision>
  <dcterms:created xsi:type="dcterms:W3CDTF">2006-08-16T00:00:00Z</dcterms:created>
  <dcterms:modified xsi:type="dcterms:W3CDTF">2016-12-02T18:49:27Z</dcterms:modified>
</cp:coreProperties>
</file>