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B318-59ED-4322-9EB1-E902E31A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282845-6A09-499D-9CF8-80BEF841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4017F-AB89-4129-9AB0-73AD6F3E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AA4-0ED8-4FBC-AD89-CF05BEB3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3EC9D-0B58-4902-8968-D71BF1C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7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0506-2106-4356-A636-55411BEE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C114A-325D-461C-B851-2128CC71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E1BE9-5DBE-4F02-B76A-83DA58E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E8858-763A-4B22-AD18-6FA1D4A1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93482-EE42-4C4D-8BF5-33C8A357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557A3-46A2-42C9-919F-B28603EEB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278EC-B49B-4253-B942-4E3D0A38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AAA7-868E-408C-8F2E-1D6715BF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058BB-8F20-4949-A6AD-FA6820A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FF764-A029-44CD-90F0-94410837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35BE-587F-4563-AB09-DD97BDF9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A592D-31B1-48F1-875D-F21A8F72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72E8A-22EB-4837-B00D-321F56C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742A6-D163-4D2B-A630-FE26322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CA25C-B48F-4FD8-9389-6A51908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DDB86-2719-4644-80F1-D37EA717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E6CE-37EB-47EF-B5E8-DD016070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80814-DD81-4B62-BB49-AE9CF878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419A-C694-482D-9550-408F3823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A294-F4BE-48E5-B2E2-9E6EA15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F7D8B-01CA-4FFB-A8B9-F5478774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40357-B023-4FC7-A973-A0B2A112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A1373-AB93-4B9F-8387-E60AC343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1A53D-E938-40D6-B400-403DCFCC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75C49-6ED8-4B65-A04A-6CBA7D44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8108C-C885-4447-BB42-5B41AD9F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8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1EF-3B89-4B3A-8D90-A7D1BBB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68007-DEFC-4DC6-B07E-86B3E8CB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66D48-86D5-4A03-AE3E-3B9E54D0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6C61F9-4EFA-4673-860F-802908477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9F994-CFEB-4CCE-AA90-22A33D51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0CA02-79BA-4994-A71D-41B53C92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AFA0C-1615-4BE8-89F7-9B2910FE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2956C4-095D-4FE8-9E2B-509799B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384-879C-4A15-8322-4635542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D7101-14EF-4FBA-9F36-778F205A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784D3-7C39-4E15-8E56-9A590B48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8CB682-4F84-40B8-B0F9-94460C05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8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2AA131-886B-4073-86F4-764A73CE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C8FE3-A159-4FEE-8499-C782EC25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78155-B3E1-45E7-88D0-4476614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3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3CD8-3865-49F3-8DAB-2E938E7A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8DEC6-D8C1-480C-AF2E-C389F71B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B3277-F55C-49B8-ACBB-7159BC74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7587D-DBBC-4D2D-A3BC-1B7E48C0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0B022-A805-47FA-B7E8-FA44C345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D142-AB99-4EB1-81A5-E73EE869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6E98A-460E-46B8-9428-EBFD16A7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C2F4A-7A7D-4172-AF60-2F824F242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D5BDB-4FD0-4CE8-AACC-1A1F29C6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F16BD-742F-4E89-841C-B2D979D7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2701C-7133-44CA-A249-9B284FE2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39A67-2661-4BC8-86D4-2FAD838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7940A-6E47-46AB-8C58-7C229903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D7E18-47EF-4EE6-8301-BADCCEBF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B9A9B-F64F-46FB-B612-8A0D71F92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1040-C2F6-4170-830A-75C40732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B8297-9944-4679-9499-26DEFC15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7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5B4D7-C1C6-4240-AF5D-A3BA61360378}"/>
              </a:ext>
            </a:extLst>
          </p:cNvPr>
          <p:cNvSpPr txBox="1"/>
          <p:nvPr/>
        </p:nvSpPr>
        <p:spPr>
          <a:xfrm>
            <a:off x="1354876" y="1885449"/>
            <a:ext cx="9482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맞춤형 진로 및 취업프로그램 추천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0327D-14A7-4EC8-B0E0-B1356B3150CC}"/>
              </a:ext>
            </a:extLst>
          </p:cNvPr>
          <p:cNvSpPr txBox="1"/>
          <p:nvPr/>
        </p:nvSpPr>
        <p:spPr>
          <a:xfrm>
            <a:off x="1354876" y="3429000"/>
            <a:ext cx="9482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2022. 03. 10</a:t>
            </a:r>
          </a:p>
          <a:p>
            <a:pPr algn="ctr" latinLnBrk="0"/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 latinLnBrk="0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서원대학교 컴퓨터공학과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 latinLnBrk="0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주 훈</a:t>
            </a:r>
          </a:p>
        </p:txBody>
      </p:sp>
    </p:spTree>
    <p:extLst>
      <p:ext uri="{BB962C8B-B14F-4D97-AF65-F5344CB8AC3E}">
        <p14:creationId xmlns:p14="http://schemas.microsoft.com/office/powerpoint/2010/main" val="19870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0836B20-CEF9-430E-A55C-F89162AA12BE}"/>
              </a:ext>
            </a:extLst>
          </p:cNvPr>
          <p:cNvGrpSpPr/>
          <p:nvPr/>
        </p:nvGrpSpPr>
        <p:grpSpPr>
          <a:xfrm>
            <a:off x="976097" y="1965900"/>
            <a:ext cx="4564865" cy="2926199"/>
            <a:chOff x="6142964" y="1251958"/>
            <a:chExt cx="4564865" cy="29261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A104E70-72A0-40F7-88D8-656954CE43B0}"/>
                </a:ext>
              </a:extLst>
            </p:cNvPr>
            <p:cNvGrpSpPr/>
            <p:nvPr/>
          </p:nvGrpSpPr>
          <p:grpSpPr>
            <a:xfrm>
              <a:off x="6142964" y="1251958"/>
              <a:ext cx="4564865" cy="523220"/>
              <a:chOff x="1103977" y="1981591"/>
              <a:chExt cx="4564865" cy="52322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4EE4C7F-6FBA-47B6-A2F2-563F03362AD6}"/>
                  </a:ext>
                </a:extLst>
              </p:cNvPr>
              <p:cNvSpPr/>
              <p:nvPr/>
            </p:nvSpPr>
            <p:spPr>
              <a:xfrm>
                <a:off x="1771621" y="2012369"/>
                <a:ext cx="3897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프로젝트의 개요 및 필요성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21A3BF-7371-4694-8D2A-783601B4DAD7}"/>
                  </a:ext>
                </a:extLst>
              </p:cNvPr>
              <p:cNvSpPr/>
              <p:nvPr/>
            </p:nvSpPr>
            <p:spPr>
              <a:xfrm>
                <a:off x="1103977" y="1981591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01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B109C62-6FDD-4881-96F4-C2E72F68E81F}"/>
                </a:ext>
              </a:extLst>
            </p:cNvPr>
            <p:cNvGrpSpPr/>
            <p:nvPr/>
          </p:nvGrpSpPr>
          <p:grpSpPr>
            <a:xfrm>
              <a:off x="6142964" y="2042692"/>
              <a:ext cx="3840307" cy="523220"/>
              <a:chOff x="1103977" y="2485430"/>
              <a:chExt cx="3840307" cy="52322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64F3C4C-ED07-4489-86BE-1A2E477FBD22}"/>
                  </a:ext>
                </a:extLst>
              </p:cNvPr>
              <p:cNvSpPr/>
              <p:nvPr/>
            </p:nvSpPr>
            <p:spPr>
              <a:xfrm>
                <a:off x="1771621" y="2516208"/>
                <a:ext cx="3172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프로젝트의 기대 효과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EDFCE57-0D92-4EAF-85C4-7497E096B6FD}"/>
                  </a:ext>
                </a:extLst>
              </p:cNvPr>
              <p:cNvSpPr/>
              <p:nvPr/>
            </p:nvSpPr>
            <p:spPr>
              <a:xfrm>
                <a:off x="1103977" y="2485430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02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ACE107-ECF4-46CD-93A2-C015D5AF41A0}"/>
                </a:ext>
              </a:extLst>
            </p:cNvPr>
            <p:cNvGrpSpPr/>
            <p:nvPr/>
          </p:nvGrpSpPr>
          <p:grpSpPr>
            <a:xfrm>
              <a:off x="6142964" y="2833426"/>
              <a:ext cx="3115750" cy="1344731"/>
              <a:chOff x="6691964" y="1836241"/>
              <a:chExt cx="3115750" cy="134473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C8E0A6-D5CF-4BFF-8906-A6CBEF3FC986}"/>
                  </a:ext>
                </a:extLst>
              </p:cNvPr>
              <p:cNvSpPr/>
              <p:nvPr/>
            </p:nvSpPr>
            <p:spPr>
              <a:xfrm>
                <a:off x="6691964" y="1836241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03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1D4EEE-A5FE-4903-84DB-C967E8339B32}"/>
                  </a:ext>
                </a:extLst>
              </p:cNvPr>
              <p:cNvSpPr/>
              <p:nvPr/>
            </p:nvSpPr>
            <p:spPr>
              <a:xfrm>
                <a:off x="7359608" y="1836241"/>
                <a:ext cx="2448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시스템 프로세스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8F8763E-867D-44B2-B32C-C0532BCE778A}"/>
                  </a:ext>
                </a:extLst>
              </p:cNvPr>
              <p:cNvSpPr/>
              <p:nvPr/>
            </p:nvSpPr>
            <p:spPr>
              <a:xfrm>
                <a:off x="6691964" y="2657752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04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FF6E3B-C047-48E1-8221-9DF968886C69}"/>
                  </a:ext>
                </a:extLst>
              </p:cNvPr>
              <p:cNvSpPr/>
              <p:nvPr/>
            </p:nvSpPr>
            <p:spPr>
              <a:xfrm>
                <a:off x="7359608" y="2657752"/>
                <a:ext cx="1524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개발 계획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B96DFB-B71A-4CA4-9508-73BE9202CA67}"/>
              </a:ext>
            </a:extLst>
          </p:cNvPr>
          <p:cNvSpPr txBox="1"/>
          <p:nvPr/>
        </p:nvSpPr>
        <p:spPr>
          <a:xfrm>
            <a:off x="5542001" y="471055"/>
            <a:ext cx="110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9169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69A0B-AE27-40D4-86AD-D91EC254A69F}"/>
              </a:ext>
            </a:extLst>
          </p:cNvPr>
          <p:cNvSpPr txBox="1"/>
          <p:nvPr/>
        </p:nvSpPr>
        <p:spPr>
          <a:xfrm>
            <a:off x="3233678" y="471055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프로젝트의 필요성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24AE5-60A0-4179-ACEE-BEFE7B4152D0}"/>
              </a:ext>
            </a:extLst>
          </p:cNvPr>
          <p:cNvSpPr txBox="1"/>
          <p:nvPr/>
        </p:nvSpPr>
        <p:spPr>
          <a:xfrm>
            <a:off x="988291" y="1958109"/>
            <a:ext cx="1001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accent1"/>
                </a:solidFill>
              </a:rPr>
              <a:t>고용 없는 성장 등 노동시장의 급격한 변화에 따라</a:t>
            </a:r>
            <a:r>
              <a:rPr lang="ko-KR" altLang="en-US" dirty="0"/>
              <a:t> 구조적인 미스매치가 지속되고 </a:t>
            </a:r>
            <a:r>
              <a:rPr lang="ko-KR" altLang="en-US" dirty="0">
                <a:solidFill>
                  <a:schemeClr val="accent1"/>
                </a:solidFill>
              </a:rPr>
              <a:t>청년층 취업난이 심각해짐</a:t>
            </a:r>
            <a:r>
              <a:rPr lang="ko-KR" altLang="en-US" dirty="0"/>
              <a:t>에 따라 대학의 특성에 맞는 진로 및 취업지원 시스템의 체계화가 필요함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졸업 후 안정적인 사회인으로의 진출 지원을 도움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CE5F2-EB92-43EC-A7B9-D451E7C54459}"/>
              </a:ext>
            </a:extLst>
          </p:cNvPr>
          <p:cNvSpPr txBox="1"/>
          <p:nvPr/>
        </p:nvSpPr>
        <p:spPr>
          <a:xfrm>
            <a:off x="988291" y="4269509"/>
            <a:ext cx="1001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해당 프로젝트에서는 </a:t>
            </a:r>
            <a:r>
              <a:rPr lang="ko-KR" altLang="en-US" dirty="0">
                <a:solidFill>
                  <a:schemeClr val="accent1"/>
                </a:solidFill>
              </a:rPr>
              <a:t>학생의 진로개발 준비수준을 진단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이를 기반으로 </a:t>
            </a:r>
            <a:r>
              <a:rPr lang="ko-KR" altLang="en-US" dirty="0">
                <a:solidFill>
                  <a:schemeClr val="accent1"/>
                </a:solidFill>
              </a:rPr>
              <a:t>부족한 진로취업 역량을 향상시킬 수 있는 프로그램을 </a:t>
            </a:r>
            <a:r>
              <a:rPr lang="ko-KR" altLang="en-US" dirty="0">
                <a:solidFill>
                  <a:srgbClr val="FF0000"/>
                </a:solidFill>
              </a:rPr>
              <a:t>학생 맞춤으로 </a:t>
            </a:r>
            <a:r>
              <a:rPr lang="ko-KR" altLang="en-US" dirty="0">
                <a:solidFill>
                  <a:schemeClr val="accent1"/>
                </a:solidFill>
              </a:rPr>
              <a:t>추천 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6410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5E950-DEDA-4D2A-A3B5-CE36A7D551CF}"/>
              </a:ext>
            </a:extLst>
          </p:cNvPr>
          <p:cNvSpPr txBox="1"/>
          <p:nvPr/>
        </p:nvSpPr>
        <p:spPr>
          <a:xfrm>
            <a:off x="988291" y="1783067"/>
            <a:ext cx="10312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학생의 </a:t>
            </a:r>
            <a:r>
              <a:rPr lang="ko-KR" altLang="en-US" dirty="0" err="1"/>
              <a:t>비교과</a:t>
            </a:r>
            <a:r>
              <a:rPr lang="ko-KR" altLang="en-US" dirty="0"/>
              <a:t> 프로그램 만족도 향상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진로 및 취업만족도 제고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관련 부서의 업무 효율화를 통한 비용 및 인력 절감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우리대학의 취업률 및 경쟁력 제고의 기반이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BDC6-5854-4E66-9529-9CB55FB90966}"/>
              </a:ext>
            </a:extLst>
          </p:cNvPr>
          <p:cNvSpPr txBox="1"/>
          <p:nvPr/>
        </p:nvSpPr>
        <p:spPr>
          <a:xfrm>
            <a:off x="3772288" y="471055"/>
            <a:ext cx="464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프로젝트의 기대 효과</a:t>
            </a:r>
          </a:p>
        </p:txBody>
      </p:sp>
    </p:spTree>
    <p:extLst>
      <p:ext uri="{BB962C8B-B14F-4D97-AF65-F5344CB8AC3E}">
        <p14:creationId xmlns:p14="http://schemas.microsoft.com/office/powerpoint/2010/main" val="23272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C78216B-D35F-4736-90E4-D6242FF36086}"/>
              </a:ext>
            </a:extLst>
          </p:cNvPr>
          <p:cNvGrpSpPr/>
          <p:nvPr/>
        </p:nvGrpSpPr>
        <p:grpSpPr>
          <a:xfrm>
            <a:off x="944589" y="1572246"/>
            <a:ext cx="10302822" cy="4432359"/>
            <a:chOff x="925292" y="1543218"/>
            <a:chExt cx="10302822" cy="4432359"/>
          </a:xfrm>
        </p:grpSpPr>
        <p:pic>
          <p:nvPicPr>
            <p:cNvPr id="3" name="_x580051312">
              <a:extLst>
                <a:ext uri="{FF2B5EF4-FFF2-40B4-BE49-F238E27FC236}">
                  <a16:creationId xmlns:a16="http://schemas.microsoft.com/office/drawing/2014/main" id="{4D3B18B8-0FD8-416A-85C3-444048013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86" y="1543218"/>
              <a:ext cx="9486234" cy="111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_x580051312">
              <a:extLst>
                <a:ext uri="{FF2B5EF4-FFF2-40B4-BE49-F238E27FC236}">
                  <a16:creationId xmlns:a16="http://schemas.microsoft.com/office/drawing/2014/main" id="{09C71F71-8AC7-4DEB-88F0-298EF0316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292" y="2931975"/>
              <a:ext cx="10302822" cy="304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802FC6-F34D-4140-B695-4D1FE0B93397}"/>
              </a:ext>
            </a:extLst>
          </p:cNvPr>
          <p:cNvSpPr txBox="1"/>
          <p:nvPr/>
        </p:nvSpPr>
        <p:spPr>
          <a:xfrm>
            <a:off x="4310897" y="471055"/>
            <a:ext cx="3570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시스템 프로세스</a:t>
            </a:r>
          </a:p>
        </p:txBody>
      </p:sp>
    </p:spTree>
    <p:extLst>
      <p:ext uri="{BB962C8B-B14F-4D97-AF65-F5344CB8AC3E}">
        <p14:creationId xmlns:p14="http://schemas.microsoft.com/office/powerpoint/2010/main" val="147111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4565D-4419-4FAB-90DF-54893B6B2879}"/>
              </a:ext>
            </a:extLst>
          </p:cNvPr>
          <p:cNvSpPr txBox="1"/>
          <p:nvPr/>
        </p:nvSpPr>
        <p:spPr>
          <a:xfrm>
            <a:off x="5003396" y="471055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 환경</a:t>
            </a:r>
          </a:p>
        </p:txBody>
      </p:sp>
      <p:pic>
        <p:nvPicPr>
          <p:cNvPr id="4" name="Picture 2" descr="C:\Users\USER\Downloads\java_original_logo_icon_146458.png">
            <a:extLst>
              <a:ext uri="{FF2B5EF4-FFF2-40B4-BE49-F238E27FC236}">
                <a16:creationId xmlns:a16="http://schemas.microsoft.com/office/drawing/2014/main" id="{947F36E7-2055-405F-8073-629D5193B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41" y="1839357"/>
            <a:ext cx="1227526" cy="12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2B9519C-344F-44BD-A453-803348ED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67" y="-4306378"/>
            <a:ext cx="6824880" cy="25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3896312">
            <a:extLst>
              <a:ext uri="{FF2B5EF4-FFF2-40B4-BE49-F238E27FC236}">
                <a16:creationId xmlns:a16="http://schemas.microsoft.com/office/drawing/2014/main" id="{EF001D8A-EEA4-4497-8871-56266B13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45" y="1632643"/>
            <a:ext cx="1796357" cy="179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135873-5A23-494F-8C95-0B3442677D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9" b="7889"/>
          <a:stretch/>
        </p:blipFill>
        <p:spPr>
          <a:xfrm>
            <a:off x="3144614" y="1992728"/>
            <a:ext cx="2967677" cy="11883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93129F-9460-4C40-8048-8047AFF029C8}"/>
              </a:ext>
            </a:extLst>
          </p:cNvPr>
          <p:cNvSpPr txBox="1"/>
          <p:nvPr/>
        </p:nvSpPr>
        <p:spPr>
          <a:xfrm>
            <a:off x="1585242" y="3171986"/>
            <a:ext cx="55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Java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30D3A-8243-4705-8D0E-D729BEB9FA45}"/>
              </a:ext>
            </a:extLst>
          </p:cNvPr>
          <p:cNvSpPr txBox="1"/>
          <p:nvPr/>
        </p:nvSpPr>
        <p:spPr>
          <a:xfrm>
            <a:off x="3615402" y="3219892"/>
            <a:ext cx="1912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 </a:t>
            </a:r>
            <a:r>
              <a:rPr lang="en-US" altLang="ko-KR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Css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JavaScript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F7227-77EC-4480-A2AF-E8C53D39C4F7}"/>
              </a:ext>
            </a:extLst>
          </p:cNvPr>
          <p:cNvSpPr txBox="1"/>
          <p:nvPr/>
        </p:nvSpPr>
        <p:spPr>
          <a:xfrm>
            <a:off x="7516295" y="3171986"/>
            <a:ext cx="77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MySQL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B00B062-C9AF-4845-AEE6-FED960005E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31122" y="4720382"/>
            <a:ext cx="1350260" cy="1278190"/>
          </a:xfrm>
          <a:prstGeom prst="rect">
            <a:avLst/>
          </a:prstGeom>
        </p:spPr>
      </p:pic>
      <p:pic>
        <p:nvPicPr>
          <p:cNvPr id="29" name="Picture 3" descr="C:\Users\USER\Downloads\eclipse_94656.png">
            <a:extLst>
              <a:ext uri="{FF2B5EF4-FFF2-40B4-BE49-F238E27FC236}">
                <a16:creationId xmlns:a16="http://schemas.microsoft.com/office/drawing/2014/main" id="{09B31B61-2EF9-47D5-8C68-F218E68C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87" y="4702287"/>
            <a:ext cx="1233554" cy="123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41A6BCE-9C42-4622-B10F-A07B41B2945A}"/>
              </a:ext>
            </a:extLst>
          </p:cNvPr>
          <p:cNvSpPr txBox="1"/>
          <p:nvPr/>
        </p:nvSpPr>
        <p:spPr>
          <a:xfrm>
            <a:off x="1560722" y="5962738"/>
            <a:ext cx="794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Eclipse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B8B82-805E-4D7B-B322-70ADC61A657C}"/>
              </a:ext>
            </a:extLst>
          </p:cNvPr>
          <p:cNvSpPr txBox="1"/>
          <p:nvPr/>
        </p:nvSpPr>
        <p:spPr>
          <a:xfrm>
            <a:off x="3591781" y="5949348"/>
            <a:ext cx="12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Windows 10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D5E2C6-EF64-47CF-862A-8A760F7FFDEE}"/>
              </a:ext>
            </a:extLst>
          </p:cNvPr>
          <p:cNvSpPr txBox="1"/>
          <p:nvPr/>
        </p:nvSpPr>
        <p:spPr>
          <a:xfrm>
            <a:off x="915969" y="1256523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latinLnBrk="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 언어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BB350-1D4B-4F8D-9C72-F9F247AFF1D7}"/>
              </a:ext>
            </a:extLst>
          </p:cNvPr>
          <p:cNvSpPr txBox="1"/>
          <p:nvPr/>
        </p:nvSpPr>
        <p:spPr>
          <a:xfrm>
            <a:off x="1042607" y="3970666"/>
            <a:ext cx="1375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latinLnBrk="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 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46725-13F6-40AE-BBCF-EDE50703C2A1}"/>
              </a:ext>
            </a:extLst>
          </p:cNvPr>
          <p:cNvSpPr txBox="1"/>
          <p:nvPr/>
        </p:nvSpPr>
        <p:spPr>
          <a:xfrm>
            <a:off x="3401032" y="3970666"/>
            <a:ext cx="1544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latinLnBrk="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76917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132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12롯데마트드림Bold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주훈</dc:creator>
  <cp:lastModifiedBy>이 주훈</cp:lastModifiedBy>
  <cp:revision>61</cp:revision>
  <dcterms:created xsi:type="dcterms:W3CDTF">2022-03-08T08:42:11Z</dcterms:created>
  <dcterms:modified xsi:type="dcterms:W3CDTF">2022-03-10T12:20:47Z</dcterms:modified>
</cp:coreProperties>
</file>