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115"/>
    <p:restoredTop sz="9627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 flipV="1">
            <a:off x="0" y="0"/>
            <a:ext cx="6197599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4" name=""/>
          <p:cNvGrpSpPr/>
          <p:nvPr/>
        </p:nvGrpSpPr>
        <p:grpSpPr>
          <a:xfrm rot="20467452" flipV="1">
            <a:off x="1447940" y="26995"/>
            <a:ext cx="5786035" cy="5478937"/>
            <a:chOff x="1214414" y="0"/>
            <a:chExt cx="7289840" cy="6858000"/>
          </a:xfrm>
        </p:grpSpPr>
        <p:sp>
          <p:nvSpPr>
            <p:cNvPr id="31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7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3429000"/>
            <a:ext cx="9525066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09599" y="4500569"/>
            <a:ext cx="8534399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6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2743200"/>
            <a:ext cx="7117490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73" name=""/>
          <p:cNvGrpSpPr/>
          <p:nvPr/>
        </p:nvGrpSpPr>
        <p:grpSpPr>
          <a:xfrm rot="0">
            <a:off x="2627756" y="32658"/>
            <a:ext cx="8611754" cy="6705600"/>
            <a:chOff x="2627756" y="32657"/>
            <a:chExt cx="8611754" cy="6705600"/>
          </a:xfrm>
        </p:grpSpPr>
        <p:grpSp>
          <p:nvGrpSpPr>
            <p:cNvPr id="72" name=""/>
            <p:cNvGrpSpPr/>
            <p:nvPr/>
          </p:nvGrpSpPr>
          <p:grpSpPr>
            <a:xfrm rot="0">
              <a:off x="2627756" y="3734710"/>
              <a:ext cx="3410708" cy="3003547"/>
              <a:chOff x="2627756" y="3734710"/>
              <a:chExt cx="3410708" cy="3003547"/>
            </a:xfrm>
          </p:grpSpPr>
          <p:sp>
            <p:nvSpPr>
              <p:cNvPr id="41" name=""/>
              <p:cNvSpPr/>
              <p:nvPr/>
            </p:nvSpPr>
            <p:spPr>
              <a:xfrm>
                <a:off x="3226777" y="4956309"/>
                <a:ext cx="1420760" cy="140634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4885882" y="5131720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4594205" y="4074646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545119" y="4503066"/>
                <a:ext cx="373218" cy="36943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5662112" y="3804560"/>
                <a:ext cx="376351" cy="372533"/>
              </a:xfrm>
              <a:prstGeom prst="ellipse">
                <a:avLst/>
              </a:prstGeom>
              <a:solidFill>
                <a:schemeClr val="accent2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4039084" y="4433215"/>
                <a:ext cx="508076" cy="502921"/>
              </a:xfrm>
              <a:prstGeom prst="ellipse">
                <a:avLst/>
              </a:prstGeom>
              <a:solidFill>
                <a:schemeClr val="accent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4885882" y="3734710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5238714" y="4223664"/>
                <a:ext cx="668033" cy="661255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603616" y="4782468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4533050" y="6109627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2627756" y="4992019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2698322" y="5900076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2839455" y="6157728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71" name=""/>
            <p:cNvGrpSpPr/>
            <p:nvPr/>
          </p:nvGrpSpPr>
          <p:grpSpPr>
            <a:xfrm rot="0">
              <a:off x="7778629" y="32657"/>
              <a:ext cx="3460881" cy="3934884"/>
              <a:chOff x="7778630" y="32657"/>
              <a:chExt cx="3460881" cy="3934884"/>
            </a:xfrm>
          </p:grpSpPr>
          <p:sp>
            <p:nvSpPr>
              <p:cNvPr id="46" name=""/>
              <p:cNvSpPr/>
              <p:nvPr/>
            </p:nvSpPr>
            <p:spPr>
              <a:xfrm>
                <a:off x="8349460" y="3068802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9048826" y="2756803"/>
                <a:ext cx="1179251" cy="116728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8413728" y="2128149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7849196" y="2896504"/>
                <a:ext cx="247767" cy="245254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8837126" y="3595009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8131462" y="3595009"/>
                <a:ext cx="376351" cy="3725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7778630" y="359500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9542790" y="1918597"/>
                <a:ext cx="668033" cy="661255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10319022" y="1988448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10036755" y="870840"/>
                <a:ext cx="423367" cy="419071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10389588" y="1010541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10460155" y="73113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10036756" y="32657"/>
                <a:ext cx="661687" cy="65497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10787897" y="79200"/>
                <a:ext cx="247767" cy="245254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15331" y="2285992"/>
            <a:ext cx="11361335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8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6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2819400"/>
            <a:ext cx="6985686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 flipH="1" flipV="1">
            <a:off x="4810895" y="0"/>
            <a:ext cx="7381102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8" name=""/>
          <p:cNvGrpSpPr/>
          <p:nvPr/>
        </p:nvGrpSpPr>
        <p:grpSpPr>
          <a:xfrm rot="20271788" flipH="1" flipV="1">
            <a:off x="7542619" y="674421"/>
            <a:ext cx="5045434" cy="4795550"/>
            <a:chOff x="1214414" y="0"/>
            <a:chExt cx="7289840" cy="6858000"/>
          </a:xfrm>
        </p:grpSpPr>
        <p:sp>
          <p:nvSpPr>
            <p:cNvPr id="9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0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1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3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15999" y="914400"/>
            <a:ext cx="8229599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body" sz="quarter" idx="14"/>
          </p:nvPr>
        </p:nvSpPr>
        <p:spPr>
          <a:xfrm>
            <a:off x="1015999" y="2133600"/>
            <a:ext cx="8244417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8102456" y="2768620"/>
            <a:ext cx="6858000" cy="1320799"/>
            <a:chOff x="0" y="0"/>
            <a:chExt cx="9144000" cy="990600"/>
          </a:xfrm>
        </p:grpSpPr>
        <p:sp>
          <p:nvSpPr>
            <p:cNvPr id="8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"/>
          <p:cNvGrpSpPr/>
          <p:nvPr/>
        </p:nvGrpSpPr>
        <p:grpSpPr>
          <a:xfrm rot="5400000">
            <a:off x="10440342" y="5411142"/>
            <a:ext cx="1080000" cy="1871315"/>
            <a:chOff x="8077200" y="152400"/>
            <a:chExt cx="928516" cy="1664292"/>
          </a:xfrm>
        </p:grpSpPr>
        <p:sp>
          <p:nvSpPr>
            <p:cNvPr id="11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1043813" y="274638"/>
            <a:ext cx="11611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98582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133474"/>
            <a:ext cx="10972799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" name=""/>
          <p:cNvGrpSpPr/>
          <p:nvPr/>
        </p:nvGrpSpPr>
        <p:grpSpPr>
          <a:xfrm rot="0">
            <a:off x="10692937" y="151200"/>
            <a:ext cx="1368000" cy="2440800"/>
            <a:chOff x="8077200" y="152400"/>
            <a:chExt cx="928516" cy="1664292"/>
          </a:xfrm>
        </p:grpSpPr>
        <p:sp>
          <p:nvSpPr>
            <p:cNvPr id="6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H="1" flipV="1">
            <a:off x="5865340" y="-1"/>
            <a:ext cx="6326658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4624923"/>
            <a:ext cx="109727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4191000"/>
            <a:ext cx="10972799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1140000" flipH="1" flipV="1">
            <a:off x="5121617" y="-77708"/>
            <a:ext cx="5760000" cy="5457600"/>
            <a:chOff x="1214414" y="0"/>
            <a:chExt cx="7289840" cy="6858000"/>
          </a:xfrm>
        </p:grpSpPr>
        <p:sp>
          <p:nvSpPr>
            <p:cNvPr id="37" name="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1" name="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2" name="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4" name="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5" name="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6" name="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864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095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sz="quarter" idx="14"/>
          </p:nvPr>
        </p:nvSpPr>
        <p:spPr>
          <a:xfrm>
            <a:off x="62737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sz="quarter" idx="15"/>
          </p:nvPr>
        </p:nvSpPr>
        <p:spPr>
          <a:xfrm>
            <a:off x="6095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"/>
          <p:cNvSpPr>
            <a:spLocks noGrp="1"/>
          </p:cNvSpPr>
          <p:nvPr>
            <p:ph sz="quarter" idx="16"/>
          </p:nvPr>
        </p:nvSpPr>
        <p:spPr>
          <a:xfrm>
            <a:off x="62737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0"/>
            <a:ext cx="12191999" cy="990600"/>
            <a:chOff x="0" y="0"/>
            <a:chExt cx="9144000" cy="990600"/>
          </a:xfrm>
        </p:grpSpPr>
        <p:sp>
          <p:nvSpPr>
            <p:cNvPr id="9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10764946" y="180000"/>
            <a:ext cx="1367999" cy="3268800"/>
            <a:chOff x="7681902" y="180972"/>
            <a:chExt cx="1328754" cy="3270256"/>
          </a:xfrm>
        </p:grpSpPr>
        <p:sp>
          <p:nvSpPr>
            <p:cNvPr id="12" name="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0" name=""/>
          <p:cNvGrpSpPr/>
          <p:nvPr/>
        </p:nvGrpSpPr>
        <p:grpSpPr>
          <a:xfrm rot="0" flipH="1" flipV="1">
            <a:off x="35432" y="3277456"/>
            <a:ext cx="1367999" cy="3268800"/>
            <a:chOff x="7681902" y="180972"/>
            <a:chExt cx="1328754" cy="3270256"/>
          </a:xfrm>
        </p:grpSpPr>
        <p:sp>
          <p:nvSpPr>
            <p:cNvPr id="21" name="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116585"/>
            <a:ext cx="7315199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93371"/>
            <a:ext cx="7315199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4909457"/>
            <a:ext cx="7315199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0"/>
            <a:ext cx="12191999" cy="990600"/>
            <a:chOff x="0" y="0"/>
            <a:chExt cx="9144000" cy="990600"/>
          </a:xfrm>
        </p:grpSpPr>
        <p:sp>
          <p:nvSpPr>
            <p:cNvPr id="10" name="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11124819" y="158400"/>
            <a:ext cx="972000" cy="1663200"/>
            <a:chOff x="8077200" y="152400"/>
            <a:chExt cx="928516" cy="1664292"/>
          </a:xfrm>
        </p:grpSpPr>
        <p:sp>
          <p:nvSpPr>
            <p:cNvPr id="12" name="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133476"/>
            <a:ext cx="10972799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2021-07-05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gmarket.co.kr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건강기능식품 인증 마크 인식 모델 학습데이터 구축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 요약 정리</a:t>
            </a:r>
            <a:endParaRPr lang="ko-KR" altLang="en-US"/>
          </a:p>
          <a:p>
            <a:pPr>
              <a:defRPr/>
            </a:pPr>
            <a:r>
              <a:rPr lang="ko-KR" altLang="en-US"/>
              <a:t>키워드</a:t>
            </a:r>
            <a:r>
              <a:rPr lang="en-US" altLang="ko-KR"/>
              <a:t>(</a:t>
            </a:r>
            <a:r>
              <a:rPr lang="ko-KR" altLang="en-US"/>
              <a:t>검색어</a:t>
            </a:r>
            <a:r>
              <a:rPr lang="en-US" altLang="ko-KR"/>
              <a:t>),</a:t>
            </a:r>
            <a:r>
              <a:rPr lang="ko-KR" altLang="en-US"/>
              <a:t> 카테고리 선정 이유</a:t>
            </a:r>
            <a:endParaRPr lang="ko-KR" altLang="en-US"/>
          </a:p>
          <a:p>
            <a:pPr>
              <a:defRPr/>
            </a:pPr>
            <a:r>
              <a:rPr lang="ko-KR" altLang="en-US"/>
              <a:t>수집 대상 이미지</a:t>
            </a:r>
            <a:endParaRPr lang="ko-KR" altLang="en-US"/>
          </a:p>
          <a:p>
            <a:pPr>
              <a:defRPr/>
            </a:pPr>
            <a:r>
              <a:rPr lang="ko-KR" altLang="en-US"/>
              <a:t>수집 이미지 저장 폴더 구조</a:t>
            </a:r>
            <a:endParaRPr lang="ko-KR" altLang="en-US"/>
          </a:p>
          <a:p>
            <a:pPr>
              <a:defRPr/>
            </a:pPr>
            <a:r>
              <a:rPr lang="ko-KR" altLang="en-US"/>
              <a:t>역추적을 위한 자료 정리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 요약 정리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600" y="1822898"/>
          <a:ext cx="10972799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33973"/>
                <a:gridCol w="883882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수집 정보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정보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날짜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2021</a:t>
                      </a:r>
                      <a:r>
                        <a:rPr lang="ko-KR" altLang="en-US"/>
                        <a:t>년 </a:t>
                      </a: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xx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사이트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Gmarket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 </a:t>
                      </a:r>
                      <a:r>
                        <a:rPr lang="en-US" altLang="ko-KR">
                          <a:hlinkClick r:id="rId2"/>
                        </a:rPr>
                        <a:t>https://www.gmarket.co.kr</a:t>
                      </a:r>
                      <a:r>
                        <a:rPr lang="en-US" altLang="ko-KR"/>
                        <a:t> 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카테고리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영양제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키워드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페이지당 상품 개수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수집할 페이지 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 </a:t>
                      </a:r>
                      <a:r>
                        <a:rPr lang="ko-KR" altLang="en-US"/>
                        <a:t>페이지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50</a:t>
                      </a:r>
                      <a:r>
                        <a:rPr lang="ko-KR" altLang="en-US"/>
                        <a:t> 페이지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총 </a:t>
                      </a:r>
                      <a:r>
                        <a:rPr lang="en-US" altLang="ko-KR"/>
                        <a:t>50</a:t>
                      </a:r>
                      <a:r>
                        <a:rPr lang="ko-KR" altLang="en-US"/>
                        <a:t> 페이지 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카테고리</a:t>
            </a:r>
            <a:r>
              <a:rPr lang="en-US" altLang="ko-KR"/>
              <a:t>,</a:t>
            </a:r>
            <a:r>
              <a:rPr lang="ko-KR" altLang="en-US"/>
              <a:t> 키워드 선정 이유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5695" y="2504402"/>
            <a:ext cx="3921135" cy="368451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3439" y="2504402"/>
            <a:ext cx="3713260" cy="368451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319670" y="5898482"/>
            <a:ext cx="1229313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8268127" y="5898482"/>
            <a:ext cx="1229313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037789" y="2504402"/>
            <a:ext cx="896537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082170" y="3523814"/>
            <a:ext cx="896537" cy="3813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451246" y="6170184"/>
            <a:ext cx="3455147" cy="5757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600"/>
              <a:t>건강기능식품 키워드로 검색 한 결과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상품 개수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2,903</a:t>
            </a:r>
            <a:r>
              <a:rPr lang="ko-KR" altLang="en-US" sz="1600"/>
              <a:t>개</a:t>
            </a:r>
            <a:endParaRPr lang="ko-KR" altLang="en-US" sz="1600"/>
          </a:p>
        </p:txBody>
      </p:sp>
      <p:sp>
        <p:nvSpPr>
          <p:cNvPr id="11" name=""/>
          <p:cNvSpPr txBox="1"/>
          <p:nvPr/>
        </p:nvSpPr>
        <p:spPr>
          <a:xfrm>
            <a:off x="7353012" y="6170184"/>
            <a:ext cx="3455148" cy="5757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600"/>
              <a:t>영양제 카테고리로 검색 한 결과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상품 개수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989,400</a:t>
            </a:r>
            <a:r>
              <a:rPr lang="ko-KR" altLang="en-US" sz="1600"/>
              <a:t>개</a:t>
            </a:r>
            <a:endParaRPr lang="ko-KR" altLang="en-US" sz="1600"/>
          </a:p>
        </p:txBody>
      </p:sp>
      <p:sp>
        <p:nvSpPr>
          <p:cNvPr id="12" name=""/>
          <p:cNvSpPr txBox="1"/>
          <p:nvPr/>
        </p:nvSpPr>
        <p:spPr>
          <a:xfrm>
            <a:off x="796551" y="1407271"/>
            <a:ext cx="10384118" cy="63869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rgbClr val="333333"/>
              </a:buClr>
              <a:buFont typeface="Arial"/>
              <a:buChar char="•"/>
              <a:defRPr/>
            </a:pPr>
            <a:r>
              <a:rPr lang="en-US" altLang="ko-KR"/>
              <a:t>‘</a:t>
            </a:r>
            <a:r>
              <a:rPr lang="ko-KR" altLang="en-US"/>
              <a:t>건강기능식품</a:t>
            </a:r>
            <a:r>
              <a:rPr lang="en-US" altLang="ko-KR"/>
              <a:t>’</a:t>
            </a:r>
            <a:r>
              <a:rPr lang="ko-KR" altLang="en-US"/>
              <a:t>으로 검색 했을 때의 상품 개수는 </a:t>
            </a:r>
            <a:r>
              <a:rPr lang="en-US" altLang="ko-KR"/>
              <a:t>2,903</a:t>
            </a:r>
            <a:r>
              <a:rPr lang="ko-KR" altLang="en-US"/>
              <a:t>개로 비교적 적은 수를 보임</a:t>
            </a:r>
            <a:endParaRPr lang="ko-KR" altLang="en-US"/>
          </a:p>
          <a:p>
            <a:pPr marL="257040" indent="-257040">
              <a:buClr>
                <a:srgbClr val="333333"/>
              </a:buClr>
              <a:buFont typeface="Arial"/>
              <a:buChar char="•"/>
              <a:defRPr/>
            </a:pPr>
            <a:r>
              <a:rPr lang="ko-KR" altLang="en-US"/>
              <a:t>카테고리를 영양제로 선택 시 </a:t>
            </a:r>
            <a:r>
              <a:rPr lang="en-US" altLang="ko-KR"/>
              <a:t>989,400</a:t>
            </a:r>
            <a:r>
              <a:rPr lang="ko-KR" altLang="en-US"/>
              <a:t>개로 매우 많은 개수의 상품을 검색 할 수 있음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대상 이미지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550102"/>
            <a:ext cx="3609644" cy="357262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599" y="6180361"/>
            <a:ext cx="3455147" cy="3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상품 사이트 상단 대표 이미지</a:t>
            </a:r>
            <a:endParaRPr lang="ko-KR" altLang="en-US" sz="16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9787" y="2839587"/>
            <a:ext cx="6392611" cy="3572622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189787" y="2839587"/>
            <a:ext cx="3196305" cy="2993651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609599" y="2550101"/>
            <a:ext cx="3609644" cy="35726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"/>
          <p:cNvCxnSpPr>
            <a:stCxn id="16" idx="1"/>
            <a:endCxn id="17" idx="3"/>
          </p:cNvCxnSpPr>
          <p:nvPr/>
        </p:nvCxnSpPr>
        <p:spPr>
          <a:xfrm rot="10800000">
            <a:off x="4219244" y="4336413"/>
            <a:ext cx="970543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609599" y="1519331"/>
            <a:ext cx="8469967" cy="36471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rgbClr val="333333"/>
              </a:buClr>
              <a:buFont typeface="Wingdings"/>
              <a:buChar char="v"/>
              <a:defRPr/>
            </a:pPr>
            <a:r>
              <a:rPr lang="ko-KR" altLang="en-US"/>
              <a:t>상품 판매 사이트 상단 대표 이미지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"/>
          <p:cNvCxnSpPr/>
          <p:nvPr/>
        </p:nvCxnSpPr>
        <p:spPr>
          <a:xfrm>
            <a:off x="662319" y="2550102"/>
            <a:ext cx="5184924" cy="678125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flipV="1">
            <a:off x="662319" y="4815727"/>
            <a:ext cx="5184921" cy="1306997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대상 이미지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320" y="2550102"/>
            <a:ext cx="3738789" cy="357262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04141" y="6122724"/>
            <a:ext cx="3455147" cy="3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제품 상세 이미지</a:t>
            </a:r>
            <a:endParaRPr lang="ko-KR" altLang="en-US" sz="16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7243" y="2391785"/>
            <a:ext cx="1618166" cy="4121896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5847243" y="3228227"/>
            <a:ext cx="1618166" cy="1587500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62319" y="2550102"/>
            <a:ext cx="3738789" cy="35726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cxnSp>
        <p:nvCxnSpPr>
          <p:cNvPr id="13" name=""/>
          <p:cNvCxnSpPr/>
          <p:nvPr/>
        </p:nvCxnSpPr>
        <p:spPr>
          <a:xfrm rot="10800000">
            <a:off x="4401109" y="2550102"/>
            <a:ext cx="3064300" cy="678127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0800000" flipV="1">
            <a:off x="4401109" y="4815732"/>
            <a:ext cx="3064304" cy="1306991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609599" y="1594035"/>
            <a:ext cx="3791510" cy="36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rgbClr val="333333"/>
              </a:buClr>
              <a:buFont typeface="Wingdings"/>
              <a:buChar char="v"/>
              <a:defRPr/>
            </a:pPr>
            <a:r>
              <a:rPr lang="ko-KR" altLang="en-US"/>
              <a:t>제품 상세 설명 이미지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이미지 저장 폴더 구조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Gmarket 2107xx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상품</a:t>
            </a:r>
            <a:r>
              <a:rPr lang="en-US" altLang="ko-KR"/>
              <a:t>(</a:t>
            </a:r>
            <a:r>
              <a:rPr lang="ko-KR" altLang="en-US"/>
              <a:t>상품명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대표 이미지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이미지 </a:t>
            </a:r>
            <a:r>
              <a:rPr lang="en-US" altLang="ko-KR"/>
              <a:t>1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이미지 </a:t>
            </a:r>
            <a:r>
              <a:rPr lang="en-US" altLang="ko-KR"/>
              <a:t>2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상세 이미지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이미지 </a:t>
            </a:r>
            <a:r>
              <a:rPr lang="en-US" altLang="ko-KR"/>
              <a:t>1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이미지 </a:t>
            </a:r>
            <a:r>
              <a:rPr lang="en-US" altLang="ko-KR"/>
              <a:t>2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상품</a:t>
            </a:r>
            <a:r>
              <a:rPr lang="en-US" altLang="ko-KR"/>
              <a:t>(</a:t>
            </a:r>
            <a:r>
              <a:rPr lang="ko-KR" altLang="en-US"/>
              <a:t>상품명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대표 이미지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이미지 </a:t>
            </a:r>
            <a:r>
              <a:rPr lang="en-US" altLang="ko-KR"/>
              <a:t>1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이미지 </a:t>
            </a:r>
            <a:r>
              <a:rPr lang="en-US" altLang="ko-KR"/>
              <a:t>2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상세 이미지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이미지 </a:t>
            </a:r>
            <a:r>
              <a:rPr lang="en-US" altLang="ko-KR"/>
              <a:t>1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이미지 </a:t>
            </a: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역추적을 위한 자료 정리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역추적 이유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크롤링이 안된 이미지가 존재 할 시 해당 상품 사이트에서 직접 이미지를 저장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</a:t>
            </a:r>
            <a:r>
              <a:rPr lang="ko-KR" altLang="en-US"/>
              <a:t> 수집 된 데이터가 충분하지 않을 때 해당 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자료 정리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상품 명</a:t>
            </a:r>
            <a:r>
              <a:rPr lang="en-US" altLang="ko-KR"/>
              <a:t>,</a:t>
            </a:r>
            <a:r>
              <a:rPr lang="ko-KR" altLang="en-US"/>
              <a:t> 재명 된 상품 명</a:t>
            </a:r>
            <a:r>
              <a:rPr lang="en-US" altLang="ko-KR"/>
              <a:t>,</a:t>
            </a:r>
            <a:r>
              <a:rPr lang="ko-KR" altLang="en-US"/>
              <a:t> 상품 사이트 주소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상품 명 재명 이유 </a:t>
            </a:r>
            <a:r>
              <a:rPr lang="en-US" altLang="ko-KR"/>
              <a:t>:</a:t>
            </a:r>
            <a:r>
              <a:rPr lang="ko-KR" altLang="en-US"/>
              <a:t> 상품 명에 </a:t>
            </a:r>
            <a:r>
              <a:rPr lang="en-US" altLang="ko-KR"/>
              <a:t>‘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 문자가 포함 시 크롤링 프로그램에서 경로로 파악해 오류 발생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상품 명 재명 방법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 문자 제거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ex) </a:t>
            </a:r>
            <a:r>
              <a:rPr lang="ko-KR" altLang="en-US"/>
              <a:t>변환 전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루테인 프리미엄 (6개월분) 눈 건강 / 건강기능식품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ex) </a:t>
            </a:r>
            <a:r>
              <a:rPr lang="ko-KR" altLang="en-US"/>
              <a:t>변환 후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루테인 프리미엄 (6개월분) 눈 건강  건강기능식품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456" y="5399652"/>
            <a:ext cx="11725088" cy="38842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368427" y="5788080"/>
            <a:ext cx="3455147" cy="334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파일 형식 예시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235</ep:Words>
  <ep:PresentationFormat>화면 슬라이드 쇼(4:3)</ep:PresentationFormat>
  <ep:Paragraphs>49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물방울</vt:lpstr>
      <vt:lpstr>크롤링 계획서</vt:lpstr>
      <vt:lpstr>목차</vt:lpstr>
      <vt:lpstr>크롤링 계획서 요약 정리</vt:lpstr>
      <vt:lpstr>카테고리, 키워드 선정 이유</vt:lpstr>
      <vt:lpstr>수집 대상 이미지</vt:lpstr>
      <vt:lpstr>수집 대상 이미지</vt:lpstr>
      <vt:lpstr>수집 이미지 저장 폴더 구조</vt:lpstr>
      <vt:lpstr>역추적을 위한 자료 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2021-07-05T05:58:02.552</dcterms:created>
  <dc:creator>USER</dc:creator>
  <cp:lastModifiedBy>USER</cp:lastModifiedBy>
  <dcterms:modified xsi:type="dcterms:W3CDTF">2021-07-05T06:51:27.148</dcterms:modified>
  <cp:revision>39</cp:revision>
  <dc:title>크롤링 계획서</dc:title>
  <cp:version>0906.0100.01</cp:version>
</cp:coreProperties>
</file>