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/>
    <p:restoredTop sz="96275"/>
  </p:normalViewPr>
  <p:slideViewPr>
    <p:cSldViewPr snapToGrid="0" snapToObjects="1">
      <p:cViewPr varScale="1">
        <p:scale>
          <a:sx n="82" d="100"/>
          <a:sy n="82" d="100"/>
        </p:scale>
        <p:origin x="1037" y="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각 삼각형 28"/>
          <p:cNvSpPr/>
          <p:nvPr/>
        </p:nvSpPr>
        <p:spPr>
          <a:xfrm flipV="1">
            <a:off x="0" y="0"/>
            <a:ext cx="6197599" cy="3582988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4" name="그룹 3"/>
          <p:cNvGrpSpPr/>
          <p:nvPr/>
        </p:nvGrpSpPr>
        <p:grpSpPr>
          <a:xfrm rot="20467452" flipV="1">
            <a:off x="1447940" y="26995"/>
            <a:ext cx="5786035" cy="5478937"/>
            <a:chOff x="1214414" y="0"/>
            <a:chExt cx="7289840" cy="6858000"/>
          </a:xfrm>
        </p:grpSpPr>
        <p:sp>
          <p:nvSpPr>
            <p:cNvPr id="31" name="타원 3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타원 3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타원 34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6" name="타원 35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7" name="타원 36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타원 37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9" name="타원 38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0" name="타원 39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타원 41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타원 42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타원 43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타원 45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타원 46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타원 47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타원 48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타원 49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타원 50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타원 51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타원 52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타원 53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타원 54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타원 55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타원 56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타원 57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타원 58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" y="3429000"/>
            <a:ext cx="9525066" cy="1074551"/>
          </a:xfrm>
        </p:spPr>
        <p:txBody>
          <a:bodyPr/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599" y="4500569"/>
            <a:ext cx="8534399" cy="587697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1" name="날짜 개체 틀 40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7C8F9AC-C743-4CF1-9CDC-5778D607EC85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61" name="바닥글 개체 틀 60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2" name="슬라이드 번호 개체 틀 61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0" y="2743200"/>
            <a:ext cx="7117490" cy="41148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73" name="그룹 72"/>
          <p:cNvGrpSpPr/>
          <p:nvPr/>
        </p:nvGrpSpPr>
        <p:grpSpPr>
          <a:xfrm>
            <a:off x="2627756" y="32658"/>
            <a:ext cx="8611754" cy="6705600"/>
            <a:chOff x="2627756" y="32657"/>
            <a:chExt cx="8611754" cy="6705600"/>
          </a:xfrm>
        </p:grpSpPr>
        <p:grpSp>
          <p:nvGrpSpPr>
            <p:cNvPr id="72" name="그룹 71"/>
            <p:cNvGrpSpPr/>
            <p:nvPr/>
          </p:nvGrpSpPr>
          <p:grpSpPr>
            <a:xfrm>
              <a:off x="2627756" y="3734710"/>
              <a:ext cx="3410708" cy="3003547"/>
              <a:chOff x="2627756" y="3734710"/>
              <a:chExt cx="3410708" cy="3003547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3226777" y="4956309"/>
                <a:ext cx="1420760" cy="140634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885882" y="5131720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594205" y="4074646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545119" y="4503066"/>
                <a:ext cx="373218" cy="36943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5662112" y="3804560"/>
                <a:ext cx="376351" cy="372533"/>
              </a:xfrm>
              <a:prstGeom prst="ellipse">
                <a:avLst/>
              </a:prstGeom>
              <a:solidFill>
                <a:schemeClr val="accent2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039084" y="4433215"/>
                <a:ext cx="508076" cy="502921"/>
              </a:xfrm>
              <a:prstGeom prst="ellipse">
                <a:avLst/>
              </a:prstGeom>
              <a:solidFill>
                <a:schemeClr val="accent2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4885882" y="3734710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5238714" y="4223664"/>
                <a:ext cx="668033" cy="661255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4603616" y="4782468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533050" y="6109627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627756" y="4992019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698322" y="5900076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839455" y="6157728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7778629" y="32657"/>
              <a:ext cx="3460881" cy="3934884"/>
              <a:chOff x="7778630" y="32657"/>
              <a:chExt cx="3460881" cy="393488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8349460" y="3068802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9048826" y="2756803"/>
                <a:ext cx="1179251" cy="1167286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8413728" y="2128149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49196" y="2896504"/>
                <a:ext cx="247767" cy="245254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8837126" y="3595009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131462" y="3595009"/>
                <a:ext cx="376351" cy="3725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7778630" y="359500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9542790" y="1918597"/>
                <a:ext cx="668033" cy="661255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0319022" y="1988448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0036755" y="870840"/>
                <a:ext cx="423367" cy="419071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0389588" y="1010541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0460155" y="73113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0036756" y="32657"/>
                <a:ext cx="661687" cy="65497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0787897" y="79200"/>
                <a:ext cx="247767" cy="245254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5331" y="2285992"/>
            <a:ext cx="11361335" cy="1470025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8" name="날짜 개체 틀 67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92ABC9BA-42AA-4685-93DD-7FD76BFF3AE1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69" name="바닥글 개체 틀 6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0" name="슬라이드 번호 개체 틀 69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2819400"/>
            <a:ext cx="6985686" cy="4038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4810895" y="0"/>
            <a:ext cx="7381102" cy="4267200"/>
          </a:xfrm>
          <a:prstGeom prst="rtTriangle">
            <a:avLst/>
          </a:prstGeom>
          <a:gradFill>
            <a:gsLst>
              <a:gs pos="74000">
                <a:schemeClr val="accent1">
                  <a:lumMod val="60000"/>
                  <a:lumOff val="40000"/>
                  <a:alpha val="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 rot="20271788" flipH="1" flipV="1">
            <a:off x="7542619" y="674421"/>
            <a:ext cx="5045434" cy="4795550"/>
            <a:chOff x="1214414" y="0"/>
            <a:chExt cx="7289840" cy="6858000"/>
          </a:xfrm>
        </p:grpSpPr>
        <p:sp>
          <p:nvSpPr>
            <p:cNvPr id="9" name="타원 8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타원 9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타원 11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타원 16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타원 18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0" name="타원 19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타원 20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타원 21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타원 22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타원 23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타원 24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타원 25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타원 26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타원 27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9" name="타원 28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0" name="타원 29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타원 31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3" name="타원 32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4" name="타원 33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타원 34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5999" y="914400"/>
            <a:ext cx="8229599" cy="112960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4"/>
          </p:nvPr>
        </p:nvSpPr>
        <p:spPr>
          <a:xfrm>
            <a:off x="1015999" y="2133600"/>
            <a:ext cx="8244417" cy="35702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A537D4F-2816-4191-B966-3AB5762B9300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8102456" y="2768620"/>
            <a:ext cx="6858000" cy="1320799"/>
            <a:chOff x="0" y="0"/>
            <a:chExt cx="9144000" cy="990600"/>
          </a:xfrm>
        </p:grpSpPr>
        <p:sp>
          <p:nvSpPr>
            <p:cNvPr id="8" name="자유형: 도형 7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0" name="그룹 9"/>
          <p:cNvGrpSpPr/>
          <p:nvPr/>
        </p:nvGrpSpPr>
        <p:grpSpPr>
          <a:xfrm rot="5400000">
            <a:off x="10440342" y="5411142"/>
            <a:ext cx="1080000" cy="1871315"/>
            <a:chOff x="8077200" y="152400"/>
            <a:chExt cx="928516" cy="1664292"/>
          </a:xfrm>
        </p:grpSpPr>
        <p:sp>
          <p:nvSpPr>
            <p:cNvPr id="11" name="타원 10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타원 11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043813" y="274638"/>
            <a:ext cx="116114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98582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9A09CFD-CD73-42CD-8107-FABA9430AA5B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8047A4E-B306-4D3E-8C4B-2AC13D241DAE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33474"/>
            <a:ext cx="10972799" cy="514299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0BDF17-240F-45C2-9667-5F01B32F94EA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475B81-6B56-4E14-881C-F068C03C5382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692937" y="151200"/>
            <a:ext cx="1368000" cy="2440800"/>
            <a:chOff x="8077200" y="152400"/>
            <a:chExt cx="928516" cy="1664292"/>
          </a:xfrm>
        </p:grpSpPr>
        <p:sp>
          <p:nvSpPr>
            <p:cNvPr id="6" name="타원 5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" name="타원 6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타원 7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타원 8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타원 9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 flipV="1">
            <a:off x="5865340" y="-1"/>
            <a:ext cx="6326658" cy="3657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4624923"/>
            <a:ext cx="109727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4191000"/>
            <a:ext cx="10972799" cy="433923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날짜 개체 틀 38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FB287CB-68EA-421A-A4AD-33B9DC2E91B2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40" name="바닥글 개체 틀 39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1140000" flipH="1" flipV="1">
            <a:off x="5121617" y="-77708"/>
            <a:ext cx="5760000" cy="5457600"/>
            <a:chOff x="1214414" y="0"/>
            <a:chExt cx="7289840" cy="6858000"/>
          </a:xfrm>
        </p:grpSpPr>
        <p:sp>
          <p:nvSpPr>
            <p:cNvPr id="37" name="타원 36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타원 37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타원 41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타원 42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타원 43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타원 44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타원 45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타원 46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타원 47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타원 48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타원 49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타원 51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타원 52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타원 53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타원 54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타원 55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타원 56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타원 57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타원 58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타원 59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1" name="타원 60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2" name="타원 61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3" name="타원 62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5" name="타원 64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09599" y="1071563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>
          <a:xfrm>
            <a:off x="6286499" y="1071563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264C91A-EF41-4988-8E36-6CAFB7D2E136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BE2AEF3-4D86-4CBE-9B32-DDE7C01B53B0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표 개체 틀 5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4680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E9D41CA-F875-454A-B646-AC4E6349A4E4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09599" y="1114425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4"/>
          </p:nvPr>
        </p:nvSpPr>
        <p:spPr>
          <a:xfrm>
            <a:off x="6273799" y="1114425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5"/>
          </p:nvPr>
        </p:nvSpPr>
        <p:spPr>
          <a:xfrm>
            <a:off x="609599" y="3748106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20" name="내용 개체 틀 19"/>
          <p:cNvSpPr>
            <a:spLocks noGrp="1"/>
          </p:cNvSpPr>
          <p:nvPr>
            <p:ph sz="quarter" idx="16"/>
          </p:nvPr>
        </p:nvSpPr>
        <p:spPr>
          <a:xfrm>
            <a:off x="6273799" y="3748106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C519585-A1C3-4349-A2A9-E286BDE96C0E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2191999" cy="990600"/>
            <a:chOff x="0" y="0"/>
            <a:chExt cx="9144000" cy="990600"/>
          </a:xfrm>
        </p:grpSpPr>
        <p:sp>
          <p:nvSpPr>
            <p:cNvPr id="9" name="자유형: 도형 8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764946" y="180000"/>
            <a:ext cx="1367999" cy="3268800"/>
            <a:chOff x="7681902" y="180972"/>
            <a:chExt cx="1328754" cy="3270256"/>
          </a:xfrm>
        </p:grpSpPr>
        <p:sp>
          <p:nvSpPr>
            <p:cNvPr id="12" name="타원 11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타원 16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타원 18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20" name="그룹 19"/>
          <p:cNvGrpSpPr/>
          <p:nvPr/>
        </p:nvGrpSpPr>
        <p:grpSpPr>
          <a:xfrm flipH="1" flipV="1">
            <a:off x="35432" y="3277456"/>
            <a:ext cx="1367999" cy="3268800"/>
            <a:chOff x="7681902" y="180972"/>
            <a:chExt cx="1328754" cy="3270256"/>
          </a:xfrm>
        </p:grpSpPr>
        <p:sp>
          <p:nvSpPr>
            <p:cNvPr id="21" name="타원 20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타원 22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타원 23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타원 24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타원 25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타원 26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116585"/>
            <a:ext cx="7315199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1393371"/>
            <a:ext cx="7315199" cy="3334204"/>
          </a:xfr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4909457"/>
            <a:ext cx="7315199" cy="126274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18D79A8-719F-4115-92E5-24663253EB2B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8C3B62A-3DFE-4006-8418-4121DC00BB4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물방울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1999" cy="990600"/>
            <a:chOff x="0" y="0"/>
            <a:chExt cx="9144000" cy="990600"/>
          </a:xfrm>
        </p:grpSpPr>
        <p:sp>
          <p:nvSpPr>
            <p:cNvPr id="10" name="자유형: 도형 9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124819" y="158400"/>
            <a:ext cx="972000" cy="1663200"/>
            <a:chOff x="8077200" y="152400"/>
            <a:chExt cx="928516" cy="1664292"/>
          </a:xfrm>
        </p:grpSpPr>
        <p:sp>
          <p:nvSpPr>
            <p:cNvPr id="12" name="타원 11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133476"/>
            <a:ext cx="10972799" cy="506635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4100758-C520-409D-A43F-1BA465BE9CC9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Wingdings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market.co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크롤링 계획서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건강기능식품 인증 마크 인식 모델 학습데이터 구축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크롤링 계획서 요약 정리</a:t>
            </a:r>
          </a:p>
          <a:p>
            <a:pPr>
              <a:defRPr/>
            </a:pPr>
            <a:r>
              <a:rPr lang="ko-KR" altLang="en-US"/>
              <a:t>키워드</a:t>
            </a:r>
            <a:r>
              <a:rPr lang="en-US" altLang="ko-KR"/>
              <a:t>(</a:t>
            </a:r>
            <a:r>
              <a:rPr lang="ko-KR" altLang="en-US"/>
              <a:t>검색어</a:t>
            </a:r>
            <a:r>
              <a:rPr lang="en-US" altLang="ko-KR"/>
              <a:t>),</a:t>
            </a:r>
            <a:r>
              <a:rPr lang="ko-KR" altLang="en-US"/>
              <a:t> 카테고리 선정 이유</a:t>
            </a:r>
          </a:p>
          <a:p>
            <a:pPr>
              <a:defRPr/>
            </a:pPr>
            <a:r>
              <a:rPr lang="ko-KR" altLang="en-US"/>
              <a:t>수집 대상 이미지</a:t>
            </a:r>
          </a:p>
          <a:p>
            <a:pPr>
              <a:defRPr/>
            </a:pPr>
            <a:r>
              <a:rPr lang="ko-KR" altLang="en-US"/>
              <a:t>수집 이미지 저장 폴더 구조</a:t>
            </a:r>
          </a:p>
          <a:p>
            <a:pPr>
              <a:defRPr/>
            </a:pPr>
            <a:r>
              <a:rPr lang="ko-KR" altLang="en-US"/>
              <a:t>역추적을 위한 자료 정리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크롤링 계획서 요약 정리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425179"/>
              </p:ext>
            </p:extLst>
          </p:nvPr>
        </p:nvGraphicFramePr>
        <p:xfrm>
          <a:off x="609601" y="2270768"/>
          <a:ext cx="10972798" cy="2956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7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수집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2021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07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06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Gmarket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 </a:t>
                      </a:r>
                      <a:r>
                        <a:rPr lang="en-US" altLang="ko-KR">
                          <a:hlinkClick r:id="rId2"/>
                        </a:rPr>
                        <a:t>https://www.gmarket.co.kr</a:t>
                      </a:r>
                      <a:r>
                        <a:rPr lang="en-US" altLang="ko-KR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영양제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키워드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검색어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페이지당 상품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수집할 페이지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 페이지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 총 </a:t>
                      </a:r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 페이지 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수집 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광고 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상품 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상품 판매 사이트 주소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450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1A5D529-456F-4C69-825A-8300D9138013}"/>
              </a:ext>
            </a:extLst>
          </p:cNvPr>
          <p:cNvSpPr txBox="1"/>
          <p:nvPr/>
        </p:nvSpPr>
        <p:spPr>
          <a:xfrm>
            <a:off x="4368425" y="5227328"/>
            <a:ext cx="3455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 err="1"/>
              <a:t>크롤링</a:t>
            </a:r>
            <a:r>
              <a:rPr lang="ko-KR" altLang="en-US" sz="1600" dirty="0"/>
              <a:t> 계획 요약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카테고리</a:t>
            </a:r>
            <a:r>
              <a:rPr lang="en-US" altLang="ko-KR"/>
              <a:t>,</a:t>
            </a:r>
            <a:r>
              <a:rPr lang="ko-KR" altLang="en-US"/>
              <a:t> 키워드 선정 이유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165" y="2308390"/>
            <a:ext cx="3921135" cy="36845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6153" y="2308390"/>
            <a:ext cx="3713260" cy="3684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0077" y="5721200"/>
            <a:ext cx="1229313" cy="27170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42772" y="5704074"/>
            <a:ext cx="1229313" cy="27170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58196" y="2327120"/>
            <a:ext cx="896537" cy="27170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22129" y="3333153"/>
            <a:ext cx="896537" cy="38132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26103" y="6160761"/>
            <a:ext cx="39006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/>
              <a:t>건강기능식품 키워드로 검색 한 결과</a:t>
            </a:r>
          </a:p>
          <a:p>
            <a:pPr algn="ctr">
              <a:defRPr/>
            </a:pPr>
            <a:r>
              <a:rPr lang="ko-KR" altLang="en-US" sz="1600" dirty="0"/>
              <a:t>상품 개수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2,903</a:t>
            </a:r>
            <a:r>
              <a:rPr lang="ko-KR" altLang="en-US" sz="1600" dirty="0"/>
              <a:t>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9854" y="6170184"/>
            <a:ext cx="3455148" cy="57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/>
              <a:t>영양제 카테고리로 검색 한 결과</a:t>
            </a:r>
          </a:p>
          <a:p>
            <a:pPr algn="ctr">
              <a:defRPr/>
            </a:pPr>
            <a:r>
              <a:rPr lang="ko-KR" altLang="en-US" sz="1600" dirty="0"/>
              <a:t>상품 개수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989,400</a:t>
            </a:r>
            <a:r>
              <a:rPr lang="ko-KR" altLang="en-US" sz="1600" dirty="0"/>
              <a:t>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6551" y="1407271"/>
            <a:ext cx="10384118" cy="638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rgbClr val="333333"/>
              </a:buClr>
              <a:buFont typeface="Arial"/>
              <a:buChar char="•"/>
              <a:defRPr/>
            </a:pPr>
            <a:r>
              <a:rPr lang="en-US" altLang="ko-KR"/>
              <a:t>‘</a:t>
            </a:r>
            <a:r>
              <a:rPr lang="ko-KR" altLang="en-US"/>
              <a:t>건강기능식품</a:t>
            </a:r>
            <a:r>
              <a:rPr lang="en-US" altLang="ko-KR"/>
              <a:t>’</a:t>
            </a:r>
            <a:r>
              <a:rPr lang="ko-KR" altLang="en-US"/>
              <a:t>으로 검색 했을 때의 상품 개수는 </a:t>
            </a:r>
            <a:r>
              <a:rPr lang="en-US" altLang="ko-KR"/>
              <a:t>2,903</a:t>
            </a:r>
            <a:r>
              <a:rPr lang="ko-KR" altLang="en-US"/>
              <a:t>개로 비교적 적은 수를 보임</a:t>
            </a:r>
          </a:p>
          <a:p>
            <a:pPr marL="257040" indent="-257040">
              <a:buClr>
                <a:srgbClr val="333333"/>
              </a:buClr>
              <a:buFont typeface="Arial"/>
              <a:buChar char="•"/>
              <a:defRPr/>
            </a:pPr>
            <a:r>
              <a:rPr lang="ko-KR" altLang="en-US"/>
              <a:t>카테고리를 영양제로 선택 시 </a:t>
            </a:r>
            <a:r>
              <a:rPr lang="en-US" altLang="ko-KR"/>
              <a:t>989,400</a:t>
            </a:r>
            <a:r>
              <a:rPr lang="ko-KR" altLang="en-US"/>
              <a:t>개로 매우 많은 개수의 상품을 검색 할 수 있음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수집 대상 이미지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550102"/>
            <a:ext cx="3609644" cy="3572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599" y="6180361"/>
            <a:ext cx="3455147" cy="33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상품 사이트 상단 대표 이미지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9787" y="2839587"/>
            <a:ext cx="6392611" cy="357262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89787" y="2839587"/>
            <a:ext cx="3196305" cy="2993651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9599" y="2550101"/>
            <a:ext cx="3609644" cy="357262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" name="직선 화살표 연결선 18"/>
          <p:cNvCxnSpPr>
            <a:stCxn id="16" idx="1"/>
            <a:endCxn id="17" idx="3"/>
          </p:cNvCxnSpPr>
          <p:nvPr/>
        </p:nvCxnSpPr>
        <p:spPr>
          <a:xfrm rot="10800000">
            <a:off x="4219244" y="4336413"/>
            <a:ext cx="970543" cy="0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599" y="1519331"/>
            <a:ext cx="8469967" cy="364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rgbClr val="333333"/>
              </a:buClr>
              <a:buFont typeface="Wingdings"/>
              <a:buChar char="v"/>
              <a:defRPr/>
            </a:pPr>
            <a:r>
              <a:rPr lang="ko-KR" altLang="en-US"/>
              <a:t>상품 판매 사이트 상단 대표 이미지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500450" y="2279514"/>
            <a:ext cx="5184924" cy="678125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500450" y="4545139"/>
            <a:ext cx="5184921" cy="1306997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수집 대상 이미지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0451" y="2279514"/>
            <a:ext cx="3738789" cy="3572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1666" y="6271911"/>
            <a:ext cx="3455147" cy="33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/>
              <a:t>제품 상세 이미지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85374" y="2121197"/>
            <a:ext cx="1618166" cy="41218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685374" y="2957639"/>
            <a:ext cx="1618166" cy="1587500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00450" y="2279514"/>
            <a:ext cx="3738789" cy="357262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10800000">
            <a:off x="6239240" y="2279514"/>
            <a:ext cx="3064300" cy="678127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0800000" flipV="1">
            <a:off x="6239240" y="4545144"/>
            <a:ext cx="3064304" cy="1306991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9" y="1594035"/>
            <a:ext cx="3791510" cy="36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rgbClr val="333333"/>
              </a:buClr>
              <a:buFont typeface="Wingdings"/>
              <a:buChar char="v"/>
              <a:defRPr/>
            </a:pPr>
            <a:r>
              <a:rPr lang="ko-KR" altLang="en-US"/>
              <a:t>제품 상세 설명 이미지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수집 이미지 저장 폴더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33474"/>
            <a:ext cx="4316964" cy="5648349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Gmarket</a:t>
            </a:r>
            <a:r>
              <a:rPr lang="en-US" altLang="ko-KR" dirty="0"/>
              <a:t> 2107xx</a:t>
            </a:r>
          </a:p>
          <a:p>
            <a:pPr lvl="1">
              <a:defRPr/>
            </a:pPr>
            <a:r>
              <a:rPr lang="ko-KR" altLang="en-US" dirty="0"/>
              <a:t>상품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ko-KR" altLang="en-US" dirty="0"/>
              <a:t>대표 이미지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_main_1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_main_2</a:t>
            </a:r>
          </a:p>
          <a:p>
            <a:pPr lvl="2">
              <a:defRPr/>
            </a:pPr>
            <a:r>
              <a:rPr lang="ko-KR" altLang="en-US" dirty="0"/>
              <a:t>상세 이미지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_detail_1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_detail_2</a:t>
            </a:r>
          </a:p>
          <a:p>
            <a:pPr lvl="1">
              <a:defRPr/>
            </a:pPr>
            <a:r>
              <a:rPr lang="ko-KR" altLang="en-US" dirty="0"/>
              <a:t>상품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ko-KR" altLang="en-US" dirty="0"/>
              <a:t>대표 이미지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 _main_ 1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 _main_ 2</a:t>
            </a:r>
          </a:p>
          <a:p>
            <a:pPr lvl="2">
              <a:defRPr/>
            </a:pPr>
            <a:r>
              <a:rPr lang="ko-KR" altLang="en-US" dirty="0"/>
              <a:t>상세 이미지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 _detail_ 1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 _detail_ 2</a:t>
            </a:r>
          </a:p>
          <a:p>
            <a:pPr lvl="1">
              <a:defRPr/>
            </a:pPr>
            <a:r>
              <a:rPr lang="en-US" altLang="ko-KR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D2E2D-7B0F-459F-98E7-54CC2D59AE71}"/>
              </a:ext>
            </a:extLst>
          </p:cNvPr>
          <p:cNvSpPr txBox="1"/>
          <p:nvPr/>
        </p:nvSpPr>
        <p:spPr>
          <a:xfrm>
            <a:off x="4161453" y="1222310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나중에 이미지를 합칠 때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파일 명이 중복 되는 것을 방지</a:t>
            </a:r>
            <a:r>
              <a:rPr lang="ko-KR" altLang="en-US" dirty="0"/>
              <a:t>하기 위해 대표 이미지명 뒤에 </a:t>
            </a:r>
            <a:r>
              <a:rPr lang="en-US" altLang="ko-KR" dirty="0"/>
              <a:t>_main_ </a:t>
            </a:r>
          </a:p>
          <a:p>
            <a:r>
              <a:rPr lang="ko-KR" altLang="en-US" dirty="0"/>
              <a:t>상세 이미지명 뒤에 </a:t>
            </a:r>
            <a:r>
              <a:rPr lang="en-US" altLang="ko-KR" dirty="0"/>
              <a:t>_detail_ </a:t>
            </a:r>
            <a:r>
              <a:rPr lang="ko-KR" altLang="en-US" dirty="0"/>
              <a:t>을 붙여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이미지명 마지막 숫자는 이미지의 개수를 의미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역추적을 위한 자료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/>
              <a:t>역 추적 이유</a:t>
            </a:r>
          </a:p>
          <a:p>
            <a:pPr lvl="1">
              <a:defRPr/>
            </a:pPr>
            <a:r>
              <a:rPr lang="ko-KR" altLang="en-US" dirty="0" err="1"/>
              <a:t>크롤링이</a:t>
            </a:r>
            <a:r>
              <a:rPr lang="ko-KR" altLang="en-US" dirty="0"/>
              <a:t> 안된 이미지가 존재 할 시 해당 상품 사이트에서 직접 이미지를 저장 </a:t>
            </a:r>
          </a:p>
          <a:p>
            <a:pPr lvl="1">
              <a:defRPr/>
            </a:pPr>
            <a:r>
              <a:rPr lang="en-US" altLang="ko-KR" dirty="0"/>
              <a:t>(</a:t>
            </a:r>
            <a:r>
              <a:rPr lang="ko-KR" altLang="en-US" dirty="0"/>
              <a:t> 수집 된 데이터가 충분하지 않을 때 해당 </a:t>
            </a:r>
            <a:r>
              <a:rPr lang="en-US" altLang="ko-KR" dirty="0"/>
              <a:t>)</a:t>
            </a:r>
            <a:endParaRPr lang="ko-KR" altLang="en-US" dirty="0"/>
          </a:p>
          <a:p>
            <a:pPr lvl="0">
              <a:defRPr/>
            </a:pPr>
            <a:r>
              <a:rPr lang="ko-KR" altLang="en-US" b="1" dirty="0"/>
              <a:t>자료 정리 방법</a:t>
            </a:r>
          </a:p>
          <a:p>
            <a:pPr lvl="1">
              <a:defRPr/>
            </a:pPr>
            <a:r>
              <a:rPr lang="ko-KR" altLang="en-US" dirty="0"/>
              <a:t>상품 명</a:t>
            </a:r>
            <a:r>
              <a:rPr lang="en-US" altLang="ko-KR" dirty="0"/>
              <a:t>,</a:t>
            </a:r>
            <a:r>
              <a:rPr lang="ko-KR" altLang="en-US" dirty="0"/>
              <a:t> 재명 된 상품 명</a:t>
            </a:r>
            <a:r>
              <a:rPr lang="en-US" altLang="ko-KR" dirty="0"/>
              <a:t>,</a:t>
            </a:r>
            <a:r>
              <a:rPr lang="ko-KR" altLang="en-US" dirty="0"/>
              <a:t> 상품 사이트 주소</a:t>
            </a:r>
          </a:p>
          <a:p>
            <a:pPr lvl="1">
              <a:defRPr/>
            </a:pPr>
            <a:r>
              <a:rPr lang="ko-KR" altLang="en-US" dirty="0"/>
              <a:t>상품 명 재명 이유 </a:t>
            </a:r>
            <a:r>
              <a:rPr lang="en-US" altLang="ko-KR" dirty="0"/>
              <a:t>:</a:t>
            </a:r>
            <a:r>
              <a:rPr lang="ko-KR" altLang="en-US" dirty="0"/>
              <a:t> 특수문자는 파일명으로 지정 할 수 없어 파일 저장 시 오류 발생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상품 명 재명 방법 </a:t>
            </a:r>
            <a:r>
              <a:rPr lang="en-US" altLang="ko-KR" dirty="0"/>
              <a:t>:</a:t>
            </a:r>
            <a:r>
              <a:rPr lang="ko-KR" altLang="en-US" dirty="0"/>
              <a:t> 특수문자 제거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동일 상품 명 존재 할 시 뒤에 페이지 수와 상품 번호를 추가하여 저장</a:t>
            </a:r>
          </a:p>
          <a:p>
            <a:pPr lvl="1">
              <a:defRPr/>
            </a:pPr>
            <a:r>
              <a:rPr lang="en-US" altLang="ko-KR" dirty="0"/>
              <a:t>ex) </a:t>
            </a:r>
            <a:r>
              <a:rPr lang="ko-KR" altLang="en-US" dirty="0"/>
              <a:t>변환 전 </a:t>
            </a:r>
            <a:r>
              <a:rPr lang="en-US" altLang="ko-KR" dirty="0"/>
              <a:t>:</a:t>
            </a:r>
            <a:r>
              <a:rPr lang="ko-KR" altLang="en-US" dirty="0"/>
              <a:t> 종합비타민 </a:t>
            </a:r>
            <a:r>
              <a:rPr lang="ko-KR" altLang="en-US" dirty="0" err="1"/>
              <a:t>플러스타민</a:t>
            </a:r>
            <a:r>
              <a:rPr lang="ko-KR" altLang="en-US" dirty="0"/>
              <a:t> </a:t>
            </a:r>
            <a:r>
              <a:rPr lang="en-US" altLang="ko-KR" dirty="0"/>
              <a:t>/2BOX</a:t>
            </a:r>
          </a:p>
          <a:p>
            <a:pPr lvl="1">
              <a:defRPr/>
            </a:pPr>
            <a:r>
              <a:rPr lang="en-US" altLang="ko-KR" dirty="0"/>
              <a:t>ex) </a:t>
            </a:r>
            <a:r>
              <a:rPr lang="ko-KR" altLang="en-US" dirty="0"/>
              <a:t>변환 후 </a:t>
            </a:r>
            <a:r>
              <a:rPr lang="en-US" altLang="ko-KR" dirty="0"/>
              <a:t>:</a:t>
            </a:r>
            <a:r>
              <a:rPr lang="ko-KR" altLang="en-US" dirty="0"/>
              <a:t> 종합비타민 </a:t>
            </a:r>
            <a:r>
              <a:rPr lang="ko-KR" altLang="en-US" dirty="0" err="1"/>
              <a:t>플러스타민</a:t>
            </a:r>
            <a:r>
              <a:rPr lang="ko-KR" altLang="en-US" dirty="0"/>
              <a:t> </a:t>
            </a:r>
            <a:r>
              <a:rPr lang="en-US" altLang="ko-KR" dirty="0"/>
              <a:t>2BOX</a:t>
            </a:r>
          </a:p>
          <a:p>
            <a:pPr lvl="1">
              <a:defRPr/>
            </a:pPr>
            <a:r>
              <a:rPr lang="en-US" altLang="ko-KR" dirty="0"/>
              <a:t>ex) </a:t>
            </a:r>
            <a:r>
              <a:rPr lang="ko-KR" altLang="en-US" dirty="0"/>
              <a:t>종합비타민 </a:t>
            </a:r>
            <a:r>
              <a:rPr lang="ko-KR" altLang="en-US" dirty="0" err="1"/>
              <a:t>플러스타민</a:t>
            </a:r>
            <a:r>
              <a:rPr lang="ko-KR" altLang="en-US" dirty="0"/>
              <a:t> </a:t>
            </a:r>
            <a:r>
              <a:rPr lang="en-US" altLang="ko-KR" dirty="0"/>
              <a:t>2BOX_5_74 (5</a:t>
            </a:r>
            <a:r>
              <a:rPr lang="ko-KR" altLang="en-US" dirty="0"/>
              <a:t>페이지 </a:t>
            </a:r>
            <a:r>
              <a:rPr lang="en-US" altLang="ko-KR" dirty="0"/>
              <a:t>74</a:t>
            </a:r>
            <a:r>
              <a:rPr lang="ko-KR" altLang="en-US" dirty="0"/>
              <a:t>번째 상품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8427" y="6523410"/>
            <a:ext cx="3455147" cy="334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/>
              <a:t>파일 형식 예시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78F20E0E-E337-48BF-B6BD-99B53475B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9169"/>
              </p:ext>
            </p:extLst>
          </p:nvPr>
        </p:nvGraphicFramePr>
        <p:xfrm>
          <a:off x="233455" y="5512490"/>
          <a:ext cx="1172508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362">
                  <a:extLst>
                    <a:ext uri="{9D8B030D-6E8A-4147-A177-3AD203B41FA5}">
                      <a16:colId xmlns:a16="http://schemas.microsoft.com/office/drawing/2014/main" val="2530089607"/>
                    </a:ext>
                  </a:extLst>
                </a:gridCol>
                <a:gridCol w="3908362">
                  <a:extLst>
                    <a:ext uri="{9D8B030D-6E8A-4147-A177-3AD203B41FA5}">
                      <a16:colId xmlns:a16="http://schemas.microsoft.com/office/drawing/2014/main" val="2642665090"/>
                    </a:ext>
                  </a:extLst>
                </a:gridCol>
                <a:gridCol w="3908362">
                  <a:extLst>
                    <a:ext uri="{9D8B030D-6E8A-4147-A177-3AD203B41FA5}">
                      <a16:colId xmlns:a16="http://schemas.microsoft.com/office/drawing/2014/main" val="289506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재명 된 상품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사이트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23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종합비타민 </a:t>
                      </a:r>
                      <a:r>
                        <a:rPr lang="ko-KR" altLang="en-US" dirty="0" err="1"/>
                        <a:t>플러스타민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/2BOX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종합비타민 </a:t>
                      </a:r>
                      <a:r>
                        <a:rPr lang="ko-KR" altLang="en-US" dirty="0" err="1"/>
                        <a:t>플러스타민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2BOX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http://item.gmarket.co.kr/Item?goodscode=1817979588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23662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물방울">
  <a:themeElements>
    <a:clrScheme name="물방울">
      <a:dk1>
        <a:srgbClr val="333333"/>
      </a:dk1>
      <a:lt1>
        <a:srgbClr val="FFFFFF"/>
      </a:lt1>
      <a:dk2>
        <a:srgbClr val="24AA7E"/>
      </a:dk2>
      <a:lt2>
        <a:srgbClr val="B9D6DB"/>
      </a:lt2>
      <a:accent1>
        <a:srgbClr val="2E6774"/>
      </a:accent1>
      <a:accent2>
        <a:srgbClr val="00825A"/>
      </a:accent2>
      <a:accent3>
        <a:srgbClr val="31255D"/>
      </a:accent3>
      <a:accent4>
        <a:srgbClr val="49711E"/>
      </a:accent4>
      <a:accent5>
        <a:srgbClr val="92D050"/>
      </a:accent5>
      <a:accent6>
        <a:srgbClr val="F79646"/>
      </a:accent6>
      <a:hlink>
        <a:srgbClr val="0000FF"/>
      </a:hlink>
      <a:folHlink>
        <a:srgbClr val="800080"/>
      </a:folHlink>
    </a:clrScheme>
    <a:fontScheme name="물방울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물방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100000"/>
                <a:alpha val="100000"/>
                <a:hueMod val="600000"/>
                <a:satMod val="100000"/>
                <a:lumMod val="100000"/>
              </a:schemeClr>
            </a:gs>
            <a:gs pos="50000">
              <a:schemeClr val="phClr">
                <a:tint val="30000"/>
                <a:shade val="80000"/>
                <a:alpha val="100000"/>
                <a:hueMod val="100000"/>
                <a:satMod val="100000"/>
                <a:lum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200000"/>
                <a:lum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416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물방울</vt:lpstr>
      <vt:lpstr>크롤링 계획서</vt:lpstr>
      <vt:lpstr>목차</vt:lpstr>
      <vt:lpstr>크롤링 계획서 요약 정리</vt:lpstr>
      <vt:lpstr>카테고리, 키워드 선정 이유</vt:lpstr>
      <vt:lpstr>수집 대상 이미지</vt:lpstr>
      <vt:lpstr>수집 대상 이미지</vt:lpstr>
      <vt:lpstr>수집 이미지 저장 폴더 구조</vt:lpstr>
      <vt:lpstr>역추적을 위한 자료 정리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크롤링 계획서</dc:title>
  <dc:creator>USER</dc:creator>
  <cp:lastModifiedBy>이 주훈</cp:lastModifiedBy>
  <cp:revision>64</cp:revision>
  <dcterms:created xsi:type="dcterms:W3CDTF">2021-07-05T05:58:02Z</dcterms:created>
  <dcterms:modified xsi:type="dcterms:W3CDTF">2021-07-06T05:42:36Z</dcterms:modified>
  <cp:version>0906.0100.01</cp:version>
</cp:coreProperties>
</file>