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28" r:id="rId4"/>
    <p:sldId id="324" r:id="rId5"/>
    <p:sldId id="325" r:id="rId6"/>
    <p:sldId id="326" r:id="rId7"/>
    <p:sldId id="327" r:id="rId8"/>
    <p:sldId id="329" r:id="rId9"/>
    <p:sldId id="27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28">
          <p15:clr>
            <a:srgbClr val="A4A3A4"/>
          </p15:clr>
        </p15:guide>
        <p15:guide id="2" pos="504">
          <p15:clr>
            <a:srgbClr val="A4A3A4"/>
          </p15:clr>
        </p15:guide>
        <p15:guide id="3" orient="horz" pos="852">
          <p15:clr>
            <a:srgbClr val="A4A3A4"/>
          </p15:clr>
        </p15:guide>
        <p15:guide id="4" orient="horz" pos="2004">
          <p15:clr>
            <a:srgbClr val="A4A3A4"/>
          </p15:clr>
        </p15:guide>
        <p15:guide id="5" orient="horz" pos="2988">
          <p15:clr>
            <a:srgbClr val="A4A3A4"/>
          </p15:clr>
        </p15:guide>
        <p15:guide id="6" pos="5496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RJqxr4vJqNwkYwm99PgZ4bkPv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1"/>
    <p:restoredTop sz="94726"/>
  </p:normalViewPr>
  <p:slideViewPr>
    <p:cSldViewPr snapToGrid="0">
      <p:cViewPr varScale="1">
        <p:scale>
          <a:sx n="165" d="100"/>
          <a:sy n="165" d="100"/>
        </p:scale>
        <p:origin x="312" y="176"/>
      </p:cViewPr>
      <p:guideLst>
        <p:guide orient="horz" pos="3228"/>
        <p:guide pos="504"/>
        <p:guide orient="horz" pos="852"/>
        <p:guide orient="horz" pos="2004"/>
        <p:guide orient="horz" pos="2988"/>
        <p:guide pos="54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2061699" y="2323557"/>
            <a:ext cx="5201440" cy="49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DD58DC2-1016-92B6-A5D9-885399031A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2A5AD02-B083-7396-BBBF-5A2F1D22515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3ADED2-5522-5BF7-0F68-DFB5CF9A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166254" y="102392"/>
            <a:ext cx="8229600" cy="39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EE786-FF8F-CF55-BA1D-E863727105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401CB-F55F-2B28-C515-BCFE7A6125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1B7BF-C348-FEAD-458F-54C2E90E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 b="0" i="0">
                <a:solidFill>
                  <a:srgbClr val="8888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93988-C866-E877-926A-B4C67FA066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BC7D3-9914-F2BB-506C-97493CEEE1A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C3FF-62D0-0F43-2BF9-429AA76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 dirty="0"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DDD9D-C194-6991-964F-3E579941FBB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34D7-71CA-B5EC-E9C5-DBB3D1CBFF1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D47A-A5E7-1487-7057-7F29E27E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 dirty="0"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05B1C-8B9D-D07B-9E6D-24F77FCE25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22A02-9C94-B328-B282-67A1A83364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D3E4C-656E-A1EC-375F-F3EF215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74D6E-5229-1F28-AD1D-35E5E389180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23CC2-37E0-9A88-27A1-D6DF43D822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62CB1-0BF8-24DC-E249-9F42B81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Google Shape;77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42EC6-7F14-4590-CB3A-2799BF5DF9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E3C38-573A-3267-0754-DF27AB8C4B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75DF3-35AB-7375-FE8D-D2539234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E07D2-0EC4-1174-624F-CF98FE585F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D9AA9-ABC6-6EF6-E17E-C15E234F5F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18D2-17A0-F8D2-E4A6-325882FF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7487F-185D-D9DD-3CAC-A0D25313E9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13AC8-AB66-4868-A045-9FDDB76924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14167-1E5A-8E87-DE43-C5F0B50E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TW" dirty="0"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TW" dirty="0"/>
          </a:p>
        </p:txBody>
      </p:sp>
      <p:cxnSp>
        <p:nvCxnSpPr>
          <p:cNvPr id="15" name="Google Shape;15;p14"/>
          <p:cNvCxnSpPr>
            <a:cxnSpLocks/>
          </p:cNvCxnSpPr>
          <p:nvPr/>
        </p:nvCxnSpPr>
        <p:spPr>
          <a:xfrm>
            <a:off x="162560" y="540541"/>
            <a:ext cx="8803209" cy="0"/>
          </a:xfrm>
          <a:prstGeom prst="straightConnector1">
            <a:avLst/>
          </a:prstGeom>
          <a:noFill/>
          <a:ln w="25400" cap="flat" cmpd="sng">
            <a:solidFill>
              <a:srgbClr val="0432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02B0984-E19C-BB5F-E1EC-B478280134F5}"/>
              </a:ext>
            </a:extLst>
          </p:cNvPr>
          <p:cNvGrpSpPr/>
          <p:nvPr userDrawn="1"/>
        </p:nvGrpSpPr>
        <p:grpSpPr>
          <a:xfrm>
            <a:off x="7219623" y="4668920"/>
            <a:ext cx="1828800" cy="467453"/>
            <a:chOff x="8708519" y="14045437"/>
            <a:chExt cx="3660501" cy="8887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D3996C-AD7D-1A50-B34F-E51834A26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8519" y="14153720"/>
              <a:ext cx="713487" cy="71348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97889F-3EE3-0376-FD9C-3D4ABB048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496" y="14045437"/>
              <a:ext cx="2962524" cy="88875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D7011C6-D1B9-FD4A-F0FD-D6A5E1FDCC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 b="12739"/>
          <a:stretch/>
        </p:blipFill>
        <p:spPr>
          <a:xfrm>
            <a:off x="95577" y="4684385"/>
            <a:ext cx="431365" cy="4016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D934-8B2E-C087-9C54-3D14596C4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356888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AB40A-6F6A-5242-A6C9-9F9EE9C053B1}" type="slidenum">
              <a:rPr lang="en-TW" smtClean="0"/>
              <a:t>‹#›</a:t>
            </a:fld>
            <a:endParaRPr lang="en-TW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1084414" y="4319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57501" y="3278936"/>
            <a:ext cx="7828998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Yun-Chen Tsai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Advisor: Prof. Yu-Jung (Yuri) Lu</a:t>
            </a:r>
            <a:r>
              <a:rPr lang="en-US" baseline="30000" dirty="0">
                <a:solidFill>
                  <a:schemeClr val="tx1"/>
                </a:solidFill>
              </a:rPr>
              <a:t>1,2</a:t>
            </a:r>
            <a:endParaRPr baseline="300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US" sz="1200" kern="100" dirty="0">
              <a:latin typeface="Times New Roman" charset="0"/>
              <a:ea typeface="新細明體" charset="-120"/>
            </a:endParaRPr>
          </a:p>
          <a:p>
            <a:pPr algn="ctr"/>
            <a:r>
              <a:rPr lang="en-US" sz="1200" i="1" baseline="30000" dirty="0"/>
              <a:t>1</a:t>
            </a:r>
            <a:r>
              <a:rPr lang="en-US" sz="1200" i="1" dirty="0"/>
              <a:t>Research Center for Applied Sciences, Academia </a:t>
            </a:r>
            <a:r>
              <a:rPr lang="en-US" sz="1200" i="1" dirty="0" err="1"/>
              <a:t>Sinica</a:t>
            </a:r>
            <a:r>
              <a:rPr lang="en-US" sz="1200" i="1" dirty="0"/>
              <a:t>, Taipei 11529, Taiwan</a:t>
            </a:r>
            <a:endParaRPr lang="en-US" sz="1200" dirty="0"/>
          </a:p>
          <a:p>
            <a:pPr algn="ctr"/>
            <a:r>
              <a:rPr lang="en-US" sz="1200" i="1" baseline="30000" dirty="0"/>
              <a:t>2</a:t>
            </a:r>
            <a:r>
              <a:rPr lang="en-US" sz="1200" i="1" dirty="0"/>
              <a:t>Department of Physics, National Taiwan University, Taipei 10617, Taiwan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D2B5-2DDA-8622-7C91-97C1E37965AA}"/>
              </a:ext>
            </a:extLst>
          </p:cNvPr>
          <p:cNvSpPr txBox="1"/>
          <p:nvPr/>
        </p:nvSpPr>
        <p:spPr>
          <a:xfrm>
            <a:off x="3993728" y="473434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1200" dirty="0"/>
              <a:t>Date: 2024.xx.xx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A5BAC-C73C-7DDE-1B07-AD0D23E1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0636-F3D2-FC71-4C6B-151B3EC8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46DB3-3145-1E46-54C0-A03C5E67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2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F0EE2-590D-752F-B1CE-D04638B6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2" y="0"/>
            <a:ext cx="73105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00E9-FE36-4BF1-755F-79F47632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571A9-653E-981F-AB04-4A6915A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3</a:t>
            </a:fld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0C9FB-4409-055E-01F4-9521B4E3EA14}"/>
              </a:ext>
            </a:extLst>
          </p:cNvPr>
          <p:cNvSpPr txBox="1"/>
          <p:nvPr/>
        </p:nvSpPr>
        <p:spPr>
          <a:xfrm>
            <a:off x="226662" y="851871"/>
            <a:ext cx="672432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low V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conduction is ohmic; at higher V</a:t>
            </a:r>
            <a:r>
              <a:rPr lang="en-US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 becomes SCLC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current follows I ∝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0" i="0" baseline="30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with m ≈ 2 at room T, increasing as temperature decreases, consistent with exponential trap distribution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temperature-independent critical voltage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0" i="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observed, where I–V curves at different T intersect.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0" i="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trap densities were quantified: Nt∼1.5 – 2.3×10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−3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Increasing gate voltage lowers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="0" i="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showing that gate-induced carriers pre-fill traps.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trap states likely originate from bulk MoS₂ disorder (sulfur vacancies, oxidation, structural inhomogeneity) rather than just substrate effects.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TW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26E0-D021-FC0B-BD5D-D31BB78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Figure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11C7D-198D-D3A0-444A-F603C02B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4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10312-682E-39CA-5601-7ED6F99E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" y="591834"/>
            <a:ext cx="5623103" cy="3902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21985A-9C5E-0A3B-8B27-023C44351C9A}"/>
              </a:ext>
            </a:extLst>
          </p:cNvPr>
          <p:cNvSpPr txBox="1"/>
          <p:nvPr/>
        </p:nvSpPr>
        <p:spPr>
          <a:xfrm>
            <a:off x="3581358" y="211029"/>
            <a:ext cx="1981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Inset: SEM image</a:t>
            </a:r>
            <a:endParaRPr lang="en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84B6E-EBC5-6140-4A59-417FC3EDB957}"/>
              </a:ext>
            </a:extLst>
          </p:cNvPr>
          <p:cNvSpPr txBox="1"/>
          <p:nvPr/>
        </p:nvSpPr>
        <p:spPr>
          <a:xfrm>
            <a:off x="584422" y="4372084"/>
            <a:ext cx="32049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I–V curves at room T for different V</a:t>
            </a:r>
            <a:r>
              <a:rPr lang="en-US" b="0" i="0" baseline="-2500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and symmetric at low V</a:t>
            </a:r>
            <a:r>
              <a:rPr lang="en-US" b="0" i="0" baseline="-2500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showing quasi-ohmic contacts</a:t>
            </a:r>
            <a:endParaRPr lang="en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C23A1-942B-F787-B5BE-B9F4225E8DBF}"/>
              </a:ext>
            </a:extLst>
          </p:cNvPr>
          <p:cNvSpPr txBox="1"/>
          <p:nvPr/>
        </p:nvSpPr>
        <p:spPr>
          <a:xfrm>
            <a:off x="5385661" y="2233309"/>
            <a:ext cx="35403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I–V curves at V</a:t>
            </a:r>
            <a:r>
              <a:rPr lang="en-US" b="0" i="0" baseline="-2500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 </a:t>
            </a:r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0 V across different T</a:t>
            </a:r>
            <a:endParaRPr lang="en-US" dirty="0">
              <a:solidFill>
                <a:srgbClr val="657B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Nonlinearity increases as T decreases, excluding Schottky/tunneling effects.</a:t>
            </a:r>
            <a:endParaRPr lang="en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B7949-A7EC-1499-9249-45A4928523C7}"/>
              </a:ext>
            </a:extLst>
          </p:cNvPr>
          <p:cNvSpPr txBox="1"/>
          <p:nvPr/>
        </p:nvSpPr>
        <p:spPr>
          <a:xfrm>
            <a:off x="5886323" y="3267083"/>
            <a:ext cx="13292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TW" dirty="0"/>
              <a:t>ork function:</a:t>
            </a:r>
          </a:p>
          <a:p>
            <a:r>
              <a:rPr lang="en-US" dirty="0"/>
              <a:t>M</a:t>
            </a:r>
            <a:r>
              <a:rPr lang="en-TW" dirty="0"/>
              <a:t>oS2: 5.1 eV</a:t>
            </a:r>
          </a:p>
          <a:p>
            <a:r>
              <a:rPr lang="en-TW" dirty="0"/>
              <a:t>Au: 4.5 eV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6AD14-B8E0-6D63-94B7-76B8F41D8ECB}"/>
              </a:ext>
            </a:extLst>
          </p:cNvPr>
          <p:cNvSpPr txBox="1"/>
          <p:nvPr/>
        </p:nvSpPr>
        <p:spPr>
          <a:xfrm>
            <a:off x="5384565" y="2922792"/>
            <a:ext cx="2730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(nonlinearity arises from SCLC)</a:t>
            </a:r>
            <a:endParaRPr lang="en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1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42C-3879-AE15-6B1E-0ECA0AD3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8FC3B-2AF0-83A9-2A67-E6593B0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5</a:t>
            </a:fld>
            <a:endParaRPr lang="en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9321C-18C4-D5EC-1C07-F96F7F7F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2" y="1028700"/>
            <a:ext cx="4902200" cy="308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53AAD-776F-F4DC-ADD5-DD1F78F3C143}"/>
              </a:ext>
            </a:extLst>
          </p:cNvPr>
          <p:cNvSpPr txBox="1"/>
          <p:nvPr/>
        </p:nvSpPr>
        <p:spPr>
          <a:xfrm>
            <a:off x="412022" y="3960911"/>
            <a:ext cx="240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channel length ~80–200 nm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4575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82F9-1337-E3AD-D015-A4CDD88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Figure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EC7F9-526B-E2B2-A69B-CA7349C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6</a:t>
            </a:fld>
            <a:endParaRPr lang="en-TW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68DDC-0029-F10B-B1C7-FE81FA8F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2" y="616366"/>
            <a:ext cx="2984500" cy="237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31D17A-36B7-3D90-FAB1-D5829326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292" y="665246"/>
            <a:ext cx="2984500" cy="2374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D6622A-070E-6149-3D07-9F7904EA0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92" y="585620"/>
            <a:ext cx="30861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47373-0821-B368-4ABF-D00727E55D2B}"/>
              </a:ext>
            </a:extLst>
          </p:cNvPr>
          <p:cNvSpPr txBox="1"/>
          <p:nvPr/>
        </p:nvSpPr>
        <p:spPr>
          <a:xfrm>
            <a:off x="322028" y="306997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Log–log I–V curves (room T, VBG=0).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At low VDS slope = 1 (ohmic)</a:t>
            </a:r>
          </a:p>
          <a:p>
            <a:r>
              <a:rPr lang="en-US" dirty="0">
                <a:solidFill>
                  <a:srgbClr val="657B83"/>
                </a:solidFill>
                <a:latin typeface="-apple-system"/>
              </a:rPr>
              <a:t>At</a:t>
            </a:r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 higher VDS slope → 2 (SCLC).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F4702-45AE-FE35-2B05-384B1D53A4F2}"/>
              </a:ext>
            </a:extLst>
          </p:cNvPr>
          <p:cNvSpPr txBox="1"/>
          <p:nvPr/>
        </p:nvSpPr>
        <p:spPr>
          <a:xfrm>
            <a:off x="3438939" y="306997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Temperature dependence: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slope increases from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1.7 (285 K) → 2 (205 K) → 3 (105 K)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C8CD2-321D-5F5C-0521-703475DE9408}"/>
              </a:ext>
            </a:extLst>
          </p:cNvPr>
          <p:cNvSpPr txBox="1"/>
          <p:nvPr/>
        </p:nvSpPr>
        <p:spPr>
          <a:xfrm>
            <a:off x="6249127" y="2962254"/>
            <a:ext cx="30890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Extrapolation of I–V curves at low T yields a T-independent critical voltage </a:t>
            </a:r>
            <a:r>
              <a:rPr lang="en-US" b="0" dirty="0">
                <a:solidFill>
                  <a:srgbClr val="657B83"/>
                </a:solidFill>
                <a:effectLst/>
                <a:latin typeface="KaTeX_Main"/>
              </a:rPr>
              <a:t>≈4.3 V</a:t>
            </a:r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, giving trap density </a:t>
            </a:r>
            <a:r>
              <a:rPr lang="en-US" b="0" dirty="0">
                <a:solidFill>
                  <a:srgbClr val="657B83"/>
                </a:solidFill>
                <a:effectLst/>
                <a:latin typeface="KaTeX_Main"/>
              </a:rPr>
              <a:t>2.3×10</a:t>
            </a:r>
            <a:r>
              <a:rPr lang="en-US" b="0" baseline="30000" dirty="0">
                <a:solidFill>
                  <a:srgbClr val="657B83"/>
                </a:solidFill>
                <a:effectLst/>
                <a:latin typeface="KaTeX_Main"/>
              </a:rPr>
              <a:t>17</a:t>
            </a:r>
            <a:r>
              <a:rPr lang="en-US" b="0" dirty="0">
                <a:solidFill>
                  <a:srgbClr val="657B83"/>
                </a:solidFill>
                <a:effectLst/>
                <a:latin typeface="KaTeX_Main"/>
              </a:rPr>
              <a:t> cm</a:t>
            </a:r>
            <a:r>
              <a:rPr lang="en-US" b="0" baseline="30000" dirty="0">
                <a:solidFill>
                  <a:srgbClr val="657B83"/>
                </a:solidFill>
                <a:effectLst/>
                <a:latin typeface="KaTeX_Main"/>
              </a:rPr>
              <a:t>−3</a:t>
            </a:r>
            <a:endParaRPr lang="en-TW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25B2B-9EFA-31A2-A654-230F2BF2CDE2}"/>
              </a:ext>
            </a:extLst>
          </p:cNvPr>
          <p:cNvSpPr txBox="1"/>
          <p:nvPr/>
        </p:nvSpPr>
        <p:spPr>
          <a:xfrm>
            <a:off x="518823" y="4733331"/>
            <a:ext cx="66015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Confirms exponential trap distribution and provides a method to quantify trap density</a:t>
            </a:r>
            <a:endParaRPr lang="en-TW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78B0D-55B2-D624-2D89-FE520FBA757F}"/>
              </a:ext>
            </a:extLst>
          </p:cNvPr>
          <p:cNvSpPr txBox="1"/>
          <p:nvPr/>
        </p:nvSpPr>
        <p:spPr>
          <a:xfrm>
            <a:off x="3716879" y="80801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Dev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D1DB1-9795-0CE7-62DC-AC19B2AD1B10}"/>
              </a:ext>
            </a:extLst>
          </p:cNvPr>
          <p:cNvSpPr txBox="1"/>
          <p:nvPr/>
        </p:nvSpPr>
        <p:spPr>
          <a:xfrm>
            <a:off x="3547520" y="3857116"/>
            <a:ext cx="20489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RT &gt; Tc, m = 1.7 &lt; 2</a:t>
            </a:r>
          </a:p>
          <a:p>
            <a:r>
              <a:rPr lang="en-US" dirty="0"/>
              <a:t>A</a:t>
            </a:r>
            <a:r>
              <a:rPr lang="en-TW" dirty="0"/>
              <a:t>t Tc, m = 2</a:t>
            </a:r>
          </a:p>
          <a:p>
            <a:r>
              <a:rPr lang="en-US" dirty="0"/>
              <a:t>A</a:t>
            </a:r>
            <a:r>
              <a:rPr lang="en-TW" dirty="0"/>
              <a:t>t T &lt; Tc, m increases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FE7371-9E53-5AFD-1238-98199C829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28" y="3910446"/>
            <a:ext cx="16891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1E8E0D-723F-C7F6-863A-394830447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157" y="31024"/>
            <a:ext cx="3458770" cy="6193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D2BE3B-9E78-47A8-66DE-2AC58B18D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497" y="0"/>
            <a:ext cx="1219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10FA-75A6-59A2-8937-7DB2660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Figure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F49C0-40EE-8359-93FD-B8F4A5CF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7</a:t>
            </a:fld>
            <a:endParaRPr lang="en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2187B-7D2E-E926-63D9-7BBEC39F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691157"/>
            <a:ext cx="5689600" cy="261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B18FD-BEDD-7207-BB9B-F310FE3CD0DF}"/>
              </a:ext>
            </a:extLst>
          </p:cNvPr>
          <p:cNvSpPr txBox="1"/>
          <p:nvPr/>
        </p:nvSpPr>
        <p:spPr>
          <a:xfrm>
            <a:off x="568016" y="3173738"/>
            <a:ext cx="4886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I–V curves at VBG = 0, 20, 40 V for multiple T. </a:t>
            </a:r>
          </a:p>
          <a:p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Intersection points (critical voltage) decrease with gate bias</a:t>
            </a:r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3C6A7-91A4-963F-A061-37C866CFC5E7}"/>
              </a:ext>
            </a:extLst>
          </p:cNvPr>
          <p:cNvSpPr txBox="1"/>
          <p:nvPr/>
        </p:nvSpPr>
        <p:spPr>
          <a:xfrm>
            <a:off x="568016" y="369695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High gate voltage fills more traps at equilibrium</a:t>
            </a:r>
            <a:endParaRPr lang="en-US" dirty="0">
              <a:solidFill>
                <a:srgbClr val="657B83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657B83"/>
                </a:solidFill>
                <a:effectLst/>
                <a:latin typeface="-apple-system"/>
              </a:rPr>
              <a:t>reducing effective trap density and lowering </a:t>
            </a:r>
            <a:r>
              <a:rPr lang="en-US" b="0" i="1" dirty="0" err="1">
                <a:solidFill>
                  <a:srgbClr val="657B83"/>
                </a:solidFill>
                <a:effectLst/>
                <a:latin typeface="KaTeX_Math"/>
              </a:rPr>
              <a:t>Vc</a:t>
            </a:r>
            <a:r>
              <a:rPr lang="en-US" b="0" i="0" dirty="0">
                <a:solidFill>
                  <a:srgbClr val="657B83"/>
                </a:solidFill>
                <a:effectLst/>
                <a:latin typeface="KaTeX_Main"/>
              </a:rPr>
              <a:t>​</a:t>
            </a:r>
            <a:endParaRPr lang="en-US" b="0" i="0" dirty="0">
              <a:solidFill>
                <a:srgbClr val="657B83"/>
              </a:solidFill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06769-FFE4-679B-D31F-71DF950D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97" y="882595"/>
            <a:ext cx="1219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064-E9C9-AD37-1DF7-DDA711DD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2C194-56F8-B096-9BDB-68BBF35F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B40A-6F6A-5242-A6C9-9F9EE9C053B1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7215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58D4F5B-FC15-1E80-DB86-D813469D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102392"/>
            <a:ext cx="8229600" cy="397164"/>
          </a:xfrm>
        </p:spPr>
        <p:txBody>
          <a:bodyPr/>
          <a:lstStyle/>
          <a:p>
            <a:r>
              <a:rPr lang="en-US" dirty="0">
                <a:sym typeface="Arial"/>
              </a:rPr>
              <a:t>ACKNOWLEDGEMENT</a:t>
            </a:r>
            <a:endParaRPr lang="en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907ED3-68AF-AF63-DF98-E10817D5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356888"/>
            <a:ext cx="2057400" cy="274637"/>
          </a:xfrm>
        </p:spPr>
        <p:txBody>
          <a:bodyPr/>
          <a:lstStyle/>
          <a:p>
            <a:fld id="{175AB40A-6F6A-5242-A6C9-9F9EE9C053B1}" type="slidenum">
              <a:rPr lang="en-TW" smtClean="0"/>
              <a:pPr/>
              <a:t>9</a:t>
            </a:fld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60DDD-8BE7-FEA7-2F16-837A33D1E961}"/>
              </a:ext>
            </a:extLst>
          </p:cNvPr>
          <p:cNvSpPr txBox="1"/>
          <p:nvPr/>
        </p:nvSpPr>
        <p:spPr>
          <a:xfrm>
            <a:off x="5919289" y="421034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 Lab 2024</a:t>
            </a:r>
          </a:p>
        </p:txBody>
      </p:sp>
      <p:pic>
        <p:nvPicPr>
          <p:cNvPr id="6" name="Google Shape;100;p1">
            <a:extLst>
              <a:ext uri="{FF2B5EF4-FFF2-40B4-BE49-F238E27FC236}">
                <a16:creationId xmlns:a16="http://schemas.microsoft.com/office/drawing/2014/main" id="{7454834D-F54F-7ADC-D015-65EF4E61A4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915" b="10610"/>
          <a:stretch/>
        </p:blipFill>
        <p:spPr>
          <a:xfrm>
            <a:off x="3598628" y="4614267"/>
            <a:ext cx="2989690" cy="491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8A67EB-C465-EBAE-BB73-2D6315998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2" y="4664292"/>
            <a:ext cx="1874135" cy="4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6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413</Words>
  <Application>Microsoft Macintosh PowerPoint</Application>
  <PresentationFormat>On-screen Show (16:9)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KaTeX_Main</vt:lpstr>
      <vt:lpstr>KaTeX_Math</vt:lpstr>
      <vt:lpstr>Arial</vt:lpstr>
      <vt:lpstr>Calibri</vt:lpstr>
      <vt:lpstr>Helvetica Neue Light</vt:lpstr>
      <vt:lpstr>Times New Roman</vt:lpstr>
      <vt:lpstr>Default Theme</vt:lpstr>
      <vt:lpstr>PowerPoint Presentation</vt:lpstr>
      <vt:lpstr>PowerPoint Presentation</vt:lpstr>
      <vt:lpstr>Key findings</vt:lpstr>
      <vt:lpstr>Figure 1</vt:lpstr>
      <vt:lpstr>PowerPoint Presentation</vt:lpstr>
      <vt:lpstr>Figure 2</vt:lpstr>
      <vt:lpstr>Figure 3</vt:lpstr>
      <vt:lpstr>PowerPoint Presentation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tung</dc:creator>
  <cp:lastModifiedBy>蔡昀辰</cp:lastModifiedBy>
  <cp:revision>109</cp:revision>
  <dcterms:created xsi:type="dcterms:W3CDTF">2020-11-03T20:05:00Z</dcterms:created>
  <dcterms:modified xsi:type="dcterms:W3CDTF">2025-09-22T12:00:19Z</dcterms:modified>
</cp:coreProperties>
</file>