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6" r:id="rId3"/>
    <p:sldId id="258" r:id="rId4"/>
    <p:sldId id="275" r:id="rId5"/>
    <p:sldId id="259" r:id="rId6"/>
    <p:sldId id="260" r:id="rId7"/>
    <p:sldId id="267" r:id="rId8"/>
    <p:sldId id="268" r:id="rId9"/>
    <p:sldId id="269" r:id="rId10"/>
    <p:sldId id="270" r:id="rId11"/>
    <p:sldId id="271" r:id="rId12"/>
    <p:sldId id="272" r:id="rId13"/>
    <p:sldId id="273" r:id="rId14"/>
    <p:sldId id="274" r:id="rId15"/>
    <p:sldId id="277" r:id="rId16"/>
    <p:sldId id="261" r:id="rId17"/>
    <p:sldId id="265" r:id="rId18"/>
    <p:sldId id="266" r:id="rId19"/>
    <p:sldId id="262" r:id="rId20"/>
    <p:sldId id="263"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77" autoAdjust="0"/>
    <p:restoredTop sz="94660"/>
  </p:normalViewPr>
  <p:slideViewPr>
    <p:cSldViewPr snapToGrid="0">
      <p:cViewPr varScale="1">
        <p:scale>
          <a:sx n="62" d="100"/>
          <a:sy n="62" d="100"/>
        </p:scale>
        <p:origin x="7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86650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24755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0490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649239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349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3971659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12407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3667503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37156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15998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56163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8661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412950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169837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304375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56983-1C40-4AEB-A6DD-F4DB9ECAAF81}" type="datetimeFigureOut">
              <a:rPr lang="en-GB" smtClean="0"/>
              <a:t>12/06/2021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1B9A260-BA3D-4D93-9E0C-4162678AEBAC}" type="slidenum">
              <a:rPr lang="en-GB" smtClean="0"/>
              <a:t>‹#›</a:t>
            </a:fld>
            <a:endParaRPr lang="en-GB" dirty="0"/>
          </a:p>
        </p:txBody>
      </p:sp>
    </p:spTree>
    <p:extLst>
      <p:ext uri="{BB962C8B-B14F-4D97-AF65-F5344CB8AC3E}">
        <p14:creationId xmlns:p14="http://schemas.microsoft.com/office/powerpoint/2010/main" val="201497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456983-1C40-4AEB-A6DD-F4DB9ECAAF81}" type="datetimeFigureOut">
              <a:rPr lang="en-GB" smtClean="0"/>
              <a:t>12/06/2021</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B9A260-BA3D-4D93-9E0C-4162678AEBAC}" type="slidenum">
              <a:rPr lang="en-GB" smtClean="0"/>
              <a:t>‹#›</a:t>
            </a:fld>
            <a:endParaRPr lang="en-GB" dirty="0"/>
          </a:p>
        </p:txBody>
      </p:sp>
    </p:spTree>
    <p:extLst>
      <p:ext uri="{BB962C8B-B14F-4D97-AF65-F5344CB8AC3E}">
        <p14:creationId xmlns:p14="http://schemas.microsoft.com/office/powerpoint/2010/main" val="3746796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29E0-7483-4BD9-A0F2-DECC4AE162A4}"/>
              </a:ext>
            </a:extLst>
          </p:cNvPr>
          <p:cNvSpPr>
            <a:spLocks noGrp="1"/>
          </p:cNvSpPr>
          <p:nvPr>
            <p:ph type="title"/>
          </p:nvPr>
        </p:nvSpPr>
        <p:spPr>
          <a:xfrm>
            <a:off x="1041319" y="2768600"/>
            <a:ext cx="8596668" cy="1320800"/>
          </a:xfrm>
        </p:spPr>
        <p:txBody>
          <a:bodyPr/>
          <a:lstStyle/>
          <a:p>
            <a:pPr algn="ctr"/>
            <a:r>
              <a:rPr lang="en-US" dirty="0"/>
              <a:t>Replication in MySQL</a:t>
            </a:r>
            <a:endParaRPr lang="en-GB" dirty="0"/>
          </a:p>
        </p:txBody>
      </p:sp>
    </p:spTree>
    <p:extLst>
      <p:ext uri="{BB962C8B-B14F-4D97-AF65-F5344CB8AC3E}">
        <p14:creationId xmlns:p14="http://schemas.microsoft.com/office/powerpoint/2010/main" val="415805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FB83-AE3E-43FF-ACBA-A229A70E7FAA}"/>
              </a:ext>
            </a:extLst>
          </p:cNvPr>
          <p:cNvSpPr>
            <a:spLocks noGrp="1"/>
          </p:cNvSpPr>
          <p:nvPr>
            <p:ph type="title"/>
          </p:nvPr>
        </p:nvSpPr>
        <p:spPr>
          <a:xfrm>
            <a:off x="259307" y="609600"/>
            <a:ext cx="9348717" cy="1320800"/>
          </a:xfrm>
        </p:spPr>
        <p:txBody>
          <a:bodyPr/>
          <a:lstStyle/>
          <a:p>
            <a:r>
              <a:rPr lang="en-GB" dirty="0"/>
              <a:t>Master with Relay Slaves (Chain Replication)</a:t>
            </a:r>
            <a:endParaRPr lang="en-US" dirty="0"/>
          </a:p>
        </p:txBody>
      </p:sp>
      <p:pic>
        <p:nvPicPr>
          <p:cNvPr id="5" name="Content Placeholder 4">
            <a:extLst>
              <a:ext uri="{FF2B5EF4-FFF2-40B4-BE49-F238E27FC236}">
                <a16:creationId xmlns:a16="http://schemas.microsoft.com/office/drawing/2014/main" id="{EF31C8F2-CD63-4051-A7F4-57B05118691B}"/>
              </a:ext>
            </a:extLst>
          </p:cNvPr>
          <p:cNvPicPr>
            <a:picLocks noGrp="1" noChangeAspect="1"/>
          </p:cNvPicPr>
          <p:nvPr>
            <p:ph idx="1"/>
          </p:nvPr>
        </p:nvPicPr>
        <p:blipFill>
          <a:blip r:embed="rId2"/>
          <a:stretch>
            <a:fillRect/>
          </a:stretch>
        </p:blipFill>
        <p:spPr>
          <a:xfrm>
            <a:off x="2747748" y="1194605"/>
            <a:ext cx="4458269" cy="5420575"/>
          </a:xfrm>
        </p:spPr>
      </p:pic>
    </p:spTree>
    <p:extLst>
      <p:ext uri="{BB962C8B-B14F-4D97-AF65-F5344CB8AC3E}">
        <p14:creationId xmlns:p14="http://schemas.microsoft.com/office/powerpoint/2010/main" val="427520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464-7ABA-464F-A1DC-0E60CBF44E39}"/>
              </a:ext>
            </a:extLst>
          </p:cNvPr>
          <p:cNvSpPr>
            <a:spLocks noGrp="1"/>
          </p:cNvSpPr>
          <p:nvPr>
            <p:ph type="title"/>
          </p:nvPr>
        </p:nvSpPr>
        <p:spPr/>
        <p:txBody>
          <a:bodyPr/>
          <a:lstStyle/>
          <a:p>
            <a:r>
              <a:rPr lang="en-GB" dirty="0"/>
              <a:t>Master with Active Master (Circular Replication)</a:t>
            </a:r>
            <a:endParaRPr lang="en-US" dirty="0"/>
          </a:p>
        </p:txBody>
      </p:sp>
      <p:pic>
        <p:nvPicPr>
          <p:cNvPr id="5" name="Content Placeholder 4">
            <a:extLst>
              <a:ext uri="{FF2B5EF4-FFF2-40B4-BE49-F238E27FC236}">
                <a16:creationId xmlns:a16="http://schemas.microsoft.com/office/drawing/2014/main" id="{B0809A19-65CD-4868-8E2A-34E027B90E19}"/>
              </a:ext>
            </a:extLst>
          </p:cNvPr>
          <p:cNvPicPr>
            <a:picLocks noGrp="1" noChangeAspect="1"/>
          </p:cNvPicPr>
          <p:nvPr>
            <p:ph idx="1"/>
          </p:nvPr>
        </p:nvPicPr>
        <p:blipFill>
          <a:blip r:embed="rId2"/>
          <a:stretch>
            <a:fillRect/>
          </a:stretch>
        </p:blipFill>
        <p:spPr>
          <a:xfrm>
            <a:off x="1195286" y="2047165"/>
            <a:ext cx="7239032" cy="3681922"/>
          </a:xfrm>
        </p:spPr>
      </p:pic>
    </p:spTree>
    <p:extLst>
      <p:ext uri="{BB962C8B-B14F-4D97-AF65-F5344CB8AC3E}">
        <p14:creationId xmlns:p14="http://schemas.microsoft.com/office/powerpoint/2010/main" val="92758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C574-C782-4C5D-965B-8B6B9EEBFAE4}"/>
              </a:ext>
            </a:extLst>
          </p:cNvPr>
          <p:cNvSpPr>
            <a:spLocks noGrp="1"/>
          </p:cNvSpPr>
          <p:nvPr>
            <p:ph type="title"/>
          </p:nvPr>
        </p:nvSpPr>
        <p:spPr/>
        <p:txBody>
          <a:bodyPr/>
          <a:lstStyle/>
          <a:p>
            <a:r>
              <a:rPr lang="en-GB" dirty="0"/>
              <a:t>Master with Active Master (Circular Replication)</a:t>
            </a:r>
            <a:endParaRPr lang="en-US" dirty="0"/>
          </a:p>
        </p:txBody>
      </p:sp>
      <p:sp>
        <p:nvSpPr>
          <p:cNvPr id="3" name="Content Placeholder 2">
            <a:extLst>
              <a:ext uri="{FF2B5EF4-FFF2-40B4-BE49-F238E27FC236}">
                <a16:creationId xmlns:a16="http://schemas.microsoft.com/office/drawing/2014/main" id="{B148F25F-B903-4E05-93F6-1B32EDBA7E66}"/>
              </a:ext>
            </a:extLst>
          </p:cNvPr>
          <p:cNvSpPr>
            <a:spLocks noGrp="1"/>
          </p:cNvSpPr>
          <p:nvPr>
            <p:ph idx="1"/>
          </p:nvPr>
        </p:nvSpPr>
        <p:spPr/>
        <p:txBody>
          <a:bodyPr>
            <a:normAutofit/>
          </a:bodyPr>
          <a:lstStyle/>
          <a:p>
            <a:r>
              <a:rPr lang="en-GB" dirty="0"/>
              <a:t>Also known as ring topology, this setup requires two or more MySQL servers which act as master. All masters receive writes and generate binlogs with a few caveats:</a:t>
            </a:r>
          </a:p>
          <a:p>
            <a:pPr lvl="1"/>
            <a:r>
              <a:rPr lang="en-GB" dirty="0"/>
              <a:t>You need to set auto-increment offset on each server to avoid primary key collisions.</a:t>
            </a:r>
          </a:p>
          <a:p>
            <a:pPr lvl="1"/>
            <a:r>
              <a:rPr lang="en-GB" dirty="0"/>
              <a:t>There is no conflict resolution.</a:t>
            </a:r>
          </a:p>
          <a:p>
            <a:pPr lvl="1"/>
            <a:r>
              <a:rPr lang="en-GB" dirty="0"/>
              <a:t> MySQL Replication currently does not support any locking protocol between master and slave to guarantee the atomicity of a distributed update across two different servers.</a:t>
            </a:r>
          </a:p>
          <a:p>
            <a:pPr lvl="1"/>
            <a:r>
              <a:rPr lang="en-GB" dirty="0"/>
              <a:t>Common practice is to only write to one master and the other master acts as a hot-standby node. Still, if you have slaves below that tier, you have to switch to the new master manually if the designated master fails.</a:t>
            </a:r>
            <a:endParaRPr lang="en-US" dirty="0"/>
          </a:p>
        </p:txBody>
      </p:sp>
    </p:spTree>
    <p:extLst>
      <p:ext uri="{BB962C8B-B14F-4D97-AF65-F5344CB8AC3E}">
        <p14:creationId xmlns:p14="http://schemas.microsoft.com/office/powerpoint/2010/main" val="131087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E216-DCE4-4464-B1D2-7805788E973A}"/>
              </a:ext>
            </a:extLst>
          </p:cNvPr>
          <p:cNvSpPr>
            <a:spLocks noGrp="1"/>
          </p:cNvSpPr>
          <p:nvPr>
            <p:ph type="title"/>
          </p:nvPr>
        </p:nvSpPr>
        <p:spPr/>
        <p:txBody>
          <a:bodyPr/>
          <a:lstStyle/>
          <a:p>
            <a:r>
              <a:rPr lang="en-GB" dirty="0"/>
              <a:t>Master with Backup Master (Multiple Replication)</a:t>
            </a:r>
            <a:endParaRPr lang="en-US" dirty="0"/>
          </a:p>
        </p:txBody>
      </p:sp>
      <p:pic>
        <p:nvPicPr>
          <p:cNvPr id="5" name="Content Placeholder 4">
            <a:extLst>
              <a:ext uri="{FF2B5EF4-FFF2-40B4-BE49-F238E27FC236}">
                <a16:creationId xmlns:a16="http://schemas.microsoft.com/office/drawing/2014/main" id="{DE23BA1E-87B3-4806-A889-D713680A8A0A}"/>
              </a:ext>
            </a:extLst>
          </p:cNvPr>
          <p:cNvPicPr>
            <a:picLocks noGrp="1" noChangeAspect="1"/>
          </p:cNvPicPr>
          <p:nvPr>
            <p:ph idx="1"/>
          </p:nvPr>
        </p:nvPicPr>
        <p:blipFill>
          <a:blip r:embed="rId2"/>
          <a:stretch>
            <a:fillRect/>
          </a:stretch>
        </p:blipFill>
        <p:spPr>
          <a:xfrm>
            <a:off x="3087272" y="1719618"/>
            <a:ext cx="4009564" cy="5056016"/>
          </a:xfrm>
        </p:spPr>
      </p:pic>
    </p:spTree>
    <p:extLst>
      <p:ext uri="{BB962C8B-B14F-4D97-AF65-F5344CB8AC3E}">
        <p14:creationId xmlns:p14="http://schemas.microsoft.com/office/powerpoint/2010/main" val="2967130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2FB9-996F-48A9-A73A-45662E1B2E2F}"/>
              </a:ext>
            </a:extLst>
          </p:cNvPr>
          <p:cNvSpPr>
            <a:spLocks noGrp="1"/>
          </p:cNvSpPr>
          <p:nvPr>
            <p:ph type="title"/>
          </p:nvPr>
        </p:nvSpPr>
        <p:spPr/>
        <p:txBody>
          <a:bodyPr>
            <a:normAutofit fontScale="90000"/>
          </a:bodyPr>
          <a:lstStyle/>
          <a:p>
            <a:r>
              <a:rPr lang="en-GB" dirty="0"/>
              <a:t>Multiple Masters to Single Slave (Multi-Source </a:t>
            </a:r>
            <a:br>
              <a:rPr lang="en-GB" dirty="0"/>
            </a:br>
            <a:r>
              <a:rPr lang="en-GB" dirty="0"/>
              <a:t>Replication)</a:t>
            </a:r>
            <a:endParaRPr lang="en-US" dirty="0"/>
          </a:p>
        </p:txBody>
      </p:sp>
      <p:pic>
        <p:nvPicPr>
          <p:cNvPr id="5" name="Content Placeholder 4">
            <a:extLst>
              <a:ext uri="{FF2B5EF4-FFF2-40B4-BE49-F238E27FC236}">
                <a16:creationId xmlns:a16="http://schemas.microsoft.com/office/drawing/2014/main" id="{E13E5609-C3AE-4FC7-866A-54432BBE9EC9}"/>
              </a:ext>
            </a:extLst>
          </p:cNvPr>
          <p:cNvPicPr>
            <a:picLocks noGrp="1" noChangeAspect="1"/>
          </p:cNvPicPr>
          <p:nvPr>
            <p:ph idx="1"/>
          </p:nvPr>
        </p:nvPicPr>
        <p:blipFill>
          <a:blip r:embed="rId2"/>
          <a:stretch>
            <a:fillRect/>
          </a:stretch>
        </p:blipFill>
        <p:spPr>
          <a:xfrm>
            <a:off x="3013625" y="1542197"/>
            <a:ext cx="3933085" cy="5129039"/>
          </a:xfrm>
        </p:spPr>
      </p:pic>
    </p:spTree>
    <p:extLst>
      <p:ext uri="{BB962C8B-B14F-4D97-AF65-F5344CB8AC3E}">
        <p14:creationId xmlns:p14="http://schemas.microsoft.com/office/powerpoint/2010/main" val="255169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D684-4A8B-4679-932F-AF31F6308297}"/>
              </a:ext>
            </a:extLst>
          </p:cNvPr>
          <p:cNvSpPr>
            <a:spLocks noGrp="1"/>
          </p:cNvSpPr>
          <p:nvPr>
            <p:ph type="title"/>
          </p:nvPr>
        </p:nvSpPr>
        <p:spPr/>
        <p:txBody>
          <a:bodyPr/>
          <a:lstStyle/>
          <a:p>
            <a:r>
              <a:rPr lang="en-GB" sz="3200" dirty="0"/>
              <a:t>Setting Up Replication</a:t>
            </a:r>
            <a:br>
              <a:rPr lang="en-GB" b="0" i="0" dirty="0">
                <a:solidFill>
                  <a:srgbClr val="000000"/>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A3F85EB8-2D70-41BD-AF60-01C34BDD1335}"/>
              </a:ext>
            </a:extLst>
          </p:cNvPr>
          <p:cNvSpPr>
            <a:spLocks noGrp="1"/>
          </p:cNvSpPr>
          <p:nvPr>
            <p:ph idx="1"/>
          </p:nvPr>
        </p:nvSpPr>
        <p:spPr/>
        <p:txBody>
          <a:bodyPr/>
          <a:lstStyle/>
          <a:p>
            <a:pPr algn="l">
              <a:buFont typeface="+mj-lt"/>
              <a:buAutoNum type="arabicPeriod"/>
            </a:pPr>
            <a:r>
              <a:rPr lang="en-GB" b="0" i="0" dirty="0">
                <a:solidFill>
                  <a:srgbClr val="000000"/>
                </a:solidFill>
                <a:effectLst/>
                <a:latin typeface="Roboto" panose="020B0604020202020204" pitchFamily="2" charset="0"/>
              </a:rPr>
              <a:t>Enable binary logs on the master.</a:t>
            </a:r>
          </a:p>
          <a:p>
            <a:pPr algn="l">
              <a:buFont typeface="+mj-lt"/>
              <a:buAutoNum type="arabicPeriod"/>
            </a:pPr>
            <a:r>
              <a:rPr lang="en-GB" b="0" i="0" dirty="0">
                <a:solidFill>
                  <a:srgbClr val="000000"/>
                </a:solidFill>
                <a:effectLst/>
                <a:latin typeface="Roboto" panose="020B0604020202020204" pitchFamily="2" charset="0"/>
              </a:rPr>
              <a:t>Assign a server id to each server and restart the servers.</a:t>
            </a:r>
          </a:p>
          <a:p>
            <a:pPr>
              <a:buFont typeface="+mj-lt"/>
              <a:buAutoNum type="arabicPeriod"/>
            </a:pPr>
            <a:r>
              <a:rPr lang="en-GB" b="0" i="0" dirty="0">
                <a:solidFill>
                  <a:srgbClr val="000000"/>
                </a:solidFill>
                <a:effectLst/>
                <a:latin typeface="Roboto" panose="020B0604020202020204" pitchFamily="2" charset="0"/>
              </a:rPr>
              <a:t>Grant a user on the master server.</a:t>
            </a:r>
          </a:p>
          <a:p>
            <a:pPr algn="l">
              <a:buFont typeface="+mj-lt"/>
              <a:buAutoNum type="arabicPeriod"/>
            </a:pPr>
            <a:r>
              <a:rPr lang="en-GB" dirty="0">
                <a:solidFill>
                  <a:srgbClr val="000000"/>
                </a:solidFill>
                <a:latin typeface="Roboto" panose="020B0604020202020204" pitchFamily="2" charset="0"/>
              </a:rPr>
              <a:t>Take the backup of master server.</a:t>
            </a:r>
            <a:endParaRPr lang="en-GB" b="0" i="0" dirty="0">
              <a:solidFill>
                <a:srgbClr val="000000"/>
              </a:solidFill>
              <a:effectLst/>
              <a:latin typeface="Roboto" panose="020B0604020202020204" pitchFamily="2" charset="0"/>
            </a:endParaRPr>
          </a:p>
          <a:p>
            <a:pPr algn="l">
              <a:buFont typeface="+mj-lt"/>
              <a:buAutoNum type="arabicPeriod"/>
            </a:pPr>
            <a:r>
              <a:rPr lang="en-GB" b="0" i="0" dirty="0">
                <a:solidFill>
                  <a:srgbClr val="000000"/>
                </a:solidFill>
                <a:effectLst/>
                <a:latin typeface="Roboto" panose="020B0604020202020204" pitchFamily="2" charset="0"/>
              </a:rPr>
              <a:t>Initialize the slave with a replica of data.</a:t>
            </a:r>
          </a:p>
          <a:p>
            <a:pPr algn="l">
              <a:buFont typeface="+mj-lt"/>
              <a:buAutoNum type="arabicPeriod"/>
            </a:pPr>
            <a:r>
              <a:rPr lang="en-GB" b="0" i="0" dirty="0">
                <a:solidFill>
                  <a:srgbClr val="000000"/>
                </a:solidFill>
                <a:effectLst/>
                <a:latin typeface="Roboto" panose="020B0604020202020204" pitchFamily="2" charset="0"/>
              </a:rPr>
              <a:t>Configure the slave.</a:t>
            </a:r>
          </a:p>
          <a:p>
            <a:pPr algn="l">
              <a:buFont typeface="+mj-lt"/>
              <a:buAutoNum type="arabicPeriod"/>
            </a:pPr>
            <a:r>
              <a:rPr lang="en-GB" b="0" i="0" dirty="0">
                <a:solidFill>
                  <a:srgbClr val="000000"/>
                </a:solidFill>
                <a:effectLst/>
                <a:latin typeface="Roboto" panose="020B0604020202020204" pitchFamily="2" charset="0"/>
              </a:rPr>
              <a:t>Start replication.</a:t>
            </a:r>
          </a:p>
          <a:p>
            <a:endParaRPr lang="en-GB" dirty="0"/>
          </a:p>
        </p:txBody>
      </p:sp>
    </p:spTree>
    <p:extLst>
      <p:ext uri="{BB962C8B-B14F-4D97-AF65-F5344CB8AC3E}">
        <p14:creationId xmlns:p14="http://schemas.microsoft.com/office/powerpoint/2010/main" val="154960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90CB-CA8B-4E18-9585-7015534E6D28}"/>
              </a:ext>
            </a:extLst>
          </p:cNvPr>
          <p:cNvSpPr>
            <a:spLocks noGrp="1"/>
          </p:cNvSpPr>
          <p:nvPr>
            <p:ph type="title"/>
          </p:nvPr>
        </p:nvSpPr>
        <p:spPr/>
        <p:txBody>
          <a:bodyPr/>
          <a:lstStyle/>
          <a:p>
            <a:r>
              <a:rPr lang="en-GB" dirty="0"/>
              <a:t>Global Transaction Identifier (GTID)</a:t>
            </a:r>
          </a:p>
        </p:txBody>
      </p:sp>
      <p:sp>
        <p:nvSpPr>
          <p:cNvPr id="3" name="Content Placeholder 2">
            <a:extLst>
              <a:ext uri="{FF2B5EF4-FFF2-40B4-BE49-F238E27FC236}">
                <a16:creationId xmlns:a16="http://schemas.microsoft.com/office/drawing/2014/main" id="{037C0B4B-3B32-49C9-8F99-10228077C23A}"/>
              </a:ext>
            </a:extLst>
          </p:cNvPr>
          <p:cNvSpPr>
            <a:spLocks noGrp="1"/>
          </p:cNvSpPr>
          <p:nvPr>
            <p:ph idx="1"/>
          </p:nvPr>
        </p:nvSpPr>
        <p:spPr/>
        <p:txBody>
          <a:bodyPr/>
          <a:lstStyle/>
          <a:p>
            <a:r>
              <a:rPr lang="en-GB" dirty="0"/>
              <a:t>Global Transaction Identifiers (GTID) was introduced in MySQL 5.6. GTID is a unique identifier created and associated with each transaction committed on the server of origin (master). This identifier is unique not only to the server on which it originated, but is unique across all servers in a given replication setup. There is a one-to-one mapping between all transactions and all GTIDs</a:t>
            </a:r>
          </a:p>
          <a:p>
            <a:endParaRPr lang="en-GB" dirty="0"/>
          </a:p>
          <a:p>
            <a:endParaRPr lang="en-GB" dirty="0"/>
          </a:p>
        </p:txBody>
      </p:sp>
      <p:pic>
        <p:nvPicPr>
          <p:cNvPr id="5" name="Picture 4">
            <a:extLst>
              <a:ext uri="{FF2B5EF4-FFF2-40B4-BE49-F238E27FC236}">
                <a16:creationId xmlns:a16="http://schemas.microsoft.com/office/drawing/2014/main" id="{969A0919-2A68-4CF3-95FA-B7B74B7D069E}"/>
              </a:ext>
            </a:extLst>
          </p:cNvPr>
          <p:cNvPicPr>
            <a:picLocks noChangeAspect="1"/>
          </p:cNvPicPr>
          <p:nvPr/>
        </p:nvPicPr>
        <p:blipFill>
          <a:blip r:embed="rId2"/>
          <a:stretch>
            <a:fillRect/>
          </a:stretch>
        </p:blipFill>
        <p:spPr>
          <a:xfrm>
            <a:off x="2217568" y="3911169"/>
            <a:ext cx="5715000" cy="1485900"/>
          </a:xfrm>
          <a:prstGeom prst="rect">
            <a:avLst/>
          </a:prstGeom>
        </p:spPr>
      </p:pic>
    </p:spTree>
    <p:extLst>
      <p:ext uri="{BB962C8B-B14F-4D97-AF65-F5344CB8AC3E}">
        <p14:creationId xmlns:p14="http://schemas.microsoft.com/office/powerpoint/2010/main" val="402368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237F-C81B-4B05-8870-F5922E58280C}"/>
              </a:ext>
            </a:extLst>
          </p:cNvPr>
          <p:cNvSpPr>
            <a:spLocks noGrp="1"/>
          </p:cNvSpPr>
          <p:nvPr>
            <p:ph type="title"/>
          </p:nvPr>
        </p:nvSpPr>
        <p:spPr>
          <a:xfrm>
            <a:off x="677334" y="609600"/>
            <a:ext cx="8596668" cy="784194"/>
          </a:xfrm>
        </p:spPr>
        <p:txBody>
          <a:bodyPr/>
          <a:lstStyle/>
          <a:p>
            <a:r>
              <a:rPr lang="en-GB" dirty="0"/>
              <a:t>Replication in MySQL 5.5 and Earlier</a:t>
            </a:r>
          </a:p>
        </p:txBody>
      </p:sp>
      <p:sp>
        <p:nvSpPr>
          <p:cNvPr id="3" name="Content Placeholder 2">
            <a:extLst>
              <a:ext uri="{FF2B5EF4-FFF2-40B4-BE49-F238E27FC236}">
                <a16:creationId xmlns:a16="http://schemas.microsoft.com/office/drawing/2014/main" id="{547325B0-33FD-4CCB-B828-05FCA600E5E0}"/>
              </a:ext>
            </a:extLst>
          </p:cNvPr>
          <p:cNvSpPr>
            <a:spLocks noGrp="1"/>
          </p:cNvSpPr>
          <p:nvPr>
            <p:ph idx="1"/>
          </p:nvPr>
        </p:nvSpPr>
        <p:spPr>
          <a:xfrm>
            <a:off x="677334" y="1464817"/>
            <a:ext cx="8596668" cy="4576546"/>
          </a:xfrm>
        </p:spPr>
        <p:txBody>
          <a:bodyPr>
            <a:normAutofit/>
          </a:bodyPr>
          <a:lstStyle/>
          <a:p>
            <a:r>
              <a:rPr lang="en-GB" dirty="0"/>
              <a:t>In MySQL 5.5, resuming a broken replication setup required you to determine the last binary log file and position, which are distinct on nodes if binary logging is enabled.</a:t>
            </a:r>
          </a:p>
          <a:p>
            <a:r>
              <a:rPr lang="en-GB" dirty="0"/>
              <a:t>If the MySQL master fails, replication breaks and the slave will need to switch to another master. </a:t>
            </a:r>
          </a:p>
          <a:p>
            <a:r>
              <a:rPr lang="en-GB" dirty="0"/>
              <a:t>You will need to promote the most updated slave node to be a master, and manually determine a new binary log file and position of the last transaction executed by the slave. </a:t>
            </a:r>
          </a:p>
          <a:p>
            <a:r>
              <a:rPr lang="en-GB" dirty="0"/>
              <a:t>Another option is to dump the data from the new master node, restore it on slave and start replication with the new master node. These options are of course doable, but not very practical in production</a:t>
            </a:r>
          </a:p>
        </p:txBody>
      </p:sp>
    </p:spTree>
    <p:extLst>
      <p:ext uri="{BB962C8B-B14F-4D97-AF65-F5344CB8AC3E}">
        <p14:creationId xmlns:p14="http://schemas.microsoft.com/office/powerpoint/2010/main" val="398396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2EF3-036C-432B-99F0-F4A6BF5113F9}"/>
              </a:ext>
            </a:extLst>
          </p:cNvPr>
          <p:cNvSpPr>
            <a:spLocks noGrp="1"/>
          </p:cNvSpPr>
          <p:nvPr>
            <p:ph type="title"/>
          </p:nvPr>
        </p:nvSpPr>
        <p:spPr>
          <a:xfrm>
            <a:off x="677334" y="609600"/>
            <a:ext cx="8596668" cy="642151"/>
          </a:xfrm>
        </p:spPr>
        <p:txBody>
          <a:bodyPr/>
          <a:lstStyle/>
          <a:p>
            <a:r>
              <a:rPr lang="en-GB" dirty="0"/>
              <a:t>How GTID Solves the Problem</a:t>
            </a:r>
          </a:p>
        </p:txBody>
      </p:sp>
      <p:sp>
        <p:nvSpPr>
          <p:cNvPr id="3" name="Content Placeholder 2">
            <a:extLst>
              <a:ext uri="{FF2B5EF4-FFF2-40B4-BE49-F238E27FC236}">
                <a16:creationId xmlns:a16="http://schemas.microsoft.com/office/drawing/2014/main" id="{65EC0A17-876C-42A5-9D01-2F5E12CFA3AC}"/>
              </a:ext>
            </a:extLst>
          </p:cNvPr>
          <p:cNvSpPr>
            <a:spLocks noGrp="1"/>
          </p:cNvSpPr>
          <p:nvPr>
            <p:ph idx="1"/>
          </p:nvPr>
        </p:nvSpPr>
        <p:spPr>
          <a:xfrm>
            <a:off x="677334" y="1376039"/>
            <a:ext cx="8596668" cy="4665323"/>
          </a:xfrm>
        </p:spPr>
        <p:txBody>
          <a:bodyPr/>
          <a:lstStyle/>
          <a:p>
            <a:r>
              <a:rPr lang="en-GB" dirty="0"/>
              <a:t>In MySQL 5.5. or before, Replication works in such a way that all nodes will generate different binlog files. Binlog events are the same and in the same order, but binlog file offsets may vary.</a:t>
            </a:r>
          </a:p>
          <a:p>
            <a:r>
              <a:rPr lang="en-GB" dirty="0"/>
              <a:t>With GTID, slaves can see a unique transaction coming in from several masters and this can easily be mapped into the slave execution list if it needs to restart or resume replication.</a:t>
            </a:r>
          </a:p>
          <a:p>
            <a:r>
              <a:rPr lang="en-GB" dirty="0"/>
              <a:t>It’s not important anymore in which binary log position a transaction was recorded, all you need to know is the GTID: ‘966073f3-b6a4-11e4-af2c-080027880ca6:4’.</a:t>
            </a:r>
          </a:p>
          <a:p>
            <a:r>
              <a:rPr lang="en-GB" dirty="0"/>
              <a:t>MySQL knows which transactions have been executed and therefore it knows which transactions need to be executed next. Forget about binary logs, it’s now all in the GTID</a:t>
            </a:r>
          </a:p>
        </p:txBody>
      </p:sp>
    </p:spTree>
    <p:extLst>
      <p:ext uri="{BB962C8B-B14F-4D97-AF65-F5344CB8AC3E}">
        <p14:creationId xmlns:p14="http://schemas.microsoft.com/office/powerpoint/2010/main" val="2350543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F4FD-1116-48E1-9BA0-DEFF5D480E96}"/>
              </a:ext>
            </a:extLst>
          </p:cNvPr>
          <p:cNvSpPr>
            <a:spLocks noGrp="1"/>
          </p:cNvSpPr>
          <p:nvPr>
            <p:ph type="title"/>
          </p:nvPr>
        </p:nvSpPr>
        <p:spPr/>
        <p:txBody>
          <a:bodyPr/>
          <a:lstStyle/>
          <a:p>
            <a:r>
              <a:rPr lang="en-GB" dirty="0"/>
              <a:t>Multi-Threaded Slave</a:t>
            </a:r>
            <a:br>
              <a:rPr lang="en-GB" dirty="0"/>
            </a:br>
            <a:endParaRPr lang="en-GB" dirty="0"/>
          </a:p>
        </p:txBody>
      </p:sp>
      <p:sp>
        <p:nvSpPr>
          <p:cNvPr id="3" name="Content Placeholder 2">
            <a:extLst>
              <a:ext uri="{FF2B5EF4-FFF2-40B4-BE49-F238E27FC236}">
                <a16:creationId xmlns:a16="http://schemas.microsoft.com/office/drawing/2014/main" id="{188F3CDF-1681-4688-920B-25D8BBD9E777}"/>
              </a:ext>
            </a:extLst>
          </p:cNvPr>
          <p:cNvSpPr>
            <a:spLocks noGrp="1"/>
          </p:cNvSpPr>
          <p:nvPr>
            <p:ph idx="1"/>
          </p:nvPr>
        </p:nvSpPr>
        <p:spPr/>
        <p:txBody>
          <a:bodyPr>
            <a:normAutofit/>
          </a:bodyPr>
          <a:lstStyle/>
          <a:p>
            <a:r>
              <a:rPr lang="en-GB" dirty="0"/>
              <a:t>MySQL 5.6 allows you to execute replicated events in parallel as long as data is split across several databases. This feature is named “Multi-Threaded Slave” (MTS) </a:t>
            </a:r>
            <a:r>
              <a:rPr lang="en-GB" b="1" dirty="0"/>
              <a:t>LOGICAL_CLOCK </a:t>
            </a:r>
            <a:r>
              <a:rPr lang="en-GB" dirty="0"/>
              <a:t>and it is easy to enable by setting slave_parallel_workers to a &gt; 1 value. </a:t>
            </a:r>
          </a:p>
          <a:p>
            <a:r>
              <a:rPr lang="en-GB" dirty="0"/>
              <a:t>In MySQL 5.7, it can now be used for any workload, including intra-schema, unlike 5.6 where it could only be applied with one thread per schema. MySQL 8.0 introduced </a:t>
            </a:r>
            <a:r>
              <a:rPr lang="en-GB" b="1" dirty="0"/>
              <a:t>write-sets</a:t>
            </a:r>
            <a:r>
              <a:rPr lang="en-GB" dirty="0"/>
              <a:t>, which allows for even better parallelization of applying binary log events</a:t>
            </a:r>
          </a:p>
        </p:txBody>
      </p:sp>
    </p:spTree>
    <p:extLst>
      <p:ext uri="{BB962C8B-B14F-4D97-AF65-F5344CB8AC3E}">
        <p14:creationId xmlns:p14="http://schemas.microsoft.com/office/powerpoint/2010/main" val="335378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F4A3-95E2-4E1B-A326-7B947D96E5FF}"/>
              </a:ext>
            </a:extLst>
          </p:cNvPr>
          <p:cNvSpPr>
            <a:spLocks noGrp="1"/>
          </p:cNvSpPr>
          <p:nvPr>
            <p:ph type="title"/>
          </p:nvPr>
        </p:nvSpPr>
        <p:spPr/>
        <p:txBody>
          <a:bodyPr/>
          <a:lstStyle/>
          <a:p>
            <a:r>
              <a:rPr lang="en-US" dirty="0"/>
              <a:t>Course Agenda</a:t>
            </a:r>
            <a:endParaRPr lang="en-GB" dirty="0"/>
          </a:p>
        </p:txBody>
      </p:sp>
      <p:sp>
        <p:nvSpPr>
          <p:cNvPr id="3" name="Content Placeholder 2">
            <a:extLst>
              <a:ext uri="{FF2B5EF4-FFF2-40B4-BE49-F238E27FC236}">
                <a16:creationId xmlns:a16="http://schemas.microsoft.com/office/drawing/2014/main" id="{F8E4D3BA-5768-4CD7-A22D-2C2AA773A9B3}"/>
              </a:ext>
            </a:extLst>
          </p:cNvPr>
          <p:cNvSpPr>
            <a:spLocks noGrp="1"/>
          </p:cNvSpPr>
          <p:nvPr>
            <p:ph idx="1"/>
          </p:nvPr>
        </p:nvSpPr>
        <p:spPr/>
        <p:txBody>
          <a:bodyPr>
            <a:normAutofit lnSpcReduction="10000"/>
          </a:bodyPr>
          <a:lstStyle/>
          <a:p>
            <a:r>
              <a:rPr lang="en-US" dirty="0"/>
              <a:t>Introduction to Replication and its types.</a:t>
            </a:r>
          </a:p>
          <a:p>
            <a:r>
              <a:rPr lang="en-US" dirty="0"/>
              <a:t>Configure replication (dump,extrabackup,xbstream,Mydumper,clone plugin).</a:t>
            </a:r>
          </a:p>
          <a:p>
            <a:r>
              <a:rPr lang="en-US" dirty="0"/>
              <a:t>Difference btw GTID/traditional log position base replication.</a:t>
            </a:r>
          </a:p>
          <a:p>
            <a:r>
              <a:rPr lang="en-US" dirty="0"/>
              <a:t>Configure Semi-syn replication</a:t>
            </a:r>
            <a:r>
              <a:rPr lang="en-GB" dirty="0"/>
              <a:t>.</a:t>
            </a:r>
          </a:p>
          <a:p>
            <a:r>
              <a:rPr lang="en-US" dirty="0"/>
              <a:t>Failure scenarios of Mysql sync replication. </a:t>
            </a:r>
          </a:p>
          <a:p>
            <a:r>
              <a:rPr lang="en-US" dirty="0"/>
              <a:t>How to solve errors, errant transection.</a:t>
            </a:r>
          </a:p>
          <a:p>
            <a:r>
              <a:rPr lang="en-US" dirty="0"/>
              <a:t>How to configure multi threaded replication.</a:t>
            </a:r>
          </a:p>
          <a:p>
            <a:r>
              <a:rPr lang="en-US" dirty="0"/>
              <a:t>Pt-heartbeat, pt-table-checksum ,pt-table-sync.</a:t>
            </a:r>
          </a:p>
          <a:p>
            <a:r>
              <a:rPr lang="en-US" dirty="0"/>
              <a:t>Configure Orchestrator.</a:t>
            </a:r>
          </a:p>
          <a:p>
            <a:r>
              <a:rPr lang="en-US" dirty="0"/>
              <a:t>Configure proxysql for Load balancer.</a:t>
            </a:r>
          </a:p>
        </p:txBody>
      </p:sp>
    </p:spTree>
    <p:extLst>
      <p:ext uri="{BB962C8B-B14F-4D97-AF65-F5344CB8AC3E}">
        <p14:creationId xmlns:p14="http://schemas.microsoft.com/office/powerpoint/2010/main" val="2605351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91D7-042E-4943-819C-56A5A6B3E2DC}"/>
              </a:ext>
            </a:extLst>
          </p:cNvPr>
          <p:cNvSpPr>
            <a:spLocks noGrp="1"/>
          </p:cNvSpPr>
          <p:nvPr>
            <p:ph type="title"/>
          </p:nvPr>
        </p:nvSpPr>
        <p:spPr/>
        <p:txBody>
          <a:bodyPr/>
          <a:lstStyle/>
          <a:p>
            <a:r>
              <a:rPr lang="en-GB" dirty="0"/>
              <a:t>Crash-Safe Slave</a:t>
            </a:r>
          </a:p>
        </p:txBody>
      </p:sp>
      <p:sp>
        <p:nvSpPr>
          <p:cNvPr id="3" name="Content Placeholder 2">
            <a:extLst>
              <a:ext uri="{FF2B5EF4-FFF2-40B4-BE49-F238E27FC236}">
                <a16:creationId xmlns:a16="http://schemas.microsoft.com/office/drawing/2014/main" id="{A30CD1DC-455F-4ED8-8C7E-58F0F397BCBE}"/>
              </a:ext>
            </a:extLst>
          </p:cNvPr>
          <p:cNvSpPr>
            <a:spLocks noGrp="1"/>
          </p:cNvSpPr>
          <p:nvPr>
            <p:ph idx="1"/>
          </p:nvPr>
        </p:nvSpPr>
        <p:spPr/>
        <p:txBody>
          <a:bodyPr/>
          <a:lstStyle/>
          <a:p>
            <a:r>
              <a:rPr lang="en-GB" dirty="0"/>
              <a:t>Crash safe means even if a slave mysqld /OS crash, you can recover the slave and continue replication without restoring MySQL databases onto the slave. To make crash safe slave work, you have to use InnoDB storage engine only, and in 5.6 you need to set relay_log_info_repository=TABLE and relay_log_recovery=1. </a:t>
            </a:r>
          </a:p>
          <a:p>
            <a:r>
              <a:rPr lang="en-GB" dirty="0"/>
              <a:t>Durability (sync_binlog = 1 and innodb_flush_log_at_trx_commit = 1) is NOT required.</a:t>
            </a:r>
          </a:p>
          <a:p>
            <a:r>
              <a:rPr lang="en-GB" dirty="0"/>
              <a:t>Variable </a:t>
            </a:r>
            <a:r>
              <a:rPr lang="en-GB" b="1" dirty="0"/>
              <a:t>innodb_flush_log_at_trx_commit </a:t>
            </a:r>
            <a:r>
              <a:rPr lang="en-GB" dirty="0"/>
              <a:t>makes sure that every transaction is written to the disk and that it can survive the server crash. In case the binary log is used for replication </a:t>
            </a:r>
            <a:r>
              <a:rPr lang="en-GB" b="1" dirty="0"/>
              <a:t>sync_binlog </a:t>
            </a:r>
            <a:r>
              <a:rPr lang="en-GB" dirty="0"/>
              <a:t>makes sure that every transaction written to the binary log matches the one executed in the storage engine.</a:t>
            </a:r>
          </a:p>
        </p:txBody>
      </p:sp>
    </p:spTree>
    <p:extLst>
      <p:ext uri="{BB962C8B-B14F-4D97-AF65-F5344CB8AC3E}">
        <p14:creationId xmlns:p14="http://schemas.microsoft.com/office/powerpoint/2010/main" val="1843124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5D00-D87A-4889-ADAE-988B4C88CC44}"/>
              </a:ext>
            </a:extLst>
          </p:cNvPr>
          <p:cNvSpPr>
            <a:spLocks noGrp="1"/>
          </p:cNvSpPr>
          <p:nvPr>
            <p:ph type="title"/>
          </p:nvPr>
        </p:nvSpPr>
        <p:spPr/>
        <p:txBody>
          <a:bodyPr/>
          <a:lstStyle/>
          <a:p>
            <a:r>
              <a:rPr lang="en-GB" dirty="0"/>
              <a:t>Group Commit</a:t>
            </a:r>
          </a:p>
        </p:txBody>
      </p:sp>
      <p:sp>
        <p:nvSpPr>
          <p:cNvPr id="3" name="Content Placeholder 2">
            <a:extLst>
              <a:ext uri="{FF2B5EF4-FFF2-40B4-BE49-F238E27FC236}">
                <a16:creationId xmlns:a16="http://schemas.microsoft.com/office/drawing/2014/main" id="{A958B143-247A-441C-9FE9-1AC5F1B73BF3}"/>
              </a:ext>
            </a:extLst>
          </p:cNvPr>
          <p:cNvSpPr>
            <a:spLocks noGrp="1"/>
          </p:cNvSpPr>
          <p:nvPr>
            <p:ph idx="1"/>
          </p:nvPr>
        </p:nvSpPr>
        <p:spPr/>
        <p:txBody>
          <a:bodyPr/>
          <a:lstStyle/>
          <a:p>
            <a:r>
              <a:rPr lang="en-GB" dirty="0"/>
              <a:t>InnoDB, like any other ACID-compliant database engine, flushes the redo log of a transaction before it is committed. InnoDB uses group commit functionality to group multiple such flush requests together to avoid one flush for each commit. </a:t>
            </a:r>
          </a:p>
          <a:p>
            <a:r>
              <a:rPr lang="en-GB" dirty="0"/>
              <a:t>With group commit, InnoDB issues a single write to the log file to perform the commit action for multiple user transactions that commit at about the same time, significantly improving throughput.</a:t>
            </a:r>
          </a:p>
        </p:txBody>
      </p:sp>
    </p:spTree>
    <p:extLst>
      <p:ext uri="{BB962C8B-B14F-4D97-AF65-F5344CB8AC3E}">
        <p14:creationId xmlns:p14="http://schemas.microsoft.com/office/powerpoint/2010/main" val="399508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3F238-6530-4722-8DFA-209A2395F721}"/>
              </a:ext>
            </a:extLst>
          </p:cNvPr>
          <p:cNvSpPr>
            <a:spLocks noGrp="1"/>
          </p:cNvSpPr>
          <p:nvPr>
            <p:ph type="title"/>
          </p:nvPr>
        </p:nvSpPr>
        <p:spPr>
          <a:xfrm>
            <a:off x="677334" y="449802"/>
            <a:ext cx="8596668" cy="935115"/>
          </a:xfrm>
        </p:spPr>
        <p:txBody>
          <a:bodyPr/>
          <a:lstStyle/>
          <a:p>
            <a:r>
              <a:rPr lang="en-US" dirty="0"/>
              <a:t>Replication in MySQL</a:t>
            </a:r>
            <a:endParaRPr lang="en-GB" dirty="0"/>
          </a:p>
        </p:txBody>
      </p:sp>
      <p:sp>
        <p:nvSpPr>
          <p:cNvPr id="3" name="Content Placeholder 2">
            <a:extLst>
              <a:ext uri="{FF2B5EF4-FFF2-40B4-BE49-F238E27FC236}">
                <a16:creationId xmlns:a16="http://schemas.microsoft.com/office/drawing/2014/main" id="{5275ED40-C64E-4299-81F2-B624E84864C8}"/>
              </a:ext>
            </a:extLst>
          </p:cNvPr>
          <p:cNvSpPr>
            <a:spLocks noGrp="1"/>
          </p:cNvSpPr>
          <p:nvPr>
            <p:ph idx="1"/>
          </p:nvPr>
        </p:nvSpPr>
        <p:spPr>
          <a:xfrm>
            <a:off x="677334" y="1651247"/>
            <a:ext cx="8596668" cy="4390115"/>
          </a:xfrm>
        </p:spPr>
        <p:txBody>
          <a:bodyPr>
            <a:normAutofit/>
          </a:bodyPr>
          <a:lstStyle/>
          <a:p>
            <a:r>
              <a:rPr lang="en-GB" dirty="0"/>
              <a:t>Replication enables data from one MySQL server (the master) to be replicated to one or more MySQL servers (the slaves). MySQL Replication is very easy to setup, and is used to scale out read workloads, provide high availability and geographic redundancy, and offload backups and analytic jobs.</a:t>
            </a:r>
          </a:p>
          <a:p>
            <a:r>
              <a:rPr lang="en-GB" dirty="0"/>
              <a:t>High Availability	</a:t>
            </a:r>
          </a:p>
          <a:p>
            <a:r>
              <a:rPr lang="en-GB" dirty="0"/>
              <a:t>Load Balancing	</a:t>
            </a:r>
          </a:p>
          <a:p>
            <a:r>
              <a:rPr lang="en-GB" dirty="0"/>
              <a:t>Backups </a:t>
            </a:r>
          </a:p>
          <a:p>
            <a:r>
              <a:rPr lang="en-GB" dirty="0"/>
              <a:t>Dedicated Queries	</a:t>
            </a:r>
          </a:p>
          <a:p>
            <a:r>
              <a:rPr lang="en-GB" dirty="0"/>
              <a:t>Long-distance Data Distribution	</a:t>
            </a:r>
          </a:p>
          <a:p>
            <a:r>
              <a:rPr lang="en-GB" dirty="0"/>
              <a:t>Testing Experiment</a:t>
            </a:r>
          </a:p>
          <a:p>
            <a:r>
              <a:rPr lang="en-GB" dirty="0"/>
              <a:t>Analytics</a:t>
            </a:r>
          </a:p>
          <a:p>
            <a:endParaRPr lang="en-GB" dirty="0"/>
          </a:p>
          <a:p>
            <a:endParaRPr lang="en-GB" dirty="0"/>
          </a:p>
        </p:txBody>
      </p:sp>
    </p:spTree>
    <p:extLst>
      <p:ext uri="{BB962C8B-B14F-4D97-AF65-F5344CB8AC3E}">
        <p14:creationId xmlns:p14="http://schemas.microsoft.com/office/powerpoint/2010/main" val="3768886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4694-9431-40B3-9780-92314C69E597}"/>
              </a:ext>
            </a:extLst>
          </p:cNvPr>
          <p:cNvSpPr>
            <a:spLocks noGrp="1"/>
          </p:cNvSpPr>
          <p:nvPr>
            <p:ph type="title"/>
          </p:nvPr>
        </p:nvSpPr>
        <p:spPr>
          <a:xfrm>
            <a:off x="677334" y="609600"/>
            <a:ext cx="8596668" cy="973540"/>
          </a:xfrm>
        </p:spPr>
        <p:txBody>
          <a:bodyPr>
            <a:normAutofit fontScale="90000"/>
          </a:bodyPr>
          <a:lstStyle/>
          <a:p>
            <a:r>
              <a:rPr lang="en-GB" b="1" dirty="0"/>
              <a:t>Replication Scheme</a:t>
            </a:r>
            <a:br>
              <a:rPr lang="en-GB" b="1" dirty="0"/>
            </a:br>
            <a:endParaRPr lang="en-GB" dirty="0"/>
          </a:p>
        </p:txBody>
      </p:sp>
      <p:sp>
        <p:nvSpPr>
          <p:cNvPr id="3" name="Content Placeholder 2">
            <a:extLst>
              <a:ext uri="{FF2B5EF4-FFF2-40B4-BE49-F238E27FC236}">
                <a16:creationId xmlns:a16="http://schemas.microsoft.com/office/drawing/2014/main" id="{052FCBC0-599C-4D86-90DE-800F2C0EE54D}"/>
              </a:ext>
            </a:extLst>
          </p:cNvPr>
          <p:cNvSpPr>
            <a:spLocks noGrp="1"/>
          </p:cNvSpPr>
          <p:nvPr>
            <p:ph idx="1"/>
          </p:nvPr>
        </p:nvSpPr>
        <p:spPr/>
        <p:txBody>
          <a:bodyPr/>
          <a:lstStyle/>
          <a:p>
            <a:r>
              <a:rPr lang="en-GB" b="1" dirty="0"/>
              <a:t>Replication Scheme:</a:t>
            </a:r>
          </a:p>
          <a:p>
            <a:pPr lvl="1"/>
            <a:r>
              <a:rPr lang="en-GB" dirty="0"/>
              <a:t>There are currently two replication schemes supported by MySQL Replication:</a:t>
            </a:r>
          </a:p>
          <a:p>
            <a:pPr lvl="1"/>
            <a:r>
              <a:rPr lang="en-GB" dirty="0"/>
              <a:t>•  Asynchronous replication</a:t>
            </a:r>
          </a:p>
          <a:p>
            <a:pPr lvl="1"/>
            <a:r>
              <a:rPr lang="en-GB" dirty="0"/>
              <a:t>•  Semi-synchronous replication</a:t>
            </a:r>
          </a:p>
          <a:p>
            <a:r>
              <a:rPr lang="en-GB" dirty="0"/>
              <a:t>There is no restriction in mixing replication schemes in the same topology. Both have their pros and cons. At the time of writing, there is no fully-synchronous solution for MySQL replication</a:t>
            </a:r>
          </a:p>
          <a:p>
            <a:endParaRPr lang="en-GB" dirty="0"/>
          </a:p>
        </p:txBody>
      </p:sp>
    </p:spTree>
    <p:extLst>
      <p:ext uri="{BB962C8B-B14F-4D97-AF65-F5344CB8AC3E}">
        <p14:creationId xmlns:p14="http://schemas.microsoft.com/office/powerpoint/2010/main" val="102716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E9B1-DE67-4AE6-A85E-A581C7477D1B}"/>
              </a:ext>
            </a:extLst>
          </p:cNvPr>
          <p:cNvSpPr>
            <a:spLocks noGrp="1"/>
          </p:cNvSpPr>
          <p:nvPr>
            <p:ph type="title"/>
          </p:nvPr>
        </p:nvSpPr>
        <p:spPr>
          <a:xfrm>
            <a:off x="677334" y="609600"/>
            <a:ext cx="8596668" cy="722050"/>
          </a:xfrm>
        </p:spPr>
        <p:txBody>
          <a:bodyPr>
            <a:normAutofit/>
          </a:bodyPr>
          <a:lstStyle/>
          <a:p>
            <a:r>
              <a:rPr lang="en-GB" b="1" dirty="0"/>
              <a:t>Replication Scheme:</a:t>
            </a:r>
            <a:endParaRPr lang="en-GB" dirty="0"/>
          </a:p>
        </p:txBody>
      </p:sp>
      <p:sp>
        <p:nvSpPr>
          <p:cNvPr id="3" name="Content Placeholder 2">
            <a:extLst>
              <a:ext uri="{FF2B5EF4-FFF2-40B4-BE49-F238E27FC236}">
                <a16:creationId xmlns:a16="http://schemas.microsoft.com/office/drawing/2014/main" id="{73044C96-043A-49A9-B430-781164F265F2}"/>
              </a:ext>
            </a:extLst>
          </p:cNvPr>
          <p:cNvSpPr>
            <a:spLocks noGrp="1"/>
          </p:cNvSpPr>
          <p:nvPr>
            <p:ph idx="1"/>
          </p:nvPr>
        </p:nvSpPr>
        <p:spPr>
          <a:xfrm>
            <a:off x="677334" y="1438539"/>
            <a:ext cx="8596668" cy="4917873"/>
          </a:xfrm>
        </p:spPr>
        <p:txBody>
          <a:bodyPr>
            <a:normAutofit/>
          </a:bodyPr>
          <a:lstStyle/>
          <a:p>
            <a:r>
              <a:rPr lang="en-GB" sz="2000" b="1" u="sng" dirty="0"/>
              <a:t>Asynchronous Replication:</a:t>
            </a:r>
          </a:p>
          <a:p>
            <a:r>
              <a:rPr lang="en-GB" dirty="0"/>
              <a:t>With asynchronous replication, the master writes events to its binary log and slaves request them when they are ready. There is no guarantee that any event will ever reach any slave. It’s a loosely coupled master-slave relationship, where:</a:t>
            </a:r>
          </a:p>
          <a:p>
            <a:pPr lvl="1"/>
            <a:r>
              <a:rPr lang="en-GB" dirty="0"/>
              <a:t>Master does not wait for Slave.</a:t>
            </a:r>
          </a:p>
          <a:p>
            <a:pPr lvl="1"/>
            <a:r>
              <a:rPr lang="en-GB" dirty="0"/>
              <a:t>Slave determines how much to read and from which point in the binary log.</a:t>
            </a:r>
          </a:p>
          <a:p>
            <a:pPr lvl="1"/>
            <a:r>
              <a:rPr lang="en-GB" dirty="0"/>
              <a:t>Slave can be arbitrarily behind master in reading or applying changes.</a:t>
            </a:r>
          </a:p>
          <a:p>
            <a:r>
              <a:rPr lang="en-GB" dirty="0"/>
              <a:t>If the master crashes, transactions that it has committed might not have been transmitted to any slave. Consequently, failover from master to slave in this case may result in failover to a server that is missing transactions relative to the master.</a:t>
            </a:r>
          </a:p>
          <a:p>
            <a:r>
              <a:rPr lang="en-GB" dirty="0"/>
              <a:t>Asynchronous replication provides lower write latency, since a write is acknowledged locally by a master before being written to slaves. It is great for read scaling as adding more replicas does not impact replication latency</a:t>
            </a:r>
          </a:p>
        </p:txBody>
      </p:sp>
    </p:spTree>
    <p:extLst>
      <p:ext uri="{BB962C8B-B14F-4D97-AF65-F5344CB8AC3E}">
        <p14:creationId xmlns:p14="http://schemas.microsoft.com/office/powerpoint/2010/main" val="409320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AB85-7E4F-4D05-AC25-36731413DF02}"/>
              </a:ext>
            </a:extLst>
          </p:cNvPr>
          <p:cNvSpPr>
            <a:spLocks noGrp="1"/>
          </p:cNvSpPr>
          <p:nvPr>
            <p:ph type="title"/>
          </p:nvPr>
        </p:nvSpPr>
        <p:spPr>
          <a:xfrm>
            <a:off x="677334" y="609600"/>
            <a:ext cx="8596668" cy="659907"/>
          </a:xfrm>
        </p:spPr>
        <p:txBody>
          <a:bodyPr/>
          <a:lstStyle/>
          <a:p>
            <a:r>
              <a:rPr lang="en-GB" b="1" dirty="0"/>
              <a:t>Replication Scheme:</a:t>
            </a:r>
            <a:endParaRPr lang="en-GB" dirty="0"/>
          </a:p>
        </p:txBody>
      </p:sp>
      <p:sp>
        <p:nvSpPr>
          <p:cNvPr id="3" name="Content Placeholder 2">
            <a:extLst>
              <a:ext uri="{FF2B5EF4-FFF2-40B4-BE49-F238E27FC236}">
                <a16:creationId xmlns:a16="http://schemas.microsoft.com/office/drawing/2014/main" id="{4F23EB6E-6D76-4AB3-94E1-2FB3A1D02272}"/>
              </a:ext>
            </a:extLst>
          </p:cNvPr>
          <p:cNvSpPr>
            <a:spLocks noGrp="1"/>
          </p:cNvSpPr>
          <p:nvPr>
            <p:ph idx="1"/>
          </p:nvPr>
        </p:nvSpPr>
        <p:spPr>
          <a:xfrm>
            <a:off x="677334" y="1269507"/>
            <a:ext cx="8596668" cy="4771855"/>
          </a:xfrm>
        </p:spPr>
        <p:txBody>
          <a:bodyPr>
            <a:normAutofit/>
          </a:bodyPr>
          <a:lstStyle/>
          <a:p>
            <a:r>
              <a:rPr lang="en-GB" sz="2000" b="1" u="sng" dirty="0"/>
              <a:t>Semi-Synchronous Replication:</a:t>
            </a:r>
          </a:p>
          <a:p>
            <a:r>
              <a:rPr lang="en-GB" i="1" dirty="0"/>
              <a:t>MySQL also supports semi-synchronous replication, where the master does not confirm transactions to the client until at least one slave has copied the change to its relay log, and flushed it to disk. To enable semi-synchronous replication, extra steps for plugin installation are required, and must be enabled on the designated MySQL master and slave.</a:t>
            </a:r>
          </a:p>
          <a:p>
            <a:r>
              <a:rPr lang="en-GB" i="1" dirty="0"/>
              <a:t>Semi-synchronous seems to be good and practical solution for many cases where high availability and no data-loss is important.</a:t>
            </a:r>
          </a:p>
          <a:p>
            <a:r>
              <a:rPr lang="en-GB" i="1" dirty="0"/>
              <a:t>Performance impact due to the additional round trip.</a:t>
            </a:r>
          </a:p>
          <a:p>
            <a:r>
              <a:rPr lang="en-GB" i="1" dirty="0"/>
              <a:t>A good use case for semi-synchronous replication is a backup master to reduce the impact of a master failure by minimizing the risk of data loss</a:t>
            </a:r>
          </a:p>
          <a:p>
            <a:endParaRPr lang="en-GB" i="1" dirty="0"/>
          </a:p>
          <a:p>
            <a:endParaRPr lang="en-GB" i="1" dirty="0"/>
          </a:p>
        </p:txBody>
      </p:sp>
    </p:spTree>
    <p:extLst>
      <p:ext uri="{BB962C8B-B14F-4D97-AF65-F5344CB8AC3E}">
        <p14:creationId xmlns:p14="http://schemas.microsoft.com/office/powerpoint/2010/main" val="193554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AF88-44D6-4C1B-8FDA-1B8842D978CD}"/>
              </a:ext>
            </a:extLst>
          </p:cNvPr>
          <p:cNvSpPr>
            <a:spLocks noGrp="1"/>
          </p:cNvSpPr>
          <p:nvPr>
            <p:ph type="title"/>
          </p:nvPr>
        </p:nvSpPr>
        <p:spPr>
          <a:xfrm>
            <a:off x="777922" y="2768600"/>
            <a:ext cx="9144000" cy="1320800"/>
          </a:xfrm>
        </p:spPr>
        <p:txBody>
          <a:bodyPr/>
          <a:lstStyle/>
          <a:p>
            <a:pPr algn="ctr"/>
            <a:r>
              <a:rPr lang="en-US" dirty="0"/>
              <a:t>Topology for MySQL Replication</a:t>
            </a:r>
          </a:p>
        </p:txBody>
      </p:sp>
    </p:spTree>
    <p:extLst>
      <p:ext uri="{BB962C8B-B14F-4D97-AF65-F5344CB8AC3E}">
        <p14:creationId xmlns:p14="http://schemas.microsoft.com/office/powerpoint/2010/main" val="100681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B614-4882-445B-B083-8BDDD9E9B3D2}"/>
              </a:ext>
            </a:extLst>
          </p:cNvPr>
          <p:cNvSpPr>
            <a:spLocks noGrp="1"/>
          </p:cNvSpPr>
          <p:nvPr>
            <p:ph type="title"/>
          </p:nvPr>
        </p:nvSpPr>
        <p:spPr>
          <a:xfrm>
            <a:off x="677334" y="609600"/>
            <a:ext cx="8596668" cy="819705"/>
          </a:xfrm>
        </p:spPr>
        <p:txBody>
          <a:bodyPr/>
          <a:lstStyle/>
          <a:p>
            <a:r>
              <a:rPr lang="en-GB" dirty="0"/>
              <a:t>Master with Slave</a:t>
            </a:r>
          </a:p>
        </p:txBody>
      </p:sp>
      <p:pic>
        <p:nvPicPr>
          <p:cNvPr id="1026" name="Picture 2" descr="MySQL master-slave replication">
            <a:extLst>
              <a:ext uri="{FF2B5EF4-FFF2-40B4-BE49-F238E27FC236}">
                <a16:creationId xmlns:a16="http://schemas.microsoft.com/office/drawing/2014/main" id="{E5238C04-7F0A-4D35-A5E9-7B144D80CF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3528" y="1172869"/>
            <a:ext cx="7164280" cy="51399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129783FB-987C-46B2-A1AF-8ECB0CDE9541}"/>
              </a:ext>
            </a:extLst>
          </p:cNvPr>
          <p:cNvSpPr/>
          <p:nvPr/>
        </p:nvSpPr>
        <p:spPr>
          <a:xfrm>
            <a:off x="4856085" y="3808520"/>
            <a:ext cx="3187084" cy="1876611"/>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a:extLst>
              <a:ext uri="{FF2B5EF4-FFF2-40B4-BE49-F238E27FC236}">
                <a16:creationId xmlns:a16="http://schemas.microsoft.com/office/drawing/2014/main" id="{58CEC803-FC3D-41FD-AE9C-11BCBCA9163E}"/>
              </a:ext>
            </a:extLst>
          </p:cNvPr>
          <p:cNvSpPr txBox="1"/>
          <p:nvPr/>
        </p:nvSpPr>
        <p:spPr>
          <a:xfrm>
            <a:off x="7213172" y="3888420"/>
            <a:ext cx="724878" cy="369332"/>
          </a:xfrm>
          <a:prstGeom prst="rect">
            <a:avLst/>
          </a:prstGeom>
          <a:noFill/>
        </p:spPr>
        <p:txBody>
          <a:bodyPr wrap="none" rtlCol="0">
            <a:spAutoFit/>
          </a:bodyPr>
          <a:lstStyle/>
          <a:p>
            <a:r>
              <a:rPr lang="en-US" dirty="0">
                <a:solidFill>
                  <a:srgbClr val="00B050"/>
                </a:solidFill>
              </a:rPr>
              <a:t>Slave</a:t>
            </a:r>
            <a:endParaRPr lang="en-GB" dirty="0">
              <a:solidFill>
                <a:srgbClr val="00B050"/>
              </a:solidFill>
            </a:endParaRPr>
          </a:p>
        </p:txBody>
      </p:sp>
    </p:spTree>
    <p:extLst>
      <p:ext uri="{BB962C8B-B14F-4D97-AF65-F5344CB8AC3E}">
        <p14:creationId xmlns:p14="http://schemas.microsoft.com/office/powerpoint/2010/main" val="427941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48DC-0FC2-4356-A53F-3260E18DE70F}"/>
              </a:ext>
            </a:extLst>
          </p:cNvPr>
          <p:cNvSpPr>
            <a:spLocks noGrp="1"/>
          </p:cNvSpPr>
          <p:nvPr>
            <p:ph type="title"/>
          </p:nvPr>
        </p:nvSpPr>
        <p:spPr>
          <a:xfrm>
            <a:off x="677334" y="609600"/>
            <a:ext cx="8596668" cy="727881"/>
          </a:xfrm>
        </p:spPr>
        <p:txBody>
          <a:bodyPr/>
          <a:lstStyle/>
          <a:p>
            <a:r>
              <a:rPr lang="en-GB" dirty="0"/>
              <a:t>Master with Slaves (Single Replication)</a:t>
            </a:r>
            <a:endParaRPr lang="en-US" dirty="0"/>
          </a:p>
        </p:txBody>
      </p:sp>
      <p:pic>
        <p:nvPicPr>
          <p:cNvPr id="5" name="Content Placeholder 4">
            <a:extLst>
              <a:ext uri="{FF2B5EF4-FFF2-40B4-BE49-F238E27FC236}">
                <a16:creationId xmlns:a16="http://schemas.microsoft.com/office/drawing/2014/main" id="{52D0A233-A21A-482C-97AA-878D731AAAB1}"/>
              </a:ext>
            </a:extLst>
          </p:cNvPr>
          <p:cNvPicPr>
            <a:picLocks noGrp="1" noChangeAspect="1"/>
          </p:cNvPicPr>
          <p:nvPr>
            <p:ph idx="1"/>
          </p:nvPr>
        </p:nvPicPr>
        <p:blipFill>
          <a:blip r:embed="rId2"/>
          <a:stretch>
            <a:fillRect/>
          </a:stretch>
        </p:blipFill>
        <p:spPr>
          <a:xfrm>
            <a:off x="2176758" y="1214651"/>
            <a:ext cx="5015611" cy="5574281"/>
          </a:xfrm>
        </p:spPr>
      </p:pic>
    </p:spTree>
    <p:extLst>
      <p:ext uri="{BB962C8B-B14F-4D97-AF65-F5344CB8AC3E}">
        <p14:creationId xmlns:p14="http://schemas.microsoft.com/office/powerpoint/2010/main" val="1999163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2081</TotalTime>
  <Words>1408</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Roboto</vt:lpstr>
      <vt:lpstr>Trebuchet MS</vt:lpstr>
      <vt:lpstr>Wingdings 3</vt:lpstr>
      <vt:lpstr>Facet</vt:lpstr>
      <vt:lpstr>Replication in MySQL</vt:lpstr>
      <vt:lpstr>Course Agenda</vt:lpstr>
      <vt:lpstr>Replication in MySQL</vt:lpstr>
      <vt:lpstr>Replication Scheme </vt:lpstr>
      <vt:lpstr>Replication Scheme:</vt:lpstr>
      <vt:lpstr>Replication Scheme:</vt:lpstr>
      <vt:lpstr>Topology for MySQL Replication</vt:lpstr>
      <vt:lpstr>Master with Slave</vt:lpstr>
      <vt:lpstr>Master with Slaves (Single Replication)</vt:lpstr>
      <vt:lpstr>Master with Relay Slaves (Chain Replication)</vt:lpstr>
      <vt:lpstr>Master with Active Master (Circular Replication)</vt:lpstr>
      <vt:lpstr>Master with Active Master (Circular Replication)</vt:lpstr>
      <vt:lpstr>Master with Backup Master (Multiple Replication)</vt:lpstr>
      <vt:lpstr>Multiple Masters to Single Slave (Multi-Source  Replication)</vt:lpstr>
      <vt:lpstr>Setting Up Replication </vt:lpstr>
      <vt:lpstr>Global Transaction Identifier (GTID)</vt:lpstr>
      <vt:lpstr>Replication in MySQL 5.5 and Earlier</vt:lpstr>
      <vt:lpstr>How GTID Solves the Problem</vt:lpstr>
      <vt:lpstr>Multi-Threaded Slave </vt:lpstr>
      <vt:lpstr>Crash-Safe Slave</vt:lpstr>
      <vt:lpstr>Group Commit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in MySQL</dc:title>
  <dc:creator>Mughess Ahmed</dc:creator>
  <cp:lastModifiedBy>01-133132-125</cp:lastModifiedBy>
  <cp:revision>19</cp:revision>
  <dcterms:created xsi:type="dcterms:W3CDTF">2021-01-22T14:42:39Z</dcterms:created>
  <dcterms:modified xsi:type="dcterms:W3CDTF">2021-06-13T10:33:06Z</dcterms:modified>
</cp:coreProperties>
</file>