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9C9854-98D4-4A92-8E0D-691201936954}">
  <a:tblStyle styleId="{889C9854-98D4-4A92-8E0D-6912019369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9735e10c0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9735e10c0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9501d28d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9501d28d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9501d28d0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9501d28d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9501d28d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9501d28d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9501d28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9501d28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9735e10c0_1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9735e10c0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9735e10c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9735e10c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311700" y="702525"/>
            <a:ext cx="8520600" cy="4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513"/>
            <a:ext cx="9144000" cy="51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/>
          <p:nvPr/>
        </p:nvSpPr>
        <p:spPr>
          <a:xfrm rot="151">
            <a:off x="945600" y="273275"/>
            <a:ext cx="68325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  Dive through the market of</a:t>
            </a:r>
            <a:endParaRPr b="1"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00"/>
                </a:solidFill>
              </a:rPr>
              <a:t> </a:t>
            </a:r>
            <a:r>
              <a:rPr b="1" lang="en" sz="3600">
                <a:solidFill>
                  <a:srgbClr val="FFFF00"/>
                </a:solidFill>
              </a:rPr>
              <a:t>MAGIST</a:t>
            </a:r>
            <a:endParaRPr b="1" sz="3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   </a:t>
            </a:r>
            <a:endParaRPr b="1"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ctrTitle"/>
          </p:nvPr>
        </p:nvSpPr>
        <p:spPr>
          <a:xfrm>
            <a:off x="5653400" y="0"/>
            <a:ext cx="3490500" cy="25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88"/>
              <a:t>Eniac offers 100% </a:t>
            </a:r>
            <a:r>
              <a:rPr b="1" lang="en" sz="2388">
                <a:solidFill>
                  <a:srgbClr val="FF0000"/>
                </a:solidFill>
              </a:rPr>
              <a:t>HIGH- END TECH</a:t>
            </a:r>
            <a:r>
              <a:rPr b="1" lang="en" sz="2388">
                <a:solidFill>
                  <a:srgbClr val="000000"/>
                </a:solidFill>
              </a:rPr>
              <a:t> </a:t>
            </a:r>
            <a:r>
              <a:rPr b="1" lang="en" sz="2388"/>
              <a:t>products which are heavily based on </a:t>
            </a:r>
            <a:r>
              <a:rPr b="1" lang="en" sz="2388">
                <a:solidFill>
                  <a:srgbClr val="FF0000"/>
                </a:solidFill>
              </a:rPr>
              <a:t>Apple-compatible accessories</a:t>
            </a:r>
            <a:endParaRPr b="1" sz="3188">
              <a:solidFill>
                <a:srgbClr val="FF0000"/>
              </a:solidFill>
            </a:endParaRPr>
          </a:p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5653400" y="2781975"/>
            <a:ext cx="3490500" cy="21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The company would like to group with </a:t>
            </a:r>
            <a:r>
              <a:rPr b="1" lang="en" sz="2500">
                <a:solidFill>
                  <a:srgbClr val="0000FF"/>
                </a:solidFill>
              </a:rPr>
              <a:t>Magist</a:t>
            </a:r>
            <a:r>
              <a:rPr b="1" lang="en" sz="2500">
                <a:solidFill>
                  <a:srgbClr val="000000"/>
                </a:solidFill>
              </a:rPr>
              <a:t> for it’s expansion to Brazilian market</a:t>
            </a:r>
            <a:endParaRPr b="1" sz="2500">
              <a:solidFill>
                <a:srgbClr val="000000"/>
              </a:solidFill>
            </a:endParaRPr>
          </a:p>
        </p:txBody>
      </p:sp>
      <p:pic>
        <p:nvPicPr>
          <p:cNvPr id="66" name="Google Shape;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410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875" y="2452700"/>
            <a:ext cx="918150" cy="5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1778875"/>
            <a:ext cx="4182600" cy="27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percentage of tech-product orders is relatively </a:t>
            </a:r>
            <a:r>
              <a:rPr b="1" lang="en">
                <a:solidFill>
                  <a:srgbClr val="FF0000"/>
                </a:solidFill>
              </a:rPr>
              <a:t>low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8875"/>
            <a:ext cx="3347650" cy="4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Price of Tech Products Sold</a:t>
            </a:r>
            <a:endParaRPr/>
          </a:p>
        </p:txBody>
      </p:sp>
      <p:graphicFrame>
        <p:nvGraphicFramePr>
          <p:cNvPr id="79" name="Google Shape;79;p18"/>
          <p:cNvGraphicFramePr/>
          <p:nvPr/>
        </p:nvGraphicFramePr>
        <p:xfrm>
          <a:off x="1508113" y="174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{889C9854-98D4-4A92-8E0D-691201936954}</a:tableStyleId>
              </a:tblPr>
              <a:tblGrid>
                <a:gridCol w="1829825"/>
                <a:gridCol w="2073500"/>
                <a:gridCol w="2281700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Price Category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Average Price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Percentage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Low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40.8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71 %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Medium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189.4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High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1015.3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3 %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 days vs. Days in Post (for Tech products)</a:t>
            </a:r>
            <a:endParaRPr/>
          </a:p>
        </p:txBody>
      </p:sp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500" y="1017725"/>
            <a:ext cx="6788993" cy="39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0825" y="2286575"/>
            <a:ext cx="1002900" cy="373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review score per month</a:t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750" y="1147650"/>
            <a:ext cx="61124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634400" y="0"/>
            <a:ext cx="76191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Sentiment Analysis of </a:t>
            </a:r>
            <a:r>
              <a:rPr b="1" lang="en" sz="2000">
                <a:solidFill>
                  <a:srgbClr val="980000"/>
                </a:solidFill>
              </a:rPr>
              <a:t>Customer Reviews</a:t>
            </a:r>
            <a:endParaRPr b="1" sz="2000">
              <a:solidFill>
                <a:srgbClr val="980000"/>
              </a:solidFill>
            </a:endParaRPr>
          </a:p>
        </p:txBody>
      </p:sp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63" y="449650"/>
            <a:ext cx="8568076" cy="187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9" name="Google Shape;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75" y="2461750"/>
            <a:ext cx="5772249" cy="2546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0" name="Google Shape;100;p21"/>
          <p:cNvSpPr txBox="1"/>
          <p:nvPr/>
        </p:nvSpPr>
        <p:spPr>
          <a:xfrm>
            <a:off x="6148700" y="3142638"/>
            <a:ext cx="29205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Result:</a:t>
            </a:r>
            <a:r>
              <a:rPr lang="en" sz="1700">
                <a:solidFill>
                  <a:srgbClr val="595959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C</a:t>
            </a:r>
            <a:r>
              <a:rPr lang="en" sz="1300">
                <a:solidFill>
                  <a:schemeClr val="dk1"/>
                </a:solidFill>
              </a:rPr>
              <a:t>ustomers are Unsatisfied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321550" y="301325"/>
            <a:ext cx="2102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49050" y="1145475"/>
            <a:ext cx="867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solidFill>
                  <a:srgbClr val="A61C00"/>
                </a:solidFill>
              </a:rPr>
              <a:t>Less number</a:t>
            </a:r>
            <a:r>
              <a:rPr lang="en"/>
              <a:t> of  High-end Tech products were sold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solidFill>
                  <a:srgbClr val="A61C00"/>
                </a:solidFill>
              </a:rPr>
              <a:t>Delay</a:t>
            </a:r>
            <a:r>
              <a:rPr lang="en"/>
              <a:t> in delivery of the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Reviews show that the customers are</a:t>
            </a:r>
            <a:r>
              <a:rPr lang="en">
                <a:solidFill>
                  <a:srgbClr val="A61C00"/>
                </a:solidFill>
              </a:rPr>
              <a:t> unsatisfied</a:t>
            </a:r>
            <a:endParaRPr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per the following conclusions, we would </a:t>
            </a:r>
            <a:r>
              <a:rPr lang="en">
                <a:solidFill>
                  <a:srgbClr val="FF0000"/>
                </a:solidFill>
              </a:rPr>
              <a:t>not suggest MAGIST</a:t>
            </a:r>
            <a:r>
              <a:rPr lang="en"/>
              <a:t> as a good partner for the High-end Tech products.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