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b97d66b6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1b97d66b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129c96a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2129c96a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129c96a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12129c96a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129c96a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2129c96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b97d66b6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1b97d66b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129c96a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2129c96a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129c96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12129c96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b97d66b6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1b97d66b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1b97d66b6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1b97d66b6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129c96a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2129c96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129c96ac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2129c96a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/>
              <a:t>RESIN </a:t>
            </a:r>
            <a:r>
              <a:rPr lang="zh-CN"/>
              <a:t>Disaster and Rescue</a:t>
            </a:r>
            <a:r>
              <a:rPr lang="zh-CN"/>
              <a:t> Schema</a:t>
            </a:r>
            <a:br>
              <a:rPr lang="zh-CN"/>
            </a:br>
            <a:r>
              <a:rPr lang="zh-CN" sz="1600"/>
              <a:t>Quizlet 9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91"/>
              <a:buNone/>
            </a:pPr>
            <a:r>
              <a:rPr lang="zh-CN"/>
              <a:t>Veronica Qing Lyu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Natural</a:t>
            </a:r>
            <a:r>
              <a:rPr lang="zh-CN"/>
              <a:t> disaster</a:t>
            </a:r>
            <a:endParaRPr/>
          </a:p>
        </p:txBody>
      </p:sp>
      <p:sp>
        <p:nvSpPr>
          <p:cNvPr id="158" name="Google Shape;158;p34"/>
          <p:cNvSpPr txBox="1"/>
          <p:nvPr/>
        </p:nvSpPr>
        <p:spPr>
          <a:xfrm>
            <a:off x="311700" y="1017725"/>
            <a:ext cx="4098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Tornado (10638)</a:t>
            </a:r>
            <a:r>
              <a:rPr lang="zh-CN" sz="1000">
                <a:solidFill>
                  <a:schemeClr val="dk1"/>
                </a:solidFill>
              </a:rPr>
              <a:t>: violently rotating column of air that is in contact with both the earth's surface and a cumulonimbus cloud in the air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Flood (10640)</a:t>
            </a:r>
            <a:r>
              <a:rPr lang="zh-CN" sz="1000">
                <a:solidFill>
                  <a:schemeClr val="dk1"/>
                </a:solidFill>
              </a:rPr>
              <a:t>: overflow of water that submerges land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Wildfire (10641)</a:t>
            </a:r>
            <a:r>
              <a:rPr lang="zh-CN" sz="1000">
                <a:solidFill>
                  <a:schemeClr val="dk1"/>
                </a:solidFill>
              </a:rPr>
              <a:t>: uncontrolled fire in an area of combustible vegetation that occurs in the countryside or a wilderness area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Earthquake (10657)</a:t>
            </a:r>
            <a:r>
              <a:rPr lang="zh-CN" sz="1000">
                <a:solidFill>
                  <a:schemeClr val="dk1"/>
                </a:solidFill>
              </a:rPr>
              <a:t>: result of a sudden release of energy in the Earth's crust that creates seismic waves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Tsunami (10642)</a:t>
            </a:r>
            <a:r>
              <a:rPr lang="zh-CN" sz="1000">
                <a:solidFill>
                  <a:schemeClr val="dk1"/>
                </a:solidFill>
              </a:rPr>
              <a:t>: series of water waves caused by the displacement of a large volume of a body of water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Thunderstorm (10643)</a:t>
            </a:r>
            <a:r>
              <a:rPr lang="zh-CN" sz="1000">
                <a:solidFill>
                  <a:schemeClr val="dk1"/>
                </a:solidFill>
              </a:rPr>
              <a:t>: type of weather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Trap (10639)</a:t>
            </a:r>
            <a:r>
              <a:rPr lang="zh-CN" sz="1000">
                <a:solidFill>
                  <a:schemeClr val="dk1"/>
                </a:solidFill>
              </a:rPr>
              <a:t>: victims are trapped in the disaster site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Injury (10644)</a:t>
            </a:r>
            <a:r>
              <a:rPr lang="zh-CN" sz="1000">
                <a:solidFill>
                  <a:schemeClr val="dk1"/>
                </a:solidFill>
              </a:rPr>
              <a:t>: physiological wound caused by an external source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Death (10645)</a:t>
            </a:r>
            <a:r>
              <a:rPr lang="zh-CN" sz="1000">
                <a:solidFill>
                  <a:schemeClr val="dk1"/>
                </a:solidFill>
              </a:rPr>
              <a:t>: permanent cessation of vital functions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75" y="865050"/>
            <a:ext cx="4167125" cy="3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Rescue</a:t>
            </a:r>
            <a:endParaRPr/>
          </a:p>
        </p:txBody>
      </p:sp>
      <p:sp>
        <p:nvSpPr>
          <p:cNvPr id="165" name="Google Shape;165;p35"/>
          <p:cNvSpPr txBox="1"/>
          <p:nvPr/>
        </p:nvSpPr>
        <p:spPr>
          <a:xfrm>
            <a:off x="311700" y="1017725"/>
            <a:ext cx="7952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Announcement (10647): </a:t>
            </a:r>
            <a:r>
              <a:rPr lang="zh-CN" sz="1050">
                <a:solidFill>
                  <a:schemeClr val="dk1"/>
                </a:solidFill>
              </a:rPr>
              <a:t>government announces the disaster to public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Command (10648): </a:t>
            </a:r>
            <a:r>
              <a:rPr lang="zh-CN" sz="1050">
                <a:solidFill>
                  <a:schemeClr val="dk1"/>
                </a:solidFill>
              </a:rPr>
              <a:t>government commands rescuers to carry out rescue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Communication (10649):</a:t>
            </a:r>
            <a:r>
              <a:rPr lang="zh-CN" sz="1050">
                <a:solidFill>
                  <a:schemeClr val="dk1"/>
                </a:solidFill>
              </a:rPr>
              <a:t> rescuers communicate with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Emergency_evacuation (10650): </a:t>
            </a:r>
            <a:r>
              <a:rPr lang="zh-CN" sz="1050">
                <a:solidFill>
                  <a:schemeClr val="dk1"/>
                </a:solidFill>
              </a:rPr>
              <a:t>rescuers evacuate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Collaboration (10651): </a:t>
            </a:r>
            <a:r>
              <a:rPr lang="zh-CN" sz="1050">
                <a:solidFill>
                  <a:schemeClr val="dk1"/>
                </a:solidFill>
              </a:rPr>
              <a:t>different parties of rescuers collaborate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Transport (10652): </a:t>
            </a:r>
            <a:r>
              <a:rPr lang="zh-CN" sz="1050">
                <a:solidFill>
                  <a:schemeClr val="dk1"/>
                </a:solidFill>
              </a:rPr>
              <a:t>rescuers transport victims to medical sites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Treatment (10653):</a:t>
            </a:r>
            <a:r>
              <a:rPr lang="zh-CN" sz="1050">
                <a:solidFill>
                  <a:schemeClr val="dk1"/>
                </a:solidFill>
              </a:rPr>
              <a:t> medical treatment of the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Recover (10655): </a:t>
            </a:r>
            <a:r>
              <a:rPr lang="zh-CN" sz="1050">
                <a:solidFill>
                  <a:schemeClr val="dk1"/>
                </a:solidFill>
              </a:rPr>
              <a:t>victims recover from injuries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Death (10656): </a:t>
            </a:r>
            <a:r>
              <a:rPr lang="zh-CN" sz="1050">
                <a:solidFill>
                  <a:schemeClr val="dk1"/>
                </a:solidFill>
              </a:rPr>
              <a:t>permanent cessation of vital functions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lang="zh-CN" sz="1050">
                <a:solidFill>
                  <a:schemeClr val="dk1"/>
                </a:solidFill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5"/>
          <p:cNvPicPr preferRelativeResize="0"/>
          <p:nvPr/>
        </p:nvPicPr>
        <p:blipFill rotWithShape="1">
          <a:blip r:embed="rId3">
            <a:alphaModFix/>
          </a:blip>
          <a:srcRect b="12168" l="0" r="0" t="10671"/>
          <a:stretch/>
        </p:blipFill>
        <p:spPr>
          <a:xfrm>
            <a:off x="1386500" y="3484025"/>
            <a:ext cx="6979799" cy="15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4400"/>
              <a:t>Manmade </a:t>
            </a:r>
            <a:r>
              <a:rPr lang="zh-CN" sz="4400"/>
              <a:t>Disaster and </a:t>
            </a:r>
            <a:r>
              <a:rPr lang="zh-CN" sz="4400"/>
              <a:t>Rescue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Overview</a:t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70490" t="74033"/>
          <a:stretch/>
        </p:blipFill>
        <p:spPr>
          <a:xfrm>
            <a:off x="482175" y="3846525"/>
            <a:ext cx="2413824" cy="9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899" y="982250"/>
            <a:ext cx="5943199" cy="29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Manmade disaster</a:t>
            </a:r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311700" y="1017725"/>
            <a:ext cx="67398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Collapse (10602): </a:t>
            </a:r>
            <a:r>
              <a:rPr lang="zh-CN" sz="1050">
                <a:solidFill>
                  <a:schemeClr val="dk1"/>
                </a:solidFill>
              </a:rPr>
              <a:t>Collapse of a building etc., in a disaster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Conflagration (10604): </a:t>
            </a:r>
            <a:r>
              <a:rPr lang="zh-CN" sz="1050">
                <a:solidFill>
                  <a:schemeClr val="dk1"/>
                </a:solidFill>
              </a:rPr>
              <a:t>large and destructive fire that threatens human life, animal life, health, and/or property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Trap (10605): </a:t>
            </a:r>
            <a:r>
              <a:rPr lang="zh-CN" sz="1050">
                <a:solidFill>
                  <a:schemeClr val="dk1"/>
                </a:solidFill>
              </a:rPr>
              <a:t>victims are trapped in the disaster site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Damage (10603): </a:t>
            </a:r>
            <a:r>
              <a:rPr lang="zh-CN" sz="1050">
                <a:solidFill>
                  <a:schemeClr val="dk1"/>
                </a:solidFill>
              </a:rPr>
              <a:t>changes introduced into a system that adversely affect its current or future performance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Injury (10606): </a:t>
            </a:r>
            <a:r>
              <a:rPr lang="zh-CN" sz="1050">
                <a:solidFill>
                  <a:schemeClr val="dk1"/>
                </a:solidFill>
              </a:rPr>
              <a:t>physiological wound caused by an external source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Death (10607):</a:t>
            </a:r>
            <a:r>
              <a:rPr lang="zh-CN" sz="1050">
                <a:solidFill>
                  <a:schemeClr val="dk1"/>
                </a:solidFill>
              </a:rPr>
              <a:t> permanent cessation of vital functions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0" l="18227" r="0" t="0"/>
          <a:stretch/>
        </p:blipFill>
        <p:spPr>
          <a:xfrm>
            <a:off x="4132338" y="2629275"/>
            <a:ext cx="4502425" cy="21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Rescue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311700" y="1017725"/>
            <a:ext cx="7952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Announcement (10608): </a:t>
            </a:r>
            <a:r>
              <a:rPr lang="zh-CN" sz="1050">
                <a:solidFill>
                  <a:schemeClr val="dk1"/>
                </a:solidFill>
              </a:rPr>
              <a:t>government announces the disaster to public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Command (10609): </a:t>
            </a:r>
            <a:r>
              <a:rPr lang="zh-CN" sz="1050">
                <a:solidFill>
                  <a:schemeClr val="dk1"/>
                </a:solidFill>
              </a:rPr>
              <a:t>government commands rescuers to carry out rescue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Communication (10610):</a:t>
            </a:r>
            <a:r>
              <a:rPr lang="zh-CN" sz="1050">
                <a:solidFill>
                  <a:schemeClr val="dk1"/>
                </a:solidFill>
              </a:rPr>
              <a:t> rescuers communicate with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Emergency_evacuation (10611): </a:t>
            </a:r>
            <a:r>
              <a:rPr lang="zh-CN" sz="1050">
                <a:solidFill>
                  <a:schemeClr val="dk1"/>
                </a:solidFill>
              </a:rPr>
              <a:t>rescuers evacuate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Collaboration (10612): </a:t>
            </a:r>
            <a:r>
              <a:rPr lang="zh-CN" sz="1050">
                <a:solidFill>
                  <a:schemeClr val="dk1"/>
                </a:solidFill>
              </a:rPr>
              <a:t>different parties of rescuers collaborate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Transport (10613): </a:t>
            </a:r>
            <a:r>
              <a:rPr lang="zh-CN" sz="1050">
                <a:solidFill>
                  <a:schemeClr val="dk1"/>
                </a:solidFill>
              </a:rPr>
              <a:t>rescuers transport victims to medical sites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Treatment (10614):</a:t>
            </a:r>
            <a:r>
              <a:rPr lang="zh-CN" sz="1050">
                <a:solidFill>
                  <a:schemeClr val="dk1"/>
                </a:solidFill>
              </a:rPr>
              <a:t> medical treatment of the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Recover (10633): </a:t>
            </a:r>
            <a:r>
              <a:rPr lang="zh-CN" sz="1050">
                <a:solidFill>
                  <a:schemeClr val="dk1"/>
                </a:solidFill>
              </a:rPr>
              <a:t>victims recover from injuries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Death (10634): </a:t>
            </a:r>
            <a:r>
              <a:rPr lang="zh-CN" sz="1050">
                <a:solidFill>
                  <a:schemeClr val="dk1"/>
                </a:solidFill>
              </a:rPr>
              <a:t>permanent cessation of vital functions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lang="zh-CN" sz="1050">
                <a:solidFill>
                  <a:schemeClr val="dk1"/>
                </a:solidFill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12168" l="0" r="0" t="10671"/>
          <a:stretch/>
        </p:blipFill>
        <p:spPr>
          <a:xfrm>
            <a:off x="1386500" y="3484025"/>
            <a:ext cx="6979799" cy="15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Investigation</a:t>
            </a:r>
            <a:endParaRPr/>
          </a:p>
        </p:txBody>
      </p:sp>
      <p:pic>
        <p:nvPicPr>
          <p:cNvPr id="132" name="Google Shape;1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5" y="1685925"/>
            <a:ext cx="57435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247450" y="1221250"/>
            <a:ext cx="48654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IdentifyCategorize </a:t>
            </a:r>
            <a:r>
              <a:rPr b="1" lang="zh-CN" sz="1050">
                <a:solidFill>
                  <a:schemeClr val="dk1"/>
                </a:solidFill>
              </a:rPr>
              <a:t>(10616)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Investigation of a manmade disaster includes identifying its initiators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</a:t>
            </a:r>
            <a:r>
              <a:rPr b="1" lang="zh-CN" sz="1050">
                <a:solidFill>
                  <a:schemeClr val="dk1"/>
                </a:solidFill>
              </a:rPr>
              <a:t>(10617)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Make contact with the suspect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Arrest </a:t>
            </a:r>
            <a:r>
              <a:rPr b="1" lang="zh-CN" sz="1050">
                <a:solidFill>
                  <a:schemeClr val="dk1"/>
                </a:solidFill>
              </a:rPr>
              <a:t>(10618)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Taking the suspect who caused the disaster into custody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 </a:t>
            </a:r>
            <a:r>
              <a:rPr b="1" lang="zh-CN" sz="1050">
                <a:solidFill>
                  <a:schemeClr val="dk1"/>
                </a:solidFill>
              </a:rPr>
              <a:t>(10621)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Organized examination or formal evaluation on the initiator of the disaster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lang="zh-CN" sz="1050">
                <a:solidFill>
                  <a:schemeClr val="dk1"/>
                </a:solidFill>
              </a:rPr>
            </a:br>
            <a:br>
              <a:rPr lang="zh-CN" sz="1050">
                <a:solidFill>
                  <a:schemeClr val="dk1"/>
                </a:solidFill>
              </a:rPr>
            </a:b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Interrogation </a:t>
            </a:r>
            <a:r>
              <a:rPr b="1" lang="zh-CN" sz="1050">
                <a:solidFill>
                  <a:schemeClr val="dk1"/>
                </a:solidFill>
              </a:rPr>
              <a:t>(10622)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Interviewing with the goal of eliciting useful information related to suspected crime</a:t>
            </a:r>
            <a:br>
              <a:rPr lang="zh-CN" sz="1050">
                <a:solidFill>
                  <a:schemeClr val="dk1"/>
                </a:solidFill>
              </a:rPr>
            </a:b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Handcuffing </a:t>
            </a:r>
            <a:r>
              <a:rPr b="1" lang="zh-CN" sz="1050">
                <a:solidFill>
                  <a:schemeClr val="dk1"/>
                </a:solidFill>
              </a:rPr>
              <a:t>(10619)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Using handcuffs to secure a suspect who initiated the disaster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Restrain </a:t>
            </a:r>
            <a:r>
              <a:rPr b="1" lang="zh-CN" sz="1050">
                <a:solidFill>
                  <a:schemeClr val="dk1"/>
                </a:solidFill>
              </a:rPr>
              <a:t>(10620)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Physical restraint on the suspect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Civil Justice</a:t>
            </a:r>
            <a:endParaRPr/>
          </a:p>
        </p:txBody>
      </p:sp>
      <p:sp>
        <p:nvSpPr>
          <p:cNvPr id="139" name="Google Shape;139;p31"/>
          <p:cNvSpPr txBox="1"/>
          <p:nvPr/>
        </p:nvSpPr>
        <p:spPr>
          <a:xfrm>
            <a:off x="125" y="471600"/>
            <a:ext cx="9144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Complaint </a:t>
            </a:r>
            <a:r>
              <a:rPr b="1" lang="zh-CN" sz="1050">
                <a:solidFill>
                  <a:schemeClr val="dk1"/>
                </a:solidFill>
              </a:rPr>
              <a:t>(10623)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Plaintiff files a complaint to initiate a lawsuit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</a:t>
            </a:r>
            <a:r>
              <a:rPr b="1" lang="zh-CN" sz="1050">
                <a:solidFill>
                  <a:schemeClr val="dk1"/>
                </a:solidFill>
              </a:rPr>
              <a:t>(10624)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 law, a solemn assertion in opposition to someone or something by the defendant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Discovery </a:t>
            </a:r>
            <a:r>
              <a:rPr b="1" lang="zh-CN" sz="1050">
                <a:solidFill>
                  <a:schemeClr val="dk1"/>
                </a:solidFill>
              </a:rPr>
              <a:t>(10625)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Pre-trial procedure in common law countries for obtaining evidence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Motion </a:t>
            </a:r>
            <a:r>
              <a:rPr b="1" lang="zh-CN" sz="1050">
                <a:solidFill>
                  <a:schemeClr val="dk1"/>
                </a:solidFill>
              </a:rPr>
              <a:t>(10626)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 US law, a procedural device to bring a limited, contested issue before a court for decision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Trial </a:t>
            </a:r>
            <a:r>
              <a:rPr b="1" lang="zh-CN" sz="1050">
                <a:solidFill>
                  <a:schemeClr val="dk1"/>
                </a:solidFill>
              </a:rPr>
              <a:t>(10630)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Coming together of parties to a dispute, to present information in a tribunal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Judgement </a:t>
            </a:r>
            <a:r>
              <a:rPr b="1" lang="zh-CN" sz="1050">
                <a:solidFill>
                  <a:schemeClr val="dk1"/>
                </a:solidFill>
              </a:rPr>
              <a:t>(10631)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formal decision made by a court following a lawsuit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Appeal </a:t>
            </a:r>
            <a:r>
              <a:rPr b="1" lang="zh-CN" sz="1050">
                <a:solidFill>
                  <a:schemeClr val="dk1"/>
                </a:solidFill>
              </a:rPr>
              <a:t>(10632)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Resort to a superior court to review the decision of an inferior court or administrative agency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Mediation </a:t>
            </a:r>
            <a:r>
              <a:rPr b="1" lang="zh-CN" sz="1050">
                <a:solidFill>
                  <a:schemeClr val="dk1"/>
                </a:solidFill>
              </a:rPr>
              <a:t>(10628)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Dispute resolution with assistance of an impartial third party moderator through the use of communication and negotiation techniques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Settlement </a:t>
            </a:r>
            <a:r>
              <a:rPr b="1" lang="zh-CN" sz="1050">
                <a:solidFill>
                  <a:schemeClr val="dk1"/>
                </a:solidFill>
              </a:rPr>
              <a:t>(10629)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dispute is resolved through a payment of money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23461"/>
            <a:ext cx="9143999" cy="182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4400"/>
              <a:t>Natural Disaster and Rescue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Overview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70490" t="74033"/>
          <a:stretch/>
        </p:blipFill>
        <p:spPr>
          <a:xfrm>
            <a:off x="482175" y="3846525"/>
            <a:ext cx="2413824" cy="9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124" y="1092800"/>
            <a:ext cx="3739749" cy="25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