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68" r:id="rId5"/>
    <p:sldId id="260" r:id="rId6"/>
    <p:sldId id="261" r:id="rId7"/>
    <p:sldId id="262" r:id="rId8"/>
    <p:sldId id="263" r:id="rId9"/>
    <p:sldId id="264" r:id="rId10"/>
    <p:sldId id="265" r:id="rId11"/>
    <p:sldId id="269"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6cvCcE10IumkqE4PQr4/dElO6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3475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224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dirty="0"/>
              <a:t>RESIN Epidemic Schema</a:t>
            </a:r>
            <a:br>
              <a:rPr lang="en" dirty="0"/>
            </a:br>
            <a:r>
              <a:rPr lang="en" sz="1600" dirty="0"/>
              <a:t>Quizlet 9</a:t>
            </a:r>
            <a:endParaRPr dirty="0"/>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55000" lnSpcReduction="20000"/>
          </a:bodyPr>
          <a:lstStyle/>
          <a:p>
            <a:pPr marL="0" indent="0">
              <a:buSzPct val="181818"/>
            </a:pPr>
            <a:r>
              <a:rPr lang="en" dirty="0"/>
              <a:t>Sha Li, </a:t>
            </a:r>
            <a:r>
              <a:rPr lang="en" dirty="0" err="1"/>
              <a:t>Manling</a:t>
            </a:r>
            <a:r>
              <a:rPr lang="en" dirty="0"/>
              <a:t> Li, </a:t>
            </a:r>
            <a:r>
              <a:rPr lang="en-US" dirty="0" err="1"/>
              <a:t>Ghazaleh</a:t>
            </a:r>
            <a:r>
              <a:rPr lang="en-US" dirty="0"/>
              <a:t> </a:t>
            </a:r>
            <a:r>
              <a:rPr lang="en-US" dirty="0" err="1"/>
              <a:t>Kazeminejad</a:t>
            </a:r>
            <a:r>
              <a:rPr lang="en-US" dirty="0"/>
              <a:t>, </a:t>
            </a:r>
            <a:r>
              <a:rPr lang="en" dirty="0"/>
              <a:t>Michael Regan, Susan Brown, Martha Palmer, Jiawei Han, Heng Ji</a:t>
            </a:r>
            <a:endParaRPr dirty="0"/>
          </a:p>
          <a:p>
            <a:pPr marL="0" lvl="0" indent="0" algn="ctr" rtl="0">
              <a:lnSpc>
                <a:spcPct val="100000"/>
              </a:lnSpc>
              <a:spcBef>
                <a:spcPts val="0"/>
              </a:spcBef>
              <a:spcAft>
                <a:spcPts val="0"/>
              </a:spcAft>
              <a:buSzPct val="181818"/>
              <a:buNone/>
            </a:pPr>
            <a:r>
              <a:rPr lang="en" dirty="0"/>
              <a:t>{shal2,hengji}@</a:t>
            </a:r>
            <a:r>
              <a:rPr lang="en" dirty="0" err="1"/>
              <a:t>illinois.edu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Investigation</a:t>
            </a:r>
            <a:endParaRPr/>
          </a:p>
        </p:txBody>
      </p:sp>
      <p:pic>
        <p:nvPicPr>
          <p:cNvPr id="117" name="Google Shape;117;p10"/>
          <p:cNvPicPr preferRelativeResize="0"/>
          <p:nvPr/>
        </p:nvPicPr>
        <p:blipFill>
          <a:blip r:embed="rId3">
            <a:alphaModFix/>
          </a:blip>
          <a:stretch>
            <a:fillRect/>
          </a:stretch>
        </p:blipFill>
        <p:spPr>
          <a:xfrm>
            <a:off x="3400425" y="1685925"/>
            <a:ext cx="5743575" cy="3457575"/>
          </a:xfrm>
          <a:prstGeom prst="rect">
            <a:avLst/>
          </a:prstGeom>
          <a:noFill/>
          <a:ln>
            <a:noFill/>
          </a:ln>
        </p:spPr>
      </p:pic>
      <p:sp>
        <p:nvSpPr>
          <p:cNvPr id="118" name="Google Shape;118;p10"/>
          <p:cNvSpPr txBox="1"/>
          <p:nvPr/>
        </p:nvSpPr>
        <p:spPr>
          <a:xfrm>
            <a:off x="247450" y="1221250"/>
            <a:ext cx="4865400" cy="364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rPr>
              <a:t>IdentifyCategorize</a:t>
            </a:r>
            <a:r>
              <a:rPr lang="en" sz="1050">
                <a:solidFill>
                  <a:schemeClr val="dk1"/>
                </a:solidFill>
              </a:rPr>
              <a:t>: Investigation of the disease outbreak includes identify the source of the virus as well as the suspect of the creator</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Contact</a:t>
            </a:r>
            <a:r>
              <a:rPr lang="en" sz="1050">
                <a:solidFill>
                  <a:schemeClr val="dk1"/>
                </a:solidFill>
              </a:rPr>
              <a:t>: Make contact with the suspect</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Arrest</a:t>
            </a:r>
            <a:r>
              <a:rPr lang="en" sz="1050">
                <a:solidFill>
                  <a:schemeClr val="dk1"/>
                </a:solidFill>
              </a:rPr>
              <a:t>: Taking the suspect who created the virus or violated laws during the outbreak into custody</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Inspect</a:t>
            </a:r>
            <a:r>
              <a:rPr lang="en" sz="1050">
                <a:solidFill>
                  <a:schemeClr val="dk1"/>
                </a:solidFill>
              </a:rPr>
              <a:t>: Organized examination or formal evaluation on the suspect for creating the virus</a:t>
            </a:r>
            <a:endParaRPr sz="1050">
              <a:solidFill>
                <a:schemeClr val="dk1"/>
              </a:solidFill>
            </a:endParaRPr>
          </a:p>
          <a:p>
            <a:pPr marL="0" lvl="0" indent="0" algn="l" rtl="0">
              <a:lnSpc>
                <a:spcPct val="115000"/>
              </a:lnSpc>
              <a:spcBef>
                <a:spcPts val="600"/>
              </a:spcBef>
              <a:spcAft>
                <a:spcPts val="0"/>
              </a:spcAft>
              <a:buNone/>
            </a:pPr>
            <a:endParaRPr sz="1050">
              <a:solidFill>
                <a:schemeClr val="dk1"/>
              </a:solidFill>
            </a:endParaRPr>
          </a:p>
          <a:p>
            <a:pPr marL="0" lvl="0" indent="0" algn="l" rtl="0">
              <a:lnSpc>
                <a:spcPct val="115000"/>
              </a:lnSpc>
              <a:spcBef>
                <a:spcPts val="600"/>
              </a:spcBef>
              <a:spcAft>
                <a:spcPts val="0"/>
              </a:spcAft>
              <a:buNone/>
            </a:pP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Interrogation</a:t>
            </a:r>
            <a:r>
              <a:rPr lang="en" sz="1050">
                <a:solidFill>
                  <a:schemeClr val="dk1"/>
                </a:solidFill>
              </a:rPr>
              <a:t>: Interviewing with the goal of eliciting useful information related to suspected crime during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Handcuffing</a:t>
            </a:r>
            <a:r>
              <a:rPr lang="en" sz="1050">
                <a:solidFill>
                  <a:schemeClr val="dk1"/>
                </a:solidFill>
              </a:rPr>
              <a:t>: Using handcuffs to secure a suspect who violated law during the disease outbreak</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Restrain</a:t>
            </a:r>
            <a:r>
              <a:rPr lang="en" sz="1050">
                <a:solidFill>
                  <a:schemeClr val="dk1"/>
                </a:solidFill>
              </a:rPr>
              <a:t>: Physical restraint on the suspect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1"/>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Civil Justice</a:t>
            </a:r>
            <a:endParaRPr dirty="0"/>
          </a:p>
        </p:txBody>
      </p:sp>
      <p:sp>
        <p:nvSpPr>
          <p:cNvPr id="125" name="Google Shape;125;p11"/>
          <p:cNvSpPr txBox="1"/>
          <p:nvPr/>
        </p:nvSpPr>
        <p:spPr>
          <a:xfrm>
            <a:off x="125" y="471600"/>
            <a:ext cx="9144000" cy="2735334"/>
          </a:xfrm>
          <a:prstGeom prst="rect">
            <a:avLst/>
          </a:prstGeom>
          <a:noFill/>
          <a:ln>
            <a:noFill/>
          </a:ln>
        </p:spPr>
        <p:txBody>
          <a:bodyPr spcFirstLastPara="1" wrap="square" lIns="91425" tIns="91425" rIns="91425" bIns="91425" anchor="t" anchorCtr="0">
            <a:spAutoFit/>
          </a:bodyPr>
          <a:lstStyle/>
          <a:p>
            <a:pPr>
              <a:lnSpc>
                <a:spcPct val="115000"/>
              </a:lnSpc>
              <a:buClr>
                <a:schemeClr val="dk1"/>
              </a:buClr>
              <a:buSzPts val="1100"/>
            </a:pPr>
            <a:r>
              <a:rPr lang="en-US" sz="1050" b="1" dirty="0">
                <a:solidFill>
                  <a:schemeClr val="dk1"/>
                </a:solidFill>
              </a:rPr>
              <a:t>File Complaint</a:t>
            </a:r>
            <a:r>
              <a:rPr lang="en-US" sz="1050" dirty="0">
                <a:solidFill>
                  <a:schemeClr val="dk1"/>
                </a:solidFill>
              </a:rPr>
              <a:t>: Plaintiff files a complaint to initiate a lawsuit</a:t>
            </a:r>
          </a:p>
          <a:p>
            <a:pPr>
              <a:lnSpc>
                <a:spcPct val="115000"/>
              </a:lnSpc>
              <a:spcBef>
                <a:spcPts val="600"/>
              </a:spcBef>
              <a:buClr>
                <a:schemeClr val="dk1"/>
              </a:buClr>
              <a:buSzPts val="1100"/>
            </a:pPr>
            <a:r>
              <a:rPr lang="en" sz="1050" b="1" dirty="0">
                <a:solidFill>
                  <a:schemeClr val="dk1"/>
                </a:solidFill>
              </a:rPr>
              <a:t>Answer</a:t>
            </a:r>
            <a:r>
              <a:rPr lang="en" sz="1050" dirty="0">
                <a:solidFill>
                  <a:schemeClr val="dk1"/>
                </a:solidFill>
              </a:rPr>
              <a:t>: </a:t>
            </a:r>
            <a:r>
              <a:rPr lang="en-US" sz="1050" dirty="0">
                <a:solidFill>
                  <a:schemeClr val="dk1"/>
                </a:solidFill>
              </a:rPr>
              <a:t>In law, a solemn assertion in opposition to someone or something by the defendant</a:t>
            </a:r>
          </a:p>
          <a:p>
            <a:pPr>
              <a:lnSpc>
                <a:spcPct val="115000"/>
              </a:lnSpc>
              <a:spcBef>
                <a:spcPts val="600"/>
              </a:spcBef>
              <a:buClr>
                <a:schemeClr val="dk1"/>
              </a:buClr>
              <a:buSzPts val="1100"/>
            </a:pPr>
            <a:r>
              <a:rPr lang="en-US" sz="1050" b="1" dirty="0">
                <a:solidFill>
                  <a:schemeClr val="dk1"/>
                </a:solidFill>
              </a:rPr>
              <a:t>Discovery</a:t>
            </a:r>
            <a:r>
              <a:rPr lang="en-US" sz="1050" dirty="0">
                <a:solidFill>
                  <a:schemeClr val="dk1"/>
                </a:solidFill>
              </a:rPr>
              <a:t>: Pre-trial procedure in common law countries for obtaining evidence</a:t>
            </a:r>
          </a:p>
          <a:p>
            <a:pPr>
              <a:lnSpc>
                <a:spcPct val="115000"/>
              </a:lnSpc>
              <a:spcBef>
                <a:spcPts val="600"/>
              </a:spcBef>
              <a:buClr>
                <a:schemeClr val="dk1"/>
              </a:buClr>
              <a:buSzPts val="1100"/>
            </a:pPr>
            <a:r>
              <a:rPr lang="en-US" sz="1050" b="1" dirty="0">
                <a:solidFill>
                  <a:schemeClr val="dk1"/>
                </a:solidFill>
              </a:rPr>
              <a:t>Motion</a:t>
            </a:r>
            <a:r>
              <a:rPr lang="en-US" sz="1050" dirty="0">
                <a:solidFill>
                  <a:schemeClr val="dk1"/>
                </a:solidFill>
              </a:rPr>
              <a:t>: In US law, a procedural device to bring a limited, contested issue before a court for decision</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Trial</a:t>
            </a:r>
            <a:r>
              <a:rPr lang="en" sz="1050" dirty="0">
                <a:solidFill>
                  <a:schemeClr val="dk1"/>
                </a:solidFill>
              </a:rPr>
              <a:t>: Coming together of parties to a dispute, to present information in a tribunals on the case of creation of the virus</a:t>
            </a:r>
          </a:p>
          <a:p>
            <a:pPr>
              <a:lnSpc>
                <a:spcPct val="115000"/>
              </a:lnSpc>
              <a:spcBef>
                <a:spcPts val="600"/>
              </a:spcBef>
              <a:buClr>
                <a:schemeClr val="dk1"/>
              </a:buClr>
              <a:buSzPts val="1100"/>
            </a:pPr>
            <a:r>
              <a:rPr lang="en" sz="1050" b="1" dirty="0">
                <a:solidFill>
                  <a:schemeClr val="dk1"/>
                </a:solidFill>
              </a:rPr>
              <a:t>Judgement</a:t>
            </a:r>
            <a:r>
              <a:rPr lang="en" sz="1050" dirty="0">
                <a:solidFill>
                  <a:schemeClr val="dk1"/>
                </a:solidFill>
              </a:rPr>
              <a:t>: </a:t>
            </a:r>
            <a:r>
              <a:rPr lang="en-US" sz="1050" dirty="0">
                <a:solidFill>
                  <a:schemeClr val="dk1"/>
                </a:solidFill>
              </a:rPr>
              <a:t>The formal decision made by a court following a lawsuit</a:t>
            </a:r>
          </a:p>
          <a:p>
            <a:pPr>
              <a:lnSpc>
                <a:spcPct val="115000"/>
              </a:lnSpc>
              <a:spcBef>
                <a:spcPts val="600"/>
              </a:spcBef>
              <a:buClr>
                <a:schemeClr val="dk1"/>
              </a:buClr>
              <a:buSzPts val="1100"/>
            </a:pPr>
            <a:r>
              <a:rPr lang="en-US" sz="1050" b="1" dirty="0">
                <a:solidFill>
                  <a:schemeClr val="dk1"/>
                </a:solidFill>
              </a:rPr>
              <a:t>Appeal</a:t>
            </a:r>
            <a:r>
              <a:rPr lang="en-US" sz="1050" dirty="0">
                <a:solidFill>
                  <a:schemeClr val="dk1"/>
                </a:solidFill>
              </a:rPr>
              <a:t>: Resort to a superior court to review the decision of an inferior court or administrative agency</a:t>
            </a:r>
          </a:p>
          <a:p>
            <a:pPr>
              <a:lnSpc>
                <a:spcPct val="115000"/>
              </a:lnSpc>
              <a:spcBef>
                <a:spcPts val="600"/>
              </a:spcBef>
              <a:buClr>
                <a:schemeClr val="dk1"/>
              </a:buClr>
              <a:buSzPts val="1100"/>
            </a:pPr>
            <a:r>
              <a:rPr lang="en-US" sz="1050" b="1" dirty="0">
                <a:solidFill>
                  <a:schemeClr val="dk1"/>
                </a:solidFill>
              </a:rPr>
              <a:t>Mediation</a:t>
            </a:r>
            <a:r>
              <a:rPr lang="en-US" sz="1050" dirty="0">
                <a:solidFill>
                  <a:schemeClr val="dk1"/>
                </a:solidFill>
              </a:rPr>
              <a:t>: Dispute resolution with assistance of an impartial third party moderator through the use of communication and negotiation techniques</a:t>
            </a:r>
          </a:p>
          <a:p>
            <a:pPr>
              <a:lnSpc>
                <a:spcPct val="115000"/>
              </a:lnSpc>
              <a:spcBef>
                <a:spcPts val="600"/>
              </a:spcBef>
              <a:buClr>
                <a:schemeClr val="dk1"/>
              </a:buClr>
              <a:buSzPts val="1100"/>
            </a:pPr>
            <a:r>
              <a:rPr lang="en-US" sz="1050" b="1" dirty="0">
                <a:solidFill>
                  <a:schemeClr val="dk1"/>
                </a:solidFill>
              </a:rPr>
              <a:t>Settlement</a:t>
            </a:r>
            <a:r>
              <a:rPr lang="en-US" sz="1050" dirty="0">
                <a:solidFill>
                  <a:schemeClr val="dk1"/>
                </a:solidFill>
              </a:rPr>
              <a:t>: The dispute is resolved through a payment of money.</a:t>
            </a:r>
          </a:p>
          <a:p>
            <a:pPr>
              <a:lnSpc>
                <a:spcPct val="115000"/>
              </a:lnSpc>
              <a:spcBef>
                <a:spcPts val="600"/>
              </a:spcBef>
              <a:buClr>
                <a:schemeClr val="dk1"/>
              </a:buClr>
              <a:buSzPts val="1100"/>
            </a:pPr>
            <a:endParaRPr sz="1050" dirty="0">
              <a:solidFill>
                <a:schemeClr val="dk1"/>
              </a:solidFill>
            </a:endParaRPr>
          </a:p>
        </p:txBody>
      </p:sp>
      <p:pic>
        <p:nvPicPr>
          <p:cNvPr id="2" name="Picture 1">
            <a:extLst>
              <a:ext uri="{FF2B5EF4-FFF2-40B4-BE49-F238E27FC236}">
                <a16:creationId xmlns:a16="http://schemas.microsoft.com/office/drawing/2014/main" id="{067E0AC7-ABD7-2047-B37E-81A1E1956FD8}"/>
              </a:ext>
            </a:extLst>
          </p:cNvPr>
          <p:cNvPicPr>
            <a:picLocks noChangeAspect="1"/>
          </p:cNvPicPr>
          <p:nvPr/>
        </p:nvPicPr>
        <p:blipFill>
          <a:blip r:embed="rId3"/>
          <a:stretch>
            <a:fillRect/>
          </a:stretch>
        </p:blipFill>
        <p:spPr>
          <a:xfrm>
            <a:off x="0" y="3023461"/>
            <a:ext cx="9144000" cy="1823893"/>
          </a:xfrm>
          <a:prstGeom prst="rect">
            <a:avLst/>
          </a:prstGeom>
        </p:spPr>
      </p:pic>
    </p:spTree>
    <p:extLst>
      <p:ext uri="{BB962C8B-B14F-4D97-AF65-F5344CB8AC3E}">
        <p14:creationId xmlns:p14="http://schemas.microsoft.com/office/powerpoint/2010/main" val="170672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Overview</a:t>
            </a:r>
            <a:endParaRPr/>
          </a:p>
        </p:txBody>
      </p:sp>
      <p:pic>
        <p:nvPicPr>
          <p:cNvPr id="61" name="Google Shape;61;p2"/>
          <p:cNvPicPr preferRelativeResize="0"/>
          <p:nvPr/>
        </p:nvPicPr>
        <p:blipFill>
          <a:blip r:embed="rId3">
            <a:alphaModFix/>
          </a:blip>
          <a:stretch>
            <a:fillRect/>
          </a:stretch>
        </p:blipFill>
        <p:spPr>
          <a:xfrm>
            <a:off x="482175" y="1017725"/>
            <a:ext cx="817965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Contributory Factors</a:t>
            </a:r>
            <a:endParaRPr/>
          </a:p>
        </p:txBody>
      </p:sp>
      <p:sp>
        <p:nvSpPr>
          <p:cNvPr id="67" name="Google Shape;67;p3"/>
          <p:cNvSpPr txBox="1"/>
          <p:nvPr/>
        </p:nvSpPr>
        <p:spPr>
          <a:xfrm>
            <a:off x="432800" y="1035900"/>
            <a:ext cx="8139900" cy="132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rPr>
              <a:t>Generic Crime</a:t>
            </a:r>
            <a:r>
              <a:rPr lang="en" sz="1050">
                <a:solidFill>
                  <a:schemeClr val="dk1"/>
                </a:solidFill>
              </a:rPr>
              <a:t>: The disease outbreak could be the result of a crime, i.e., someone polluting the water with a chemical</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Compliance</a:t>
            </a:r>
            <a:r>
              <a:rPr lang="en" sz="1050">
                <a:solidFill>
                  <a:schemeClr val="dk1"/>
                </a:solidFill>
              </a:rPr>
              <a:t>: Compliance to a rule or regulation. Often negated, for example violating health regulations.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Biological Warfare</a:t>
            </a:r>
            <a:r>
              <a:rPr lang="en" sz="1050">
                <a:solidFill>
                  <a:schemeClr val="dk1"/>
                </a:solidFill>
              </a:rPr>
              <a:t>: The disease outbreak may result from the use of biological toxins or infectious agents such as bacteria, viruses, insects, and fungi with the intent to kill, harm or incapacitate humans, animals or plants as an act of war</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Mutate Life</a:t>
            </a:r>
            <a:r>
              <a:rPr lang="en" sz="1050">
                <a:solidFill>
                  <a:schemeClr val="dk1"/>
                </a:solidFill>
              </a:rPr>
              <a:t>: The virus may undergo an alteration in the nucleotide sequence of the genome during the disease outbreak</a:t>
            </a:r>
            <a:endParaRPr/>
          </a:p>
        </p:txBody>
      </p:sp>
      <p:pic>
        <p:nvPicPr>
          <p:cNvPr id="68" name="Google Shape;68;p3"/>
          <p:cNvPicPr preferRelativeResize="0"/>
          <p:nvPr/>
        </p:nvPicPr>
        <p:blipFill>
          <a:blip r:embed="rId3">
            <a:alphaModFix/>
          </a:blip>
          <a:stretch>
            <a:fillRect/>
          </a:stretch>
        </p:blipFill>
        <p:spPr>
          <a:xfrm>
            <a:off x="2494125" y="2527075"/>
            <a:ext cx="4017244" cy="248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288800" y="158778"/>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Onset</a:t>
            </a:r>
            <a:endParaRPr dirty="0"/>
          </a:p>
        </p:txBody>
      </p:sp>
      <p:sp>
        <p:nvSpPr>
          <p:cNvPr id="74" name="Google Shape;74;p4"/>
          <p:cNvSpPr txBox="1"/>
          <p:nvPr/>
        </p:nvSpPr>
        <p:spPr>
          <a:xfrm>
            <a:off x="334600" y="577917"/>
            <a:ext cx="8294400" cy="1716209"/>
          </a:xfrm>
          <a:prstGeom prst="rect">
            <a:avLst/>
          </a:prstGeom>
          <a:noFill/>
          <a:ln>
            <a:noFill/>
          </a:ln>
        </p:spPr>
        <p:txBody>
          <a:bodyPr spcFirstLastPara="1" wrap="square" lIns="91425" tIns="91425" rIns="91425" bIns="91425" anchor="t" anchorCtr="0">
            <a:spAutoFit/>
          </a:bodyPr>
          <a:lstStyle/>
          <a:p>
            <a:pPr>
              <a:lnSpc>
                <a:spcPct val="115000"/>
              </a:lnSpc>
              <a:buClr>
                <a:schemeClr val="dk1"/>
              </a:buClr>
              <a:buSzPts val="1100"/>
            </a:pPr>
            <a:r>
              <a:rPr lang="en" sz="1050" b="1" dirty="0">
                <a:solidFill>
                  <a:schemeClr val="dk1"/>
                </a:solidFill>
              </a:rPr>
              <a:t>Consume: </a:t>
            </a:r>
            <a:r>
              <a:rPr lang="en-US" sz="1050" dirty="0">
                <a:solidFill>
                  <a:schemeClr val="dk1"/>
                </a:solidFill>
              </a:rPr>
              <a:t>Consumption of a substance by an organism.</a:t>
            </a:r>
            <a:endParaRPr lang="en" sz="1050" dirty="0">
              <a:solidFill>
                <a:schemeClr val="dk1"/>
              </a:solidFill>
            </a:endParaRPr>
          </a:p>
          <a:p>
            <a:pPr>
              <a:lnSpc>
                <a:spcPct val="115000"/>
              </a:lnSpc>
              <a:buClr>
                <a:schemeClr val="dk1"/>
              </a:buClr>
              <a:buSzPts val="1100"/>
            </a:pPr>
            <a:r>
              <a:rPr lang="en" sz="1050" b="1" dirty="0">
                <a:solidFill>
                  <a:schemeClr val="dk1"/>
                </a:solidFill>
              </a:rPr>
              <a:t>Contamination: </a:t>
            </a:r>
            <a:r>
              <a:rPr lang="en-US" sz="1050" dirty="0">
                <a:solidFill>
                  <a:schemeClr val="dk1"/>
                </a:solidFill>
              </a:rPr>
              <a:t>Presence of an unwanted constituent, harmful substance or impurity in a material, physical body, or environment</a:t>
            </a:r>
            <a:endParaRPr lang="en" sz="105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b="1" dirty="0">
                <a:solidFill>
                  <a:schemeClr val="dk1"/>
                </a:solidFill>
              </a:rPr>
              <a:t>Infections</a:t>
            </a:r>
            <a:r>
              <a:rPr lang="en" sz="1050" dirty="0">
                <a:solidFill>
                  <a:schemeClr val="dk1"/>
                </a:solidFill>
              </a:rPr>
              <a:t>: Invasion of an organism's body tissues by the virus. People can be infected by the virus in the disease outbreak</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Early Illness</a:t>
            </a:r>
            <a:r>
              <a:rPr lang="en" sz="1050" dirty="0">
                <a:solidFill>
                  <a:schemeClr val="dk1"/>
                </a:solidFill>
              </a:rPr>
              <a:t>: Abnormal condition that negatively affects the structure or function of all or part of an organism due to the virus in the disease outbreak</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Identify Outbreak</a:t>
            </a:r>
            <a:r>
              <a:rPr lang="en" sz="1050" dirty="0">
                <a:solidFill>
                  <a:schemeClr val="dk1"/>
                </a:solidFill>
              </a:rPr>
              <a:t>: Detecting a possible outbreak. Usually accompanied by an announcement.</a:t>
            </a:r>
            <a:endParaRPr sz="1050" dirty="0">
              <a:solidFill>
                <a:schemeClr val="dk1"/>
              </a:solidFill>
            </a:endParaRPr>
          </a:p>
          <a:p>
            <a:pPr marL="0" lvl="0" indent="0" algn="l" rtl="0">
              <a:lnSpc>
                <a:spcPct val="115000"/>
              </a:lnSpc>
              <a:spcBef>
                <a:spcPts val="600"/>
              </a:spcBef>
              <a:spcAft>
                <a:spcPts val="0"/>
              </a:spcAft>
              <a:buNone/>
            </a:pPr>
            <a:r>
              <a:rPr lang="en" sz="1050" b="1" dirty="0">
                <a:solidFill>
                  <a:schemeClr val="dk1"/>
                </a:solidFill>
              </a:rPr>
              <a:t>Alert Authorities</a:t>
            </a:r>
            <a:r>
              <a:rPr lang="en" sz="1050" dirty="0">
                <a:solidFill>
                  <a:schemeClr val="dk1"/>
                </a:solidFill>
              </a:rPr>
              <a:t>: Alerting and reporting the detected outbreak to state and local public health authorities</a:t>
            </a:r>
            <a:endParaRPr dirty="0"/>
          </a:p>
        </p:txBody>
      </p:sp>
      <p:pic>
        <p:nvPicPr>
          <p:cNvPr id="2" name="Picture 1">
            <a:extLst>
              <a:ext uri="{FF2B5EF4-FFF2-40B4-BE49-F238E27FC236}">
                <a16:creationId xmlns:a16="http://schemas.microsoft.com/office/drawing/2014/main" id="{75E2495C-E65A-794B-99B8-5F7CDCE3FD5D}"/>
              </a:ext>
            </a:extLst>
          </p:cNvPr>
          <p:cNvPicPr>
            <a:picLocks noChangeAspect="1"/>
          </p:cNvPicPr>
          <p:nvPr/>
        </p:nvPicPr>
        <p:blipFill>
          <a:blip r:embed="rId3"/>
          <a:stretch>
            <a:fillRect/>
          </a:stretch>
        </p:blipFill>
        <p:spPr>
          <a:xfrm>
            <a:off x="1256305" y="2434441"/>
            <a:ext cx="6249726" cy="2629795"/>
          </a:xfrm>
          <a:prstGeom prst="rect">
            <a:avLst/>
          </a:prstGeom>
        </p:spPr>
      </p:pic>
    </p:spTree>
    <p:extLst>
      <p:ext uri="{BB962C8B-B14F-4D97-AF65-F5344CB8AC3E}">
        <p14:creationId xmlns:p14="http://schemas.microsoft.com/office/powerpoint/2010/main" val="104116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Outbreak</a:t>
            </a:r>
            <a:endParaRPr/>
          </a:p>
        </p:txBody>
      </p:sp>
      <p:sp>
        <p:nvSpPr>
          <p:cNvPr id="81" name="Google Shape;81;p5"/>
          <p:cNvSpPr txBox="1"/>
          <p:nvPr/>
        </p:nvSpPr>
        <p:spPr>
          <a:xfrm>
            <a:off x="401900" y="927775"/>
            <a:ext cx="8430300" cy="156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rPr>
              <a:t>Mutations</a:t>
            </a:r>
            <a:r>
              <a:rPr lang="en" sz="1050">
                <a:solidFill>
                  <a:schemeClr val="dk1"/>
                </a:solidFill>
              </a:rPr>
              <a:t>: The virus may undergo an alteration in the nucleotide sequence of the genome during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Infections</a:t>
            </a:r>
            <a:r>
              <a:rPr lang="en" sz="1050">
                <a:solidFill>
                  <a:schemeClr val="dk1"/>
                </a:solidFill>
              </a:rPr>
              <a:t>: Invasion of an organism's body tissues by disease-causing agents. People can be infected by the virus in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Illness</a:t>
            </a:r>
            <a:r>
              <a:rPr lang="en" sz="1050">
                <a:solidFill>
                  <a:schemeClr val="dk1"/>
                </a:solidFill>
              </a:rPr>
              <a:t>: Abnormal condition that negatively affects the structure or function of all or part of an organism due to infection of the virus in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Construction</a:t>
            </a:r>
            <a:r>
              <a:rPr lang="en" sz="1050">
                <a:solidFill>
                  <a:schemeClr val="dk1"/>
                </a:solidFill>
              </a:rPr>
              <a:t>: Field hospitals may be constructed to accommodate patients during the outbreak</a:t>
            </a:r>
            <a:endParaRPr sz="1050">
              <a:solidFill>
                <a:schemeClr val="dk1"/>
              </a:solidFill>
            </a:endParaRPr>
          </a:p>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A2EE2800-0966-2F4E-9989-D33C2A8283BC}"/>
              </a:ext>
            </a:extLst>
          </p:cNvPr>
          <p:cNvPicPr>
            <a:picLocks noChangeAspect="1"/>
          </p:cNvPicPr>
          <p:nvPr/>
        </p:nvPicPr>
        <p:blipFill>
          <a:blip r:embed="rId3"/>
          <a:stretch>
            <a:fillRect/>
          </a:stretch>
        </p:blipFill>
        <p:spPr>
          <a:xfrm>
            <a:off x="581763" y="2488075"/>
            <a:ext cx="8070574" cy="23005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311700" y="150826"/>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Medical Response</a:t>
            </a:r>
            <a:endParaRPr dirty="0"/>
          </a:p>
        </p:txBody>
      </p:sp>
      <p:sp>
        <p:nvSpPr>
          <p:cNvPr id="88" name="Google Shape;88;p6"/>
          <p:cNvSpPr txBox="1"/>
          <p:nvPr/>
        </p:nvSpPr>
        <p:spPr>
          <a:xfrm>
            <a:off x="311700" y="686844"/>
            <a:ext cx="8520600" cy="871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dirty="0">
                <a:solidFill>
                  <a:schemeClr val="dk1"/>
                </a:solidFill>
              </a:rPr>
              <a:t>Testing</a:t>
            </a:r>
            <a:r>
              <a:rPr lang="en" sz="1050" dirty="0">
                <a:solidFill>
                  <a:schemeClr val="dk1"/>
                </a:solidFill>
              </a:rPr>
              <a:t>: A viral test checks specimens from your nose or your mouth to find out if you are currently infected with the virus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Diagnosis</a:t>
            </a:r>
            <a:r>
              <a:rPr lang="en" sz="1050" dirty="0">
                <a:solidFill>
                  <a:schemeClr val="dk1"/>
                </a:solidFill>
              </a:rPr>
              <a:t>: Medical diagnosis on infection of the virus in the disease outbreak</a:t>
            </a:r>
            <a:endParaRPr sz="1050" dirty="0">
              <a:solidFill>
                <a:schemeClr val="dk1"/>
              </a:solidFill>
            </a:endParaRPr>
          </a:p>
          <a:p>
            <a:pPr marL="0" lvl="0" indent="0" algn="l" rtl="0">
              <a:lnSpc>
                <a:spcPct val="115000"/>
              </a:lnSpc>
              <a:spcBef>
                <a:spcPts val="600"/>
              </a:spcBef>
              <a:spcAft>
                <a:spcPts val="600"/>
              </a:spcAft>
              <a:buNone/>
            </a:pPr>
            <a:r>
              <a:rPr lang="en" sz="1050" b="1" dirty="0">
                <a:solidFill>
                  <a:schemeClr val="dk1"/>
                </a:solidFill>
              </a:rPr>
              <a:t>Treatment</a:t>
            </a:r>
            <a:r>
              <a:rPr lang="en" sz="1050" dirty="0">
                <a:solidFill>
                  <a:schemeClr val="dk1"/>
                </a:solidFill>
              </a:rPr>
              <a:t>: Attempted remediation of a health problem due to infection of the virus in the disease outbreak</a:t>
            </a:r>
            <a:endParaRPr dirty="0"/>
          </a:p>
        </p:txBody>
      </p:sp>
      <p:pic>
        <p:nvPicPr>
          <p:cNvPr id="89" name="Google Shape;89;p6"/>
          <p:cNvPicPr preferRelativeResize="0"/>
          <p:nvPr/>
        </p:nvPicPr>
        <p:blipFill>
          <a:blip r:embed="rId3">
            <a:alphaModFix/>
          </a:blip>
          <a:stretch>
            <a:fillRect/>
          </a:stretch>
        </p:blipFill>
        <p:spPr>
          <a:xfrm>
            <a:off x="3092350" y="1869975"/>
            <a:ext cx="5947401" cy="3187800"/>
          </a:xfrm>
          <a:prstGeom prst="rect">
            <a:avLst/>
          </a:prstGeom>
          <a:noFill/>
          <a:ln>
            <a:noFill/>
          </a:ln>
        </p:spPr>
      </p:pic>
      <p:sp>
        <p:nvSpPr>
          <p:cNvPr id="90" name="Google Shape;90;p6"/>
          <p:cNvSpPr txBox="1"/>
          <p:nvPr/>
        </p:nvSpPr>
        <p:spPr>
          <a:xfrm>
            <a:off x="311700" y="1558644"/>
            <a:ext cx="2736900" cy="333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dirty="0">
                <a:solidFill>
                  <a:schemeClr val="dk1"/>
                </a:solidFill>
              </a:rPr>
              <a:t>Tracing</a:t>
            </a:r>
            <a:r>
              <a:rPr lang="en" sz="1050" dirty="0">
                <a:solidFill>
                  <a:schemeClr val="dk1"/>
                </a:solidFill>
              </a:rPr>
              <a:t>: Contact tracing identifies persons who may have come into contact with an infected person during the disease outbreak</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Quarantine</a:t>
            </a:r>
            <a:r>
              <a:rPr lang="en" sz="1050" dirty="0">
                <a:solidFill>
                  <a:schemeClr val="dk1"/>
                </a:solidFill>
              </a:rPr>
              <a:t>: Restriction on the movement of people, animals and goods which is intended to prevent the spread of the disease</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Gather Data</a:t>
            </a:r>
            <a:r>
              <a:rPr lang="en" sz="1050" dirty="0">
                <a:solidFill>
                  <a:schemeClr val="dk1"/>
                </a:solidFill>
              </a:rPr>
              <a:t>: Epidemiologic data collection</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Die</a:t>
            </a:r>
            <a:r>
              <a:rPr lang="en" sz="1050" dirty="0">
                <a:solidFill>
                  <a:schemeClr val="dk1"/>
                </a:solidFill>
              </a:rPr>
              <a:t>: Patients may die from the infection of the virus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Recover</a:t>
            </a:r>
            <a:r>
              <a:rPr lang="en" sz="1050" dirty="0">
                <a:solidFill>
                  <a:schemeClr val="dk1"/>
                </a:solidFill>
              </a:rPr>
              <a:t>: Patients may recover from the infection of the virus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Funeral</a:t>
            </a:r>
            <a:r>
              <a:rPr lang="en" sz="1050" dirty="0">
                <a:solidFill>
                  <a:schemeClr val="dk1"/>
                </a:solidFill>
              </a:rPr>
              <a:t>: A ceremony for patients died in the disease outbreak</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Research Response</a:t>
            </a:r>
            <a:endParaRPr/>
          </a:p>
        </p:txBody>
      </p:sp>
      <p:sp>
        <p:nvSpPr>
          <p:cNvPr id="96" name="Google Shape;96;p7"/>
          <p:cNvSpPr txBox="1"/>
          <p:nvPr/>
        </p:nvSpPr>
        <p:spPr>
          <a:xfrm>
            <a:off x="324675" y="989550"/>
            <a:ext cx="8520600" cy="139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rPr>
              <a:t>Meeting</a:t>
            </a:r>
            <a:r>
              <a:rPr lang="en" sz="1050">
                <a:solidFill>
                  <a:schemeClr val="dk1"/>
                </a:solidFill>
              </a:rPr>
              <a:t>: Academic conference or scientific conference for conducting research on fighting the virus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Collaborate</a:t>
            </a:r>
            <a:r>
              <a:rPr lang="en" sz="1050">
                <a:solidFill>
                  <a:schemeClr val="dk1"/>
                </a:solidFill>
              </a:rPr>
              <a:t>: Research collaboration on finding treatment for the virus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Research</a:t>
            </a:r>
            <a:r>
              <a:rPr lang="en" sz="1050">
                <a:solidFill>
                  <a:schemeClr val="dk1"/>
                </a:solidFill>
              </a:rPr>
              <a:t>: Conducting research fighting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New Treatments</a:t>
            </a:r>
            <a:r>
              <a:rPr lang="en" sz="1050">
                <a:solidFill>
                  <a:schemeClr val="dk1"/>
                </a:solidFill>
              </a:rPr>
              <a:t>: Developing effective treatment or cure for the disease</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Discussion</a:t>
            </a:r>
            <a:r>
              <a:rPr lang="en" sz="1050">
                <a:solidFill>
                  <a:schemeClr val="dk1"/>
                </a:solidFill>
              </a:rPr>
              <a:t>: conversation between two or more people on responding to the disease outbreak</a:t>
            </a:r>
            <a:endParaRPr/>
          </a:p>
        </p:txBody>
      </p:sp>
      <p:pic>
        <p:nvPicPr>
          <p:cNvPr id="97" name="Google Shape;97;p7"/>
          <p:cNvPicPr preferRelativeResize="0"/>
          <p:nvPr/>
        </p:nvPicPr>
        <p:blipFill>
          <a:blip r:embed="rId3">
            <a:alphaModFix/>
          </a:blip>
          <a:stretch>
            <a:fillRect/>
          </a:stretch>
        </p:blipFill>
        <p:spPr>
          <a:xfrm>
            <a:off x="1789063" y="2419350"/>
            <a:ext cx="5565871" cy="245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Authority Response</a:t>
            </a:r>
            <a:endParaRPr/>
          </a:p>
        </p:txBody>
      </p:sp>
      <p:sp>
        <p:nvSpPr>
          <p:cNvPr id="104" name="Google Shape;104;p8"/>
          <p:cNvSpPr txBox="1"/>
          <p:nvPr/>
        </p:nvSpPr>
        <p:spPr>
          <a:xfrm>
            <a:off x="139325" y="1357175"/>
            <a:ext cx="4432675" cy="351054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dirty="0" err="1">
                <a:solidFill>
                  <a:schemeClr val="dk1"/>
                </a:solidFill>
              </a:rPr>
              <a:t>StartPosition</a:t>
            </a:r>
            <a:r>
              <a:rPr lang="en" sz="1050" dirty="0">
                <a:solidFill>
                  <a:schemeClr val="dk1"/>
                </a:solidFill>
              </a:rPr>
              <a:t>: Officials are assigned to monitor, prevent, contain, and mitigate the disease outbreak</a:t>
            </a:r>
          </a:p>
          <a:p>
            <a:pPr>
              <a:lnSpc>
                <a:spcPct val="115000"/>
              </a:lnSpc>
              <a:buClr>
                <a:schemeClr val="dk1"/>
              </a:buClr>
              <a:buSzPts val="1100"/>
            </a:pPr>
            <a:r>
              <a:rPr lang="en" sz="1050" b="1" dirty="0">
                <a:solidFill>
                  <a:schemeClr val="dk1"/>
                </a:solidFill>
              </a:rPr>
              <a:t>Destruction</a:t>
            </a:r>
            <a:r>
              <a:rPr lang="en" sz="1050" dirty="0">
                <a:solidFill>
                  <a:schemeClr val="dk1"/>
                </a:solidFill>
              </a:rPr>
              <a:t>: </a:t>
            </a:r>
            <a:r>
              <a:rPr lang="en-US" sz="1050" dirty="0">
                <a:solidFill>
                  <a:schemeClr val="dk1"/>
                </a:solidFill>
              </a:rPr>
              <a:t>The government destroys the source of the disease, for example, Haiti demolished the fishing nuts where the Cholera epidemic started.</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Gov Health Decree</a:t>
            </a:r>
            <a:r>
              <a:rPr lang="en" sz="1050" dirty="0">
                <a:solidFill>
                  <a:schemeClr val="dk1"/>
                </a:solidFill>
              </a:rPr>
              <a:t>: Legislations were issued fighting the disease outbreak by government</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Debunk Misinformation</a:t>
            </a:r>
            <a:r>
              <a:rPr lang="en" sz="1050" dirty="0">
                <a:solidFill>
                  <a:schemeClr val="dk1"/>
                </a:solidFill>
              </a:rPr>
              <a:t>: Debunking misinformation of related to the disease outbreak</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Close Border</a:t>
            </a:r>
            <a:r>
              <a:rPr lang="en" sz="1050" dirty="0">
                <a:solidFill>
                  <a:schemeClr val="dk1"/>
                </a:solidFill>
              </a:rPr>
              <a:t>: Border were closed to slow the spread of the virus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Distribute</a:t>
            </a:r>
            <a:r>
              <a:rPr lang="en" sz="1050" dirty="0">
                <a:solidFill>
                  <a:schemeClr val="dk1"/>
                </a:solidFill>
              </a:rPr>
              <a:t>: Distributing the vaccines of the virus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Financial Aid</a:t>
            </a:r>
            <a:r>
              <a:rPr lang="en" sz="1050" dirty="0">
                <a:solidFill>
                  <a:schemeClr val="dk1"/>
                </a:solidFill>
              </a:rPr>
              <a:t>: Financial assistance with food, housing and bills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err="1">
                <a:solidFill>
                  <a:schemeClr val="dk1"/>
                </a:solidFill>
              </a:rPr>
              <a:t>ExchangeBuySell</a:t>
            </a:r>
            <a:r>
              <a:rPr lang="en" sz="1050" dirty="0">
                <a:solidFill>
                  <a:schemeClr val="dk1"/>
                </a:solidFill>
              </a:rPr>
              <a:t>: Buying, selling or exchanging goods related to the disease outbreak</a:t>
            </a:r>
            <a:endParaRPr sz="1050" dirty="0">
              <a:solidFill>
                <a:schemeClr val="dk1"/>
              </a:solidFill>
            </a:endParaRPr>
          </a:p>
          <a:p>
            <a:pPr marL="0" lvl="0" indent="0" algn="l" rtl="0">
              <a:lnSpc>
                <a:spcPct val="115000"/>
              </a:lnSpc>
              <a:spcBef>
                <a:spcPts val="600"/>
              </a:spcBef>
              <a:spcAft>
                <a:spcPts val="0"/>
              </a:spcAft>
              <a:buNone/>
            </a:pPr>
            <a:r>
              <a:rPr lang="en" sz="1050" b="1" dirty="0">
                <a:solidFill>
                  <a:schemeClr val="dk1"/>
                </a:solidFill>
              </a:rPr>
              <a:t>Donate</a:t>
            </a:r>
            <a:r>
              <a:rPr lang="en" sz="1050" dirty="0">
                <a:solidFill>
                  <a:schemeClr val="dk1"/>
                </a:solidFill>
              </a:rPr>
              <a:t>: Charitable activities related to the disease outbreak</a:t>
            </a:r>
            <a:endParaRPr dirty="0"/>
          </a:p>
        </p:txBody>
      </p:sp>
      <p:pic>
        <p:nvPicPr>
          <p:cNvPr id="2" name="Picture 1">
            <a:extLst>
              <a:ext uri="{FF2B5EF4-FFF2-40B4-BE49-F238E27FC236}">
                <a16:creationId xmlns:a16="http://schemas.microsoft.com/office/drawing/2014/main" id="{22B186CA-184F-0741-B4F9-BA2412ED1035}"/>
              </a:ext>
            </a:extLst>
          </p:cNvPr>
          <p:cNvPicPr>
            <a:picLocks noChangeAspect="1"/>
          </p:cNvPicPr>
          <p:nvPr/>
        </p:nvPicPr>
        <p:blipFill>
          <a:blip r:embed="rId3"/>
          <a:stretch>
            <a:fillRect/>
          </a:stretch>
        </p:blipFill>
        <p:spPr>
          <a:xfrm>
            <a:off x="4674186" y="518751"/>
            <a:ext cx="4330489" cy="38712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txBox="1">
            <a:spLocks noGrp="1"/>
          </p:cNvSpPr>
          <p:nvPr>
            <p:ph type="title"/>
          </p:nvPr>
        </p:nvSpPr>
        <p:spPr>
          <a:xfrm>
            <a:off x="311700" y="1402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Society Response</a:t>
            </a:r>
            <a:endParaRPr/>
          </a:p>
        </p:txBody>
      </p:sp>
      <p:pic>
        <p:nvPicPr>
          <p:cNvPr id="110" name="Google Shape;110;p9"/>
          <p:cNvPicPr preferRelativeResize="0"/>
          <p:nvPr/>
        </p:nvPicPr>
        <p:blipFill>
          <a:blip r:embed="rId3">
            <a:alphaModFix/>
          </a:blip>
          <a:stretch>
            <a:fillRect/>
          </a:stretch>
        </p:blipFill>
        <p:spPr>
          <a:xfrm>
            <a:off x="3827500" y="1231900"/>
            <a:ext cx="5327737" cy="3820975"/>
          </a:xfrm>
          <a:prstGeom prst="rect">
            <a:avLst/>
          </a:prstGeom>
          <a:noFill/>
          <a:ln>
            <a:noFill/>
          </a:ln>
        </p:spPr>
      </p:pic>
      <p:sp>
        <p:nvSpPr>
          <p:cNvPr id="111" name="Google Shape;111;p9"/>
          <p:cNvSpPr txBox="1"/>
          <p:nvPr/>
        </p:nvSpPr>
        <p:spPr>
          <a:xfrm>
            <a:off x="108425" y="793900"/>
            <a:ext cx="5205300" cy="432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rPr>
              <a:t>Alert Population</a:t>
            </a:r>
            <a:r>
              <a:rPr lang="en" sz="1050">
                <a:solidFill>
                  <a:schemeClr val="dk1"/>
                </a:solidFill>
              </a:rPr>
              <a:t>: Alerting population of the exposure of the virus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Educate</a:t>
            </a:r>
            <a:r>
              <a:rPr lang="en" sz="1050">
                <a:solidFill>
                  <a:schemeClr val="dk1"/>
                </a:solidFill>
              </a:rPr>
              <a:t>: Sharing and educating related knowledge for fighting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BuySellExchange</a:t>
            </a:r>
            <a:r>
              <a:rPr lang="en" sz="1050">
                <a:solidFill>
                  <a:schemeClr val="dk1"/>
                </a:solidFill>
              </a:rPr>
              <a:t>: Buying, selling or exchanging goods related to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Demonstrate</a:t>
            </a:r>
            <a:r>
              <a:rPr lang="en" sz="1050">
                <a:solidFill>
                  <a:schemeClr val="dk1"/>
                </a:solidFill>
              </a:rPr>
              <a:t>: Protests over responses to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BusinessClose</a:t>
            </a:r>
            <a:r>
              <a:rPr lang="en" sz="1050">
                <a:solidFill>
                  <a:schemeClr val="dk1"/>
                </a:solidFill>
              </a:rPr>
              <a:t>: Business close due to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BusinessReopen</a:t>
            </a:r>
            <a:r>
              <a:rPr lang="en" sz="1050">
                <a:solidFill>
                  <a:schemeClr val="dk1"/>
                </a:solidFill>
              </a:rPr>
              <a:t>: Business reopen due to the disease outbreak</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Comply</a:t>
            </a:r>
            <a:r>
              <a:rPr lang="en" sz="1050">
                <a:solidFill>
                  <a:schemeClr val="dk1"/>
                </a:solidFill>
              </a:rPr>
              <a:t>: Complying to the government legislations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Limit Travel</a:t>
            </a:r>
            <a:r>
              <a:rPr lang="en" sz="1050">
                <a:solidFill>
                  <a:schemeClr val="dk1"/>
                </a:solidFill>
              </a:rPr>
              <a:t>: Restrictions on traveling to slow down the spread of the virus</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Social Distancing</a:t>
            </a:r>
            <a:r>
              <a:rPr lang="en" sz="1050">
                <a:solidFill>
                  <a:schemeClr val="dk1"/>
                </a:solidFill>
              </a:rPr>
              <a:t>: Keep physical distance to prevent the spread of the disease</a:t>
            </a:r>
            <a:endParaRPr sz="1050">
              <a:solidFill>
                <a:schemeClr val="dk1"/>
              </a:solidFill>
            </a:endParaRPr>
          </a:p>
          <a:p>
            <a:pPr marL="0" lvl="0" indent="0" algn="l" rtl="0">
              <a:lnSpc>
                <a:spcPct val="115000"/>
              </a:lnSpc>
              <a:spcBef>
                <a:spcPts val="0"/>
              </a:spcBef>
              <a:spcAft>
                <a:spcPts val="0"/>
              </a:spcAft>
              <a:buNone/>
            </a:pPr>
            <a:r>
              <a:rPr lang="en" sz="1050" b="1">
                <a:solidFill>
                  <a:schemeClr val="dk1"/>
                </a:solidFill>
              </a:rPr>
              <a:t>Sanitize: </a:t>
            </a:r>
            <a:r>
              <a:rPr lang="en" sz="1050">
                <a:solidFill>
                  <a:schemeClr val="dk1"/>
                </a:solidFill>
              </a:rPr>
              <a:t>Disinfection to prevent infection of the virus</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Wear Mask</a:t>
            </a:r>
            <a:r>
              <a:rPr lang="en" sz="1050">
                <a:solidFill>
                  <a:schemeClr val="dk1"/>
                </a:solidFill>
              </a:rPr>
              <a:t>: Wearing masks to prevent the spread of virus</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Wash</a:t>
            </a:r>
            <a:r>
              <a:rPr lang="en" sz="1050">
                <a:solidFill>
                  <a:schemeClr val="dk1"/>
                </a:solidFill>
              </a:rPr>
              <a:t>: Washing hands to prevent infection</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Vaccinate</a:t>
            </a:r>
            <a:r>
              <a:rPr lang="en" sz="1050">
                <a:solidFill>
                  <a:schemeClr val="dk1"/>
                </a:solidFill>
              </a:rPr>
              <a:t>: Vaccine intended to provide acquired immunity against the virus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Inject</a:t>
            </a:r>
            <a:r>
              <a:rPr lang="en" sz="1050">
                <a:solidFill>
                  <a:schemeClr val="dk1"/>
                </a:solidFill>
              </a:rPr>
              <a:t>: The act of administering a liquid, especially a drug, into a patient infected by the virus using a needle and a syringe</a:t>
            </a:r>
            <a:endParaRPr sz="105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1076</Words>
  <Application>Microsoft Macintosh PowerPoint</Application>
  <PresentationFormat>On-screen Show (16:9)</PresentationFormat>
  <Paragraphs>84</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RESIN Epidemic Schema Quizlet 9</vt:lpstr>
      <vt:lpstr>Overview</vt:lpstr>
      <vt:lpstr>Contributory Factors</vt:lpstr>
      <vt:lpstr>Onset</vt:lpstr>
      <vt:lpstr>Outbreak</vt:lpstr>
      <vt:lpstr>Medical Response</vt:lpstr>
      <vt:lpstr>Research Response</vt:lpstr>
      <vt:lpstr>Authority Response</vt:lpstr>
      <vt:lpstr>Society Response</vt:lpstr>
      <vt:lpstr>Investigation</vt:lpstr>
      <vt:lpstr>Civil Justice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RESIN Epidemic Schema Quizlet 8</dc:title>
  <cp:lastModifiedBy>Li, Sha</cp:lastModifiedBy>
  <cp:revision>10</cp:revision>
  <dcterms:modified xsi:type="dcterms:W3CDTF">2022-01-28T00:51:19Z</dcterms:modified>
</cp:coreProperties>
</file>