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6197"/>
  </p:normalViewPr>
  <p:slideViewPr>
    <p:cSldViewPr snapToGrid="0" snapToObjects="1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C2BB-1457-8F43-B31B-8133C2651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1FE52-9626-4D47-A325-0311607DB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66645-E815-934E-83D2-190A196B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4C2F-4B60-7048-AC1C-9937AE06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3555-F68D-ED44-8D84-D5513899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CF9C-A8CA-1C41-B876-A15EB793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FF16B-7C05-E742-9628-98CFFCEC6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1F583-E517-AF42-9EA5-78AFD76E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85AB-AFDC-4246-AC2D-95CA142D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05FD-CEBE-C845-B0F6-EC05004E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48F75-C73A-654E-9109-0A42764D0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4B20-0A8E-2C4F-86BD-9D8D39A2C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9AD9-EBB4-B34F-9C06-BAECFCCB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F9DA-813C-694D-9E93-AEB130CD6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F2A1-EDEE-2348-992E-60FBF78F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2BFB-D42C-8E47-AF26-C211205D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7D6B-3FD4-B942-B417-3815B896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A7BA-D9EC-F947-AA17-83662935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0C92-CBB6-9543-9293-01776FB4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6B969-87F7-BC4E-85A8-B5FBDBA8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A00C-8B30-1D4D-9F7D-5547F001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854D2-CE71-DA41-96C3-3E869F5A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5E373-237A-B949-AB19-CDFB2FF9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3A83-5917-4943-9530-28621E0C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9BAB-FEFB-3C4E-8474-7CC78EA6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2CC2-F35C-AB44-B76D-95B1D0B8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D8F3-F1E8-6E4C-9E7E-225A534C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2DFF7-520F-A842-85D7-968A462C9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6AC2D-DA9C-3442-AB4D-AF800C3D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18DC2-00FA-2045-80ED-D6903101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EEA9-A89D-1F46-A410-3B8A8E1C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3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5E10-8E46-624F-8943-E173CA10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5E4F-FAA4-E847-BAF8-CC2F6B79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663F5-E0BE-2C40-9950-63DCBD7B5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8D194-7307-A849-978D-262055511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5B3BA-6DCC-B54A-83F3-D07DE923D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2F8E-516C-7240-A0F8-A2235AA4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094CA-08F0-B14F-94FF-6623057A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963E-D100-004F-B2E8-2C92B5E8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167B-001A-F544-A4B1-FA168BE6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FC237-296B-D346-907D-62D488FA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5146F-E985-5843-BB35-403A3BB78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50F4-9E24-414A-9712-AACC8AAB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8567E-D127-9348-A0A4-F8E52EAD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A4A85-9357-4148-B032-088800B0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C3B2C-6D47-DE4B-851C-FCAD87FA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EE50-345C-FD4E-8A6D-0FAC2DC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353C4-0D8E-7B4B-A6E4-64951D76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5670A-CDEC-494E-A515-22D5D4BC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18FF8-D3EA-2C4F-8636-469F725A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4C366-C143-B34C-B9E8-22D107F4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5BA0-FC03-8A49-B2CC-B4C14CDB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B6D1-036C-B442-B964-575C3994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54E4A-0567-344C-9790-957B798DB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23F5B-030D-084C-BE30-C58156BD4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14DA-CB4C-3D48-A8EC-F26050D5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0933-D493-0249-A822-5FA257EF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66863-42B1-3A45-878D-878F40B3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7C432-A148-A94C-983A-84B36BB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2598-AC1F-9942-9107-2F0FB5C9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2263-2369-484B-82A0-B956F9C9D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5776-DBB9-5B46-AB50-C3F2539CF675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3792-5E51-5347-A48C-5A804FD19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65F4-F154-EB4F-806F-3B74AD4CF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2E3B-7BDD-7046-B4B1-BEE06ABCA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F428-14F6-BC4E-A0EE-D7B2D45BA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RESIN Election Schema</a:t>
            </a:r>
            <a:br>
              <a:rPr lang="en-US" dirty="0"/>
            </a:br>
            <a:r>
              <a:rPr lang="en-US" sz="1600" dirty="0"/>
              <a:t>Quizlet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3AE34-8639-7249-8057-1662BACAC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Yu</a:t>
            </a:r>
          </a:p>
        </p:txBody>
      </p:sp>
    </p:spTree>
    <p:extLst>
      <p:ext uri="{BB962C8B-B14F-4D97-AF65-F5344CB8AC3E}">
        <p14:creationId xmlns:p14="http://schemas.microsoft.com/office/powerpoint/2010/main" val="14213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E3C9-7E76-9043-93E7-78B852D4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C2204-F0AD-554C-9D46-618E6A76D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767" y="1938970"/>
            <a:ext cx="10134086" cy="2788214"/>
          </a:xfrm>
        </p:spPr>
      </p:pic>
    </p:spTree>
    <p:extLst>
      <p:ext uri="{BB962C8B-B14F-4D97-AF65-F5344CB8AC3E}">
        <p14:creationId xmlns:p14="http://schemas.microsoft.com/office/powerpoint/2010/main" val="298012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1345B012-2C99-A24C-AF27-7152CFDFD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5151" y="-269824"/>
            <a:ext cx="8426849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EAFD6B-636C-5546-B433-05812A61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Nomination episode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2EFA9-36C1-5841-8293-EE0800823EB2}"/>
              </a:ext>
            </a:extLst>
          </p:cNvPr>
          <p:cNvSpPr txBox="1"/>
          <p:nvPr/>
        </p:nvSpPr>
        <p:spPr>
          <a:xfrm>
            <a:off x="389744" y="2383436"/>
            <a:ext cx="76000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nomination</a:t>
            </a:r>
            <a:r>
              <a:rPr lang="en-US" dirty="0"/>
              <a:t> – container for the episode</a:t>
            </a:r>
            <a:br>
              <a:rPr lang="en-US" dirty="0"/>
            </a:br>
            <a:r>
              <a:rPr lang="en-US" b="1" dirty="0"/>
              <a:t>declare candidacy</a:t>
            </a:r>
            <a:r>
              <a:rPr lang="en-US" dirty="0"/>
              <a:t> – a person declares themselves a candidate for nomination</a:t>
            </a:r>
            <a:br>
              <a:rPr lang="en-US" dirty="0"/>
            </a:br>
            <a:r>
              <a:rPr lang="en-US" b="1" dirty="0"/>
              <a:t>campaign</a:t>
            </a:r>
            <a:r>
              <a:rPr lang="en-US" dirty="0"/>
              <a:t> – a candidate campaigns throughout the political region</a:t>
            </a:r>
            <a:br>
              <a:rPr lang="en-US" dirty="0"/>
            </a:br>
            <a:r>
              <a:rPr lang="en-US" b="1" dirty="0"/>
              <a:t>debate</a:t>
            </a:r>
            <a:r>
              <a:rPr lang="en-US" dirty="0"/>
              <a:t> – a candidate attends debates with other candidates to clarify their political platform</a:t>
            </a:r>
            <a:br>
              <a:rPr lang="en-US" dirty="0"/>
            </a:br>
            <a:r>
              <a:rPr lang="en-US" b="1" dirty="0"/>
              <a:t>drop out</a:t>
            </a:r>
            <a:r>
              <a:rPr lang="en-US" dirty="0"/>
              <a:t> – a candidate may drop out of the race</a:t>
            </a:r>
            <a:br>
              <a:rPr lang="en-US" dirty="0"/>
            </a:br>
            <a:r>
              <a:rPr lang="en-US" b="1" dirty="0"/>
              <a:t>endorse candidate</a:t>
            </a:r>
            <a:r>
              <a:rPr lang="en-US" dirty="0"/>
              <a:t> – a candidate who has dropped out will typically endorse a different candidate whose views best align with theirs</a:t>
            </a:r>
            <a:br>
              <a:rPr lang="en-US" dirty="0"/>
            </a:br>
            <a:r>
              <a:rPr lang="en-US" b="1" dirty="0"/>
              <a:t>unofficially nominated</a:t>
            </a:r>
            <a:r>
              <a:rPr lang="en-US" dirty="0"/>
              <a:t> – a candidate is unofficially nominated (i.e., they received a majority of votes already)</a:t>
            </a:r>
            <a:br>
              <a:rPr lang="en-US" dirty="0"/>
            </a:br>
            <a:r>
              <a:rPr lang="en-US" b="1" dirty="0"/>
              <a:t>announce running mate</a:t>
            </a:r>
            <a:r>
              <a:rPr lang="en-US" dirty="0"/>
              <a:t> – a candidate will announce their running mate for their ticket</a:t>
            </a:r>
            <a:br>
              <a:rPr lang="en-US" dirty="0"/>
            </a:br>
            <a:r>
              <a:rPr lang="en-US" b="1" dirty="0"/>
              <a:t>party convention</a:t>
            </a:r>
            <a:r>
              <a:rPr lang="en-US" dirty="0"/>
              <a:t> – a political party will hold a convention to discuss their overall platform for the election</a:t>
            </a:r>
            <a:br>
              <a:rPr lang="en-US" dirty="0"/>
            </a:br>
            <a:r>
              <a:rPr lang="en-US" b="1" dirty="0"/>
              <a:t>officially nominated</a:t>
            </a:r>
            <a:r>
              <a:rPr lang="en-US" dirty="0"/>
              <a:t> – a candidate is officially declared a party’s nominee</a:t>
            </a:r>
            <a:br>
              <a:rPr lang="en-US" dirty="0"/>
            </a:br>
            <a:r>
              <a:rPr lang="en-US" b="1" dirty="0"/>
              <a:t>campaign</a:t>
            </a:r>
            <a:r>
              <a:rPr lang="en-US" dirty="0"/>
              <a:t> – next 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034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6A76-CD78-A849-B271-E872D75E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episode</a:t>
            </a:r>
          </a:p>
        </p:txBody>
      </p:sp>
      <p:pic>
        <p:nvPicPr>
          <p:cNvPr id="5" name="Content Placeholder 4" descr="A picture containing text, sky, sign&#10;&#10;Description automatically generated">
            <a:extLst>
              <a:ext uri="{FF2B5EF4-FFF2-40B4-BE49-F238E27FC236}">
                <a16:creationId xmlns:a16="http://schemas.microsoft.com/office/drawing/2014/main" id="{FE34D606-7C04-4946-A1E1-F7CCBEBA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908" y="1975527"/>
            <a:ext cx="29008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3641A-E87A-3642-AA63-C02D900D6817}"/>
              </a:ext>
            </a:extLst>
          </p:cNvPr>
          <p:cNvSpPr txBox="1"/>
          <p:nvPr/>
        </p:nvSpPr>
        <p:spPr>
          <a:xfrm>
            <a:off x="389744" y="2383436"/>
            <a:ext cx="76000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campaign (diamond shape)</a:t>
            </a:r>
            <a:r>
              <a:rPr lang="en-US" dirty="0"/>
              <a:t> – container for the episode</a:t>
            </a:r>
            <a:br>
              <a:rPr lang="en-US" dirty="0"/>
            </a:br>
            <a:r>
              <a:rPr lang="en-US" b="1" dirty="0"/>
              <a:t>speech</a:t>
            </a:r>
            <a:r>
              <a:rPr lang="en-US" dirty="0"/>
              <a:t> – a candidate will give a speech about their platform to generate hype and support</a:t>
            </a:r>
            <a:br>
              <a:rPr lang="en-US" dirty="0"/>
            </a:br>
            <a:r>
              <a:rPr lang="en-US" b="1" dirty="0"/>
              <a:t>campaign (ellipse shape)</a:t>
            </a:r>
            <a:r>
              <a:rPr lang="en-US" dirty="0"/>
              <a:t> – candidate will hold rallies or meet and greets to generate support</a:t>
            </a:r>
            <a:br>
              <a:rPr lang="en-US" dirty="0"/>
            </a:br>
            <a:r>
              <a:rPr lang="en-US" b="1" dirty="0"/>
              <a:t>fundraising</a:t>
            </a:r>
            <a:r>
              <a:rPr lang="en-US" dirty="0"/>
              <a:t> – candidate will raise funds to support their campaign</a:t>
            </a:r>
            <a:br>
              <a:rPr lang="en-US" dirty="0"/>
            </a:br>
            <a:r>
              <a:rPr lang="en-US" b="1" dirty="0"/>
              <a:t>advertising</a:t>
            </a:r>
            <a:r>
              <a:rPr lang="en-US" dirty="0"/>
              <a:t> – candidate will run advertisements to reach a wider audience</a:t>
            </a:r>
            <a:br>
              <a:rPr lang="en-US" dirty="0"/>
            </a:br>
            <a:r>
              <a:rPr lang="en-US" b="1" dirty="0"/>
              <a:t>debate</a:t>
            </a:r>
            <a:r>
              <a:rPr lang="en-US" dirty="0"/>
              <a:t> – candidate will attend debates with other candidates</a:t>
            </a:r>
            <a:br>
              <a:rPr lang="en-US" dirty="0"/>
            </a:br>
            <a:r>
              <a:rPr lang="en-US" b="1" dirty="0"/>
              <a:t>media appearance</a:t>
            </a:r>
            <a:r>
              <a:rPr lang="en-US" dirty="0"/>
              <a:t> – candidate will appear in the media via interviews and events</a:t>
            </a:r>
          </a:p>
          <a:p>
            <a:r>
              <a:rPr lang="en-US" b="1" dirty="0"/>
              <a:t>voting</a:t>
            </a:r>
            <a:r>
              <a:rPr lang="en-US" dirty="0"/>
              <a:t> – next 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72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E16E3C75-8C30-0647-86F2-1DFE97B6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092" y="95977"/>
            <a:ext cx="8373908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FB734-807D-3644-92FE-F7E0EBE4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 episode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3AAF2-B087-9540-ABF1-21A854DF4B6E}"/>
              </a:ext>
            </a:extLst>
          </p:cNvPr>
          <p:cNvSpPr txBox="1"/>
          <p:nvPr/>
        </p:nvSpPr>
        <p:spPr>
          <a:xfrm>
            <a:off x="147159" y="4447315"/>
            <a:ext cx="7600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vote</a:t>
            </a:r>
            <a:r>
              <a:rPr lang="en-US" dirty="0"/>
              <a:t> – container for the episode</a:t>
            </a:r>
            <a:br>
              <a:rPr lang="en-US" dirty="0"/>
            </a:br>
            <a:r>
              <a:rPr lang="en-US" b="1" dirty="0"/>
              <a:t>vote early</a:t>
            </a:r>
            <a:r>
              <a:rPr lang="en-US" dirty="0"/>
              <a:t> – some voters will follow a special process to vote early</a:t>
            </a:r>
            <a:br>
              <a:rPr lang="en-US" dirty="0"/>
            </a:br>
            <a:r>
              <a:rPr lang="en-US" b="1" dirty="0"/>
              <a:t>go to polling site</a:t>
            </a:r>
            <a:r>
              <a:rPr lang="en-US" dirty="0"/>
              <a:t> – some voters will vote on election day at the polling site</a:t>
            </a:r>
            <a:br>
              <a:rPr lang="en-US" dirty="0"/>
            </a:br>
            <a:r>
              <a:rPr lang="en-US" b="1" dirty="0"/>
              <a:t>mail in ballot</a:t>
            </a:r>
            <a:r>
              <a:rPr lang="en-US" dirty="0"/>
              <a:t> – some voters will mail in a ballot to vote</a:t>
            </a:r>
            <a:br>
              <a:rPr lang="en-US" dirty="0"/>
            </a:br>
            <a:r>
              <a:rPr lang="en-US" b="1" dirty="0"/>
              <a:t>votes verified</a:t>
            </a:r>
            <a:r>
              <a:rPr lang="en-US" dirty="0"/>
              <a:t> – votes are counted and verified to prevent fraud</a:t>
            </a:r>
            <a:br>
              <a:rPr lang="en-US" dirty="0"/>
            </a:br>
            <a:r>
              <a:rPr lang="en-US" b="1" dirty="0"/>
              <a:t>winner declared</a:t>
            </a:r>
            <a:r>
              <a:rPr lang="en-US" dirty="0"/>
              <a:t> – the winner of the election is declared based on the votes</a:t>
            </a:r>
          </a:p>
          <a:p>
            <a:r>
              <a:rPr lang="en-US" b="1" dirty="0"/>
              <a:t>conclude</a:t>
            </a:r>
            <a:r>
              <a:rPr lang="en-US" dirty="0"/>
              <a:t> – next episode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16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CADB-310F-D74C-8CF6-52A0F8E4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Conclude episode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F54C6-21AA-914E-9CF8-1047B470FAFE}"/>
              </a:ext>
            </a:extLst>
          </p:cNvPr>
          <p:cNvSpPr txBox="1"/>
          <p:nvPr/>
        </p:nvSpPr>
        <p:spPr>
          <a:xfrm>
            <a:off x="136143" y="1781557"/>
            <a:ext cx="47371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conclude</a:t>
            </a:r>
            <a:r>
              <a:rPr lang="en-US" dirty="0"/>
              <a:t> – container for the episode</a:t>
            </a:r>
            <a:br>
              <a:rPr lang="en-US" dirty="0"/>
            </a:br>
            <a:r>
              <a:rPr lang="en-US" b="1" dirty="0"/>
              <a:t>inauguration</a:t>
            </a:r>
            <a:r>
              <a:rPr lang="en-US" dirty="0"/>
              <a:t> – the winner of the election is inaugurated</a:t>
            </a:r>
            <a:br>
              <a:rPr lang="en-US" dirty="0"/>
            </a:br>
            <a:r>
              <a:rPr lang="en-US" b="1" dirty="0"/>
              <a:t>deny result</a:t>
            </a:r>
            <a:r>
              <a:rPr lang="en-US" dirty="0"/>
              <a:t> – a loser of the election may deny the result of the election</a:t>
            </a:r>
            <a:br>
              <a:rPr lang="en-US" dirty="0"/>
            </a:br>
            <a:r>
              <a:rPr lang="en-US" b="1" dirty="0"/>
              <a:t>incite violence</a:t>
            </a:r>
            <a:r>
              <a:rPr lang="en-US" dirty="0"/>
              <a:t> – a loser of the election may incite violence to try to overturn the result</a:t>
            </a:r>
            <a:br>
              <a:rPr lang="en-US" dirty="0"/>
            </a:br>
            <a:r>
              <a:rPr lang="en-US" b="1" dirty="0"/>
              <a:t>lawsuit</a:t>
            </a:r>
            <a:r>
              <a:rPr lang="en-US" dirty="0"/>
              <a:t> – a loser of the election may sue in order to attempt to overturn the result</a:t>
            </a:r>
            <a:br>
              <a:rPr lang="en-US" dirty="0"/>
            </a:br>
            <a:r>
              <a:rPr lang="en-US" b="1" dirty="0"/>
              <a:t>coup d'état</a:t>
            </a:r>
            <a:r>
              <a:rPr lang="en-US" dirty="0"/>
              <a:t> – a loser of the election may attempt a coup</a:t>
            </a:r>
            <a:endParaRPr lang="en-US" b="1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23EC987-5280-6244-B222-77FBB45A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31" y="2005070"/>
            <a:ext cx="6857414" cy="3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8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426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RESIN Election Schema Quizlet 9</vt:lpstr>
      <vt:lpstr>Overview</vt:lpstr>
      <vt:lpstr>Nomination episode</vt:lpstr>
      <vt:lpstr>Campaign episode</vt:lpstr>
      <vt:lpstr>Vote episode</vt:lpstr>
      <vt:lpstr>Conclude episode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RESIN Election Schema Quizlet 9</dc:title>
  <dc:creator>Yu, Charles Tianchen</dc:creator>
  <cp:lastModifiedBy>Yu, Charles Tianchen</cp:lastModifiedBy>
  <cp:revision>1</cp:revision>
  <dcterms:created xsi:type="dcterms:W3CDTF">2022-02-04T00:51:18Z</dcterms:created>
  <dcterms:modified xsi:type="dcterms:W3CDTF">2022-02-04T00:52:41Z</dcterms:modified>
</cp:coreProperties>
</file>