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SIN Sports_Games Schema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RESIN Sports_Games Schema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pic>
        <p:nvPicPr>
          <p:cNvPr id="122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-119902" y="2800563"/>
            <a:ext cx="24239936" cy="9994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800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0"/>
                </a:lnTo>
                <a:lnTo>
                  <a:pt x="10800" y="0"/>
                </a:lnTo>
                <a:lnTo>
                  <a:pt x="0" y="0"/>
                </a:lnTo>
                <a:close/>
                <a:moveTo>
                  <a:pt x="18606" y="2378"/>
                </a:moveTo>
                <a:cubicBezTo>
                  <a:pt x="18612" y="2382"/>
                  <a:pt x="18619" y="2392"/>
                  <a:pt x="18623" y="2408"/>
                </a:cubicBezTo>
                <a:cubicBezTo>
                  <a:pt x="18630" y="2438"/>
                  <a:pt x="18626" y="2480"/>
                  <a:pt x="18614" y="2499"/>
                </a:cubicBezTo>
                <a:cubicBezTo>
                  <a:pt x="18601" y="2517"/>
                  <a:pt x="18584" y="2508"/>
                  <a:pt x="18576" y="2477"/>
                </a:cubicBezTo>
                <a:cubicBezTo>
                  <a:pt x="18568" y="2446"/>
                  <a:pt x="18572" y="2406"/>
                  <a:pt x="18585" y="2387"/>
                </a:cubicBezTo>
                <a:cubicBezTo>
                  <a:pt x="18591" y="2378"/>
                  <a:pt x="18599" y="2375"/>
                  <a:pt x="18606" y="2378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repa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Preparation</a:t>
            </a:r>
          </a:p>
        </p:txBody>
      </p:sp>
      <p:pic>
        <p:nvPicPr>
          <p:cNvPr id="1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41624" y="2640200"/>
            <a:ext cx="12981807" cy="843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Bids for hosting the event: for major sports events, such as modern Olympics games and various National Games, nations or cities should put forth bids for hosting the event.…"/>
          <p:cNvSpPr txBox="1"/>
          <p:nvPr>
            <p:ph type="body" sz="half" idx="4294967295"/>
          </p:nvPr>
        </p:nvSpPr>
        <p:spPr>
          <a:xfrm>
            <a:off x="381980" y="2717800"/>
            <a:ext cx="11300460" cy="10684984"/>
          </a:xfrm>
          <a:prstGeom prst="rect">
            <a:avLst/>
          </a:prstGeom>
        </p:spPr>
        <p:txBody>
          <a:bodyPr/>
          <a:lstStyle/>
          <a:p>
            <a:pPr marL="501650" indent="-501650" defTabSz="652145">
              <a:spcBef>
                <a:spcPts val="1500"/>
              </a:spcBef>
              <a:defRPr b="1" sz="3792"/>
            </a:pPr>
            <a:r>
              <a:t>Bids for hosting the event</a:t>
            </a:r>
            <a:r>
              <a:rPr b="0"/>
              <a:t>: for major sports events, such as modern Olympics games and various National Games, nations or cities should put forth bids for hosting the event.</a:t>
            </a:r>
            <a:endParaRPr b="0"/>
          </a:p>
          <a:p>
            <a:pPr marL="501650" indent="-501650" defTabSz="652145">
              <a:spcBef>
                <a:spcPts val="1500"/>
              </a:spcBef>
              <a:defRPr b="1" sz="3792"/>
            </a:pPr>
            <a:r>
              <a:t>Announcement of the event</a:t>
            </a:r>
            <a:r>
              <a:rPr b="0"/>
              <a:t>: the decision of bids are typically announced through a press conference.</a:t>
            </a:r>
            <a:endParaRPr b="0"/>
          </a:p>
          <a:p>
            <a:pPr marL="501650" indent="-501650" defTabSz="652145">
              <a:spcBef>
                <a:spcPts val="1500"/>
              </a:spcBef>
              <a:defRPr b="1" sz="3792"/>
            </a:pPr>
            <a:r>
              <a:t>Competition scheduling</a:t>
            </a:r>
            <a:r>
              <a:rPr b="0"/>
              <a:t>: to schedule the grouping and matching of participating teams, and settling down the time and location of matches.</a:t>
            </a:r>
            <a:endParaRPr b="0"/>
          </a:p>
          <a:p>
            <a:pPr marL="501650" indent="-501650" defTabSz="652145">
              <a:spcBef>
                <a:spcPts val="1500"/>
              </a:spcBef>
              <a:defRPr b="1" sz="3792"/>
            </a:pPr>
            <a:r>
              <a:t>Boycott the event</a:t>
            </a:r>
            <a:r>
              <a:rPr b="0"/>
              <a:t>: sometimes certain nations or individual athletes will boycott a sports game for political or humanitarian reasons.</a:t>
            </a:r>
            <a:endParaRPr b="0"/>
          </a:p>
          <a:p>
            <a:pPr marL="501650" indent="-501650" defTabSz="652145">
              <a:spcBef>
                <a:spcPts val="1500"/>
              </a:spcBef>
              <a:defRPr b="1" sz="3792"/>
            </a:pPr>
            <a:r>
              <a:t>Training of participating athletes</a:t>
            </a:r>
            <a:r>
              <a:rPr b="0"/>
              <a:t>: before major competitions, athletes needs specific training to achieve better performance.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ports Ev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Sports Event</a:t>
            </a:r>
          </a:p>
        </p:txBody>
      </p:sp>
      <p:pic>
        <p:nvPicPr>
          <p:cNvPr id="1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35632" y="2881300"/>
            <a:ext cx="12433301" cy="8369301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Opening ceremony: opening ceremony represents the official commencement of a major sports event.…"/>
          <p:cNvSpPr txBox="1"/>
          <p:nvPr>
            <p:ph type="body" sz="half" idx="4294967295"/>
          </p:nvPr>
        </p:nvSpPr>
        <p:spPr>
          <a:xfrm>
            <a:off x="381980" y="2717800"/>
            <a:ext cx="11300460" cy="10684984"/>
          </a:xfrm>
          <a:prstGeom prst="rect">
            <a:avLst/>
          </a:prstGeom>
        </p:spPr>
        <p:txBody>
          <a:bodyPr/>
          <a:lstStyle/>
          <a:p>
            <a:pPr marL="482600" indent="-482600" defTabSz="627379">
              <a:spcBef>
                <a:spcPts val="1500"/>
              </a:spcBef>
              <a:defRPr b="1" sz="3648"/>
            </a:pPr>
            <a:r>
              <a:t>Opening ceremony</a:t>
            </a:r>
            <a:r>
              <a:rPr b="0"/>
              <a:t>: opening ceremony represents the official commencement of a major sports event.</a:t>
            </a:r>
            <a:endParaRPr b="0"/>
          </a:p>
          <a:p>
            <a:pPr marL="482600" indent="-482600" defTabSz="627379">
              <a:spcBef>
                <a:spcPts val="1500"/>
              </a:spcBef>
              <a:defRPr b="1" sz="3648"/>
            </a:pPr>
            <a:r>
              <a:t>Sports competition</a:t>
            </a:r>
            <a:r>
              <a:rPr b="0"/>
              <a:t>: a specific competition in which the participants rival with each other to win the game</a:t>
            </a:r>
            <a:endParaRPr b="0"/>
          </a:p>
          <a:p>
            <a:pPr marL="482600" indent="-482600" defTabSz="627379">
              <a:spcBef>
                <a:spcPts val="1500"/>
              </a:spcBef>
              <a:defRPr b="1" sz="3648"/>
            </a:pPr>
            <a:r>
              <a:t>Overtime (extra time)</a:t>
            </a:r>
            <a:r>
              <a:rPr b="0"/>
              <a:t>: Overtime or extra time is an additional period of play specified under the rules of a sport to bring a game to a decision and avoid declaring the match a tie or draw where the scores are the same.</a:t>
            </a:r>
            <a:endParaRPr b="0"/>
          </a:p>
          <a:p>
            <a:pPr marL="482600" indent="-482600" defTabSz="627379">
              <a:spcBef>
                <a:spcPts val="1500"/>
              </a:spcBef>
              <a:defRPr b="1" sz="3648"/>
            </a:pPr>
            <a:r>
              <a:t>Violence in sports</a:t>
            </a:r>
            <a:r>
              <a:rPr b="0"/>
              <a:t>: violent and often unnecessarily harmful intentional physical acts committed during, or motivated by, a sports game. This may include violence between athletes or fan violence.</a:t>
            </a:r>
            <a:endParaRPr b="0"/>
          </a:p>
          <a:p>
            <a:pPr marL="482600" indent="-482600" defTabSz="627379">
              <a:spcBef>
                <a:spcPts val="1500"/>
              </a:spcBef>
              <a:defRPr b="1" sz="3648"/>
            </a:pPr>
            <a:r>
              <a:t>Closing ceremony</a:t>
            </a:r>
            <a:r>
              <a:rPr b="0"/>
              <a:t>: the official ceremony which marks the end of the sports event.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ocial Respon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Social Response</a:t>
            </a:r>
          </a:p>
        </p:txBody>
      </p:sp>
      <p:sp>
        <p:nvSpPr>
          <p:cNvPr id="133" name="Post-match press conference: athletes and coaches are usually invited to press conference to express feelings after a match is completed.…"/>
          <p:cNvSpPr txBox="1"/>
          <p:nvPr>
            <p:ph type="body" sz="half" idx="4294967295"/>
          </p:nvPr>
        </p:nvSpPr>
        <p:spPr>
          <a:xfrm>
            <a:off x="381980" y="2717800"/>
            <a:ext cx="11392019" cy="1065817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0"/>
              </a:spcBef>
              <a:defRPr b="1" sz="4800"/>
            </a:pPr>
            <a:r>
              <a:t>Post-match press conference</a:t>
            </a:r>
            <a:r>
              <a:rPr b="0"/>
              <a:t>: athletes and coaches are usually invited to press conference to express feelings after a match is completed.</a:t>
            </a:r>
            <a:endParaRPr b="0"/>
          </a:p>
          <a:p>
            <a:pPr>
              <a:spcBef>
                <a:spcPts val="2000"/>
              </a:spcBef>
              <a:defRPr b="1" sz="4800"/>
            </a:pPr>
            <a:r>
              <a:t>Fans cheering</a:t>
            </a:r>
            <a:r>
              <a:rPr b="0"/>
              <a:t>: fans of the winning team / athlete cheering to express happiness and excitement.</a:t>
            </a:r>
            <a:endParaRPr b="0"/>
          </a:p>
          <a:p>
            <a:pPr>
              <a:spcBef>
                <a:spcPts val="2000"/>
              </a:spcBef>
              <a:defRPr b="1" sz="4800"/>
            </a:pPr>
            <a:r>
              <a:t>War triggered by a sports event</a:t>
            </a:r>
            <a:r>
              <a:rPr b="0"/>
              <a:t>: in very rare cases, the riots happened in a sports game will escalate to wars between participating nations, such as the 1969 Football War between El Salvador and Honduras.</a:t>
            </a:r>
          </a:p>
        </p:txBody>
      </p:sp>
      <p:pic>
        <p:nvPicPr>
          <p:cNvPr id="1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64953" y="3000284"/>
            <a:ext cx="11700709" cy="86038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