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2" r:id="rId4"/>
    <p:sldId id="263" r:id="rId5"/>
    <p:sldId id="266" r:id="rId6"/>
    <p:sldId id="264" r:id="rId7"/>
    <p:sldId id="270" r:id="rId8"/>
    <p:sldId id="281" r:id="rId9"/>
    <p:sldId id="268" r:id="rId10"/>
    <p:sldId id="271" r:id="rId11"/>
    <p:sldId id="283" r:id="rId12"/>
    <p:sldId id="265" r:id="rId13"/>
    <p:sldId id="257" r:id="rId14"/>
    <p:sldId id="258" r:id="rId15"/>
    <p:sldId id="259" r:id="rId16"/>
    <p:sldId id="274" r:id="rId17"/>
    <p:sldId id="267" r:id="rId18"/>
    <p:sldId id="272" r:id="rId19"/>
    <p:sldId id="276" r:id="rId20"/>
    <p:sldId id="269" r:id="rId21"/>
    <p:sldId id="278" r:id="rId22"/>
    <p:sldId id="277" r:id="rId23"/>
    <p:sldId id="279" r:id="rId24"/>
    <p:sldId id="260" r:id="rId25"/>
    <p:sldId id="280" r:id="rId26"/>
    <p:sldId id="284" r:id="rId27"/>
    <p:sldId id="285" r:id="rId28"/>
    <p:sldId id="286" r:id="rId29"/>
    <p:sldId id="289" r:id="rId30"/>
    <p:sldId id="293" r:id="rId31"/>
    <p:sldId id="287" r:id="rId32"/>
    <p:sldId id="294" r:id="rId33"/>
    <p:sldId id="29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54CC"/>
    <a:srgbClr val="008A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63" d="100"/>
          <a:sy n="63" d="100"/>
        </p:scale>
        <p:origin x="48" y="9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59F94B-EE77-4733-8BAA-B7AA2AB3643D}"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135621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59F94B-EE77-4733-8BAA-B7AA2AB3643D}"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191442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59F94B-EE77-4733-8BAA-B7AA2AB3643D}"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3395803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59F94B-EE77-4733-8BAA-B7AA2AB3643D}"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342308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959F94B-EE77-4733-8BAA-B7AA2AB3643D}" type="datetimeFigureOut">
              <a:rPr lang="en-US" smtClean="0"/>
              <a:t>5/11/2018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362428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59F94B-EE77-4733-8BAA-B7AA2AB3643D}"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175912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59F94B-EE77-4733-8BAA-B7AA2AB3643D}" type="datetimeFigureOut">
              <a:rPr lang="en-US" smtClean="0"/>
              <a:t>5/11/2018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1588735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9F94B-EE77-4733-8BAA-B7AA2AB3643D}" type="datetimeFigureOut">
              <a:rPr lang="en-US" smtClean="0"/>
              <a:t>5/11/2018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1812397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9F94B-EE77-4733-8BAA-B7AA2AB3643D}" type="datetimeFigureOut">
              <a:rPr lang="en-US" smtClean="0"/>
              <a:t>5/11/2018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2954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59F94B-EE77-4733-8BAA-B7AA2AB3643D}"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301219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59F94B-EE77-4733-8BAA-B7AA2AB3643D}" type="datetimeFigureOut">
              <a:rPr lang="en-US" smtClean="0"/>
              <a:t>5/11/2018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3FC684-E1A5-4F8E-96B5-37DB49CCBD5C}" type="slidenum">
              <a:rPr lang="en-US" smtClean="0"/>
              <a:t>‹#›</a:t>
            </a:fld>
            <a:endParaRPr lang="en-US"/>
          </a:p>
        </p:txBody>
      </p:sp>
    </p:spTree>
    <p:extLst>
      <p:ext uri="{BB962C8B-B14F-4D97-AF65-F5344CB8AC3E}">
        <p14:creationId xmlns:p14="http://schemas.microsoft.com/office/powerpoint/2010/main" val="19892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9F94B-EE77-4733-8BAA-B7AA2AB3643D}" type="datetimeFigureOut">
              <a:rPr lang="en-US" smtClean="0"/>
              <a:t>5/11/2018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3FC684-E1A5-4F8E-96B5-37DB49CCBD5C}" type="slidenum">
              <a:rPr lang="en-US" smtClean="0"/>
              <a:t>‹#›</a:t>
            </a:fld>
            <a:endParaRPr lang="en-US"/>
          </a:p>
        </p:txBody>
      </p:sp>
    </p:spTree>
    <p:extLst>
      <p:ext uri="{BB962C8B-B14F-4D97-AF65-F5344CB8AC3E}">
        <p14:creationId xmlns:p14="http://schemas.microsoft.com/office/powerpoint/2010/main" val="22709110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Goal Model Details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11945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Technicalities</a:t>
            </a:r>
            <a:endParaRPr lang="en-US" dirty="0"/>
          </a:p>
        </p:txBody>
      </p:sp>
      <p:sp>
        <p:nvSpPr>
          <p:cNvPr id="3" name="Content Placeholder 2"/>
          <p:cNvSpPr>
            <a:spLocks noGrp="1"/>
          </p:cNvSpPr>
          <p:nvPr>
            <p:ph idx="1"/>
          </p:nvPr>
        </p:nvSpPr>
        <p:spPr/>
        <p:txBody>
          <a:bodyPr/>
          <a:lstStyle/>
          <a:p>
            <a:r>
              <a:rPr lang="en-US" dirty="0" smtClean="0"/>
              <a:t>All components are subclasses of </a:t>
            </a:r>
            <a:r>
              <a:rPr lang="en-US" i="1" dirty="0" smtClean="0"/>
              <a:t>handle</a:t>
            </a:r>
            <a:r>
              <a:rPr lang="en-US" dirty="0" smtClean="0"/>
              <a:t> so that functions directly modify contents.</a:t>
            </a:r>
          </a:p>
          <a:p>
            <a:pPr lvl="1"/>
            <a:r>
              <a:rPr lang="en-US" dirty="0" smtClean="0"/>
              <a:t>E.g., I can do </a:t>
            </a:r>
            <a:r>
              <a:rPr lang="en-US" dirty="0" err="1" smtClean="0"/>
              <a:t>network.update</a:t>
            </a:r>
            <a:r>
              <a:rPr lang="en-US" dirty="0" smtClean="0"/>
              <a:t>() instead of network=</a:t>
            </a:r>
            <a:r>
              <a:rPr lang="en-US" dirty="0" err="1" smtClean="0"/>
              <a:t>network.update</a:t>
            </a:r>
            <a:r>
              <a:rPr lang="en-US" dirty="0" smtClean="0"/>
              <a:t>()</a:t>
            </a:r>
            <a:endParaRPr lang="en-US" dirty="0"/>
          </a:p>
          <a:p>
            <a:r>
              <a:rPr lang="en-US" dirty="0" smtClean="0"/>
              <a:t>Objects other than the network (called ‘n’ in my simulations) and the </a:t>
            </a:r>
            <a:r>
              <a:rPr lang="en-US" dirty="0" err="1" smtClean="0"/>
              <a:t>stateSpace</a:t>
            </a:r>
            <a:r>
              <a:rPr lang="en-US" dirty="0" smtClean="0"/>
              <a:t> (called ‘e’ in my simulations) are accessed via the network’s select object method rather than directly. For example, to access the ‘state’ layer, I use n.so(‘state’). The so method looks into the access dictionary for the index of the object in the appropriate list. </a:t>
            </a:r>
          </a:p>
        </p:txBody>
      </p:sp>
    </p:spTree>
    <p:extLst>
      <p:ext uri="{BB962C8B-B14F-4D97-AF65-F5344CB8AC3E}">
        <p14:creationId xmlns:p14="http://schemas.microsoft.com/office/powerpoint/2010/main" val="27488038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 </a:t>
            </a:r>
            <a:r>
              <a:rPr lang="en-US" dirty="0" err="1" smtClean="0"/>
              <a:t>Timestep</a:t>
            </a:r>
            <a:endParaRPr lang="en-US" dirty="0"/>
          </a:p>
        </p:txBody>
      </p:sp>
      <p:sp>
        <p:nvSpPr>
          <p:cNvPr id="3" name="Content Placeholder 2"/>
          <p:cNvSpPr>
            <a:spLocks noGrp="1"/>
          </p:cNvSpPr>
          <p:nvPr>
            <p:ph idx="1"/>
          </p:nvPr>
        </p:nvSpPr>
        <p:spPr/>
        <p:txBody>
          <a:bodyPr/>
          <a:lstStyle/>
          <a:p>
            <a:r>
              <a:rPr lang="en-US" dirty="0" smtClean="0"/>
              <a:t>Check if any motor activity is sufficient to take a step (using a </a:t>
            </a:r>
            <a:r>
              <a:rPr lang="en-US" dirty="0" err="1" smtClean="0"/>
              <a:t>stateSpace</a:t>
            </a:r>
            <a:r>
              <a:rPr lang="en-US" dirty="0" smtClean="0"/>
              <a:t> method)</a:t>
            </a:r>
          </a:p>
          <a:p>
            <a:pPr lvl="1"/>
            <a:r>
              <a:rPr lang="en-US" dirty="0" smtClean="0"/>
              <a:t>If it is, update the input node, the novelty inhibition node, and the frustration node. </a:t>
            </a:r>
          </a:p>
          <a:p>
            <a:r>
              <a:rPr lang="en-US" dirty="0" smtClean="0"/>
              <a:t>Update network </a:t>
            </a:r>
          </a:p>
          <a:p>
            <a:r>
              <a:rPr lang="en-US" dirty="0" smtClean="0"/>
              <a:t>(In the recent past, oscillatory nodes had to be updated during network update)</a:t>
            </a:r>
          </a:p>
          <a:p>
            <a:pPr lvl="1"/>
            <a:endParaRPr lang="en-US" dirty="0"/>
          </a:p>
        </p:txBody>
      </p:sp>
    </p:spTree>
    <p:extLst>
      <p:ext uri="{BB962C8B-B14F-4D97-AF65-F5344CB8AC3E}">
        <p14:creationId xmlns:p14="http://schemas.microsoft.com/office/powerpoint/2010/main" val="5889665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Model Architecture</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59264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4658435" y="5548369"/>
            <a:ext cx="2113130" cy="75182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Environment</a:t>
            </a:r>
            <a:endParaRPr lang="en-US" sz="2800" dirty="0">
              <a:solidFill>
                <a:schemeClr val="bg1"/>
              </a:solidFill>
            </a:endParaRPr>
          </a:p>
        </p:txBody>
      </p:sp>
      <p:sp>
        <p:nvSpPr>
          <p:cNvPr id="10" name="Rounded Rectangle 9"/>
          <p:cNvSpPr/>
          <p:nvPr/>
        </p:nvSpPr>
        <p:spPr>
          <a:xfrm>
            <a:off x="7656395" y="2358393"/>
            <a:ext cx="2016456" cy="168441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Determine next State</a:t>
            </a:r>
          </a:p>
        </p:txBody>
      </p:sp>
      <p:sp>
        <p:nvSpPr>
          <p:cNvPr id="11" name="Rounded Rectangle 10"/>
          <p:cNvSpPr/>
          <p:nvPr/>
        </p:nvSpPr>
        <p:spPr>
          <a:xfrm>
            <a:off x="7618294" y="176784"/>
            <a:ext cx="2092657" cy="180569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Determine Goal</a:t>
            </a:r>
            <a:endParaRPr lang="en-US" sz="2800" dirty="0">
              <a:solidFill>
                <a:schemeClr val="bg1"/>
              </a:solidFill>
            </a:endParaRPr>
          </a:p>
        </p:txBody>
      </p:sp>
      <p:sp>
        <p:nvSpPr>
          <p:cNvPr id="12" name="Title 11"/>
          <p:cNvSpPr>
            <a:spLocks noGrp="1"/>
          </p:cNvSpPr>
          <p:nvPr>
            <p:ph type="title"/>
          </p:nvPr>
        </p:nvSpPr>
        <p:spPr>
          <a:xfrm>
            <a:off x="838200" y="365125"/>
            <a:ext cx="6422409" cy="1325563"/>
          </a:xfrm>
        </p:spPr>
        <p:txBody>
          <a:bodyPr/>
          <a:lstStyle/>
          <a:p>
            <a:r>
              <a:rPr lang="en-US" dirty="0" smtClean="0"/>
              <a:t>Overall Architecture</a:t>
            </a:r>
            <a:endParaRPr lang="en-US" dirty="0"/>
          </a:p>
        </p:txBody>
      </p:sp>
      <p:sp>
        <p:nvSpPr>
          <p:cNvPr id="13" name="Rounded Rectangle 12"/>
          <p:cNvSpPr/>
          <p:nvPr/>
        </p:nvSpPr>
        <p:spPr>
          <a:xfrm>
            <a:off x="2308745" y="2364540"/>
            <a:ext cx="1940257" cy="167419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Determine Action</a:t>
            </a:r>
            <a:endParaRPr lang="en-US" sz="2800" dirty="0">
              <a:solidFill>
                <a:schemeClr val="bg1"/>
              </a:solidFill>
            </a:endParaRPr>
          </a:p>
        </p:txBody>
      </p:sp>
      <p:cxnSp>
        <p:nvCxnSpPr>
          <p:cNvPr id="17" name="Straight Arrow Connector 16"/>
          <p:cNvCxnSpPr>
            <a:stCxn id="9" idx="3"/>
            <a:endCxn id="10" idx="2"/>
          </p:cNvCxnSpPr>
          <p:nvPr/>
        </p:nvCxnSpPr>
        <p:spPr>
          <a:xfrm flipV="1">
            <a:off x="6771565" y="4042812"/>
            <a:ext cx="1893058" cy="188146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1" idx="2"/>
            <a:endCxn id="10" idx="0"/>
          </p:cNvCxnSpPr>
          <p:nvPr/>
        </p:nvCxnSpPr>
        <p:spPr>
          <a:xfrm>
            <a:off x="8664623" y="1982482"/>
            <a:ext cx="0" cy="37591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0" idx="1"/>
          </p:cNvCxnSpPr>
          <p:nvPr/>
        </p:nvCxnSpPr>
        <p:spPr>
          <a:xfrm flipH="1">
            <a:off x="4249003" y="3200603"/>
            <a:ext cx="3407392"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2"/>
            <a:endCxn id="9" idx="1"/>
          </p:cNvCxnSpPr>
          <p:nvPr/>
        </p:nvCxnSpPr>
        <p:spPr>
          <a:xfrm>
            <a:off x="3278874" y="4038736"/>
            <a:ext cx="1379561" cy="188554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420349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Determine Next State</a:t>
            </a:r>
            <a:endParaRPr lang="en-US" dirty="0"/>
          </a:p>
        </p:txBody>
      </p:sp>
      <p:sp>
        <p:nvSpPr>
          <p:cNvPr id="3" name="Rounded Rectangle 2"/>
          <p:cNvSpPr/>
          <p:nvPr/>
        </p:nvSpPr>
        <p:spPr>
          <a:xfrm>
            <a:off x="5036022" y="5431809"/>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Current State</a:t>
            </a:r>
            <a:endParaRPr lang="en-US" sz="2800" dirty="0">
              <a:solidFill>
                <a:schemeClr val="bg1"/>
              </a:solidFill>
            </a:endParaRPr>
          </a:p>
        </p:txBody>
      </p:sp>
      <p:sp>
        <p:nvSpPr>
          <p:cNvPr id="4" name="Rounded Rectangle 3"/>
          <p:cNvSpPr/>
          <p:nvPr/>
        </p:nvSpPr>
        <p:spPr>
          <a:xfrm>
            <a:off x="3855491" y="3827534"/>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Adjacent States</a:t>
            </a:r>
            <a:endParaRPr lang="en-US" sz="2800" dirty="0">
              <a:solidFill>
                <a:schemeClr val="bg1"/>
              </a:solidFill>
            </a:endParaRPr>
          </a:p>
        </p:txBody>
      </p:sp>
      <p:sp>
        <p:nvSpPr>
          <p:cNvPr id="5" name="Rounded Rectangle 4"/>
          <p:cNvSpPr/>
          <p:nvPr/>
        </p:nvSpPr>
        <p:spPr>
          <a:xfrm>
            <a:off x="6929648" y="3692977"/>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Proximity to Goal</a:t>
            </a:r>
            <a:endParaRPr lang="en-US" sz="2800" dirty="0">
              <a:solidFill>
                <a:schemeClr val="bg1"/>
              </a:solidFill>
            </a:endParaRPr>
          </a:p>
        </p:txBody>
      </p:sp>
      <p:sp>
        <p:nvSpPr>
          <p:cNvPr id="6" name="Rounded Rectangle 5"/>
          <p:cNvSpPr/>
          <p:nvPr/>
        </p:nvSpPr>
        <p:spPr>
          <a:xfrm>
            <a:off x="6929648" y="1081266"/>
            <a:ext cx="1893627" cy="835588"/>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Goal</a:t>
            </a:r>
            <a:endParaRPr lang="en-US" sz="2800" dirty="0">
              <a:solidFill>
                <a:schemeClr val="bg1"/>
              </a:solidFill>
            </a:endParaRPr>
          </a:p>
        </p:txBody>
      </p:sp>
      <p:sp>
        <p:nvSpPr>
          <p:cNvPr id="7" name="Rounded Rectangle 6"/>
          <p:cNvSpPr/>
          <p:nvPr/>
        </p:nvSpPr>
        <p:spPr>
          <a:xfrm>
            <a:off x="3855491" y="1498968"/>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Next State</a:t>
            </a:r>
            <a:endParaRPr lang="en-US" sz="2800" dirty="0">
              <a:solidFill>
                <a:schemeClr val="bg1"/>
              </a:solidFill>
            </a:endParaRPr>
          </a:p>
        </p:txBody>
      </p:sp>
      <p:cxnSp>
        <p:nvCxnSpPr>
          <p:cNvPr id="8" name="Straight Arrow Connector 7"/>
          <p:cNvCxnSpPr>
            <a:stCxn id="3" idx="0"/>
            <a:endCxn id="4" idx="2"/>
          </p:cNvCxnSpPr>
          <p:nvPr/>
        </p:nvCxnSpPr>
        <p:spPr>
          <a:xfrm flipH="1" flipV="1">
            <a:off x="4802305" y="4663122"/>
            <a:ext cx="1180531" cy="76868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3" idx="0"/>
            <a:endCxn id="5" idx="2"/>
          </p:cNvCxnSpPr>
          <p:nvPr/>
        </p:nvCxnSpPr>
        <p:spPr>
          <a:xfrm flipV="1">
            <a:off x="5982836" y="4528565"/>
            <a:ext cx="1893626" cy="903244"/>
          </a:xfrm>
          <a:prstGeom prst="straightConnector1">
            <a:avLst/>
          </a:prstGeom>
          <a:ln w="57150">
            <a:prstDash val="dash"/>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4" idx="0"/>
          </p:cNvCxnSpPr>
          <p:nvPr/>
        </p:nvCxnSpPr>
        <p:spPr>
          <a:xfrm flipV="1">
            <a:off x="4802305" y="2702257"/>
            <a:ext cx="793277" cy="112527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6" idx="2"/>
            <a:endCxn id="5" idx="0"/>
          </p:cNvCxnSpPr>
          <p:nvPr/>
        </p:nvCxnSpPr>
        <p:spPr>
          <a:xfrm>
            <a:off x="7876462" y="1916854"/>
            <a:ext cx="0" cy="177612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7485794" y="4775767"/>
            <a:ext cx="2674961" cy="646331"/>
          </a:xfrm>
          <a:prstGeom prst="rect">
            <a:avLst/>
          </a:prstGeom>
          <a:noFill/>
        </p:spPr>
        <p:txBody>
          <a:bodyPr wrap="square" rtlCol="0">
            <a:spAutoFit/>
          </a:bodyPr>
          <a:lstStyle/>
          <a:p>
            <a:r>
              <a:rPr lang="en-US" dirty="0" smtClean="0"/>
              <a:t>(Connection during learning only)</a:t>
            </a:r>
            <a:endParaRPr lang="en-US" dirty="0"/>
          </a:p>
        </p:txBody>
      </p:sp>
      <p:cxnSp>
        <p:nvCxnSpPr>
          <p:cNvPr id="31" name="Straight Arrow Connector 30"/>
          <p:cNvCxnSpPr>
            <a:stCxn id="5" idx="0"/>
            <a:endCxn id="7" idx="2"/>
          </p:cNvCxnSpPr>
          <p:nvPr/>
        </p:nvCxnSpPr>
        <p:spPr>
          <a:xfrm flipH="1" flipV="1">
            <a:off x="4802305" y="2334556"/>
            <a:ext cx="3074157" cy="135842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9" name="TextBox 38"/>
          <p:cNvSpPr txBox="1"/>
          <p:nvPr/>
        </p:nvSpPr>
        <p:spPr>
          <a:xfrm>
            <a:off x="1883392" y="2586896"/>
            <a:ext cx="3521122" cy="923330"/>
          </a:xfrm>
          <a:prstGeom prst="rect">
            <a:avLst/>
          </a:prstGeom>
          <a:noFill/>
        </p:spPr>
        <p:txBody>
          <a:bodyPr wrap="square" rtlCol="0">
            <a:spAutoFit/>
          </a:bodyPr>
          <a:lstStyle/>
          <a:p>
            <a:r>
              <a:rPr lang="en-US" dirty="0" smtClean="0"/>
              <a:t>“Channel” connection. Goal proximity input to </a:t>
            </a:r>
            <a:r>
              <a:rPr lang="en-US" i="1" dirty="0" smtClean="0"/>
              <a:t>Next State</a:t>
            </a:r>
            <a:r>
              <a:rPr lang="en-US" dirty="0" smtClean="0"/>
              <a:t> gated by </a:t>
            </a:r>
            <a:r>
              <a:rPr lang="en-US" i="1" dirty="0" smtClean="0"/>
              <a:t>Adjacent States</a:t>
            </a:r>
            <a:r>
              <a:rPr lang="en-US" dirty="0" smtClean="0"/>
              <a:t> activity</a:t>
            </a:r>
            <a:endParaRPr lang="en-US" dirty="0"/>
          </a:p>
        </p:txBody>
      </p:sp>
    </p:spTree>
    <p:extLst>
      <p:ext uri="{BB962C8B-B14F-4D97-AF65-F5344CB8AC3E}">
        <p14:creationId xmlns:p14="http://schemas.microsoft.com/office/powerpoint/2010/main" val="386991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State Adjacency (Future)</a:t>
            </a:r>
            <a:endParaRPr lang="en-US" dirty="0"/>
          </a:p>
        </p:txBody>
      </p:sp>
      <p:sp>
        <p:nvSpPr>
          <p:cNvPr id="11" name="Content Placeholder 10"/>
          <p:cNvSpPr>
            <a:spLocks noGrp="1"/>
          </p:cNvSpPr>
          <p:nvPr>
            <p:ph idx="1"/>
          </p:nvPr>
        </p:nvSpPr>
        <p:spPr>
          <a:xfrm>
            <a:off x="455959" y="1900781"/>
            <a:ext cx="9777805" cy="4351338"/>
          </a:xfrm>
        </p:spPr>
        <p:txBody>
          <a:bodyPr/>
          <a:lstStyle/>
          <a:p>
            <a:r>
              <a:rPr lang="en-US" dirty="0" smtClean="0"/>
              <a:t>Weights initialized at 1-to-1 with values of 2</a:t>
            </a:r>
          </a:p>
          <a:p>
            <a:r>
              <a:rPr lang="en-US" dirty="0" smtClean="0"/>
              <a:t>Target weight pattern: For each current state s, the unit in the </a:t>
            </a:r>
            <a:r>
              <a:rPr lang="en-US" i="1" dirty="0" smtClean="0"/>
              <a:t>current state </a:t>
            </a:r>
            <a:r>
              <a:rPr lang="en-US" dirty="0" smtClean="0"/>
              <a:t>layer representing that state </a:t>
            </a:r>
            <a:r>
              <a:rPr lang="en-US" dirty="0" err="1" smtClean="0"/>
              <a:t>u_s</a:t>
            </a:r>
            <a:r>
              <a:rPr lang="en-US" dirty="0" smtClean="0"/>
              <a:t> should be strongly connected to each unit </a:t>
            </a:r>
            <a:r>
              <a:rPr lang="en-US" dirty="0" err="1" smtClean="0"/>
              <a:t>v_s</a:t>
            </a:r>
            <a:r>
              <a:rPr lang="en-US" dirty="0" smtClean="0"/>
              <a:t>’ in </a:t>
            </a:r>
            <a:r>
              <a:rPr lang="en-US" i="1" dirty="0" smtClean="0"/>
              <a:t>adjacent states</a:t>
            </a:r>
            <a:r>
              <a:rPr lang="en-US" dirty="0" smtClean="0"/>
              <a:t>, where s’ is a state adjacent to s (including when s’==s).</a:t>
            </a:r>
          </a:p>
          <a:p>
            <a:r>
              <a:rPr lang="en-US" dirty="0" smtClean="0"/>
              <a:t>Basic strategy: use presynaptic traces to make recently active states eligible to learn.  Then, when strong current state information comes in, strengthen the connection between the high-trace post-synaptic units and the high-activity </a:t>
            </a:r>
            <a:r>
              <a:rPr lang="en-US" dirty="0" err="1" smtClean="0"/>
              <a:t>adjacentStates</a:t>
            </a:r>
            <a:r>
              <a:rPr lang="en-US" dirty="0" smtClean="0"/>
              <a:t> units</a:t>
            </a:r>
          </a:p>
          <a:p>
            <a:endParaRPr lang="en-US" dirty="0"/>
          </a:p>
        </p:txBody>
      </p:sp>
      <p:sp>
        <p:nvSpPr>
          <p:cNvPr id="8" name="Rounded Rectangle 7"/>
          <p:cNvSpPr/>
          <p:nvPr/>
        </p:nvSpPr>
        <p:spPr>
          <a:xfrm>
            <a:off x="10133557" y="2027654"/>
            <a:ext cx="1676007" cy="7395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Current State</a:t>
            </a:r>
            <a:endParaRPr lang="en-US" sz="2400" dirty="0">
              <a:solidFill>
                <a:schemeClr val="bg1"/>
              </a:solidFill>
            </a:endParaRPr>
          </a:p>
        </p:txBody>
      </p:sp>
      <p:sp>
        <p:nvSpPr>
          <p:cNvPr id="9" name="Rounded Rectangle 8"/>
          <p:cNvSpPr/>
          <p:nvPr/>
        </p:nvSpPr>
        <p:spPr>
          <a:xfrm>
            <a:off x="10133556" y="300549"/>
            <a:ext cx="1676007" cy="7395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Adjacent States</a:t>
            </a:r>
            <a:endParaRPr lang="en-US" sz="2400" dirty="0">
              <a:solidFill>
                <a:schemeClr val="bg1"/>
              </a:solidFill>
            </a:endParaRPr>
          </a:p>
        </p:txBody>
      </p:sp>
      <p:cxnSp>
        <p:nvCxnSpPr>
          <p:cNvPr id="10" name="Straight Arrow Connector 9"/>
          <p:cNvCxnSpPr>
            <a:stCxn id="8" idx="0"/>
            <a:endCxn id="9" idx="2"/>
          </p:cNvCxnSpPr>
          <p:nvPr/>
        </p:nvCxnSpPr>
        <p:spPr>
          <a:xfrm flipH="1" flipV="1">
            <a:off x="10971560" y="1040109"/>
            <a:ext cx="1" cy="9875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182272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5369" y="321024"/>
            <a:ext cx="3165197" cy="1758199"/>
          </a:xfrm>
        </p:spPr>
        <p:txBody>
          <a:bodyPr>
            <a:normAutofit fontScale="70000" lnSpcReduction="20000"/>
          </a:bodyPr>
          <a:lstStyle/>
          <a:p>
            <a:pPr marL="0" indent="0">
              <a:buNone/>
            </a:pPr>
            <a:r>
              <a:rPr lang="en-US" b="1" dirty="0" smtClean="0"/>
              <a:t>T1</a:t>
            </a:r>
          </a:p>
          <a:p>
            <a:pPr marL="0" indent="0">
              <a:buNone/>
            </a:pPr>
            <a:r>
              <a:rPr lang="en-US" dirty="0" smtClean="0"/>
              <a:t>Agent enters state 1. State layer is activated and activates corresponding unit in </a:t>
            </a:r>
            <a:r>
              <a:rPr lang="en-US" dirty="0" err="1" smtClean="0"/>
              <a:t>AdjFuture</a:t>
            </a:r>
            <a:r>
              <a:rPr lang="en-US" dirty="0" smtClean="0"/>
              <a:t> due to one-to-one connections. </a:t>
            </a:r>
            <a:endParaRPr lang="en-US" dirty="0"/>
          </a:p>
        </p:txBody>
      </p:sp>
      <p:grpSp>
        <p:nvGrpSpPr>
          <p:cNvPr id="4" name="Group 3"/>
          <p:cNvGrpSpPr/>
          <p:nvPr/>
        </p:nvGrpSpPr>
        <p:grpSpPr>
          <a:xfrm>
            <a:off x="6399980" y="321024"/>
            <a:ext cx="2107977" cy="1930177"/>
            <a:chOff x="8874537" y="215965"/>
            <a:chExt cx="2529840" cy="2316458"/>
          </a:xfrm>
        </p:grpSpPr>
        <p:grpSp>
          <p:nvGrpSpPr>
            <p:cNvPr id="5" name="Group 4"/>
            <p:cNvGrpSpPr/>
            <p:nvPr/>
          </p:nvGrpSpPr>
          <p:grpSpPr>
            <a:xfrm flipV="1">
              <a:off x="8874537" y="215965"/>
              <a:ext cx="2529840" cy="607225"/>
              <a:chOff x="6573517" y="478228"/>
              <a:chExt cx="4145283" cy="994971"/>
            </a:xfrm>
          </p:grpSpPr>
          <p:sp>
            <p:nvSpPr>
              <p:cNvPr id="28" name="Rounded Rectangle 27"/>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9" name="Oval 28"/>
              <p:cNvSpPr/>
              <p:nvPr/>
            </p:nvSpPr>
            <p:spPr>
              <a:xfrm>
                <a:off x="6807200" y="609953"/>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7772404" y="605050"/>
                <a:ext cx="731520" cy="7315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p:cNvGrpSpPr/>
            <p:nvPr/>
          </p:nvGrpSpPr>
          <p:grpSpPr>
            <a:xfrm flipV="1">
              <a:off x="8874537" y="1925198"/>
              <a:ext cx="2529840" cy="607225"/>
              <a:chOff x="6573517" y="478228"/>
              <a:chExt cx="4145283" cy="994971"/>
            </a:xfrm>
          </p:grpSpPr>
          <p:sp>
            <p:nvSpPr>
              <p:cNvPr id="23" name="Rounded Rectangle 22"/>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4" name="Oval 23"/>
              <p:cNvSpPr/>
              <p:nvPr/>
            </p:nvSpPr>
            <p:spPr>
              <a:xfrm>
                <a:off x="6807200" y="609953"/>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7772403"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Arrow Connector 6"/>
            <p:cNvCxnSpPr/>
            <p:nvPr/>
          </p:nvCxnSpPr>
          <p:spPr>
            <a:xfrm flipH="1" flipV="1">
              <a:off x="9819087" y="742799"/>
              <a:ext cx="10344" cy="12627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V="1">
              <a:off x="9829431" y="748783"/>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V="1">
              <a:off x="9829431" y="748783"/>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flipV="1">
              <a:off x="9235202" y="748783"/>
              <a:ext cx="594229"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10393561" y="73122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H="1" flipV="1">
              <a:off x="9235202" y="745791"/>
              <a:ext cx="1168703"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10403905" y="737207"/>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flipV="1">
              <a:off x="9809676" y="73720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H="1" flipV="1">
              <a:off x="9235201" y="730830"/>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9245545" y="736814"/>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9245545" y="736814"/>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V="1">
              <a:off x="9245546" y="754374"/>
              <a:ext cx="1744317"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11006612" y="72374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flipV="1">
              <a:off x="9248654" y="751775"/>
              <a:ext cx="1768302" cy="1234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9825295" y="757367"/>
              <a:ext cx="1191661" cy="12351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10422727" y="72972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33" name="Group 32"/>
          <p:cNvGrpSpPr/>
          <p:nvPr/>
        </p:nvGrpSpPr>
        <p:grpSpPr>
          <a:xfrm>
            <a:off x="6399980" y="2463945"/>
            <a:ext cx="2107977" cy="1930177"/>
            <a:chOff x="8874537" y="215965"/>
            <a:chExt cx="2529840" cy="2316458"/>
          </a:xfrm>
        </p:grpSpPr>
        <p:grpSp>
          <p:nvGrpSpPr>
            <p:cNvPr id="34" name="Group 33"/>
            <p:cNvGrpSpPr/>
            <p:nvPr/>
          </p:nvGrpSpPr>
          <p:grpSpPr>
            <a:xfrm flipV="1">
              <a:off x="8874537" y="215965"/>
              <a:ext cx="2529840" cy="607225"/>
              <a:chOff x="6573517" y="478228"/>
              <a:chExt cx="4145283" cy="994971"/>
            </a:xfrm>
          </p:grpSpPr>
          <p:sp>
            <p:nvSpPr>
              <p:cNvPr id="57" name="Rounded Rectangle 56"/>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58" name="Oval 57"/>
              <p:cNvSpPr/>
              <p:nvPr/>
            </p:nvSpPr>
            <p:spPr>
              <a:xfrm>
                <a:off x="6807200" y="609953"/>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7772404" y="605050"/>
                <a:ext cx="731520" cy="7315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flipV="1">
              <a:off x="8874537" y="1925198"/>
              <a:ext cx="2529840" cy="607225"/>
              <a:chOff x="6573517" y="478228"/>
              <a:chExt cx="4145283" cy="994971"/>
            </a:xfrm>
          </p:grpSpPr>
          <p:sp>
            <p:nvSpPr>
              <p:cNvPr id="52" name="Rounded Rectangle 51"/>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53" name="Oval 52"/>
              <p:cNvSpPr/>
              <p:nvPr/>
            </p:nvSpPr>
            <p:spPr>
              <a:xfrm>
                <a:off x="6807200" y="609953"/>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7772403"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flipH="1" flipV="1">
              <a:off x="9819087" y="742799"/>
              <a:ext cx="10344" cy="12627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9829431" y="748783"/>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V="1">
              <a:off x="9829431" y="748783"/>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H="1" flipV="1">
              <a:off x="9235202" y="748783"/>
              <a:ext cx="594229"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flipV="1">
              <a:off x="10393561" y="73122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flipV="1">
              <a:off x="9235202" y="745791"/>
              <a:ext cx="1168703"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10403905" y="737207"/>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flipV="1">
              <a:off x="9809676" y="73720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flipV="1">
              <a:off x="9235201" y="730830"/>
              <a:ext cx="10344" cy="1262792"/>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V="1">
              <a:off x="9245545" y="736814"/>
              <a:ext cx="1167771" cy="1256808"/>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V="1">
              <a:off x="9245545" y="736814"/>
              <a:ext cx="585958" cy="1262792"/>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V="1">
              <a:off x="9245546" y="754374"/>
              <a:ext cx="1744317"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H="1" flipV="1">
              <a:off x="11006612" y="72374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H="1" flipV="1">
              <a:off x="9248654" y="751775"/>
              <a:ext cx="1768302" cy="1234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H="1" flipV="1">
              <a:off x="9825295" y="757367"/>
              <a:ext cx="1191661" cy="12351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H="1" flipV="1">
              <a:off x="10422727" y="72972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62" name="Group 61"/>
          <p:cNvGrpSpPr/>
          <p:nvPr/>
        </p:nvGrpSpPr>
        <p:grpSpPr>
          <a:xfrm>
            <a:off x="6399980" y="4696639"/>
            <a:ext cx="2107977" cy="1930177"/>
            <a:chOff x="8874537" y="215965"/>
            <a:chExt cx="2529840" cy="2316458"/>
          </a:xfrm>
        </p:grpSpPr>
        <p:grpSp>
          <p:nvGrpSpPr>
            <p:cNvPr id="63" name="Group 62"/>
            <p:cNvGrpSpPr/>
            <p:nvPr/>
          </p:nvGrpSpPr>
          <p:grpSpPr>
            <a:xfrm flipV="1">
              <a:off x="8874537" y="215965"/>
              <a:ext cx="2529840" cy="607225"/>
              <a:chOff x="6573517" y="478228"/>
              <a:chExt cx="4145283" cy="994971"/>
            </a:xfrm>
          </p:grpSpPr>
          <p:sp>
            <p:nvSpPr>
              <p:cNvPr id="86" name="Rounded Rectangle 85"/>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87" name="Oval 86"/>
              <p:cNvSpPr/>
              <p:nvPr/>
            </p:nvSpPr>
            <p:spPr>
              <a:xfrm>
                <a:off x="6807200" y="609953"/>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p:cNvSpPr/>
              <p:nvPr/>
            </p:nvSpPr>
            <p:spPr>
              <a:xfrm>
                <a:off x="7772404" y="605050"/>
                <a:ext cx="731520" cy="7315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p:cNvGrpSpPr/>
            <p:nvPr/>
          </p:nvGrpSpPr>
          <p:grpSpPr>
            <a:xfrm flipV="1">
              <a:off x="8874537" y="1925198"/>
              <a:ext cx="2529840" cy="607225"/>
              <a:chOff x="6573517" y="478228"/>
              <a:chExt cx="4145283" cy="994971"/>
            </a:xfrm>
          </p:grpSpPr>
          <p:sp>
            <p:nvSpPr>
              <p:cNvPr id="81" name="Rounded Rectangle 80"/>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82" name="Oval 81"/>
              <p:cNvSpPr/>
              <p:nvPr/>
            </p:nvSpPr>
            <p:spPr>
              <a:xfrm>
                <a:off x="6807200" y="609953"/>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7772403" y="605049"/>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5" name="Straight Arrow Connector 64"/>
            <p:cNvCxnSpPr/>
            <p:nvPr/>
          </p:nvCxnSpPr>
          <p:spPr>
            <a:xfrm flipH="1" flipV="1">
              <a:off x="9819087" y="742799"/>
              <a:ext cx="10344" cy="12627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V="1">
              <a:off x="9829431" y="748783"/>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flipV="1">
              <a:off x="9829431" y="748783"/>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H="1" flipV="1">
              <a:off x="9235202" y="748783"/>
              <a:ext cx="594229"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H="1" flipV="1">
              <a:off x="10393561" y="73122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flipH="1" flipV="1">
              <a:off x="9235202" y="745791"/>
              <a:ext cx="1168703"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V="1">
              <a:off x="10403905" y="737207"/>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flipH="1" flipV="1">
              <a:off x="9809676" y="73720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flipH="1" flipV="1">
              <a:off x="9235201" y="730830"/>
              <a:ext cx="10344" cy="1262792"/>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V="1">
              <a:off x="9245545" y="736814"/>
              <a:ext cx="1167771" cy="1256808"/>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flipV="1">
              <a:off x="9245545" y="736814"/>
              <a:ext cx="585958" cy="1262792"/>
            </a:xfrm>
            <a:prstGeom prst="straightConnector1">
              <a:avLst/>
            </a:prstGeom>
            <a:ln w="762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flipV="1">
              <a:off x="9245546" y="754374"/>
              <a:ext cx="1744317"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p:cNvCxnSpPr/>
            <p:nvPr/>
          </p:nvCxnSpPr>
          <p:spPr>
            <a:xfrm flipH="1" flipV="1">
              <a:off x="11006612" y="72374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p:cNvCxnSpPr/>
            <p:nvPr/>
          </p:nvCxnSpPr>
          <p:spPr>
            <a:xfrm flipH="1" flipV="1">
              <a:off x="9248654" y="751775"/>
              <a:ext cx="1768302" cy="1234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p:cNvCxnSpPr/>
            <p:nvPr/>
          </p:nvCxnSpPr>
          <p:spPr>
            <a:xfrm flipH="1" flipV="1">
              <a:off x="9825295" y="757367"/>
              <a:ext cx="1191661" cy="12351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p:cNvCxnSpPr/>
            <p:nvPr/>
          </p:nvCxnSpPr>
          <p:spPr>
            <a:xfrm flipH="1" flipV="1">
              <a:off x="10422727" y="72972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91" name="Group 90"/>
          <p:cNvGrpSpPr/>
          <p:nvPr/>
        </p:nvGrpSpPr>
        <p:grpSpPr>
          <a:xfrm>
            <a:off x="6399980" y="4696639"/>
            <a:ext cx="2107977" cy="1930177"/>
            <a:chOff x="8874537" y="215965"/>
            <a:chExt cx="2529840" cy="2316458"/>
          </a:xfrm>
        </p:grpSpPr>
        <p:grpSp>
          <p:nvGrpSpPr>
            <p:cNvPr id="92" name="Group 91"/>
            <p:cNvGrpSpPr/>
            <p:nvPr/>
          </p:nvGrpSpPr>
          <p:grpSpPr>
            <a:xfrm flipV="1">
              <a:off x="8874537" y="215965"/>
              <a:ext cx="2529840" cy="607225"/>
              <a:chOff x="6573517" y="478228"/>
              <a:chExt cx="4145283" cy="994971"/>
            </a:xfrm>
          </p:grpSpPr>
          <p:sp>
            <p:nvSpPr>
              <p:cNvPr id="115" name="Rounded Rectangle 114"/>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116" name="Oval 115"/>
              <p:cNvSpPr/>
              <p:nvPr/>
            </p:nvSpPr>
            <p:spPr>
              <a:xfrm>
                <a:off x="6807200" y="609953"/>
                <a:ext cx="731520" cy="7315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p:cNvSpPr/>
              <p:nvPr/>
            </p:nvSpPr>
            <p:spPr>
              <a:xfrm>
                <a:off x="7772404" y="605050"/>
                <a:ext cx="731520" cy="7315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p:cNvSpPr/>
              <p:nvPr/>
            </p:nvSpPr>
            <p:spPr>
              <a:xfrm>
                <a:off x="8732528" y="605049"/>
                <a:ext cx="731520" cy="73152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p:cNvGrpSpPr/>
            <p:nvPr/>
          </p:nvGrpSpPr>
          <p:grpSpPr>
            <a:xfrm flipV="1">
              <a:off x="8874537" y="1925198"/>
              <a:ext cx="2529840" cy="607225"/>
              <a:chOff x="6573517" y="478228"/>
              <a:chExt cx="4145283" cy="994971"/>
            </a:xfrm>
          </p:grpSpPr>
          <p:sp>
            <p:nvSpPr>
              <p:cNvPr id="110" name="Rounded Rectangle 109"/>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111" name="Oval 110"/>
              <p:cNvSpPr/>
              <p:nvPr/>
            </p:nvSpPr>
            <p:spPr>
              <a:xfrm>
                <a:off x="6807200" y="609953"/>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7772403" y="605049"/>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4" name="Straight Arrow Connector 93"/>
            <p:cNvCxnSpPr/>
            <p:nvPr/>
          </p:nvCxnSpPr>
          <p:spPr>
            <a:xfrm flipH="1" flipV="1">
              <a:off x="9819087" y="742799"/>
              <a:ext cx="10344" cy="12627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p:cNvCxnSpPr/>
            <p:nvPr/>
          </p:nvCxnSpPr>
          <p:spPr>
            <a:xfrm flipV="1">
              <a:off x="9829431" y="748783"/>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6" name="Straight Arrow Connector 95"/>
            <p:cNvCxnSpPr/>
            <p:nvPr/>
          </p:nvCxnSpPr>
          <p:spPr>
            <a:xfrm flipV="1">
              <a:off x="9829431" y="748783"/>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p:cNvCxnSpPr/>
            <p:nvPr/>
          </p:nvCxnSpPr>
          <p:spPr>
            <a:xfrm flipH="1" flipV="1">
              <a:off x="9235202" y="748783"/>
              <a:ext cx="594229"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p:cNvCxnSpPr/>
            <p:nvPr/>
          </p:nvCxnSpPr>
          <p:spPr>
            <a:xfrm flipH="1" flipV="1">
              <a:off x="10393561" y="73122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p:cNvCxnSpPr/>
            <p:nvPr/>
          </p:nvCxnSpPr>
          <p:spPr>
            <a:xfrm flipH="1" flipV="1">
              <a:off x="9235202" y="745791"/>
              <a:ext cx="1168703"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p:cNvCxnSpPr/>
            <p:nvPr/>
          </p:nvCxnSpPr>
          <p:spPr>
            <a:xfrm flipV="1">
              <a:off x="10403905" y="737207"/>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p:cNvCxnSpPr/>
            <p:nvPr/>
          </p:nvCxnSpPr>
          <p:spPr>
            <a:xfrm flipH="1" flipV="1">
              <a:off x="9809676" y="73720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p:cNvCxnSpPr/>
            <p:nvPr/>
          </p:nvCxnSpPr>
          <p:spPr>
            <a:xfrm flipH="1" flipV="1">
              <a:off x="9235201" y="730830"/>
              <a:ext cx="10344" cy="1262792"/>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p:cNvCxnSpPr/>
            <p:nvPr/>
          </p:nvCxnSpPr>
          <p:spPr>
            <a:xfrm flipV="1">
              <a:off x="9245545" y="736814"/>
              <a:ext cx="1167771" cy="1256808"/>
            </a:xfrm>
            <a:prstGeom prst="straightConnector1">
              <a:avLst/>
            </a:prstGeom>
            <a:ln w="28575">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p:cNvCxnSpPr/>
            <p:nvPr/>
          </p:nvCxnSpPr>
          <p:spPr>
            <a:xfrm flipV="1">
              <a:off x="9245545" y="736814"/>
              <a:ext cx="585958" cy="1262792"/>
            </a:xfrm>
            <a:prstGeom prst="straightConnector1">
              <a:avLst/>
            </a:prstGeom>
            <a:ln w="7620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p:cNvCxnSpPr/>
            <p:nvPr/>
          </p:nvCxnSpPr>
          <p:spPr>
            <a:xfrm flipV="1">
              <a:off x="9245546" y="754374"/>
              <a:ext cx="1744317"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p:cNvCxnSpPr/>
            <p:nvPr/>
          </p:nvCxnSpPr>
          <p:spPr>
            <a:xfrm flipH="1" flipV="1">
              <a:off x="11006612" y="72374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p:cNvCxnSpPr/>
            <p:nvPr/>
          </p:nvCxnSpPr>
          <p:spPr>
            <a:xfrm flipH="1" flipV="1">
              <a:off x="9248654" y="751775"/>
              <a:ext cx="1768302" cy="1234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p:cNvCxnSpPr/>
            <p:nvPr/>
          </p:nvCxnSpPr>
          <p:spPr>
            <a:xfrm flipH="1" flipV="1">
              <a:off x="9825295" y="757367"/>
              <a:ext cx="1191661" cy="12351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p:cNvCxnSpPr/>
            <p:nvPr/>
          </p:nvCxnSpPr>
          <p:spPr>
            <a:xfrm flipH="1" flipV="1">
              <a:off x="10422727" y="72972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120" name="Content Placeholder 2"/>
          <p:cNvSpPr txBox="1">
            <a:spLocks/>
          </p:cNvSpPr>
          <p:nvPr/>
        </p:nvSpPr>
        <p:spPr>
          <a:xfrm>
            <a:off x="2881499" y="2542454"/>
            <a:ext cx="3165197" cy="1758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T2</a:t>
            </a:r>
          </a:p>
          <a:p>
            <a:pPr marL="0" indent="0">
              <a:buFont typeface="Arial" panose="020B0604020202020204" pitchFamily="34" charset="0"/>
              <a:buNone/>
            </a:pPr>
            <a:r>
              <a:rPr lang="en-US" sz="2000" dirty="0"/>
              <a:t>Connections from highly active unit become eligible to learn.</a:t>
            </a:r>
          </a:p>
        </p:txBody>
      </p:sp>
      <p:sp>
        <p:nvSpPr>
          <p:cNvPr id="121" name="Content Placeholder 2"/>
          <p:cNvSpPr txBox="1">
            <a:spLocks/>
          </p:cNvSpPr>
          <p:nvPr/>
        </p:nvSpPr>
        <p:spPr>
          <a:xfrm>
            <a:off x="2895507" y="4615633"/>
            <a:ext cx="3165197" cy="175819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T3</a:t>
            </a:r>
          </a:p>
          <a:p>
            <a:pPr marL="0" indent="0">
              <a:buFont typeface="Arial" panose="020B0604020202020204" pitchFamily="34" charset="0"/>
              <a:buNone/>
            </a:pPr>
            <a:r>
              <a:rPr lang="en-US" sz="2000" dirty="0" smtClean="0"/>
              <a:t>Unit moves to state 2, strongly activating unit 2 of </a:t>
            </a:r>
            <a:r>
              <a:rPr lang="en-US" sz="2000" dirty="0" err="1" smtClean="0"/>
              <a:t>adjFuture</a:t>
            </a:r>
            <a:r>
              <a:rPr lang="en-US" sz="2000" dirty="0" smtClean="0"/>
              <a:t>. Weight between eligible connections and strongly active unit increases.</a:t>
            </a:r>
            <a:endParaRPr lang="en-US" sz="2000" dirty="0"/>
          </a:p>
        </p:txBody>
      </p:sp>
      <p:sp>
        <p:nvSpPr>
          <p:cNvPr id="122" name="TextBox 121"/>
          <p:cNvSpPr txBox="1"/>
          <p:nvPr/>
        </p:nvSpPr>
        <p:spPr>
          <a:xfrm>
            <a:off x="8615966" y="1819700"/>
            <a:ext cx="785611" cy="369332"/>
          </a:xfrm>
          <a:prstGeom prst="rect">
            <a:avLst/>
          </a:prstGeom>
          <a:noFill/>
        </p:spPr>
        <p:txBody>
          <a:bodyPr wrap="square" rtlCol="0">
            <a:spAutoFit/>
          </a:bodyPr>
          <a:lstStyle/>
          <a:p>
            <a:r>
              <a:rPr lang="en-US" dirty="0" smtClean="0"/>
              <a:t>State</a:t>
            </a:r>
            <a:endParaRPr lang="en-US" dirty="0"/>
          </a:p>
        </p:txBody>
      </p:sp>
      <p:sp>
        <p:nvSpPr>
          <p:cNvPr id="123" name="TextBox 122"/>
          <p:cNvSpPr txBox="1"/>
          <p:nvPr/>
        </p:nvSpPr>
        <p:spPr>
          <a:xfrm>
            <a:off x="8615965" y="374795"/>
            <a:ext cx="1317239" cy="369332"/>
          </a:xfrm>
          <a:prstGeom prst="rect">
            <a:avLst/>
          </a:prstGeom>
          <a:noFill/>
        </p:spPr>
        <p:txBody>
          <a:bodyPr wrap="square" rtlCol="0">
            <a:spAutoFit/>
          </a:bodyPr>
          <a:lstStyle/>
          <a:p>
            <a:r>
              <a:rPr lang="en-US" dirty="0" err="1" smtClean="0"/>
              <a:t>AdjFuture</a:t>
            </a:r>
            <a:endParaRPr lang="en-US" dirty="0"/>
          </a:p>
        </p:txBody>
      </p:sp>
      <p:sp>
        <p:nvSpPr>
          <p:cNvPr id="124" name="TextBox 123"/>
          <p:cNvSpPr txBox="1"/>
          <p:nvPr/>
        </p:nvSpPr>
        <p:spPr>
          <a:xfrm>
            <a:off x="8624206" y="4697581"/>
            <a:ext cx="1317239" cy="369332"/>
          </a:xfrm>
          <a:prstGeom prst="rect">
            <a:avLst/>
          </a:prstGeom>
          <a:noFill/>
        </p:spPr>
        <p:txBody>
          <a:bodyPr wrap="square" rtlCol="0">
            <a:spAutoFit/>
          </a:bodyPr>
          <a:lstStyle/>
          <a:p>
            <a:r>
              <a:rPr lang="en-US" dirty="0" err="1" smtClean="0"/>
              <a:t>AdjFuture</a:t>
            </a:r>
            <a:endParaRPr lang="en-US" dirty="0"/>
          </a:p>
        </p:txBody>
      </p:sp>
      <p:sp>
        <p:nvSpPr>
          <p:cNvPr id="125" name="TextBox 124"/>
          <p:cNvSpPr txBox="1"/>
          <p:nvPr/>
        </p:nvSpPr>
        <p:spPr>
          <a:xfrm>
            <a:off x="8624207" y="2478299"/>
            <a:ext cx="1317239" cy="369332"/>
          </a:xfrm>
          <a:prstGeom prst="rect">
            <a:avLst/>
          </a:prstGeom>
          <a:noFill/>
        </p:spPr>
        <p:txBody>
          <a:bodyPr wrap="square" rtlCol="0">
            <a:spAutoFit/>
          </a:bodyPr>
          <a:lstStyle/>
          <a:p>
            <a:r>
              <a:rPr lang="en-US" dirty="0" err="1" smtClean="0"/>
              <a:t>AdjFuture</a:t>
            </a:r>
            <a:endParaRPr lang="en-US" dirty="0"/>
          </a:p>
        </p:txBody>
      </p:sp>
      <p:sp>
        <p:nvSpPr>
          <p:cNvPr id="126" name="TextBox 125"/>
          <p:cNvSpPr txBox="1"/>
          <p:nvPr/>
        </p:nvSpPr>
        <p:spPr>
          <a:xfrm>
            <a:off x="8680956" y="3908392"/>
            <a:ext cx="785611" cy="369332"/>
          </a:xfrm>
          <a:prstGeom prst="rect">
            <a:avLst/>
          </a:prstGeom>
          <a:noFill/>
        </p:spPr>
        <p:txBody>
          <a:bodyPr wrap="square" rtlCol="0">
            <a:spAutoFit/>
          </a:bodyPr>
          <a:lstStyle/>
          <a:p>
            <a:r>
              <a:rPr lang="en-US" dirty="0" smtClean="0"/>
              <a:t>State</a:t>
            </a:r>
            <a:endParaRPr lang="en-US" dirty="0"/>
          </a:p>
        </p:txBody>
      </p:sp>
      <p:sp>
        <p:nvSpPr>
          <p:cNvPr id="127" name="TextBox 126"/>
          <p:cNvSpPr txBox="1"/>
          <p:nvPr/>
        </p:nvSpPr>
        <p:spPr>
          <a:xfrm>
            <a:off x="8615965" y="6238343"/>
            <a:ext cx="785611" cy="369332"/>
          </a:xfrm>
          <a:prstGeom prst="rect">
            <a:avLst/>
          </a:prstGeom>
          <a:noFill/>
        </p:spPr>
        <p:txBody>
          <a:bodyPr wrap="square" rtlCol="0">
            <a:spAutoFit/>
          </a:bodyPr>
          <a:lstStyle/>
          <a:p>
            <a:r>
              <a:rPr lang="en-US" dirty="0" smtClean="0"/>
              <a:t>State</a:t>
            </a:r>
            <a:endParaRPr lang="en-US" dirty="0"/>
          </a:p>
        </p:txBody>
      </p:sp>
    </p:spTree>
    <p:extLst>
      <p:ext uri="{BB962C8B-B14F-4D97-AF65-F5344CB8AC3E}">
        <p14:creationId xmlns:p14="http://schemas.microsoft.com/office/powerpoint/2010/main" val="31143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852814" y="3773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Learning State Adjacency</a:t>
            </a:r>
            <a:endParaRPr lang="en-US" dirty="0"/>
          </a:p>
        </p:txBody>
      </p:sp>
      <p:sp>
        <p:nvSpPr>
          <p:cNvPr id="4" name="Rounded Rectangle 3"/>
          <p:cNvSpPr/>
          <p:nvPr/>
        </p:nvSpPr>
        <p:spPr>
          <a:xfrm>
            <a:off x="10133557" y="2027654"/>
            <a:ext cx="1676007" cy="7395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Current State</a:t>
            </a:r>
            <a:endParaRPr lang="en-US" sz="2400" dirty="0">
              <a:solidFill>
                <a:schemeClr val="bg1"/>
              </a:solidFill>
            </a:endParaRPr>
          </a:p>
        </p:txBody>
      </p:sp>
      <p:sp>
        <p:nvSpPr>
          <p:cNvPr id="5" name="Rounded Rectangle 4"/>
          <p:cNvSpPr/>
          <p:nvPr/>
        </p:nvSpPr>
        <p:spPr>
          <a:xfrm>
            <a:off x="10133556" y="300549"/>
            <a:ext cx="1676007" cy="7395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Adjacent States</a:t>
            </a:r>
            <a:endParaRPr lang="en-US" sz="2400" dirty="0">
              <a:solidFill>
                <a:schemeClr val="bg1"/>
              </a:solidFill>
            </a:endParaRPr>
          </a:p>
        </p:txBody>
      </p:sp>
      <p:cxnSp>
        <p:nvCxnSpPr>
          <p:cNvPr id="6" name="Straight Arrow Connector 5"/>
          <p:cNvCxnSpPr>
            <a:stCxn id="4" idx="0"/>
            <a:endCxn id="5" idx="2"/>
          </p:cNvCxnSpPr>
          <p:nvPr/>
        </p:nvCxnSpPr>
        <p:spPr>
          <a:xfrm flipH="1" flipV="1">
            <a:off x="10971560" y="1040109"/>
            <a:ext cx="1" cy="98754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98119" y="5589372"/>
            <a:ext cx="8482419" cy="830997"/>
          </a:xfrm>
          <a:prstGeom prst="rect">
            <a:avLst/>
          </a:prstGeom>
          <a:noFill/>
        </p:spPr>
        <p:txBody>
          <a:bodyPr wrap="square" rtlCol="0">
            <a:spAutoFit/>
          </a:bodyPr>
          <a:lstStyle/>
          <a:p>
            <a:r>
              <a:rPr lang="en-US" sz="2400" dirty="0" smtClean="0"/>
              <a:t>Are </a:t>
            </a:r>
            <a:r>
              <a:rPr lang="en-US" sz="2400" dirty="0" err="1" smtClean="0"/>
              <a:t>binarizations</a:t>
            </a:r>
            <a:r>
              <a:rPr lang="en-US" sz="2400" dirty="0" smtClean="0"/>
              <a:t> realistic? How to adjust for greater biological plausibility?</a:t>
            </a:r>
            <a:endParaRPr lang="en-US" sz="2400" dirty="0"/>
          </a:p>
        </p:txBody>
      </p:sp>
      <p:pic>
        <p:nvPicPr>
          <p:cNvPr id="7" name="Picture 6"/>
          <p:cNvPicPr>
            <a:picLocks noChangeAspect="1"/>
          </p:cNvPicPr>
          <p:nvPr/>
        </p:nvPicPr>
        <p:blipFill>
          <a:blip r:embed="rId2"/>
          <a:stretch>
            <a:fillRect/>
          </a:stretch>
        </p:blipFill>
        <p:spPr>
          <a:xfrm>
            <a:off x="198119" y="1533881"/>
            <a:ext cx="9182100" cy="3876675"/>
          </a:xfrm>
          <a:prstGeom prst="rect">
            <a:avLst/>
          </a:prstGeom>
        </p:spPr>
      </p:pic>
      <p:pic>
        <p:nvPicPr>
          <p:cNvPr id="11" name="Picture 10"/>
          <p:cNvPicPr>
            <a:picLocks noChangeAspect="1"/>
          </p:cNvPicPr>
          <p:nvPr/>
        </p:nvPicPr>
        <p:blipFill>
          <a:blip r:embed="rId3"/>
          <a:stretch>
            <a:fillRect/>
          </a:stretch>
        </p:blipFill>
        <p:spPr>
          <a:xfrm>
            <a:off x="7762875" y="4551147"/>
            <a:ext cx="4429125" cy="1038225"/>
          </a:xfrm>
          <a:prstGeom prst="rect">
            <a:avLst/>
          </a:prstGeom>
        </p:spPr>
      </p:pic>
      <p:pic>
        <p:nvPicPr>
          <p:cNvPr id="12" name="Picture 11"/>
          <p:cNvPicPr>
            <a:picLocks noChangeAspect="1"/>
          </p:cNvPicPr>
          <p:nvPr/>
        </p:nvPicPr>
        <p:blipFill>
          <a:blip r:embed="rId4"/>
          <a:stretch>
            <a:fillRect/>
          </a:stretch>
        </p:blipFill>
        <p:spPr>
          <a:xfrm>
            <a:off x="7847163" y="3187699"/>
            <a:ext cx="3962400" cy="1247775"/>
          </a:xfrm>
          <a:prstGeom prst="rect">
            <a:avLst/>
          </a:prstGeom>
        </p:spPr>
      </p:pic>
    </p:spTree>
    <p:extLst>
      <p:ext uri="{BB962C8B-B14F-4D97-AF65-F5344CB8AC3E}">
        <p14:creationId xmlns:p14="http://schemas.microsoft.com/office/powerpoint/2010/main" val="181880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838200" y="365125"/>
            <a:ext cx="7783286" cy="1325563"/>
          </a:xfrm>
        </p:spPr>
        <p:txBody>
          <a:bodyPr/>
          <a:lstStyle/>
          <a:p>
            <a:r>
              <a:rPr lang="en-US" dirty="0" smtClean="0"/>
              <a:t>Learning State Proximity (Past)</a:t>
            </a:r>
            <a:endParaRPr lang="en-US" dirty="0"/>
          </a:p>
        </p:txBody>
      </p:sp>
      <p:sp>
        <p:nvSpPr>
          <p:cNvPr id="4" name="Content Placeholder 3"/>
          <p:cNvSpPr>
            <a:spLocks noGrp="1"/>
          </p:cNvSpPr>
          <p:nvPr>
            <p:ph idx="1"/>
          </p:nvPr>
        </p:nvSpPr>
        <p:spPr>
          <a:xfrm>
            <a:off x="838200" y="1468192"/>
            <a:ext cx="8218714" cy="5164427"/>
          </a:xfrm>
        </p:spPr>
        <p:txBody>
          <a:bodyPr>
            <a:normAutofit fontScale="85000" lnSpcReduction="20000"/>
          </a:bodyPr>
          <a:lstStyle/>
          <a:p>
            <a:r>
              <a:rPr lang="en-US" dirty="0" smtClean="0"/>
              <a:t>Connections within </a:t>
            </a:r>
            <a:r>
              <a:rPr lang="en-US" i="1" dirty="0" err="1" smtClean="0"/>
              <a:t>proxPast</a:t>
            </a:r>
            <a:r>
              <a:rPr lang="en-US" dirty="0" smtClean="0"/>
              <a:t> encode adjacency relations. If these connections are of equal strength and less than 1, activity filtering through the network from an external input represents a distance gradient.</a:t>
            </a:r>
          </a:p>
          <a:p>
            <a:r>
              <a:rPr lang="en-US" dirty="0" smtClean="0"/>
              <a:t>Target: for each state </a:t>
            </a:r>
            <a:r>
              <a:rPr lang="en-US" i="1" dirty="0" smtClean="0"/>
              <a:t>s</a:t>
            </a:r>
            <a:r>
              <a:rPr lang="en-US" dirty="0" smtClean="0"/>
              <a:t>, the </a:t>
            </a:r>
            <a:r>
              <a:rPr lang="en-US" i="1" dirty="0" err="1" smtClean="0"/>
              <a:t>proxPast</a:t>
            </a:r>
            <a:r>
              <a:rPr lang="en-US" dirty="0" smtClean="0"/>
              <a:t> unit </a:t>
            </a:r>
            <a:r>
              <a:rPr lang="en-US" i="1" dirty="0" err="1" smtClean="0"/>
              <a:t>p_s</a:t>
            </a:r>
            <a:r>
              <a:rPr lang="en-US" dirty="0" smtClean="0"/>
              <a:t> </a:t>
            </a:r>
            <a:r>
              <a:rPr lang="en-US" dirty="0" err="1" smtClean="0"/>
              <a:t>representating</a:t>
            </a:r>
            <a:r>
              <a:rPr lang="en-US" dirty="0" smtClean="0"/>
              <a:t> that state should project to all and only </a:t>
            </a:r>
            <a:r>
              <a:rPr lang="en-US" i="1" dirty="0" err="1" smtClean="0"/>
              <a:t>proxPast</a:t>
            </a:r>
            <a:r>
              <a:rPr lang="en-US" dirty="0" smtClean="0"/>
              <a:t> units representing adjacent states s’. The strengths should be equal and less than one.</a:t>
            </a:r>
          </a:p>
          <a:p>
            <a:r>
              <a:rPr lang="en-US" dirty="0" smtClean="0"/>
              <a:t>Complication: When pursuing a goal, external input should come from </a:t>
            </a:r>
            <a:r>
              <a:rPr lang="en-US" i="1" dirty="0" smtClean="0"/>
              <a:t>Goal</a:t>
            </a:r>
            <a:r>
              <a:rPr lang="en-US" dirty="0" smtClean="0"/>
              <a:t> but in order to learn gradient, input needs to come from </a:t>
            </a:r>
            <a:r>
              <a:rPr lang="en-US" i="1" dirty="0" smtClean="0"/>
              <a:t>Current State</a:t>
            </a:r>
            <a:r>
              <a:rPr lang="en-US" dirty="0" smtClean="0"/>
              <a:t>. Initially I just learned and acted in separate phases, but an oscillatory mechanism should be used. </a:t>
            </a:r>
          </a:p>
          <a:p>
            <a:r>
              <a:rPr lang="en-US" dirty="0" smtClean="0"/>
              <a:t>Strategy: When receiving state information, form a postsynaptic trace on highly active unit (the most active </a:t>
            </a:r>
            <a:r>
              <a:rPr lang="en-US" i="1" dirty="0" err="1" smtClean="0"/>
              <a:t>proxPast</a:t>
            </a:r>
            <a:r>
              <a:rPr lang="en-US" dirty="0" smtClean="0"/>
              <a:t> unit should be the one receiving external input. When a new unit becomes highly active, strengthen the projection from it to the unit with the trace. </a:t>
            </a:r>
            <a:endParaRPr lang="en-US" dirty="0"/>
          </a:p>
        </p:txBody>
      </p:sp>
      <p:sp>
        <p:nvSpPr>
          <p:cNvPr id="5" name="Rounded Rectangle 4"/>
          <p:cNvSpPr/>
          <p:nvPr/>
        </p:nvSpPr>
        <p:spPr>
          <a:xfrm>
            <a:off x="9830193" y="2590908"/>
            <a:ext cx="1676007" cy="7395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State Proximity</a:t>
            </a:r>
            <a:endParaRPr lang="en-US" sz="2400" dirty="0">
              <a:solidFill>
                <a:schemeClr val="bg1"/>
              </a:solidFill>
            </a:endParaRPr>
          </a:p>
        </p:txBody>
      </p:sp>
      <p:sp>
        <p:nvSpPr>
          <p:cNvPr id="7" name="Rounded Rectangle 6"/>
          <p:cNvSpPr/>
          <p:nvPr/>
        </p:nvSpPr>
        <p:spPr>
          <a:xfrm>
            <a:off x="9830193" y="4310599"/>
            <a:ext cx="1676007" cy="7395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Current State</a:t>
            </a:r>
            <a:endParaRPr lang="en-US" sz="2400" dirty="0">
              <a:solidFill>
                <a:schemeClr val="bg1"/>
              </a:solidFill>
            </a:endParaRPr>
          </a:p>
        </p:txBody>
      </p:sp>
      <p:cxnSp>
        <p:nvCxnSpPr>
          <p:cNvPr id="8" name="Straight Arrow Connector 7"/>
          <p:cNvCxnSpPr>
            <a:stCxn id="7" idx="0"/>
          </p:cNvCxnSpPr>
          <p:nvPr/>
        </p:nvCxnSpPr>
        <p:spPr>
          <a:xfrm flipH="1" flipV="1">
            <a:off x="10668196" y="3323054"/>
            <a:ext cx="1" cy="987545"/>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9" name="Arc 8"/>
          <p:cNvSpPr/>
          <p:nvPr/>
        </p:nvSpPr>
        <p:spPr>
          <a:xfrm rot="18693940">
            <a:off x="9390475" y="2438781"/>
            <a:ext cx="506753" cy="517573"/>
          </a:xfrm>
          <a:prstGeom prst="arc">
            <a:avLst>
              <a:gd name="adj1" fmla="val 6011119"/>
              <a:gd name="adj2" fmla="val 1904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le 10"/>
          <p:cNvSpPr/>
          <p:nvPr/>
        </p:nvSpPr>
        <p:spPr>
          <a:xfrm>
            <a:off x="9830192" y="1300385"/>
            <a:ext cx="1676007" cy="7395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Goal</a:t>
            </a:r>
            <a:endParaRPr lang="en-US" sz="2400" dirty="0">
              <a:solidFill>
                <a:schemeClr val="bg1"/>
              </a:solidFill>
            </a:endParaRPr>
          </a:p>
        </p:txBody>
      </p:sp>
      <p:cxnSp>
        <p:nvCxnSpPr>
          <p:cNvPr id="12" name="Straight Arrow Connector 11"/>
          <p:cNvCxnSpPr>
            <a:stCxn id="11" idx="2"/>
            <a:endCxn id="5" idx="0"/>
          </p:cNvCxnSpPr>
          <p:nvPr/>
        </p:nvCxnSpPr>
        <p:spPr>
          <a:xfrm>
            <a:off x="10668196" y="2039945"/>
            <a:ext cx="1" cy="550963"/>
          </a:xfrm>
          <a:prstGeom prst="straightConnector1">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grpSp>
        <p:nvGrpSpPr>
          <p:cNvPr id="15" name="Group 14"/>
          <p:cNvGrpSpPr/>
          <p:nvPr/>
        </p:nvGrpSpPr>
        <p:grpSpPr>
          <a:xfrm>
            <a:off x="9940174" y="5384801"/>
            <a:ext cx="1456041" cy="354359"/>
            <a:chOff x="5286769" y="5185907"/>
            <a:chExt cx="6671615" cy="1623681"/>
          </a:xfrm>
        </p:grpSpPr>
        <p:sp>
          <p:nvSpPr>
            <p:cNvPr id="16" name="Freeform 15"/>
            <p:cNvSpPr/>
            <p:nvPr/>
          </p:nvSpPr>
          <p:spPr>
            <a:xfrm>
              <a:off x="5286769" y="5360723"/>
              <a:ext cx="6671615" cy="1217028"/>
            </a:xfrm>
            <a:custGeom>
              <a:avLst/>
              <a:gdLst>
                <a:gd name="connsiteX0" fmla="*/ 0 w 22589659"/>
                <a:gd name="connsiteY0" fmla="*/ 6353113 h 6353113"/>
                <a:gd name="connsiteX1" fmla="*/ 7349066 w 22589659"/>
                <a:gd name="connsiteY1" fmla="*/ 528046 h 6353113"/>
                <a:gd name="connsiteX2" fmla="*/ 14596533 w 22589659"/>
                <a:gd name="connsiteY2" fmla="*/ 6285380 h 6353113"/>
                <a:gd name="connsiteX3" fmla="*/ 21877866 w 22589659"/>
                <a:gd name="connsiteY3" fmla="*/ 561913 h 6353113"/>
                <a:gd name="connsiteX4" fmla="*/ 21911733 w 22589659"/>
                <a:gd name="connsiteY4" fmla="*/ 528046 h 6353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9659" h="6353113">
                  <a:moveTo>
                    <a:pt x="0" y="6353113"/>
                  </a:moveTo>
                  <a:cubicBezTo>
                    <a:pt x="2458155" y="3446224"/>
                    <a:pt x="4916311" y="539335"/>
                    <a:pt x="7349066" y="528046"/>
                  </a:cubicBezTo>
                  <a:cubicBezTo>
                    <a:pt x="9781821" y="516757"/>
                    <a:pt x="12175066" y="6279736"/>
                    <a:pt x="14596533" y="6285380"/>
                  </a:cubicBezTo>
                  <a:cubicBezTo>
                    <a:pt x="17018000" y="6291024"/>
                    <a:pt x="20658666" y="1521469"/>
                    <a:pt x="21877866" y="561913"/>
                  </a:cubicBezTo>
                  <a:cubicBezTo>
                    <a:pt x="23097066" y="-397643"/>
                    <a:pt x="22504399" y="65201"/>
                    <a:pt x="21911733" y="52804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9192820" y="6204385"/>
              <a:ext cx="0" cy="57573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60157" y="5185907"/>
              <a:ext cx="0" cy="575733"/>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839027" y="5188270"/>
              <a:ext cx="0" cy="575733"/>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5556" y="6233855"/>
              <a:ext cx="0" cy="57573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4531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2865369" y="321024"/>
            <a:ext cx="3165197" cy="1758199"/>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smtClean="0"/>
              <a:t>T1</a:t>
            </a:r>
          </a:p>
          <a:p>
            <a:pPr marL="0" indent="0">
              <a:buFont typeface="Arial" panose="020B0604020202020204" pitchFamily="34" charset="0"/>
              <a:buNone/>
            </a:pPr>
            <a:r>
              <a:rPr lang="en-US" dirty="0" smtClean="0"/>
              <a:t>Agent enters state 1. State layer is activated and activates corresponding unit in </a:t>
            </a:r>
            <a:r>
              <a:rPr lang="en-US" i="1" dirty="0" err="1" smtClean="0"/>
              <a:t>proxPast</a:t>
            </a:r>
            <a:r>
              <a:rPr lang="en-US" dirty="0" smtClean="0"/>
              <a:t> due to one-to-one connections. </a:t>
            </a:r>
            <a:endParaRPr lang="en-US" dirty="0"/>
          </a:p>
        </p:txBody>
      </p:sp>
      <p:grpSp>
        <p:nvGrpSpPr>
          <p:cNvPr id="3" name="Group 2"/>
          <p:cNvGrpSpPr/>
          <p:nvPr/>
        </p:nvGrpSpPr>
        <p:grpSpPr>
          <a:xfrm>
            <a:off x="6399980" y="321024"/>
            <a:ext cx="2107977" cy="1930177"/>
            <a:chOff x="8874537" y="215965"/>
            <a:chExt cx="2529840" cy="2316458"/>
          </a:xfrm>
        </p:grpSpPr>
        <p:grpSp>
          <p:nvGrpSpPr>
            <p:cNvPr id="4" name="Group 3"/>
            <p:cNvGrpSpPr/>
            <p:nvPr/>
          </p:nvGrpSpPr>
          <p:grpSpPr>
            <a:xfrm flipV="1">
              <a:off x="8874537" y="215965"/>
              <a:ext cx="2529840" cy="607225"/>
              <a:chOff x="6573517" y="478228"/>
              <a:chExt cx="4145283" cy="994971"/>
            </a:xfrm>
          </p:grpSpPr>
          <p:sp>
            <p:nvSpPr>
              <p:cNvPr id="27" name="Rounded Rectangle 26"/>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8" name="Oval 27"/>
              <p:cNvSpPr/>
              <p:nvPr/>
            </p:nvSpPr>
            <p:spPr>
              <a:xfrm>
                <a:off x="6807200" y="609953"/>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772404" y="605050"/>
                <a:ext cx="731520" cy="7315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flipV="1">
              <a:off x="8874537" y="1925198"/>
              <a:ext cx="2529840" cy="607225"/>
              <a:chOff x="6573517" y="478228"/>
              <a:chExt cx="4145283" cy="994971"/>
            </a:xfrm>
          </p:grpSpPr>
          <p:sp>
            <p:nvSpPr>
              <p:cNvPr id="22" name="Rounded Rectangle 21"/>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23" name="Oval 22"/>
              <p:cNvSpPr/>
              <p:nvPr/>
            </p:nvSpPr>
            <p:spPr>
              <a:xfrm>
                <a:off x="6807200" y="609953"/>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7772403"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p:cNvCxnSpPr/>
            <p:nvPr/>
          </p:nvCxnSpPr>
          <p:spPr>
            <a:xfrm flipH="1" flipV="1">
              <a:off x="9819087" y="742799"/>
              <a:ext cx="10344" cy="12627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flipV="1">
              <a:off x="9829431" y="748783"/>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V="1">
              <a:off x="9829431" y="748783"/>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flipV="1">
              <a:off x="9235202" y="748783"/>
              <a:ext cx="594229"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flipH="1" flipV="1">
              <a:off x="10393561" y="73122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p:nvPr/>
          </p:nvCxnSpPr>
          <p:spPr>
            <a:xfrm flipH="1" flipV="1">
              <a:off x="9235202" y="745791"/>
              <a:ext cx="1168703"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10403905" y="737207"/>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flipV="1">
              <a:off x="9809676" y="73720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flipV="1">
              <a:off x="9235201" y="730830"/>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9245545" y="736814"/>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9245545" y="736814"/>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9245546" y="754374"/>
              <a:ext cx="1744317"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flipH="1" flipV="1">
              <a:off x="11006612" y="72374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flipV="1">
              <a:off x="9248654" y="751775"/>
              <a:ext cx="1768302" cy="1234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flipV="1">
              <a:off x="9825295" y="757367"/>
              <a:ext cx="1191661" cy="12351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H="1" flipV="1">
              <a:off x="10422727" y="72972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32" name="Group 31"/>
          <p:cNvGrpSpPr/>
          <p:nvPr/>
        </p:nvGrpSpPr>
        <p:grpSpPr>
          <a:xfrm>
            <a:off x="6399980" y="2463945"/>
            <a:ext cx="2107977" cy="1930177"/>
            <a:chOff x="8874537" y="215965"/>
            <a:chExt cx="2529840" cy="2316458"/>
          </a:xfrm>
        </p:grpSpPr>
        <p:grpSp>
          <p:nvGrpSpPr>
            <p:cNvPr id="33" name="Group 32"/>
            <p:cNvGrpSpPr/>
            <p:nvPr/>
          </p:nvGrpSpPr>
          <p:grpSpPr>
            <a:xfrm flipV="1">
              <a:off x="8874537" y="215965"/>
              <a:ext cx="2529840" cy="607225"/>
              <a:chOff x="6573517" y="478228"/>
              <a:chExt cx="4145283" cy="994971"/>
            </a:xfrm>
          </p:grpSpPr>
          <p:sp>
            <p:nvSpPr>
              <p:cNvPr id="56" name="Rounded Rectangle 55"/>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57" name="Oval 56"/>
              <p:cNvSpPr/>
              <p:nvPr/>
            </p:nvSpPr>
            <p:spPr>
              <a:xfrm>
                <a:off x="6807200" y="609953"/>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7772404" y="605050"/>
                <a:ext cx="731520" cy="7315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flipV="1">
              <a:off x="8874537" y="1925198"/>
              <a:ext cx="2529840" cy="607225"/>
              <a:chOff x="6573517" y="478228"/>
              <a:chExt cx="4145283" cy="994971"/>
            </a:xfrm>
          </p:grpSpPr>
          <p:sp>
            <p:nvSpPr>
              <p:cNvPr id="51" name="Rounded Rectangle 50"/>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52" name="Oval 51"/>
              <p:cNvSpPr/>
              <p:nvPr/>
            </p:nvSpPr>
            <p:spPr>
              <a:xfrm>
                <a:off x="6807200" y="609953"/>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7772403"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Straight Arrow Connector 34"/>
            <p:cNvCxnSpPr/>
            <p:nvPr/>
          </p:nvCxnSpPr>
          <p:spPr>
            <a:xfrm flipH="1" flipV="1">
              <a:off x="9819087" y="742799"/>
              <a:ext cx="10344" cy="12627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9829431" y="748783"/>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9829431" y="748783"/>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flipH="1" flipV="1">
              <a:off x="9235202" y="748783"/>
              <a:ext cx="594229"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p:nvPr/>
          </p:nvCxnSpPr>
          <p:spPr>
            <a:xfrm flipH="1" flipV="1">
              <a:off x="10393561" y="73122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H="1" flipV="1">
              <a:off x="9235202" y="745791"/>
              <a:ext cx="1168703"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10403905" y="737207"/>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flipV="1">
              <a:off x="9809676" y="73720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flipV="1">
              <a:off x="9235201" y="730830"/>
              <a:ext cx="10344" cy="126279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9245545" y="736814"/>
              <a:ext cx="1167771" cy="1256808"/>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V="1">
              <a:off x="9245545" y="736814"/>
              <a:ext cx="585958" cy="126279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V="1">
              <a:off x="9245546" y="754374"/>
              <a:ext cx="1744317"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H="1" flipV="1">
              <a:off x="11006612" y="72374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H="1" flipV="1">
              <a:off x="9248654" y="751775"/>
              <a:ext cx="1768302" cy="1234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p:nvPr/>
          </p:nvCxnSpPr>
          <p:spPr>
            <a:xfrm flipH="1" flipV="1">
              <a:off x="9825295" y="757367"/>
              <a:ext cx="1191661" cy="12351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H="1" flipV="1">
              <a:off x="10422727" y="72972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grpSp>
        <p:nvGrpSpPr>
          <p:cNvPr id="61" name="Group 60"/>
          <p:cNvGrpSpPr/>
          <p:nvPr/>
        </p:nvGrpSpPr>
        <p:grpSpPr>
          <a:xfrm>
            <a:off x="6399980" y="4696639"/>
            <a:ext cx="2107977" cy="1930177"/>
            <a:chOff x="8874537" y="215965"/>
            <a:chExt cx="2529840" cy="2316458"/>
          </a:xfrm>
        </p:grpSpPr>
        <p:grpSp>
          <p:nvGrpSpPr>
            <p:cNvPr id="62" name="Group 61"/>
            <p:cNvGrpSpPr/>
            <p:nvPr/>
          </p:nvGrpSpPr>
          <p:grpSpPr>
            <a:xfrm flipV="1">
              <a:off x="8874537" y="215965"/>
              <a:ext cx="2529840" cy="607225"/>
              <a:chOff x="6573517" y="478228"/>
              <a:chExt cx="4145283" cy="994971"/>
            </a:xfrm>
          </p:grpSpPr>
          <p:sp>
            <p:nvSpPr>
              <p:cNvPr id="82" name="Rounded Rectangle 81"/>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83" name="Oval 82"/>
              <p:cNvSpPr/>
              <p:nvPr/>
            </p:nvSpPr>
            <p:spPr>
              <a:xfrm>
                <a:off x="6807200" y="609953"/>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7772404" y="605050"/>
                <a:ext cx="731520" cy="7315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p:cNvGrpSpPr/>
            <p:nvPr/>
          </p:nvGrpSpPr>
          <p:grpSpPr>
            <a:xfrm flipV="1">
              <a:off x="8874537" y="1925198"/>
              <a:ext cx="2529840" cy="607225"/>
              <a:chOff x="6573517" y="478228"/>
              <a:chExt cx="4145283" cy="994971"/>
            </a:xfrm>
          </p:grpSpPr>
          <p:sp>
            <p:nvSpPr>
              <p:cNvPr id="77" name="Rounded Rectangle 76"/>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78" name="Oval 77"/>
              <p:cNvSpPr/>
              <p:nvPr/>
            </p:nvSpPr>
            <p:spPr>
              <a:xfrm>
                <a:off x="6807200" y="609953"/>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772403" y="605049"/>
                <a:ext cx="731520" cy="73152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8732528"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9702809" y="605049"/>
                <a:ext cx="731520" cy="731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4" name="Straight Arrow Connector 63"/>
            <p:cNvCxnSpPr/>
            <p:nvPr/>
          </p:nvCxnSpPr>
          <p:spPr>
            <a:xfrm flipH="1" flipV="1">
              <a:off x="9819087" y="742799"/>
              <a:ext cx="10344" cy="12627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V="1">
              <a:off x="9829431" y="748783"/>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p:cNvCxnSpPr/>
            <p:nvPr/>
          </p:nvCxnSpPr>
          <p:spPr>
            <a:xfrm flipV="1">
              <a:off x="9829431" y="748783"/>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p:cNvCxnSpPr/>
            <p:nvPr/>
          </p:nvCxnSpPr>
          <p:spPr>
            <a:xfrm flipH="1" flipV="1">
              <a:off x="9235202" y="748783"/>
              <a:ext cx="594229"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p:nvPr/>
          </p:nvCxnSpPr>
          <p:spPr>
            <a:xfrm flipH="1" flipV="1">
              <a:off x="10393561" y="73122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H="1" flipV="1">
              <a:off x="9235202" y="745791"/>
              <a:ext cx="1168703"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p:nvPr/>
          </p:nvCxnSpPr>
          <p:spPr>
            <a:xfrm flipV="1">
              <a:off x="10403905" y="737207"/>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p:cNvCxnSpPr/>
            <p:nvPr/>
          </p:nvCxnSpPr>
          <p:spPr>
            <a:xfrm flipH="1" flipV="1">
              <a:off x="9809676" y="73720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p:cNvCxnSpPr/>
            <p:nvPr/>
          </p:nvCxnSpPr>
          <p:spPr>
            <a:xfrm flipV="1">
              <a:off x="9245546" y="754374"/>
              <a:ext cx="1744317"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p:cNvCxnSpPr/>
            <p:nvPr/>
          </p:nvCxnSpPr>
          <p:spPr>
            <a:xfrm flipH="1" flipV="1">
              <a:off x="11006612" y="72374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p:cNvCxnSpPr/>
            <p:nvPr/>
          </p:nvCxnSpPr>
          <p:spPr>
            <a:xfrm flipH="1" flipV="1">
              <a:off x="9248654" y="751775"/>
              <a:ext cx="1768302" cy="1234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p:cNvCxnSpPr/>
            <p:nvPr/>
          </p:nvCxnSpPr>
          <p:spPr>
            <a:xfrm flipH="1" flipV="1">
              <a:off x="9825295" y="757367"/>
              <a:ext cx="1191661" cy="12351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p:cNvCxnSpPr/>
            <p:nvPr/>
          </p:nvCxnSpPr>
          <p:spPr>
            <a:xfrm flipH="1" flipV="1">
              <a:off x="10422727" y="72972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
        <p:nvSpPr>
          <p:cNvPr id="87" name="Content Placeholder 2"/>
          <p:cNvSpPr txBox="1">
            <a:spLocks/>
          </p:cNvSpPr>
          <p:nvPr/>
        </p:nvSpPr>
        <p:spPr>
          <a:xfrm>
            <a:off x="2881499" y="2542454"/>
            <a:ext cx="3165197" cy="1758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T2</a:t>
            </a:r>
          </a:p>
          <a:p>
            <a:pPr marL="0" indent="0">
              <a:buFont typeface="Arial" panose="020B0604020202020204" pitchFamily="34" charset="0"/>
              <a:buNone/>
            </a:pPr>
            <a:r>
              <a:rPr lang="en-US" sz="2000" dirty="0"/>
              <a:t>Connections </a:t>
            </a:r>
            <a:r>
              <a:rPr lang="en-US" sz="2000" dirty="0" smtClean="0"/>
              <a:t>to </a:t>
            </a:r>
            <a:r>
              <a:rPr lang="en-US" sz="2000" dirty="0"/>
              <a:t>highly active </a:t>
            </a:r>
            <a:r>
              <a:rPr lang="en-US" sz="2000" dirty="0" smtClean="0"/>
              <a:t>unit from other </a:t>
            </a:r>
            <a:r>
              <a:rPr lang="en-US" sz="2000" i="1" dirty="0" err="1" smtClean="0"/>
              <a:t>proxPast</a:t>
            </a:r>
            <a:r>
              <a:rPr lang="en-US" sz="2000" dirty="0" smtClean="0"/>
              <a:t> units </a:t>
            </a:r>
            <a:r>
              <a:rPr lang="en-US" sz="2000" dirty="0"/>
              <a:t>become eligible to learn.</a:t>
            </a:r>
          </a:p>
        </p:txBody>
      </p:sp>
      <p:sp>
        <p:nvSpPr>
          <p:cNvPr id="88" name="Content Placeholder 2"/>
          <p:cNvSpPr txBox="1">
            <a:spLocks/>
          </p:cNvSpPr>
          <p:nvPr/>
        </p:nvSpPr>
        <p:spPr>
          <a:xfrm>
            <a:off x="2895507" y="4615633"/>
            <a:ext cx="3165197" cy="17581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dirty="0" smtClean="0"/>
              <a:t>T3</a:t>
            </a:r>
          </a:p>
          <a:p>
            <a:pPr marL="0" indent="0">
              <a:buNone/>
            </a:pPr>
            <a:r>
              <a:rPr lang="en-US" sz="2000" dirty="0" smtClean="0"/>
              <a:t>Unit moves to state 2, strongly activating unit 2 of </a:t>
            </a:r>
            <a:r>
              <a:rPr lang="en-US" sz="2000" i="1" dirty="0" err="1"/>
              <a:t>proxPast</a:t>
            </a:r>
            <a:r>
              <a:rPr lang="en-US" sz="2000" dirty="0" smtClean="0"/>
              <a:t>. Weight from active unit to previously active </a:t>
            </a:r>
            <a:r>
              <a:rPr lang="en-US" sz="2000" smtClean="0"/>
              <a:t>unit increases</a:t>
            </a:r>
            <a:endParaRPr lang="en-US" sz="2000" dirty="0"/>
          </a:p>
        </p:txBody>
      </p:sp>
      <p:sp>
        <p:nvSpPr>
          <p:cNvPr id="89" name="TextBox 88"/>
          <p:cNvSpPr txBox="1"/>
          <p:nvPr/>
        </p:nvSpPr>
        <p:spPr>
          <a:xfrm>
            <a:off x="8615966" y="1819700"/>
            <a:ext cx="785611" cy="369332"/>
          </a:xfrm>
          <a:prstGeom prst="rect">
            <a:avLst/>
          </a:prstGeom>
          <a:noFill/>
        </p:spPr>
        <p:txBody>
          <a:bodyPr wrap="square" rtlCol="0">
            <a:spAutoFit/>
          </a:bodyPr>
          <a:lstStyle/>
          <a:p>
            <a:r>
              <a:rPr lang="en-US" dirty="0" smtClean="0"/>
              <a:t>State</a:t>
            </a:r>
            <a:endParaRPr lang="en-US" dirty="0"/>
          </a:p>
        </p:txBody>
      </p:sp>
      <p:sp>
        <p:nvSpPr>
          <p:cNvPr id="90" name="TextBox 89"/>
          <p:cNvSpPr txBox="1"/>
          <p:nvPr/>
        </p:nvSpPr>
        <p:spPr>
          <a:xfrm>
            <a:off x="8615965" y="374795"/>
            <a:ext cx="1317239" cy="369332"/>
          </a:xfrm>
          <a:prstGeom prst="rect">
            <a:avLst/>
          </a:prstGeom>
          <a:noFill/>
        </p:spPr>
        <p:txBody>
          <a:bodyPr wrap="square" rtlCol="0">
            <a:spAutoFit/>
          </a:bodyPr>
          <a:lstStyle/>
          <a:p>
            <a:r>
              <a:rPr lang="en-US" dirty="0" err="1" smtClean="0"/>
              <a:t>proxPast</a:t>
            </a:r>
            <a:endParaRPr lang="en-US" dirty="0"/>
          </a:p>
        </p:txBody>
      </p:sp>
      <p:sp>
        <p:nvSpPr>
          <p:cNvPr id="91" name="TextBox 90"/>
          <p:cNvSpPr txBox="1"/>
          <p:nvPr/>
        </p:nvSpPr>
        <p:spPr>
          <a:xfrm>
            <a:off x="8624206" y="4697581"/>
            <a:ext cx="1317239" cy="369332"/>
          </a:xfrm>
          <a:prstGeom prst="rect">
            <a:avLst/>
          </a:prstGeom>
          <a:noFill/>
        </p:spPr>
        <p:txBody>
          <a:bodyPr wrap="square" rtlCol="0">
            <a:spAutoFit/>
          </a:bodyPr>
          <a:lstStyle/>
          <a:p>
            <a:r>
              <a:rPr lang="en-US" dirty="0" err="1" smtClean="0"/>
              <a:t>proxPast</a:t>
            </a:r>
            <a:endParaRPr lang="en-US" dirty="0"/>
          </a:p>
        </p:txBody>
      </p:sp>
      <p:sp>
        <p:nvSpPr>
          <p:cNvPr id="92" name="TextBox 91"/>
          <p:cNvSpPr txBox="1"/>
          <p:nvPr/>
        </p:nvSpPr>
        <p:spPr>
          <a:xfrm>
            <a:off x="8624207" y="2478299"/>
            <a:ext cx="1317239" cy="369332"/>
          </a:xfrm>
          <a:prstGeom prst="rect">
            <a:avLst/>
          </a:prstGeom>
          <a:noFill/>
        </p:spPr>
        <p:txBody>
          <a:bodyPr wrap="square" rtlCol="0">
            <a:spAutoFit/>
          </a:bodyPr>
          <a:lstStyle/>
          <a:p>
            <a:r>
              <a:rPr lang="en-US" dirty="0" err="1" smtClean="0"/>
              <a:t>proxPast</a:t>
            </a:r>
            <a:endParaRPr lang="en-US" dirty="0"/>
          </a:p>
        </p:txBody>
      </p:sp>
      <p:sp>
        <p:nvSpPr>
          <p:cNvPr id="93" name="TextBox 92"/>
          <p:cNvSpPr txBox="1"/>
          <p:nvPr/>
        </p:nvSpPr>
        <p:spPr>
          <a:xfrm>
            <a:off x="8680956" y="3908392"/>
            <a:ext cx="785611" cy="369332"/>
          </a:xfrm>
          <a:prstGeom prst="rect">
            <a:avLst/>
          </a:prstGeom>
          <a:noFill/>
        </p:spPr>
        <p:txBody>
          <a:bodyPr wrap="square" rtlCol="0">
            <a:spAutoFit/>
          </a:bodyPr>
          <a:lstStyle/>
          <a:p>
            <a:r>
              <a:rPr lang="en-US" dirty="0" smtClean="0"/>
              <a:t>State</a:t>
            </a:r>
            <a:endParaRPr lang="en-US" dirty="0"/>
          </a:p>
        </p:txBody>
      </p:sp>
      <p:sp>
        <p:nvSpPr>
          <p:cNvPr id="94" name="TextBox 93"/>
          <p:cNvSpPr txBox="1"/>
          <p:nvPr/>
        </p:nvSpPr>
        <p:spPr>
          <a:xfrm>
            <a:off x="8615965" y="6238343"/>
            <a:ext cx="785611" cy="369332"/>
          </a:xfrm>
          <a:prstGeom prst="rect">
            <a:avLst/>
          </a:prstGeom>
          <a:noFill/>
        </p:spPr>
        <p:txBody>
          <a:bodyPr wrap="square" rtlCol="0">
            <a:spAutoFit/>
          </a:bodyPr>
          <a:lstStyle/>
          <a:p>
            <a:r>
              <a:rPr lang="en-US" dirty="0" smtClean="0"/>
              <a:t>State</a:t>
            </a:r>
            <a:endParaRPr lang="en-US" dirty="0"/>
          </a:p>
        </p:txBody>
      </p:sp>
      <p:sp>
        <p:nvSpPr>
          <p:cNvPr id="95" name="Freeform 94"/>
          <p:cNvSpPr/>
          <p:nvPr/>
        </p:nvSpPr>
        <p:spPr>
          <a:xfrm>
            <a:off x="7696200" y="295275"/>
            <a:ext cx="463550"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7156450" y="314791"/>
            <a:ext cx="1008468"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6700502" y="305033"/>
            <a:ext cx="1487146"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6710056" y="326754"/>
            <a:ext cx="1008468"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7151281" y="324260"/>
            <a:ext cx="612045"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flipH="1">
            <a:off x="7718524" y="390048"/>
            <a:ext cx="414216"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flipH="1">
            <a:off x="7202710" y="386412"/>
            <a:ext cx="414216"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flipH="1">
            <a:off x="7201826" y="256533"/>
            <a:ext cx="957921" cy="184277"/>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6754860" y="399750"/>
            <a:ext cx="453268"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flipH="1">
            <a:off x="6734657" y="435709"/>
            <a:ext cx="453268"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flipH="1">
            <a:off x="6687081" y="295275"/>
            <a:ext cx="978618" cy="16943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flipH="1">
            <a:off x="6655020" y="237288"/>
            <a:ext cx="1513659" cy="178421"/>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7651591" y="2453251"/>
            <a:ext cx="463550"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7111841" y="2472767"/>
            <a:ext cx="1008468"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6655893" y="2382959"/>
            <a:ext cx="1487146" cy="178476"/>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6687081" y="2484730"/>
            <a:ext cx="986834" cy="130047"/>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7106672" y="2482236"/>
            <a:ext cx="612045"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flipH="1">
            <a:off x="7673915" y="2548024"/>
            <a:ext cx="414216"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flipH="1">
            <a:off x="7158101" y="2544388"/>
            <a:ext cx="414216"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flipH="1">
            <a:off x="7157217" y="2414509"/>
            <a:ext cx="957921" cy="184277"/>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flipH="1">
            <a:off x="6812093" y="2586559"/>
            <a:ext cx="453268"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flipH="1">
            <a:off x="6812093" y="2577425"/>
            <a:ext cx="980984" cy="80988"/>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7" name="Straight Arrow Connector 116"/>
          <p:cNvCxnSpPr/>
          <p:nvPr/>
        </p:nvCxnSpPr>
        <p:spPr>
          <a:xfrm flipH="1" flipV="1">
            <a:off x="6697184" y="5145266"/>
            <a:ext cx="8619" cy="10522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p:cNvCxnSpPr/>
          <p:nvPr/>
        </p:nvCxnSpPr>
        <p:spPr>
          <a:xfrm flipV="1">
            <a:off x="6705803" y="5150252"/>
            <a:ext cx="973040" cy="1047229"/>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p:cNvCxnSpPr/>
          <p:nvPr/>
        </p:nvCxnSpPr>
        <p:spPr>
          <a:xfrm flipV="1">
            <a:off x="6705803" y="5150252"/>
            <a:ext cx="488247" cy="105221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20" name="Freeform 119"/>
          <p:cNvSpPr/>
          <p:nvPr/>
        </p:nvSpPr>
        <p:spPr>
          <a:xfrm>
            <a:off x="7620350" y="4699335"/>
            <a:ext cx="463550"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7080600" y="4718851"/>
            <a:ext cx="1008468"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6655840" y="4730814"/>
            <a:ext cx="986834" cy="130047"/>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7075431" y="4728320"/>
            <a:ext cx="612045" cy="98425"/>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flipH="1">
            <a:off x="7642674" y="4794108"/>
            <a:ext cx="414216"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flipH="1">
            <a:off x="7126860" y="4790472"/>
            <a:ext cx="414216"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flipH="1">
            <a:off x="7125976" y="4660593"/>
            <a:ext cx="957921" cy="184277"/>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flipH="1">
            <a:off x="6780852" y="4832643"/>
            <a:ext cx="453268"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flipH="1">
            <a:off x="6780852" y="4823509"/>
            <a:ext cx="980984" cy="80988"/>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chemeClr val="tx1"/>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6637157" y="4607767"/>
            <a:ext cx="1487146" cy="178476"/>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6741755" y="2634052"/>
            <a:ext cx="421764"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28575">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6698610" y="4928907"/>
            <a:ext cx="421764" cy="45719"/>
          </a:xfrm>
          <a:custGeom>
            <a:avLst/>
            <a:gdLst>
              <a:gd name="connsiteX0" fmla="*/ 463550 w 463550"/>
              <a:gd name="connsiteY0" fmla="*/ 98425 h 98425"/>
              <a:gd name="connsiteX1" fmla="*/ 244475 w 463550"/>
              <a:gd name="connsiteY1" fmla="*/ 0 h 98425"/>
              <a:gd name="connsiteX2" fmla="*/ 0 w 463550"/>
              <a:gd name="connsiteY2" fmla="*/ 98425 h 98425"/>
            </a:gdLst>
            <a:ahLst/>
            <a:cxnLst>
              <a:cxn ang="0">
                <a:pos x="connsiteX0" y="connsiteY0"/>
              </a:cxn>
              <a:cxn ang="0">
                <a:pos x="connsiteX1" y="connsiteY1"/>
              </a:cxn>
              <a:cxn ang="0">
                <a:pos x="connsiteX2" y="connsiteY2"/>
              </a:cxn>
            </a:cxnLst>
            <a:rect l="l" t="t" r="r" b="b"/>
            <a:pathLst>
              <a:path w="463550" h="98425">
                <a:moveTo>
                  <a:pt x="463550" y="98425"/>
                </a:moveTo>
                <a:cubicBezTo>
                  <a:pt x="392641" y="49212"/>
                  <a:pt x="321733" y="0"/>
                  <a:pt x="244475" y="0"/>
                </a:cubicBezTo>
                <a:cubicBezTo>
                  <a:pt x="167217" y="0"/>
                  <a:pt x="83608" y="49212"/>
                  <a:pt x="0" y="98425"/>
                </a:cubicBezTo>
              </a:path>
            </a:pathLst>
          </a:custGeom>
          <a:noFill/>
          <a:ln w="57150">
            <a:solidFill>
              <a:srgbClr val="00B05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72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Model Components</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5916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State Proximity (Past)</a:t>
            </a:r>
            <a:endParaRPr lang="en-US" dirty="0"/>
          </a:p>
        </p:txBody>
      </p:sp>
      <p:sp>
        <p:nvSpPr>
          <p:cNvPr id="4" name="Rounded Rectangle 3"/>
          <p:cNvSpPr/>
          <p:nvPr/>
        </p:nvSpPr>
        <p:spPr>
          <a:xfrm>
            <a:off x="9830193" y="2590908"/>
            <a:ext cx="1676007" cy="7395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State Proximity</a:t>
            </a:r>
            <a:endParaRPr lang="en-US" sz="2400" dirty="0">
              <a:solidFill>
                <a:schemeClr val="bg1"/>
              </a:solidFill>
            </a:endParaRPr>
          </a:p>
        </p:txBody>
      </p:sp>
      <p:sp>
        <p:nvSpPr>
          <p:cNvPr id="5" name="Rounded Rectangle 4"/>
          <p:cNvSpPr/>
          <p:nvPr/>
        </p:nvSpPr>
        <p:spPr>
          <a:xfrm>
            <a:off x="9830193" y="4310599"/>
            <a:ext cx="1676007" cy="7395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Current State</a:t>
            </a:r>
            <a:endParaRPr lang="en-US" sz="2400" dirty="0">
              <a:solidFill>
                <a:schemeClr val="bg1"/>
              </a:solidFill>
            </a:endParaRPr>
          </a:p>
        </p:txBody>
      </p:sp>
      <p:cxnSp>
        <p:nvCxnSpPr>
          <p:cNvPr id="6" name="Straight Arrow Connector 5"/>
          <p:cNvCxnSpPr>
            <a:stCxn id="5" idx="0"/>
          </p:cNvCxnSpPr>
          <p:nvPr/>
        </p:nvCxnSpPr>
        <p:spPr>
          <a:xfrm flipH="1" flipV="1">
            <a:off x="10668196" y="3323054"/>
            <a:ext cx="1" cy="987545"/>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8" idx="2"/>
            <a:endCxn id="4" idx="0"/>
          </p:cNvCxnSpPr>
          <p:nvPr/>
        </p:nvCxnSpPr>
        <p:spPr>
          <a:xfrm>
            <a:off x="10668196" y="2039945"/>
            <a:ext cx="1" cy="550963"/>
          </a:xfrm>
          <a:prstGeom prst="straightConnector1">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9940174" y="5384801"/>
            <a:ext cx="1456041" cy="354359"/>
            <a:chOff x="5286769" y="5185907"/>
            <a:chExt cx="6671615" cy="1623681"/>
          </a:xfrm>
        </p:grpSpPr>
        <p:sp>
          <p:nvSpPr>
            <p:cNvPr id="11" name="Freeform 10"/>
            <p:cNvSpPr/>
            <p:nvPr/>
          </p:nvSpPr>
          <p:spPr>
            <a:xfrm>
              <a:off x="5286769" y="5360723"/>
              <a:ext cx="6671615" cy="1217028"/>
            </a:xfrm>
            <a:custGeom>
              <a:avLst/>
              <a:gdLst>
                <a:gd name="connsiteX0" fmla="*/ 0 w 22589659"/>
                <a:gd name="connsiteY0" fmla="*/ 6353113 h 6353113"/>
                <a:gd name="connsiteX1" fmla="*/ 7349066 w 22589659"/>
                <a:gd name="connsiteY1" fmla="*/ 528046 h 6353113"/>
                <a:gd name="connsiteX2" fmla="*/ 14596533 w 22589659"/>
                <a:gd name="connsiteY2" fmla="*/ 6285380 h 6353113"/>
                <a:gd name="connsiteX3" fmla="*/ 21877866 w 22589659"/>
                <a:gd name="connsiteY3" fmla="*/ 561913 h 6353113"/>
                <a:gd name="connsiteX4" fmla="*/ 21911733 w 22589659"/>
                <a:gd name="connsiteY4" fmla="*/ 528046 h 6353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9659" h="6353113">
                  <a:moveTo>
                    <a:pt x="0" y="6353113"/>
                  </a:moveTo>
                  <a:cubicBezTo>
                    <a:pt x="2458155" y="3446224"/>
                    <a:pt x="4916311" y="539335"/>
                    <a:pt x="7349066" y="528046"/>
                  </a:cubicBezTo>
                  <a:cubicBezTo>
                    <a:pt x="9781821" y="516757"/>
                    <a:pt x="12175066" y="6279736"/>
                    <a:pt x="14596533" y="6285380"/>
                  </a:cubicBezTo>
                  <a:cubicBezTo>
                    <a:pt x="17018000" y="6291024"/>
                    <a:pt x="20658666" y="1521469"/>
                    <a:pt x="21877866" y="561913"/>
                  </a:cubicBezTo>
                  <a:cubicBezTo>
                    <a:pt x="23097066" y="-397643"/>
                    <a:pt x="22504399" y="65201"/>
                    <a:pt x="21911733" y="52804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9192820" y="6204385"/>
              <a:ext cx="0" cy="57573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960157" y="5185907"/>
              <a:ext cx="0" cy="575733"/>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839027" y="5188270"/>
              <a:ext cx="0" cy="575733"/>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0105556" y="6233855"/>
              <a:ext cx="0" cy="57573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pic>
        <p:nvPicPr>
          <p:cNvPr id="16" name="Picture 15"/>
          <p:cNvPicPr>
            <a:picLocks noChangeAspect="1"/>
          </p:cNvPicPr>
          <p:nvPr/>
        </p:nvPicPr>
        <p:blipFill>
          <a:blip r:embed="rId2"/>
          <a:stretch>
            <a:fillRect/>
          </a:stretch>
        </p:blipFill>
        <p:spPr>
          <a:xfrm>
            <a:off x="0" y="1300386"/>
            <a:ext cx="9663945" cy="4084416"/>
          </a:xfrm>
          <a:prstGeom prst="rect">
            <a:avLst/>
          </a:prstGeom>
        </p:spPr>
      </p:pic>
      <p:sp>
        <p:nvSpPr>
          <p:cNvPr id="7" name="Arc 6"/>
          <p:cNvSpPr/>
          <p:nvPr/>
        </p:nvSpPr>
        <p:spPr>
          <a:xfrm rot="18693940">
            <a:off x="9390475" y="2438781"/>
            <a:ext cx="506753" cy="517573"/>
          </a:xfrm>
          <a:prstGeom prst="arc">
            <a:avLst>
              <a:gd name="adj1" fmla="val 6011119"/>
              <a:gd name="adj2" fmla="val 1904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Rounded Rectangle 7"/>
          <p:cNvSpPr/>
          <p:nvPr/>
        </p:nvSpPr>
        <p:spPr>
          <a:xfrm>
            <a:off x="9830192" y="1300385"/>
            <a:ext cx="1676007" cy="73956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bg1"/>
                </a:solidFill>
              </a:rPr>
              <a:t>Goal</a:t>
            </a:r>
            <a:endParaRPr lang="en-US" sz="2400" dirty="0">
              <a:solidFill>
                <a:schemeClr val="bg1"/>
              </a:solidFill>
            </a:endParaRPr>
          </a:p>
        </p:txBody>
      </p:sp>
      <p:sp>
        <p:nvSpPr>
          <p:cNvPr id="17" name="TextBox 16"/>
          <p:cNvSpPr txBox="1"/>
          <p:nvPr/>
        </p:nvSpPr>
        <p:spPr>
          <a:xfrm>
            <a:off x="198119" y="5589372"/>
            <a:ext cx="8482419" cy="1200329"/>
          </a:xfrm>
          <a:prstGeom prst="rect">
            <a:avLst/>
          </a:prstGeom>
          <a:noFill/>
        </p:spPr>
        <p:txBody>
          <a:bodyPr wrap="square" rtlCol="0">
            <a:spAutoFit/>
          </a:bodyPr>
          <a:lstStyle/>
          <a:p>
            <a:r>
              <a:rPr lang="en-US" sz="2400" dirty="0" smtClean="0"/>
              <a:t>Are </a:t>
            </a:r>
            <a:r>
              <a:rPr lang="en-US" sz="2400" dirty="0" err="1" smtClean="0"/>
              <a:t>binarizations</a:t>
            </a:r>
            <a:r>
              <a:rPr lang="en-US" sz="2400" dirty="0" smtClean="0"/>
              <a:t> realistic? How to adjust for greater biological plausibility? How to maintain stability while allowing flexible relearning (above, weights can only increase)? </a:t>
            </a:r>
            <a:endParaRPr lang="en-US" sz="2400" dirty="0"/>
          </a:p>
        </p:txBody>
      </p:sp>
    </p:spTree>
    <p:extLst>
      <p:ext uri="{BB962C8B-B14F-4D97-AF65-F5344CB8AC3E}">
        <p14:creationId xmlns:p14="http://schemas.microsoft.com/office/powerpoint/2010/main" val="14593673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Next State</a:t>
            </a:r>
            <a:endParaRPr lang="en-US" dirty="0"/>
          </a:p>
        </p:txBody>
      </p:sp>
      <p:sp>
        <p:nvSpPr>
          <p:cNvPr id="3" name="Rounded Rectangle 2"/>
          <p:cNvSpPr/>
          <p:nvPr/>
        </p:nvSpPr>
        <p:spPr>
          <a:xfrm>
            <a:off x="7627791" y="2224785"/>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Adjacent States</a:t>
            </a:r>
            <a:endParaRPr lang="en-US" sz="2800" dirty="0">
              <a:solidFill>
                <a:schemeClr val="bg1"/>
              </a:solidFill>
            </a:endParaRPr>
          </a:p>
        </p:txBody>
      </p:sp>
      <p:sp>
        <p:nvSpPr>
          <p:cNvPr id="4" name="Rounded Rectangle 3"/>
          <p:cNvSpPr/>
          <p:nvPr/>
        </p:nvSpPr>
        <p:spPr>
          <a:xfrm>
            <a:off x="9827395" y="2224785"/>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Proximity to Goal</a:t>
            </a:r>
            <a:endParaRPr lang="en-US" sz="2800" dirty="0">
              <a:solidFill>
                <a:schemeClr val="bg1"/>
              </a:solidFill>
            </a:endParaRPr>
          </a:p>
        </p:txBody>
      </p:sp>
      <p:sp>
        <p:nvSpPr>
          <p:cNvPr id="5" name="Rounded Rectangle 4"/>
          <p:cNvSpPr/>
          <p:nvPr/>
        </p:nvSpPr>
        <p:spPr>
          <a:xfrm>
            <a:off x="8543401" y="726236"/>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Next State</a:t>
            </a:r>
            <a:endParaRPr lang="en-US" sz="2800" dirty="0">
              <a:solidFill>
                <a:schemeClr val="bg1"/>
              </a:solidFill>
            </a:endParaRPr>
          </a:p>
        </p:txBody>
      </p:sp>
      <p:cxnSp>
        <p:nvCxnSpPr>
          <p:cNvPr id="6" name="Straight Arrow Connector 5"/>
          <p:cNvCxnSpPr>
            <a:stCxn id="4" idx="0"/>
            <a:endCxn id="5" idx="2"/>
          </p:cNvCxnSpPr>
          <p:nvPr/>
        </p:nvCxnSpPr>
        <p:spPr>
          <a:xfrm flipH="1" flipV="1">
            <a:off x="9490215" y="1561824"/>
            <a:ext cx="1283994" cy="66296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3" idx="0"/>
          </p:cNvCxnSpPr>
          <p:nvPr/>
        </p:nvCxnSpPr>
        <p:spPr>
          <a:xfrm flipV="1">
            <a:off x="8574605" y="1893305"/>
            <a:ext cx="1557607" cy="33148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pic>
        <p:nvPicPr>
          <p:cNvPr id="14" name="Picture 13"/>
          <p:cNvPicPr>
            <a:picLocks noChangeAspect="1"/>
          </p:cNvPicPr>
          <p:nvPr/>
        </p:nvPicPr>
        <p:blipFill>
          <a:blip r:embed="rId2"/>
          <a:stretch>
            <a:fillRect/>
          </a:stretch>
        </p:blipFill>
        <p:spPr>
          <a:xfrm>
            <a:off x="800100" y="2055785"/>
            <a:ext cx="5295900" cy="647700"/>
          </a:xfrm>
          <a:prstGeom prst="rect">
            <a:avLst/>
          </a:prstGeom>
        </p:spPr>
      </p:pic>
      <p:sp>
        <p:nvSpPr>
          <p:cNvPr id="15" name="TextBox 14"/>
          <p:cNvSpPr txBox="1"/>
          <p:nvPr/>
        </p:nvSpPr>
        <p:spPr>
          <a:xfrm>
            <a:off x="829614" y="1588404"/>
            <a:ext cx="2677732" cy="369332"/>
          </a:xfrm>
          <a:prstGeom prst="rect">
            <a:avLst/>
          </a:prstGeom>
          <a:noFill/>
        </p:spPr>
        <p:txBody>
          <a:bodyPr wrap="square" rtlCol="0">
            <a:spAutoFit/>
          </a:bodyPr>
          <a:lstStyle/>
          <a:p>
            <a:r>
              <a:rPr lang="en-US" dirty="0" smtClean="0"/>
              <a:t>From </a:t>
            </a:r>
            <a:r>
              <a:rPr lang="en-US" dirty="0" err="1" smtClean="0"/>
              <a:t>network.m</a:t>
            </a:r>
            <a:r>
              <a:rPr lang="en-US" dirty="0" smtClean="0"/>
              <a:t> update()</a:t>
            </a:r>
            <a:endParaRPr lang="en-US" dirty="0"/>
          </a:p>
        </p:txBody>
      </p:sp>
      <p:pic>
        <p:nvPicPr>
          <p:cNvPr id="16" name="Picture 15"/>
          <p:cNvPicPr>
            <a:picLocks noChangeAspect="1"/>
          </p:cNvPicPr>
          <p:nvPr/>
        </p:nvPicPr>
        <p:blipFill>
          <a:blip r:embed="rId3"/>
          <a:stretch>
            <a:fillRect/>
          </a:stretch>
        </p:blipFill>
        <p:spPr>
          <a:xfrm>
            <a:off x="965177" y="2913967"/>
            <a:ext cx="4543425" cy="3733800"/>
          </a:xfrm>
          <a:prstGeom prst="rect">
            <a:avLst/>
          </a:prstGeom>
        </p:spPr>
      </p:pic>
    </p:spTree>
    <p:extLst>
      <p:ext uri="{BB962C8B-B14F-4D97-AF65-F5344CB8AC3E}">
        <p14:creationId xmlns:p14="http://schemas.microsoft.com/office/powerpoint/2010/main" val="34736015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ounded Rectangle 66"/>
          <p:cNvSpPr/>
          <p:nvPr/>
        </p:nvSpPr>
        <p:spPr>
          <a:xfrm>
            <a:off x="7186411" y="1091398"/>
            <a:ext cx="540913" cy="231663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Determine Next Action</a:t>
            </a:r>
            <a:endParaRPr lang="en-US" dirty="0"/>
          </a:p>
        </p:txBody>
      </p:sp>
      <p:sp>
        <p:nvSpPr>
          <p:cNvPr id="3" name="Rounded Rectangle 2"/>
          <p:cNvSpPr/>
          <p:nvPr/>
        </p:nvSpPr>
        <p:spPr>
          <a:xfrm>
            <a:off x="5620509" y="1292322"/>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Desired Transition</a:t>
            </a:r>
            <a:endParaRPr lang="en-US" sz="2800" dirty="0">
              <a:solidFill>
                <a:schemeClr val="bg1"/>
              </a:solidFill>
            </a:endParaRPr>
          </a:p>
        </p:txBody>
      </p:sp>
      <p:sp>
        <p:nvSpPr>
          <p:cNvPr id="4" name="Rounded Rectangle 3"/>
          <p:cNvSpPr/>
          <p:nvPr/>
        </p:nvSpPr>
        <p:spPr>
          <a:xfrm>
            <a:off x="8939183" y="3086260"/>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Previous State</a:t>
            </a:r>
            <a:endParaRPr lang="en-US" sz="2800" dirty="0">
              <a:solidFill>
                <a:schemeClr val="bg1"/>
              </a:solidFill>
            </a:endParaRPr>
          </a:p>
        </p:txBody>
      </p:sp>
      <p:sp>
        <p:nvSpPr>
          <p:cNvPr id="5" name="Rounded Rectangle 4"/>
          <p:cNvSpPr/>
          <p:nvPr/>
        </p:nvSpPr>
        <p:spPr>
          <a:xfrm>
            <a:off x="8939182" y="4101060"/>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Previous Action</a:t>
            </a:r>
            <a:endParaRPr lang="en-US" sz="2800" dirty="0">
              <a:solidFill>
                <a:schemeClr val="bg1"/>
              </a:solidFill>
            </a:endParaRPr>
          </a:p>
        </p:txBody>
      </p:sp>
      <p:sp>
        <p:nvSpPr>
          <p:cNvPr id="7" name="Rounded Rectangle 6"/>
          <p:cNvSpPr/>
          <p:nvPr/>
        </p:nvSpPr>
        <p:spPr>
          <a:xfrm>
            <a:off x="8939184" y="610112"/>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Next State</a:t>
            </a:r>
            <a:endParaRPr lang="en-US" sz="2800" dirty="0">
              <a:solidFill>
                <a:schemeClr val="bg1"/>
              </a:solidFill>
            </a:endParaRPr>
          </a:p>
        </p:txBody>
      </p:sp>
      <p:cxnSp>
        <p:nvCxnSpPr>
          <p:cNvPr id="21" name="Straight Arrow Connector 20"/>
          <p:cNvCxnSpPr>
            <a:stCxn id="7" idx="1"/>
          </p:cNvCxnSpPr>
          <p:nvPr/>
        </p:nvCxnSpPr>
        <p:spPr>
          <a:xfrm flipH="1">
            <a:off x="7514136" y="1027906"/>
            <a:ext cx="1425048" cy="66278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5620510" y="2341317"/>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Observed Transition</a:t>
            </a:r>
            <a:endParaRPr lang="en-US" sz="2800" dirty="0">
              <a:solidFill>
                <a:schemeClr val="bg1"/>
              </a:solidFill>
            </a:endParaRPr>
          </a:p>
        </p:txBody>
      </p:sp>
      <p:sp>
        <p:nvSpPr>
          <p:cNvPr id="22" name="Rounded Rectangle 21"/>
          <p:cNvSpPr/>
          <p:nvPr/>
        </p:nvSpPr>
        <p:spPr>
          <a:xfrm>
            <a:off x="8939184" y="1729543"/>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Current State</a:t>
            </a:r>
            <a:endParaRPr lang="en-US" sz="2800" dirty="0">
              <a:solidFill>
                <a:schemeClr val="bg1"/>
              </a:solidFill>
            </a:endParaRPr>
          </a:p>
        </p:txBody>
      </p:sp>
      <p:sp>
        <p:nvSpPr>
          <p:cNvPr id="23" name="Rounded Rectangle 22"/>
          <p:cNvSpPr/>
          <p:nvPr/>
        </p:nvSpPr>
        <p:spPr>
          <a:xfrm>
            <a:off x="2777326" y="1729543"/>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Transition Output</a:t>
            </a:r>
            <a:endParaRPr lang="en-US" sz="2800" dirty="0">
              <a:solidFill>
                <a:schemeClr val="bg1"/>
              </a:solidFill>
            </a:endParaRPr>
          </a:p>
        </p:txBody>
      </p:sp>
      <p:sp>
        <p:nvSpPr>
          <p:cNvPr id="24" name="Rounded Rectangle 23"/>
          <p:cNvSpPr/>
          <p:nvPr/>
        </p:nvSpPr>
        <p:spPr>
          <a:xfrm>
            <a:off x="2777325" y="4058659"/>
            <a:ext cx="1893627" cy="83558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Action In</a:t>
            </a:r>
            <a:endParaRPr lang="en-US" sz="2800" dirty="0">
              <a:solidFill>
                <a:schemeClr val="bg1"/>
              </a:solidFill>
            </a:endParaRPr>
          </a:p>
        </p:txBody>
      </p:sp>
      <p:sp>
        <p:nvSpPr>
          <p:cNvPr id="26" name="Rounded Rectangle 25"/>
          <p:cNvSpPr/>
          <p:nvPr/>
        </p:nvSpPr>
        <p:spPr>
          <a:xfrm>
            <a:off x="2777325" y="5571806"/>
            <a:ext cx="1893627" cy="79743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Action Out</a:t>
            </a:r>
            <a:endParaRPr lang="en-US" sz="2800" dirty="0">
              <a:solidFill>
                <a:schemeClr val="bg1"/>
              </a:solidFill>
            </a:endParaRPr>
          </a:p>
        </p:txBody>
      </p:sp>
      <p:cxnSp>
        <p:nvCxnSpPr>
          <p:cNvPr id="27" name="Straight Arrow Connector 26"/>
          <p:cNvCxnSpPr>
            <a:stCxn id="22" idx="1"/>
          </p:cNvCxnSpPr>
          <p:nvPr/>
        </p:nvCxnSpPr>
        <p:spPr>
          <a:xfrm flipH="1" flipV="1">
            <a:off x="7514136" y="1753317"/>
            <a:ext cx="1425048" cy="39402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22" idx="1"/>
            <a:endCxn id="20" idx="3"/>
          </p:cNvCxnSpPr>
          <p:nvPr/>
        </p:nvCxnSpPr>
        <p:spPr>
          <a:xfrm flipH="1">
            <a:off x="7514137" y="2147337"/>
            <a:ext cx="1425047" cy="61177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4" idx="1"/>
            <a:endCxn id="20" idx="3"/>
          </p:cNvCxnSpPr>
          <p:nvPr/>
        </p:nvCxnSpPr>
        <p:spPr>
          <a:xfrm flipH="1" flipV="1">
            <a:off x="7514137" y="2759111"/>
            <a:ext cx="1425046" cy="74494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5" name="Oval Callout 34"/>
          <p:cNvSpPr/>
          <p:nvPr/>
        </p:nvSpPr>
        <p:spPr>
          <a:xfrm>
            <a:off x="6882340" y="264780"/>
            <a:ext cx="1209800" cy="906045"/>
          </a:xfrm>
          <a:prstGeom prst="wedgeEllipseCallou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Hard Coded</a:t>
            </a:r>
            <a:endParaRPr lang="en-US" dirty="0">
              <a:solidFill>
                <a:schemeClr val="tx1"/>
              </a:solidFill>
            </a:endParaRPr>
          </a:p>
        </p:txBody>
      </p:sp>
      <p:cxnSp>
        <p:nvCxnSpPr>
          <p:cNvPr id="37" name="Straight Arrow Connector 36"/>
          <p:cNvCxnSpPr>
            <a:stCxn id="3" idx="1"/>
            <a:endCxn id="23" idx="3"/>
          </p:cNvCxnSpPr>
          <p:nvPr/>
        </p:nvCxnSpPr>
        <p:spPr>
          <a:xfrm flipH="1">
            <a:off x="4670953" y="1710116"/>
            <a:ext cx="949556" cy="437221"/>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20" idx="1"/>
            <a:endCxn id="23" idx="3"/>
          </p:cNvCxnSpPr>
          <p:nvPr/>
        </p:nvCxnSpPr>
        <p:spPr>
          <a:xfrm flipH="1" flipV="1">
            <a:off x="4670953" y="2147337"/>
            <a:ext cx="949557" cy="611774"/>
          </a:xfrm>
          <a:prstGeom prst="straightConnector1">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5" idx="1"/>
            <a:endCxn id="24" idx="3"/>
          </p:cNvCxnSpPr>
          <p:nvPr/>
        </p:nvCxnSpPr>
        <p:spPr>
          <a:xfrm flipH="1" flipV="1">
            <a:off x="4670952" y="4476453"/>
            <a:ext cx="4268230" cy="42401"/>
          </a:xfrm>
          <a:prstGeom prst="straightConnector1">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23" idx="2"/>
            <a:endCxn id="24" idx="0"/>
          </p:cNvCxnSpPr>
          <p:nvPr/>
        </p:nvCxnSpPr>
        <p:spPr>
          <a:xfrm flipH="1">
            <a:off x="3724139" y="2565131"/>
            <a:ext cx="1" cy="149352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nvGrpSpPr>
          <p:cNvPr id="51" name="Group 50"/>
          <p:cNvGrpSpPr/>
          <p:nvPr/>
        </p:nvGrpSpPr>
        <p:grpSpPr>
          <a:xfrm>
            <a:off x="10004568" y="5533654"/>
            <a:ext cx="1456041" cy="354359"/>
            <a:chOff x="5286769" y="5185907"/>
            <a:chExt cx="6671615" cy="1623681"/>
          </a:xfrm>
        </p:grpSpPr>
        <p:sp>
          <p:nvSpPr>
            <p:cNvPr id="52" name="Freeform 51"/>
            <p:cNvSpPr/>
            <p:nvPr/>
          </p:nvSpPr>
          <p:spPr>
            <a:xfrm>
              <a:off x="5286769" y="5360723"/>
              <a:ext cx="6671615" cy="1217028"/>
            </a:xfrm>
            <a:custGeom>
              <a:avLst/>
              <a:gdLst>
                <a:gd name="connsiteX0" fmla="*/ 0 w 22589659"/>
                <a:gd name="connsiteY0" fmla="*/ 6353113 h 6353113"/>
                <a:gd name="connsiteX1" fmla="*/ 7349066 w 22589659"/>
                <a:gd name="connsiteY1" fmla="*/ 528046 h 6353113"/>
                <a:gd name="connsiteX2" fmla="*/ 14596533 w 22589659"/>
                <a:gd name="connsiteY2" fmla="*/ 6285380 h 6353113"/>
                <a:gd name="connsiteX3" fmla="*/ 21877866 w 22589659"/>
                <a:gd name="connsiteY3" fmla="*/ 561913 h 6353113"/>
                <a:gd name="connsiteX4" fmla="*/ 21911733 w 22589659"/>
                <a:gd name="connsiteY4" fmla="*/ 528046 h 6353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9659" h="6353113">
                  <a:moveTo>
                    <a:pt x="0" y="6353113"/>
                  </a:moveTo>
                  <a:cubicBezTo>
                    <a:pt x="2458155" y="3446224"/>
                    <a:pt x="4916311" y="539335"/>
                    <a:pt x="7349066" y="528046"/>
                  </a:cubicBezTo>
                  <a:cubicBezTo>
                    <a:pt x="9781821" y="516757"/>
                    <a:pt x="12175066" y="6279736"/>
                    <a:pt x="14596533" y="6285380"/>
                  </a:cubicBezTo>
                  <a:cubicBezTo>
                    <a:pt x="17018000" y="6291024"/>
                    <a:pt x="20658666" y="1521469"/>
                    <a:pt x="21877866" y="561913"/>
                  </a:cubicBezTo>
                  <a:cubicBezTo>
                    <a:pt x="23097066" y="-397643"/>
                    <a:pt x="22504399" y="65201"/>
                    <a:pt x="21911733" y="52804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9192820" y="6204385"/>
              <a:ext cx="0" cy="57573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960157" y="5185907"/>
              <a:ext cx="0" cy="575733"/>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7839027" y="5188270"/>
              <a:ext cx="0" cy="575733"/>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0105556" y="6233855"/>
              <a:ext cx="0" cy="57573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p:cNvCxnSpPr>
            <a:stCxn id="24" idx="2"/>
            <a:endCxn id="26" idx="0"/>
          </p:cNvCxnSpPr>
          <p:nvPr/>
        </p:nvCxnSpPr>
        <p:spPr>
          <a:xfrm>
            <a:off x="3724139" y="4894247"/>
            <a:ext cx="0" cy="677559"/>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1332631" y="3248735"/>
            <a:ext cx="1444692" cy="369332"/>
          </a:xfrm>
          <a:prstGeom prst="rect">
            <a:avLst/>
          </a:prstGeom>
          <a:noFill/>
          <a:ln w="57150">
            <a:solidFill>
              <a:srgbClr val="7030A0"/>
            </a:solidFill>
            <a:prstDash val="sysDot"/>
          </a:ln>
        </p:spPr>
        <p:txBody>
          <a:bodyPr wrap="square" rtlCol="0">
            <a:spAutoFit/>
          </a:bodyPr>
          <a:lstStyle/>
          <a:p>
            <a:r>
              <a:rPr lang="en-US" dirty="0" smtClean="0"/>
              <a:t>Learning</a:t>
            </a:r>
            <a:endParaRPr lang="en-US" dirty="0"/>
          </a:p>
        </p:txBody>
      </p:sp>
      <p:cxnSp>
        <p:nvCxnSpPr>
          <p:cNvPr id="63" name="Straight Arrow Connector 62"/>
          <p:cNvCxnSpPr>
            <a:endCxn id="24" idx="0"/>
          </p:cNvCxnSpPr>
          <p:nvPr/>
        </p:nvCxnSpPr>
        <p:spPr>
          <a:xfrm>
            <a:off x="2777324" y="3427356"/>
            <a:ext cx="946815" cy="631303"/>
          </a:xfrm>
          <a:prstGeom prst="straightConnector1">
            <a:avLst/>
          </a:prstGeom>
          <a:ln w="5715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2248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291" y="-240182"/>
            <a:ext cx="10515600" cy="1325563"/>
          </a:xfrm>
        </p:spPr>
        <p:txBody>
          <a:bodyPr/>
          <a:lstStyle/>
          <a:p>
            <a:r>
              <a:rPr lang="en-US" dirty="0" smtClean="0"/>
              <a:t>Maintaining the past</a:t>
            </a:r>
            <a:endParaRPr lang="en-US" dirty="0"/>
          </a:p>
        </p:txBody>
      </p:sp>
      <p:pic>
        <p:nvPicPr>
          <p:cNvPr id="3" name="Picture 2"/>
          <p:cNvPicPr>
            <a:picLocks noChangeAspect="1"/>
          </p:cNvPicPr>
          <p:nvPr/>
        </p:nvPicPr>
        <p:blipFill>
          <a:blip r:embed="rId2"/>
          <a:stretch>
            <a:fillRect/>
          </a:stretch>
        </p:blipFill>
        <p:spPr>
          <a:xfrm>
            <a:off x="820693" y="1558100"/>
            <a:ext cx="9940679" cy="3273489"/>
          </a:xfrm>
          <a:prstGeom prst="rect">
            <a:avLst/>
          </a:prstGeom>
        </p:spPr>
      </p:pic>
      <p:sp>
        <p:nvSpPr>
          <p:cNvPr id="4" name="TextBox 3"/>
          <p:cNvSpPr txBox="1"/>
          <p:nvPr/>
        </p:nvSpPr>
        <p:spPr>
          <a:xfrm>
            <a:off x="10865476" y="1712891"/>
            <a:ext cx="1326524" cy="1200329"/>
          </a:xfrm>
          <a:prstGeom prst="rect">
            <a:avLst/>
          </a:prstGeom>
          <a:noFill/>
        </p:spPr>
        <p:txBody>
          <a:bodyPr wrap="square" rtlCol="0">
            <a:spAutoFit/>
          </a:bodyPr>
          <a:lstStyle/>
          <a:p>
            <a:r>
              <a:rPr lang="en-US" dirty="0" smtClean="0"/>
              <a:t>High time constant, no novelty inhibition</a:t>
            </a:r>
            <a:endParaRPr lang="en-US" dirty="0"/>
          </a:p>
        </p:txBody>
      </p:sp>
      <p:sp>
        <p:nvSpPr>
          <p:cNvPr id="5" name="TextBox 4"/>
          <p:cNvSpPr txBox="1"/>
          <p:nvPr/>
        </p:nvSpPr>
        <p:spPr>
          <a:xfrm>
            <a:off x="10865476" y="3540730"/>
            <a:ext cx="1326524" cy="923330"/>
          </a:xfrm>
          <a:prstGeom prst="rect">
            <a:avLst/>
          </a:prstGeom>
          <a:noFill/>
        </p:spPr>
        <p:txBody>
          <a:bodyPr wrap="square" rtlCol="0">
            <a:spAutoFit/>
          </a:bodyPr>
          <a:lstStyle/>
          <a:p>
            <a:r>
              <a:rPr lang="en-US" dirty="0" smtClean="0"/>
              <a:t>Node set to 1 after state transition</a:t>
            </a:r>
            <a:endParaRPr lang="en-US" dirty="0"/>
          </a:p>
        </p:txBody>
      </p:sp>
      <p:sp>
        <p:nvSpPr>
          <p:cNvPr id="6" name="TextBox 5"/>
          <p:cNvSpPr txBox="1"/>
          <p:nvPr/>
        </p:nvSpPr>
        <p:spPr>
          <a:xfrm>
            <a:off x="1062507" y="4911230"/>
            <a:ext cx="3973132" cy="646331"/>
          </a:xfrm>
          <a:prstGeom prst="rect">
            <a:avLst/>
          </a:prstGeom>
          <a:noFill/>
        </p:spPr>
        <p:txBody>
          <a:bodyPr wrap="square" rtlCol="0">
            <a:spAutoFit/>
          </a:bodyPr>
          <a:lstStyle/>
          <a:p>
            <a:r>
              <a:rPr lang="en-US" dirty="0" smtClean="0"/>
              <a:t>Input from prevState1, mutual inhibition, novelty inhibition</a:t>
            </a:r>
            <a:endParaRPr lang="en-US" dirty="0"/>
          </a:p>
        </p:txBody>
      </p:sp>
    </p:spTree>
    <p:extLst>
      <p:ext uri="{BB962C8B-B14F-4D97-AF65-F5344CB8AC3E}">
        <p14:creationId xmlns:p14="http://schemas.microsoft.com/office/powerpoint/2010/main" val="5802474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Transition to Action Mapping</a:t>
            </a:r>
            <a:endParaRPr lang="en-US" dirty="0"/>
          </a:p>
        </p:txBody>
      </p:sp>
      <p:sp>
        <p:nvSpPr>
          <p:cNvPr id="3" name="Rounded Rectangle 2"/>
          <p:cNvSpPr/>
          <p:nvPr/>
        </p:nvSpPr>
        <p:spPr>
          <a:xfrm>
            <a:off x="10128895" y="1220307"/>
            <a:ext cx="1483253" cy="65450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Desired Transition</a:t>
            </a:r>
            <a:endParaRPr lang="en-US" sz="1600" dirty="0">
              <a:solidFill>
                <a:schemeClr val="bg1"/>
              </a:solidFill>
            </a:endParaRPr>
          </a:p>
        </p:txBody>
      </p:sp>
      <p:sp>
        <p:nvSpPr>
          <p:cNvPr id="4" name="Rounded Rectangle 3"/>
          <p:cNvSpPr/>
          <p:nvPr/>
        </p:nvSpPr>
        <p:spPr>
          <a:xfrm>
            <a:off x="10102579" y="2815745"/>
            <a:ext cx="1483253" cy="65450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Previous Action</a:t>
            </a:r>
            <a:endParaRPr lang="en-US" sz="1600" dirty="0">
              <a:solidFill>
                <a:schemeClr val="bg1"/>
              </a:solidFill>
            </a:endParaRPr>
          </a:p>
        </p:txBody>
      </p:sp>
      <p:sp>
        <p:nvSpPr>
          <p:cNvPr id="5" name="Rounded Rectangle 4"/>
          <p:cNvSpPr/>
          <p:nvPr/>
        </p:nvSpPr>
        <p:spPr>
          <a:xfrm>
            <a:off x="10143347" y="1891710"/>
            <a:ext cx="1483253" cy="65450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Observed Transition</a:t>
            </a:r>
            <a:endParaRPr lang="en-US" sz="1600" dirty="0">
              <a:solidFill>
                <a:schemeClr val="bg1"/>
              </a:solidFill>
            </a:endParaRPr>
          </a:p>
        </p:txBody>
      </p:sp>
      <p:sp>
        <p:nvSpPr>
          <p:cNvPr id="6" name="Rounded Rectangle 5"/>
          <p:cNvSpPr/>
          <p:nvPr/>
        </p:nvSpPr>
        <p:spPr>
          <a:xfrm>
            <a:off x="8166390" y="1465691"/>
            <a:ext cx="1483253" cy="65450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Transition Output</a:t>
            </a:r>
            <a:endParaRPr lang="en-US" sz="1600" dirty="0">
              <a:solidFill>
                <a:schemeClr val="bg1"/>
              </a:solidFill>
            </a:endParaRPr>
          </a:p>
        </p:txBody>
      </p:sp>
      <p:sp>
        <p:nvSpPr>
          <p:cNvPr id="7" name="Rounded Rectangle 6"/>
          <p:cNvSpPr/>
          <p:nvPr/>
        </p:nvSpPr>
        <p:spPr>
          <a:xfrm>
            <a:off x="8166390" y="2636821"/>
            <a:ext cx="1483253" cy="65450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Action In</a:t>
            </a:r>
            <a:endParaRPr lang="en-US" sz="1600" dirty="0">
              <a:solidFill>
                <a:schemeClr val="bg1"/>
              </a:solidFill>
            </a:endParaRPr>
          </a:p>
        </p:txBody>
      </p:sp>
      <p:sp>
        <p:nvSpPr>
          <p:cNvPr id="8" name="Rounded Rectangle 7"/>
          <p:cNvSpPr/>
          <p:nvPr/>
        </p:nvSpPr>
        <p:spPr>
          <a:xfrm>
            <a:off x="8166390" y="3829391"/>
            <a:ext cx="1483253" cy="6246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Action Out</a:t>
            </a:r>
            <a:endParaRPr lang="en-US" sz="1600" dirty="0">
              <a:solidFill>
                <a:schemeClr val="bg1"/>
              </a:solidFill>
            </a:endParaRPr>
          </a:p>
        </p:txBody>
      </p:sp>
      <p:cxnSp>
        <p:nvCxnSpPr>
          <p:cNvPr id="9" name="Straight Arrow Connector 8"/>
          <p:cNvCxnSpPr>
            <a:stCxn id="3" idx="1"/>
            <a:endCxn id="6" idx="3"/>
          </p:cNvCxnSpPr>
          <p:nvPr/>
        </p:nvCxnSpPr>
        <p:spPr>
          <a:xfrm flipH="1">
            <a:off x="9649643" y="1547560"/>
            <a:ext cx="479252" cy="245384"/>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p:cNvCxnSpPr>
            <a:stCxn id="5" idx="1"/>
            <a:endCxn id="6" idx="3"/>
          </p:cNvCxnSpPr>
          <p:nvPr/>
        </p:nvCxnSpPr>
        <p:spPr>
          <a:xfrm flipH="1" flipV="1">
            <a:off x="9649643" y="1792944"/>
            <a:ext cx="493704" cy="426019"/>
          </a:xfrm>
          <a:prstGeom prst="straightConnector1">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2"/>
            <a:endCxn id="7" idx="0"/>
          </p:cNvCxnSpPr>
          <p:nvPr/>
        </p:nvCxnSpPr>
        <p:spPr>
          <a:xfrm>
            <a:off x="8908017" y="2120196"/>
            <a:ext cx="0" cy="5166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7" idx="2"/>
            <a:endCxn id="8" idx="0"/>
          </p:cNvCxnSpPr>
          <p:nvPr/>
        </p:nvCxnSpPr>
        <p:spPr>
          <a:xfrm>
            <a:off x="8908017" y="3291326"/>
            <a:ext cx="0" cy="538065"/>
          </a:xfrm>
          <a:prstGeom prst="straightConnector1">
            <a:avLst/>
          </a:prstGeom>
          <a:ln w="57150">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6858960" y="1623666"/>
            <a:ext cx="1131608" cy="338554"/>
          </a:xfrm>
          <a:prstGeom prst="rect">
            <a:avLst/>
          </a:prstGeom>
          <a:noFill/>
          <a:ln w="57150">
            <a:solidFill>
              <a:srgbClr val="7030A0"/>
            </a:solidFill>
            <a:prstDash val="sysDot"/>
          </a:ln>
        </p:spPr>
        <p:txBody>
          <a:bodyPr wrap="square" rtlCol="0">
            <a:spAutoFit/>
          </a:bodyPr>
          <a:lstStyle/>
          <a:p>
            <a:r>
              <a:rPr lang="en-US" sz="1600" dirty="0" smtClean="0"/>
              <a:t>Learning</a:t>
            </a:r>
            <a:endParaRPr lang="en-US" sz="1600" dirty="0"/>
          </a:p>
        </p:txBody>
      </p:sp>
      <p:cxnSp>
        <p:nvCxnSpPr>
          <p:cNvPr id="23" name="Straight Arrow Connector 22"/>
          <p:cNvCxnSpPr>
            <a:stCxn id="4" idx="1"/>
            <a:endCxn id="7" idx="3"/>
          </p:cNvCxnSpPr>
          <p:nvPr/>
        </p:nvCxnSpPr>
        <p:spPr>
          <a:xfrm flipH="1" flipV="1">
            <a:off x="9649643" y="2964074"/>
            <a:ext cx="452936" cy="178924"/>
          </a:xfrm>
          <a:prstGeom prst="straightConnector1">
            <a:avLst/>
          </a:prstGeom>
          <a:ln w="57150">
            <a:solidFill>
              <a:srgbClr val="7030A0"/>
            </a:solidFill>
            <a:tailEnd type="triangle"/>
          </a:ln>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10116184" y="3964521"/>
            <a:ext cx="1456041" cy="354359"/>
            <a:chOff x="5286769" y="5185907"/>
            <a:chExt cx="6671615" cy="1623681"/>
          </a:xfrm>
        </p:grpSpPr>
        <p:sp>
          <p:nvSpPr>
            <p:cNvPr id="30" name="Freeform 29"/>
            <p:cNvSpPr/>
            <p:nvPr/>
          </p:nvSpPr>
          <p:spPr>
            <a:xfrm>
              <a:off x="5286769" y="5360723"/>
              <a:ext cx="6671615" cy="1217028"/>
            </a:xfrm>
            <a:custGeom>
              <a:avLst/>
              <a:gdLst>
                <a:gd name="connsiteX0" fmla="*/ 0 w 22589659"/>
                <a:gd name="connsiteY0" fmla="*/ 6353113 h 6353113"/>
                <a:gd name="connsiteX1" fmla="*/ 7349066 w 22589659"/>
                <a:gd name="connsiteY1" fmla="*/ 528046 h 6353113"/>
                <a:gd name="connsiteX2" fmla="*/ 14596533 w 22589659"/>
                <a:gd name="connsiteY2" fmla="*/ 6285380 h 6353113"/>
                <a:gd name="connsiteX3" fmla="*/ 21877866 w 22589659"/>
                <a:gd name="connsiteY3" fmla="*/ 561913 h 6353113"/>
                <a:gd name="connsiteX4" fmla="*/ 21911733 w 22589659"/>
                <a:gd name="connsiteY4" fmla="*/ 528046 h 6353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9659" h="6353113">
                  <a:moveTo>
                    <a:pt x="0" y="6353113"/>
                  </a:moveTo>
                  <a:cubicBezTo>
                    <a:pt x="2458155" y="3446224"/>
                    <a:pt x="4916311" y="539335"/>
                    <a:pt x="7349066" y="528046"/>
                  </a:cubicBezTo>
                  <a:cubicBezTo>
                    <a:pt x="9781821" y="516757"/>
                    <a:pt x="12175066" y="6279736"/>
                    <a:pt x="14596533" y="6285380"/>
                  </a:cubicBezTo>
                  <a:cubicBezTo>
                    <a:pt x="17018000" y="6291024"/>
                    <a:pt x="20658666" y="1521469"/>
                    <a:pt x="21877866" y="561913"/>
                  </a:cubicBezTo>
                  <a:cubicBezTo>
                    <a:pt x="23097066" y="-397643"/>
                    <a:pt x="22504399" y="65201"/>
                    <a:pt x="21911733" y="52804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a:off x="9192820" y="6204385"/>
              <a:ext cx="0" cy="57573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960157" y="5185907"/>
              <a:ext cx="0" cy="575733"/>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839027" y="5188270"/>
              <a:ext cx="0" cy="575733"/>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0105556" y="6233855"/>
              <a:ext cx="0" cy="575733"/>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grpSp>
      <p:cxnSp>
        <p:nvCxnSpPr>
          <p:cNvPr id="35" name="Straight Arrow Connector 34"/>
          <p:cNvCxnSpPr/>
          <p:nvPr/>
        </p:nvCxnSpPr>
        <p:spPr>
          <a:xfrm>
            <a:off x="7990568" y="1962220"/>
            <a:ext cx="814855" cy="669601"/>
          </a:xfrm>
          <a:prstGeom prst="straightConnector1">
            <a:avLst/>
          </a:prstGeom>
          <a:ln w="5715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2" name="Content Placeholder 3"/>
          <p:cNvSpPr txBox="1">
            <a:spLocks/>
          </p:cNvSpPr>
          <p:nvPr/>
        </p:nvSpPr>
        <p:spPr>
          <a:xfrm>
            <a:off x="343425" y="2227901"/>
            <a:ext cx="7576113" cy="405630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Transition Output -&gt; Action In weights need to learn on every transition.</a:t>
            </a:r>
          </a:p>
          <a:p>
            <a:r>
              <a:rPr lang="en-US" dirty="0" smtClean="0"/>
              <a:t>Strategy: Maintain the previously seen transition and previous action to learn from. Oscillate between learning mode and acting mode. </a:t>
            </a:r>
            <a:endParaRPr lang="en-US" dirty="0"/>
          </a:p>
        </p:txBody>
      </p:sp>
    </p:spTree>
    <p:extLst>
      <p:ext uri="{BB962C8B-B14F-4D97-AF65-F5344CB8AC3E}">
        <p14:creationId xmlns:p14="http://schemas.microsoft.com/office/powerpoint/2010/main" val="42846196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Transition to Action Mapping</a:t>
            </a:r>
          </a:p>
        </p:txBody>
      </p:sp>
      <p:pic>
        <p:nvPicPr>
          <p:cNvPr id="3" name="Picture 2"/>
          <p:cNvPicPr>
            <a:picLocks noChangeAspect="1"/>
          </p:cNvPicPr>
          <p:nvPr/>
        </p:nvPicPr>
        <p:blipFill>
          <a:blip r:embed="rId2"/>
          <a:stretch>
            <a:fillRect/>
          </a:stretch>
        </p:blipFill>
        <p:spPr>
          <a:xfrm>
            <a:off x="838200" y="1992312"/>
            <a:ext cx="7105650" cy="4295775"/>
          </a:xfrm>
          <a:prstGeom prst="rect">
            <a:avLst/>
          </a:prstGeom>
        </p:spPr>
      </p:pic>
    </p:spTree>
    <p:extLst>
      <p:ext uri="{BB962C8B-B14F-4D97-AF65-F5344CB8AC3E}">
        <p14:creationId xmlns:p14="http://schemas.microsoft.com/office/powerpoint/2010/main" val="37749518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5953125"/>
            <a:ext cx="10515600" cy="1325563"/>
          </a:xfrm>
        </p:spPr>
        <p:txBody>
          <a:bodyPr>
            <a:normAutofit/>
          </a:bodyPr>
          <a:lstStyle/>
          <a:p>
            <a:r>
              <a:rPr lang="en-US" sz="2400" dirty="0" smtClean="0"/>
              <a:t>(drive learning not yet implemented with latest model changes)</a:t>
            </a:r>
            <a:endParaRPr lang="en-US" sz="2400" dirty="0"/>
          </a:p>
        </p:txBody>
      </p:sp>
      <p:sp>
        <p:nvSpPr>
          <p:cNvPr id="8" name="Content Placeholder 7"/>
          <p:cNvSpPr>
            <a:spLocks noGrp="1"/>
          </p:cNvSpPr>
          <p:nvPr>
            <p:ph idx="1"/>
          </p:nvPr>
        </p:nvSpPr>
        <p:spPr>
          <a:xfrm>
            <a:off x="533400" y="1843088"/>
            <a:ext cx="8979190" cy="4351338"/>
          </a:xfrm>
        </p:spPr>
        <p:txBody>
          <a:bodyPr/>
          <a:lstStyle/>
          <a:p>
            <a:r>
              <a:rPr lang="en-US" dirty="0" smtClean="0"/>
              <a:t>Target weight pattern: drives strongly connected to the states that satisfy them. (E.g. ‘hunger’ drive unit connected to the ‘refrigerator’ goal unit. </a:t>
            </a:r>
          </a:p>
          <a:p>
            <a:r>
              <a:rPr lang="en-US" dirty="0" smtClean="0"/>
              <a:t>Strategy: </a:t>
            </a:r>
            <a:r>
              <a:rPr lang="en-US" i="1" dirty="0" smtClean="0"/>
              <a:t>Current State</a:t>
            </a:r>
            <a:r>
              <a:rPr lang="en-US" dirty="0" smtClean="0"/>
              <a:t> has a modulatory one-to-one connection to </a:t>
            </a:r>
            <a:r>
              <a:rPr lang="en-US" i="1" dirty="0" smtClean="0"/>
              <a:t>Goals</a:t>
            </a:r>
            <a:r>
              <a:rPr lang="en-US" dirty="0" smtClean="0"/>
              <a:t>. Units receiving modulatory input are eligible to learn. When a drive is sharply reduced, strengthen connection between that drive and the eligible goal unit. </a:t>
            </a:r>
          </a:p>
          <a:p>
            <a:endParaRPr lang="en-US" dirty="0"/>
          </a:p>
        </p:txBody>
      </p:sp>
      <p:sp>
        <p:nvSpPr>
          <p:cNvPr id="3"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Drive Learning</a:t>
            </a:r>
            <a:endParaRPr lang="en-US" dirty="0"/>
          </a:p>
        </p:txBody>
      </p:sp>
      <p:sp>
        <p:nvSpPr>
          <p:cNvPr id="4" name="Rounded Rectangle 3"/>
          <p:cNvSpPr/>
          <p:nvPr/>
        </p:nvSpPr>
        <p:spPr>
          <a:xfrm>
            <a:off x="10175347" y="338208"/>
            <a:ext cx="1483253" cy="65450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Drives</a:t>
            </a:r>
            <a:endParaRPr lang="en-US" sz="1600" dirty="0">
              <a:solidFill>
                <a:schemeClr val="bg1"/>
              </a:solidFill>
            </a:endParaRPr>
          </a:p>
        </p:txBody>
      </p:sp>
      <p:sp>
        <p:nvSpPr>
          <p:cNvPr id="5" name="Rounded Rectangle 4"/>
          <p:cNvSpPr/>
          <p:nvPr/>
        </p:nvSpPr>
        <p:spPr>
          <a:xfrm>
            <a:off x="10175347" y="1530778"/>
            <a:ext cx="1483253" cy="6246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Goals</a:t>
            </a:r>
            <a:endParaRPr lang="en-US" sz="1600" dirty="0">
              <a:solidFill>
                <a:schemeClr val="bg1"/>
              </a:solidFill>
            </a:endParaRPr>
          </a:p>
        </p:txBody>
      </p:sp>
      <p:cxnSp>
        <p:nvCxnSpPr>
          <p:cNvPr id="7" name="Straight Arrow Connector 6"/>
          <p:cNvCxnSpPr/>
          <p:nvPr/>
        </p:nvCxnSpPr>
        <p:spPr>
          <a:xfrm>
            <a:off x="10916974" y="992713"/>
            <a:ext cx="0" cy="51662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 name="Rounded Rectangle 8"/>
          <p:cNvSpPr/>
          <p:nvPr/>
        </p:nvSpPr>
        <p:spPr>
          <a:xfrm>
            <a:off x="8603194" y="354394"/>
            <a:ext cx="1483253" cy="65450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Current State</a:t>
            </a:r>
            <a:endParaRPr lang="en-US" sz="1600" dirty="0">
              <a:solidFill>
                <a:schemeClr val="bg1"/>
              </a:solidFill>
            </a:endParaRPr>
          </a:p>
        </p:txBody>
      </p:sp>
      <p:cxnSp>
        <p:nvCxnSpPr>
          <p:cNvPr id="10" name="Straight Arrow Connector 9"/>
          <p:cNvCxnSpPr>
            <a:stCxn id="9" idx="2"/>
            <a:endCxn id="5" idx="0"/>
          </p:cNvCxnSpPr>
          <p:nvPr/>
        </p:nvCxnSpPr>
        <p:spPr>
          <a:xfrm>
            <a:off x="9344821" y="1008899"/>
            <a:ext cx="1572153" cy="521879"/>
          </a:xfrm>
          <a:prstGeom prst="straightConnector1">
            <a:avLst/>
          </a:prstGeom>
          <a:ln w="57150">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08535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Drive Learning</a:t>
            </a:r>
            <a:br>
              <a:rPr lang="en-US" dirty="0"/>
            </a:br>
            <a:endParaRPr lang="en-US" dirty="0"/>
          </a:p>
        </p:txBody>
      </p:sp>
      <p:pic>
        <p:nvPicPr>
          <p:cNvPr id="5" name="Picture 4"/>
          <p:cNvPicPr>
            <a:picLocks noChangeAspect="1"/>
          </p:cNvPicPr>
          <p:nvPr/>
        </p:nvPicPr>
        <p:blipFill>
          <a:blip r:embed="rId2"/>
          <a:stretch>
            <a:fillRect/>
          </a:stretch>
        </p:blipFill>
        <p:spPr>
          <a:xfrm>
            <a:off x="558800" y="2239748"/>
            <a:ext cx="10648950" cy="1885950"/>
          </a:xfrm>
          <a:prstGeom prst="rect">
            <a:avLst/>
          </a:prstGeom>
        </p:spPr>
      </p:pic>
      <p:sp>
        <p:nvSpPr>
          <p:cNvPr id="6" name="Content Placeholder 5"/>
          <p:cNvSpPr>
            <a:spLocks noGrp="1"/>
          </p:cNvSpPr>
          <p:nvPr>
            <p:ph idx="1"/>
          </p:nvPr>
        </p:nvSpPr>
        <p:spPr>
          <a:xfrm>
            <a:off x="838200" y="4210049"/>
            <a:ext cx="10515600" cy="1966913"/>
          </a:xfrm>
        </p:spPr>
        <p:txBody>
          <a:bodyPr/>
          <a:lstStyle/>
          <a:p>
            <a:pPr marL="0" indent="0">
              <a:buNone/>
            </a:pPr>
            <a:endParaRPr lang="en-US" dirty="0"/>
          </a:p>
        </p:txBody>
      </p:sp>
      <p:sp>
        <p:nvSpPr>
          <p:cNvPr id="7" name="Rounded Rectangle 6"/>
          <p:cNvSpPr/>
          <p:nvPr/>
        </p:nvSpPr>
        <p:spPr>
          <a:xfrm>
            <a:off x="10175347" y="338208"/>
            <a:ext cx="1483253" cy="65450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Drives</a:t>
            </a:r>
            <a:endParaRPr lang="en-US" sz="1600" dirty="0">
              <a:solidFill>
                <a:schemeClr val="bg1"/>
              </a:solidFill>
            </a:endParaRPr>
          </a:p>
        </p:txBody>
      </p:sp>
      <p:sp>
        <p:nvSpPr>
          <p:cNvPr id="8" name="Rounded Rectangle 7"/>
          <p:cNvSpPr/>
          <p:nvPr/>
        </p:nvSpPr>
        <p:spPr>
          <a:xfrm>
            <a:off x="10175347" y="1530778"/>
            <a:ext cx="1483253" cy="6246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Goals</a:t>
            </a:r>
            <a:endParaRPr lang="en-US" sz="1600" dirty="0">
              <a:solidFill>
                <a:schemeClr val="bg1"/>
              </a:solidFill>
            </a:endParaRPr>
          </a:p>
        </p:txBody>
      </p:sp>
      <p:sp>
        <p:nvSpPr>
          <p:cNvPr id="9" name="Rounded Rectangle 8"/>
          <p:cNvSpPr/>
          <p:nvPr/>
        </p:nvSpPr>
        <p:spPr>
          <a:xfrm>
            <a:off x="8603194" y="354394"/>
            <a:ext cx="1483253" cy="654505"/>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solidFill>
              </a:rPr>
              <a:t>Current State</a:t>
            </a:r>
            <a:endParaRPr lang="en-US" sz="1600" dirty="0">
              <a:solidFill>
                <a:schemeClr val="bg1"/>
              </a:solidFill>
            </a:endParaRPr>
          </a:p>
        </p:txBody>
      </p:sp>
      <p:cxnSp>
        <p:nvCxnSpPr>
          <p:cNvPr id="10" name="Straight Arrow Connector 9"/>
          <p:cNvCxnSpPr>
            <a:stCxn id="9" idx="2"/>
            <a:endCxn id="8" idx="0"/>
          </p:cNvCxnSpPr>
          <p:nvPr/>
        </p:nvCxnSpPr>
        <p:spPr>
          <a:xfrm>
            <a:off x="9344821" y="1008899"/>
            <a:ext cx="1572153" cy="521879"/>
          </a:xfrm>
          <a:prstGeom prst="straightConnector1">
            <a:avLst/>
          </a:prstGeom>
          <a:ln w="57150">
            <a:prstDash val="sysDash"/>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8" idx="0"/>
          </p:cNvCxnSpPr>
          <p:nvPr/>
        </p:nvCxnSpPr>
        <p:spPr>
          <a:xfrm>
            <a:off x="10916974" y="992713"/>
            <a:ext cx="0" cy="53806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571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5984959" y="5705280"/>
            <a:ext cx="2113130" cy="75182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Environment</a:t>
            </a:r>
            <a:endParaRPr lang="en-US" sz="2800" dirty="0">
              <a:solidFill>
                <a:schemeClr val="bg1"/>
              </a:solidFill>
            </a:endParaRPr>
          </a:p>
        </p:txBody>
      </p:sp>
      <p:sp>
        <p:nvSpPr>
          <p:cNvPr id="10" name="Rounded Rectangle 9"/>
          <p:cNvSpPr/>
          <p:nvPr/>
        </p:nvSpPr>
        <p:spPr>
          <a:xfrm>
            <a:off x="8982919" y="3015216"/>
            <a:ext cx="2016456" cy="1684419"/>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Determine next State</a:t>
            </a:r>
          </a:p>
        </p:txBody>
      </p:sp>
      <p:sp>
        <p:nvSpPr>
          <p:cNvPr id="11" name="Rounded Rectangle 10"/>
          <p:cNvSpPr/>
          <p:nvPr/>
        </p:nvSpPr>
        <p:spPr>
          <a:xfrm>
            <a:off x="8944818" y="833607"/>
            <a:ext cx="2092657" cy="1805698"/>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Determine Goal</a:t>
            </a:r>
            <a:endParaRPr lang="en-US" sz="2800" dirty="0">
              <a:solidFill>
                <a:schemeClr val="bg1"/>
              </a:solidFill>
            </a:endParaRPr>
          </a:p>
        </p:txBody>
      </p:sp>
      <p:sp>
        <p:nvSpPr>
          <p:cNvPr id="12" name="Title 11"/>
          <p:cNvSpPr>
            <a:spLocks noGrp="1"/>
          </p:cNvSpPr>
          <p:nvPr>
            <p:ph type="title"/>
          </p:nvPr>
        </p:nvSpPr>
        <p:spPr>
          <a:xfrm>
            <a:off x="619115" y="-67812"/>
            <a:ext cx="6422409" cy="1325563"/>
          </a:xfrm>
        </p:spPr>
        <p:txBody>
          <a:bodyPr/>
          <a:lstStyle/>
          <a:p>
            <a:r>
              <a:rPr lang="en-US" dirty="0" smtClean="0"/>
              <a:t>Overall Architecture with the Queue</a:t>
            </a:r>
            <a:endParaRPr lang="en-US" dirty="0"/>
          </a:p>
        </p:txBody>
      </p:sp>
      <p:sp>
        <p:nvSpPr>
          <p:cNvPr id="13" name="Rounded Rectangle 12"/>
          <p:cNvSpPr/>
          <p:nvPr/>
        </p:nvSpPr>
        <p:spPr>
          <a:xfrm>
            <a:off x="3635269" y="3021363"/>
            <a:ext cx="1940257" cy="167419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Determine Action</a:t>
            </a:r>
            <a:endParaRPr lang="en-US" sz="2800" dirty="0">
              <a:solidFill>
                <a:schemeClr val="bg1"/>
              </a:solidFill>
            </a:endParaRPr>
          </a:p>
        </p:txBody>
      </p:sp>
      <p:cxnSp>
        <p:nvCxnSpPr>
          <p:cNvPr id="17" name="Straight Arrow Connector 16"/>
          <p:cNvCxnSpPr>
            <a:stCxn id="9" idx="3"/>
            <a:endCxn id="10" idx="2"/>
          </p:cNvCxnSpPr>
          <p:nvPr/>
        </p:nvCxnSpPr>
        <p:spPr>
          <a:xfrm flipV="1">
            <a:off x="8098089" y="4699635"/>
            <a:ext cx="1893058" cy="138155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1" idx="2"/>
            <a:endCxn id="10" idx="0"/>
          </p:cNvCxnSpPr>
          <p:nvPr/>
        </p:nvCxnSpPr>
        <p:spPr>
          <a:xfrm>
            <a:off x="9991147" y="2639305"/>
            <a:ext cx="0" cy="37591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0" idx="1"/>
          </p:cNvCxnSpPr>
          <p:nvPr/>
        </p:nvCxnSpPr>
        <p:spPr>
          <a:xfrm flipH="1">
            <a:off x="5575527" y="3857426"/>
            <a:ext cx="3407392"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13" idx="2"/>
            <a:endCxn id="9" idx="1"/>
          </p:cNvCxnSpPr>
          <p:nvPr/>
        </p:nvCxnSpPr>
        <p:spPr>
          <a:xfrm>
            <a:off x="4605398" y="4695559"/>
            <a:ext cx="1379561" cy="138563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4" name="Rounded Rectangle 13"/>
          <p:cNvSpPr/>
          <p:nvPr/>
        </p:nvSpPr>
        <p:spPr>
          <a:xfrm>
            <a:off x="3635268" y="899358"/>
            <a:ext cx="1940257" cy="167419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Transition Queue</a:t>
            </a:r>
            <a:endParaRPr lang="en-US" sz="2800" dirty="0">
              <a:solidFill>
                <a:schemeClr val="bg1"/>
              </a:solidFill>
            </a:endParaRPr>
          </a:p>
        </p:txBody>
      </p:sp>
      <p:cxnSp>
        <p:nvCxnSpPr>
          <p:cNvPr id="15" name="Straight Arrow Connector 14"/>
          <p:cNvCxnSpPr>
            <a:stCxn id="14" idx="2"/>
          </p:cNvCxnSpPr>
          <p:nvPr/>
        </p:nvCxnSpPr>
        <p:spPr>
          <a:xfrm flipH="1">
            <a:off x="4605396" y="2573554"/>
            <a:ext cx="1" cy="44166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67160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a:t>
            </a:r>
            <a:endParaRPr lang="en-US" dirty="0"/>
          </a:p>
        </p:txBody>
      </p:sp>
      <p:sp>
        <p:nvSpPr>
          <p:cNvPr id="3" name="Content Placeholder 2"/>
          <p:cNvSpPr>
            <a:spLocks noGrp="1"/>
          </p:cNvSpPr>
          <p:nvPr>
            <p:ph idx="1"/>
          </p:nvPr>
        </p:nvSpPr>
        <p:spPr/>
        <p:txBody>
          <a:bodyPr/>
          <a:lstStyle/>
          <a:p>
            <a:r>
              <a:rPr lang="en-US" dirty="0" smtClean="0"/>
              <a:t>Target: Maintain a competitive queue of transitions (if representing actions, no way to represent that an action must be taken multiple times without disrupting queue order)</a:t>
            </a:r>
          </a:p>
          <a:p>
            <a:r>
              <a:rPr lang="en-US" dirty="0" smtClean="0"/>
              <a:t>Strategy: Essentially, run the model “offline” and store the desired transitions. Uses four new layers: simulated state, queue input, queue storage, and queue output. On each step, store the transition (</a:t>
            </a:r>
            <a:r>
              <a:rPr lang="en-US" dirty="0" err="1" smtClean="0"/>
              <a:t>simulatedState</a:t>
            </a:r>
            <a:r>
              <a:rPr lang="en-US" dirty="0" smtClean="0"/>
              <a:t>, </a:t>
            </a:r>
            <a:r>
              <a:rPr lang="en-US" dirty="0" err="1" smtClean="0"/>
              <a:t>nextState</a:t>
            </a:r>
            <a:r>
              <a:rPr lang="en-US" dirty="0" smtClean="0"/>
              <a:t>), then make the </a:t>
            </a:r>
            <a:r>
              <a:rPr lang="en-US" dirty="0" err="1" smtClean="0"/>
              <a:t>nextState</a:t>
            </a:r>
            <a:r>
              <a:rPr lang="en-US" dirty="0" smtClean="0"/>
              <a:t> the </a:t>
            </a:r>
            <a:r>
              <a:rPr lang="en-US" dirty="0" err="1" smtClean="0"/>
              <a:t>simulatedState</a:t>
            </a:r>
            <a:r>
              <a:rPr lang="en-US" dirty="0" smtClean="0"/>
              <a:t>. Temporally organize the necessary steps with an oscillation.</a:t>
            </a:r>
          </a:p>
          <a:p>
            <a:r>
              <a:rPr lang="en-US" dirty="0" smtClean="0"/>
              <a:t>Control signals: Queue-Load, Queue-Read, Queue-Oscillation</a:t>
            </a:r>
            <a:endParaRPr lang="en-US" dirty="0"/>
          </a:p>
        </p:txBody>
      </p:sp>
    </p:spTree>
    <p:extLst>
      <p:ext uri="{BB962C8B-B14F-4D97-AF65-F5344CB8AC3E}">
        <p14:creationId xmlns:p14="http://schemas.microsoft.com/office/powerpoint/2010/main" val="3250723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Main properties</a:t>
            </a:r>
          </a:p>
          <a:p>
            <a:pPr lvl="1"/>
            <a:r>
              <a:rPr lang="en-US" dirty="0" err="1" smtClean="0"/>
              <a:t>layerList</a:t>
            </a:r>
            <a:endParaRPr lang="en-US" dirty="0" smtClean="0"/>
          </a:p>
          <a:p>
            <a:pPr lvl="1"/>
            <a:r>
              <a:rPr lang="en-US" dirty="0" err="1" smtClean="0"/>
              <a:t>projectionList</a:t>
            </a:r>
            <a:endParaRPr lang="en-US" dirty="0" smtClean="0"/>
          </a:p>
          <a:p>
            <a:pPr lvl="1"/>
            <a:r>
              <a:rPr lang="en-US" dirty="0" err="1" smtClean="0"/>
              <a:t>nodeList</a:t>
            </a:r>
            <a:endParaRPr lang="en-US" dirty="0" smtClean="0"/>
          </a:p>
          <a:p>
            <a:pPr lvl="1"/>
            <a:r>
              <a:rPr lang="en-US" dirty="0" err="1" smtClean="0"/>
              <a:t>accessDict</a:t>
            </a:r>
            <a:endParaRPr lang="en-US" dirty="0" smtClean="0"/>
          </a:p>
          <a:p>
            <a:r>
              <a:rPr lang="en-US" dirty="0" smtClean="0"/>
              <a:t>Main methods</a:t>
            </a:r>
          </a:p>
          <a:p>
            <a:pPr lvl="1"/>
            <a:r>
              <a:rPr lang="en-US" dirty="0" err="1" smtClean="0"/>
              <a:t>addLayer</a:t>
            </a:r>
            <a:r>
              <a:rPr lang="en-US" dirty="0" smtClean="0"/>
              <a:t>, </a:t>
            </a:r>
            <a:r>
              <a:rPr lang="en-US" dirty="0" err="1" smtClean="0"/>
              <a:t>addNode</a:t>
            </a:r>
            <a:endParaRPr lang="en-US" dirty="0" smtClean="0"/>
          </a:p>
          <a:p>
            <a:pPr lvl="1"/>
            <a:r>
              <a:rPr lang="en-US" dirty="0" smtClean="0"/>
              <a:t>Update</a:t>
            </a:r>
          </a:p>
          <a:p>
            <a:pPr lvl="2"/>
            <a:r>
              <a:rPr lang="en-US" dirty="0" smtClean="0"/>
              <a:t>Outer loop cycles through layers, inner loops cycle through projections to that layer,  nodes connected to that layer, and inhibitors connected to that layer. Finally, nodes are cyclically updated as well.</a:t>
            </a:r>
          </a:p>
          <a:p>
            <a:pPr lvl="1"/>
            <a:r>
              <a:rPr lang="en-US" dirty="0" smtClean="0"/>
              <a:t>Connect</a:t>
            </a:r>
          </a:p>
          <a:p>
            <a:pPr lvl="2"/>
            <a:r>
              <a:rPr lang="en-US" dirty="0" smtClean="0"/>
              <a:t>Connects a layer or node to a layer or projection, creating a new projection</a:t>
            </a:r>
          </a:p>
          <a:p>
            <a:pPr lvl="1"/>
            <a:r>
              <a:rPr lang="en-US" dirty="0" smtClean="0"/>
              <a:t>Reset</a:t>
            </a:r>
          </a:p>
          <a:p>
            <a:pPr lvl="2"/>
            <a:r>
              <a:rPr lang="en-US" dirty="0" smtClean="0"/>
              <a:t>Resets all activities and traces, but not weights (used to, e.g., change environment and run again – not required for normal functioning)</a:t>
            </a:r>
          </a:p>
        </p:txBody>
      </p:sp>
      <p:grpSp>
        <p:nvGrpSpPr>
          <p:cNvPr id="9" name="Group 8"/>
          <p:cNvGrpSpPr/>
          <p:nvPr/>
        </p:nvGrpSpPr>
        <p:grpSpPr>
          <a:xfrm>
            <a:off x="6573517" y="453296"/>
            <a:ext cx="5140962" cy="3416581"/>
            <a:chOff x="6573517" y="453296"/>
            <a:chExt cx="5140962" cy="3416581"/>
          </a:xfrm>
        </p:grpSpPr>
        <p:sp>
          <p:nvSpPr>
            <p:cNvPr id="4" name="Rounded Rectangle 3"/>
            <p:cNvSpPr/>
            <p:nvPr/>
          </p:nvSpPr>
          <p:spPr>
            <a:xfrm>
              <a:off x="7873999" y="3092236"/>
              <a:ext cx="2052321" cy="75182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5" name="Rounded Rectangle 4"/>
            <p:cNvSpPr/>
            <p:nvPr/>
          </p:nvSpPr>
          <p:spPr>
            <a:xfrm>
              <a:off x="9194799" y="1745690"/>
              <a:ext cx="2052321" cy="75182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6" name="Rounded Rectangle 5"/>
            <p:cNvSpPr/>
            <p:nvPr/>
          </p:nvSpPr>
          <p:spPr>
            <a:xfrm>
              <a:off x="6573518" y="1770623"/>
              <a:ext cx="2052321" cy="75182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7" name="Rounded Rectangle 6"/>
            <p:cNvSpPr/>
            <p:nvPr/>
          </p:nvSpPr>
          <p:spPr>
            <a:xfrm>
              <a:off x="9194798" y="453296"/>
              <a:ext cx="2052321" cy="75182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8" name="Rounded Rectangle 7"/>
            <p:cNvSpPr/>
            <p:nvPr/>
          </p:nvSpPr>
          <p:spPr>
            <a:xfrm>
              <a:off x="6573517" y="478229"/>
              <a:ext cx="2052321" cy="75182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10" name="Oval 9"/>
            <p:cNvSpPr/>
            <p:nvPr/>
          </p:nvSpPr>
          <p:spPr>
            <a:xfrm>
              <a:off x="10779759" y="2935157"/>
              <a:ext cx="934720" cy="93472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flipH="1" flipV="1">
              <a:off x="10779759" y="2446464"/>
              <a:ext cx="343831" cy="59837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4" idx="0"/>
            </p:cNvCxnSpPr>
            <p:nvPr/>
          </p:nvCxnSpPr>
          <p:spPr>
            <a:xfrm flipV="1">
              <a:off x="8900160" y="2508151"/>
              <a:ext cx="1280964" cy="58408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4" idx="0"/>
            </p:cNvCxnSpPr>
            <p:nvPr/>
          </p:nvCxnSpPr>
          <p:spPr>
            <a:xfrm flipH="1" flipV="1">
              <a:off x="7513320" y="2522445"/>
              <a:ext cx="1386840" cy="56979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6" idx="0"/>
              <a:endCxn id="8" idx="2"/>
            </p:cNvCxnSpPr>
            <p:nvPr/>
          </p:nvCxnSpPr>
          <p:spPr>
            <a:xfrm flipH="1" flipV="1">
              <a:off x="7599678" y="1230051"/>
              <a:ext cx="1" cy="5405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endCxn id="8" idx="2"/>
            </p:cNvCxnSpPr>
            <p:nvPr/>
          </p:nvCxnSpPr>
          <p:spPr>
            <a:xfrm flipH="1" flipV="1">
              <a:off x="7599678" y="1230051"/>
              <a:ext cx="2581446" cy="50500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endCxn id="7" idx="2"/>
            </p:cNvCxnSpPr>
            <p:nvPr/>
          </p:nvCxnSpPr>
          <p:spPr>
            <a:xfrm flipV="1">
              <a:off x="10220958" y="1205118"/>
              <a:ext cx="1" cy="52993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329682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676368" y="4838051"/>
            <a:ext cx="655315" cy="291747"/>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State</a:t>
            </a:r>
          </a:p>
        </p:txBody>
      </p:sp>
      <p:sp>
        <p:nvSpPr>
          <p:cNvPr id="7" name="TextBox 6"/>
          <p:cNvSpPr txBox="1"/>
          <p:nvPr/>
        </p:nvSpPr>
        <p:spPr>
          <a:xfrm>
            <a:off x="10697069" y="1923361"/>
            <a:ext cx="655315" cy="291747"/>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Goal</a:t>
            </a:r>
          </a:p>
        </p:txBody>
      </p:sp>
      <p:sp>
        <p:nvSpPr>
          <p:cNvPr id="8" name="TextBox 7"/>
          <p:cNvSpPr txBox="1"/>
          <p:nvPr/>
        </p:nvSpPr>
        <p:spPr>
          <a:xfrm>
            <a:off x="7338715" y="1445989"/>
            <a:ext cx="943263" cy="491160"/>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Desired next state</a:t>
            </a:r>
          </a:p>
        </p:txBody>
      </p:sp>
      <p:sp>
        <p:nvSpPr>
          <p:cNvPr id="9" name="TextBox 8"/>
          <p:cNvSpPr txBox="1"/>
          <p:nvPr/>
        </p:nvSpPr>
        <p:spPr>
          <a:xfrm>
            <a:off x="5148193" y="2436920"/>
            <a:ext cx="1171864" cy="690574"/>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Desired state transition (conjunction)</a:t>
            </a:r>
          </a:p>
        </p:txBody>
      </p:sp>
      <p:sp>
        <p:nvSpPr>
          <p:cNvPr id="10" name="TextBox 9"/>
          <p:cNvSpPr txBox="1"/>
          <p:nvPr/>
        </p:nvSpPr>
        <p:spPr>
          <a:xfrm>
            <a:off x="2218345" y="2856932"/>
            <a:ext cx="1171864" cy="690574"/>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Transition output (conjunction)</a:t>
            </a:r>
          </a:p>
        </p:txBody>
      </p:sp>
      <p:sp>
        <p:nvSpPr>
          <p:cNvPr id="11" name="TextBox 10"/>
          <p:cNvSpPr txBox="1"/>
          <p:nvPr/>
        </p:nvSpPr>
        <p:spPr>
          <a:xfrm>
            <a:off x="5198540" y="3267989"/>
            <a:ext cx="1171864" cy="889987"/>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Observed state transition (conjunction)</a:t>
            </a:r>
          </a:p>
        </p:txBody>
      </p:sp>
      <p:sp>
        <p:nvSpPr>
          <p:cNvPr id="12" name="TextBox 11"/>
          <p:cNvSpPr txBox="1"/>
          <p:nvPr/>
        </p:nvSpPr>
        <p:spPr>
          <a:xfrm>
            <a:off x="2486675" y="4942150"/>
            <a:ext cx="913590" cy="291747"/>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Action In</a:t>
            </a:r>
          </a:p>
        </p:txBody>
      </p:sp>
      <p:sp>
        <p:nvSpPr>
          <p:cNvPr id="13" name="TextBox 12"/>
          <p:cNvSpPr txBox="1"/>
          <p:nvPr/>
        </p:nvSpPr>
        <p:spPr>
          <a:xfrm>
            <a:off x="2486674" y="5730131"/>
            <a:ext cx="913590" cy="291747"/>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Action Out</a:t>
            </a:r>
          </a:p>
        </p:txBody>
      </p:sp>
      <p:sp>
        <p:nvSpPr>
          <p:cNvPr id="14" name="TextBox 13"/>
          <p:cNvSpPr txBox="1"/>
          <p:nvPr/>
        </p:nvSpPr>
        <p:spPr>
          <a:xfrm>
            <a:off x="5560055" y="6414679"/>
            <a:ext cx="506668" cy="291747"/>
          </a:xfrm>
          <a:prstGeom prst="rect">
            <a:avLst/>
          </a:prstGeom>
          <a:noFill/>
          <a:ln w="28575">
            <a:solidFill>
              <a:schemeClr val="tx1"/>
            </a:solidFill>
            <a:prstDash val="dash"/>
          </a:ln>
        </p:spPr>
        <p:txBody>
          <a:bodyPr wrap="square" rtlCol="0">
            <a:spAutoFit/>
          </a:bodyPr>
          <a:lstStyle/>
          <a:p>
            <a:pPr algn="ctr" defTabSz="658368"/>
            <a:r>
              <a:rPr lang="en-US" sz="1296" dirty="0">
                <a:solidFill>
                  <a:prstClr val="black"/>
                </a:solidFill>
              </a:rPr>
              <a:t>BG</a:t>
            </a:r>
          </a:p>
        </p:txBody>
      </p:sp>
      <p:sp>
        <p:nvSpPr>
          <p:cNvPr id="15" name="TextBox 14"/>
          <p:cNvSpPr txBox="1"/>
          <p:nvPr/>
        </p:nvSpPr>
        <p:spPr>
          <a:xfrm>
            <a:off x="5182129" y="4455030"/>
            <a:ext cx="1262520" cy="491160"/>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Previous state (2 layers)</a:t>
            </a:r>
          </a:p>
        </p:txBody>
      </p:sp>
      <p:sp>
        <p:nvSpPr>
          <p:cNvPr id="16" name="TextBox 15"/>
          <p:cNvSpPr txBox="1"/>
          <p:nvPr/>
        </p:nvSpPr>
        <p:spPr>
          <a:xfrm>
            <a:off x="5258592" y="5126597"/>
            <a:ext cx="1152304" cy="690574"/>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Previous action (2 layers)</a:t>
            </a:r>
          </a:p>
        </p:txBody>
      </p:sp>
      <p:cxnSp>
        <p:nvCxnSpPr>
          <p:cNvPr id="18" name="Straight Arrow Connector 17"/>
          <p:cNvCxnSpPr>
            <a:stCxn id="14" idx="0"/>
            <a:endCxn id="16" idx="2"/>
          </p:cNvCxnSpPr>
          <p:nvPr/>
        </p:nvCxnSpPr>
        <p:spPr>
          <a:xfrm flipV="1">
            <a:off x="5813389" y="5817171"/>
            <a:ext cx="21355" cy="5975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2"/>
            <a:endCxn id="75" idx="0"/>
          </p:cNvCxnSpPr>
          <p:nvPr/>
        </p:nvCxnSpPr>
        <p:spPr>
          <a:xfrm flipH="1">
            <a:off x="10239151" y="2215108"/>
            <a:ext cx="785576" cy="91114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5" idx="0"/>
            <a:endCxn id="8" idx="2"/>
          </p:cNvCxnSpPr>
          <p:nvPr/>
        </p:nvCxnSpPr>
        <p:spPr>
          <a:xfrm flipH="1" flipV="1">
            <a:off x="7810347" y="1937149"/>
            <a:ext cx="2428804" cy="118910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4" idx="1"/>
            <a:endCxn id="15" idx="3"/>
          </p:cNvCxnSpPr>
          <p:nvPr/>
        </p:nvCxnSpPr>
        <p:spPr>
          <a:xfrm flipH="1" flipV="1">
            <a:off x="6444649" y="4700610"/>
            <a:ext cx="2231719" cy="28331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2"/>
            <a:endCxn id="13" idx="0"/>
          </p:cNvCxnSpPr>
          <p:nvPr/>
        </p:nvCxnSpPr>
        <p:spPr>
          <a:xfrm flipH="1">
            <a:off x="2943469" y="5233897"/>
            <a:ext cx="1" cy="49623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0" idx="2"/>
            <a:endCxn id="12" idx="0"/>
          </p:cNvCxnSpPr>
          <p:nvPr/>
        </p:nvCxnSpPr>
        <p:spPr>
          <a:xfrm>
            <a:off x="2804277" y="3547506"/>
            <a:ext cx="139193" cy="13946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1"/>
            <a:endCxn id="10" idx="3"/>
          </p:cNvCxnSpPr>
          <p:nvPr/>
        </p:nvCxnSpPr>
        <p:spPr>
          <a:xfrm flipH="1" flipV="1">
            <a:off x="3390209" y="3202219"/>
            <a:ext cx="1808331" cy="5107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9" idx="1"/>
            <a:endCxn id="10" idx="3"/>
          </p:cNvCxnSpPr>
          <p:nvPr/>
        </p:nvCxnSpPr>
        <p:spPr>
          <a:xfrm flipH="1">
            <a:off x="3390209" y="2782207"/>
            <a:ext cx="1757984" cy="42001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8" idx="1"/>
            <a:endCxn id="9" idx="3"/>
          </p:cNvCxnSpPr>
          <p:nvPr/>
        </p:nvCxnSpPr>
        <p:spPr>
          <a:xfrm flipH="1">
            <a:off x="6320057" y="1691569"/>
            <a:ext cx="1018658" cy="1090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4" idx="0"/>
            <a:endCxn id="78" idx="2"/>
          </p:cNvCxnSpPr>
          <p:nvPr/>
        </p:nvCxnSpPr>
        <p:spPr>
          <a:xfrm flipH="1" flipV="1">
            <a:off x="8970319" y="3599187"/>
            <a:ext cx="33707" cy="1238864"/>
          </a:xfrm>
          <a:prstGeom prst="straightConnector1">
            <a:avLst/>
          </a:prstGeom>
          <a:ln w="28575">
            <a:solidFill>
              <a:srgbClr val="9148C8"/>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3" idx="3"/>
            <a:endCxn id="14" idx="0"/>
          </p:cNvCxnSpPr>
          <p:nvPr/>
        </p:nvCxnSpPr>
        <p:spPr>
          <a:xfrm>
            <a:off x="3400264" y="5876005"/>
            <a:ext cx="2413125" cy="5386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 idx="3"/>
            <a:endCxn id="142" idx="1"/>
          </p:cNvCxnSpPr>
          <p:nvPr/>
        </p:nvCxnSpPr>
        <p:spPr>
          <a:xfrm flipV="1">
            <a:off x="6066723" y="5950310"/>
            <a:ext cx="2289201" cy="610243"/>
          </a:xfrm>
          <a:prstGeom prst="straightConnector1">
            <a:avLst/>
          </a:prstGeom>
          <a:ln w="28575">
            <a:solidFill>
              <a:srgbClr val="9148C8"/>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flipV="1">
            <a:off x="6279508" y="2727166"/>
            <a:ext cx="2683969" cy="2084675"/>
          </a:xfrm>
          <a:prstGeom prst="straightConnector1">
            <a:avLst/>
          </a:prstGeom>
          <a:ln w="28575">
            <a:solidFill>
              <a:srgbClr val="9148C8"/>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 idx="0"/>
            <a:endCxn id="11" idx="3"/>
          </p:cNvCxnSpPr>
          <p:nvPr/>
        </p:nvCxnSpPr>
        <p:spPr>
          <a:xfrm flipH="1" flipV="1">
            <a:off x="6370404" y="3712983"/>
            <a:ext cx="2633622" cy="112506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5" idx="0"/>
            <a:endCxn id="11" idx="2"/>
          </p:cNvCxnSpPr>
          <p:nvPr/>
        </p:nvCxnSpPr>
        <p:spPr>
          <a:xfrm flipH="1" flipV="1">
            <a:off x="5784472" y="4157976"/>
            <a:ext cx="28917" cy="2970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6" idx="1"/>
            <a:endCxn id="12" idx="3"/>
          </p:cNvCxnSpPr>
          <p:nvPr/>
        </p:nvCxnSpPr>
        <p:spPr>
          <a:xfrm flipH="1" flipV="1">
            <a:off x="3400265" y="5088024"/>
            <a:ext cx="1858327" cy="3838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8355924" y="5804436"/>
            <a:ext cx="1317016" cy="291747"/>
          </a:xfrm>
          <a:prstGeom prst="rect">
            <a:avLst/>
          </a:prstGeom>
          <a:noFill/>
          <a:ln w="28575">
            <a:solidFill>
              <a:schemeClr val="tx1"/>
            </a:solidFill>
            <a:prstDash val="dash"/>
          </a:ln>
        </p:spPr>
        <p:txBody>
          <a:bodyPr wrap="square" rtlCol="0">
            <a:spAutoFit/>
          </a:bodyPr>
          <a:lstStyle/>
          <a:p>
            <a:pPr algn="ctr" defTabSz="658368"/>
            <a:r>
              <a:rPr lang="en-US" sz="1296" dirty="0">
                <a:solidFill>
                  <a:prstClr val="black"/>
                </a:solidFill>
              </a:rPr>
              <a:t>Environment</a:t>
            </a:r>
          </a:p>
        </p:txBody>
      </p:sp>
      <p:cxnSp>
        <p:nvCxnSpPr>
          <p:cNvPr id="145" name="Straight Arrow Connector 144"/>
          <p:cNvCxnSpPr>
            <a:stCxn id="142" idx="0"/>
            <a:endCxn id="4" idx="2"/>
          </p:cNvCxnSpPr>
          <p:nvPr/>
        </p:nvCxnSpPr>
        <p:spPr>
          <a:xfrm flipH="1" flipV="1">
            <a:off x="9004026" y="5129798"/>
            <a:ext cx="10406" cy="6746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276045" y="1690639"/>
            <a:ext cx="1055762" cy="291747"/>
          </a:xfrm>
          <a:prstGeom prst="rect">
            <a:avLst/>
          </a:prstGeom>
          <a:noFill/>
          <a:ln w="28575">
            <a:solidFill>
              <a:schemeClr val="tx1"/>
            </a:solidFill>
          </a:ln>
        </p:spPr>
        <p:txBody>
          <a:bodyPr wrap="square" rtlCol="0">
            <a:spAutoFit/>
          </a:bodyPr>
          <a:lstStyle/>
          <a:p>
            <a:pPr algn="ctr" defTabSz="658368"/>
            <a:r>
              <a:rPr lang="en-US" sz="1296" dirty="0" err="1">
                <a:solidFill>
                  <a:prstClr val="black"/>
                </a:solidFill>
              </a:rPr>
              <a:t>QueueStore</a:t>
            </a:r>
            <a:endParaRPr lang="en-US" sz="1296" dirty="0">
              <a:solidFill>
                <a:prstClr val="black"/>
              </a:solidFill>
            </a:endParaRPr>
          </a:p>
        </p:txBody>
      </p:sp>
      <p:sp>
        <p:nvSpPr>
          <p:cNvPr id="38" name="TextBox 37"/>
          <p:cNvSpPr txBox="1"/>
          <p:nvPr/>
        </p:nvSpPr>
        <p:spPr>
          <a:xfrm>
            <a:off x="1528604" y="4614140"/>
            <a:ext cx="965010" cy="291747"/>
          </a:xfrm>
          <a:prstGeom prst="rect">
            <a:avLst/>
          </a:prstGeom>
          <a:noFill/>
          <a:ln w="28575">
            <a:solidFill>
              <a:srgbClr val="FF0000"/>
            </a:solidFill>
            <a:prstDash val="sysDot"/>
          </a:ln>
        </p:spPr>
        <p:txBody>
          <a:bodyPr wrap="square" rtlCol="0">
            <a:spAutoFit/>
          </a:bodyPr>
          <a:lstStyle/>
          <a:p>
            <a:pPr defTabSz="658368"/>
            <a:r>
              <a:rPr lang="en-US" sz="1296" dirty="0">
                <a:solidFill>
                  <a:prstClr val="black"/>
                </a:solidFill>
              </a:rPr>
              <a:t>Learning</a:t>
            </a:r>
          </a:p>
        </p:txBody>
      </p:sp>
      <p:cxnSp>
        <p:nvCxnSpPr>
          <p:cNvPr id="66" name="Straight Arrow Connector 65"/>
          <p:cNvCxnSpPr>
            <a:stCxn id="38" idx="3"/>
            <a:endCxn id="12" idx="0"/>
          </p:cNvCxnSpPr>
          <p:nvPr/>
        </p:nvCxnSpPr>
        <p:spPr>
          <a:xfrm>
            <a:off x="2493614" y="4760014"/>
            <a:ext cx="449856" cy="182136"/>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69" idx="2"/>
            <a:endCxn id="9" idx="1"/>
          </p:cNvCxnSpPr>
          <p:nvPr/>
        </p:nvCxnSpPr>
        <p:spPr>
          <a:xfrm>
            <a:off x="2798565" y="2542067"/>
            <a:ext cx="2349628" cy="24014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9" idx="1"/>
            <a:endCxn id="160" idx="3"/>
          </p:cNvCxnSpPr>
          <p:nvPr/>
        </p:nvCxnSpPr>
        <p:spPr>
          <a:xfrm flipH="1" flipV="1">
            <a:off x="3248037" y="1276881"/>
            <a:ext cx="1900156" cy="1505326"/>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0" name="TextBox 159"/>
          <p:cNvSpPr txBox="1"/>
          <p:nvPr/>
        </p:nvSpPr>
        <p:spPr>
          <a:xfrm>
            <a:off x="2334447" y="1131007"/>
            <a:ext cx="913590" cy="291747"/>
          </a:xfrm>
          <a:prstGeom prst="rect">
            <a:avLst/>
          </a:prstGeom>
          <a:noFill/>
          <a:ln w="28575">
            <a:solidFill>
              <a:schemeClr val="tx1"/>
            </a:solidFill>
          </a:ln>
        </p:spPr>
        <p:txBody>
          <a:bodyPr wrap="square" rtlCol="0">
            <a:spAutoFit/>
          </a:bodyPr>
          <a:lstStyle/>
          <a:p>
            <a:pPr algn="ctr" defTabSz="658368"/>
            <a:r>
              <a:rPr lang="en-US" sz="1296" dirty="0" err="1">
                <a:solidFill>
                  <a:prstClr val="black"/>
                </a:solidFill>
              </a:rPr>
              <a:t>QueueIn</a:t>
            </a:r>
            <a:endParaRPr lang="en-US" sz="1296" dirty="0">
              <a:solidFill>
                <a:prstClr val="black"/>
              </a:solidFill>
            </a:endParaRPr>
          </a:p>
        </p:txBody>
      </p:sp>
      <p:cxnSp>
        <p:nvCxnSpPr>
          <p:cNvPr id="171" name="Straight Arrow Connector 170"/>
          <p:cNvCxnSpPr>
            <a:stCxn id="160" idx="2"/>
            <a:endCxn id="46" idx="0"/>
          </p:cNvCxnSpPr>
          <p:nvPr/>
        </p:nvCxnSpPr>
        <p:spPr>
          <a:xfrm>
            <a:off x="2791242" y="1422754"/>
            <a:ext cx="12684" cy="267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p:cNvCxnSpPr/>
          <p:nvPr/>
        </p:nvCxnSpPr>
        <p:spPr>
          <a:xfrm flipH="1">
            <a:off x="7720322" y="1907503"/>
            <a:ext cx="97348" cy="536700"/>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Straight Arrow Connector 227"/>
          <p:cNvCxnSpPr>
            <a:stCxn id="46" idx="0"/>
            <a:endCxn id="160" idx="2"/>
          </p:cNvCxnSpPr>
          <p:nvPr/>
        </p:nvCxnSpPr>
        <p:spPr>
          <a:xfrm flipH="1" flipV="1">
            <a:off x="2791242" y="1422754"/>
            <a:ext cx="12684" cy="2678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308320" y="2429951"/>
            <a:ext cx="824004" cy="291747"/>
          </a:xfrm>
          <a:prstGeom prst="rect">
            <a:avLst/>
          </a:prstGeom>
          <a:noFill/>
          <a:ln w="28575">
            <a:solidFill>
              <a:schemeClr val="tx1"/>
            </a:solidFill>
          </a:ln>
        </p:spPr>
        <p:txBody>
          <a:bodyPr wrap="square" rtlCol="0">
            <a:spAutoFit/>
          </a:bodyPr>
          <a:lstStyle/>
          <a:p>
            <a:pPr algn="ctr" defTabSz="658368"/>
            <a:r>
              <a:rPr lang="en-US" sz="1296" dirty="0" err="1">
                <a:solidFill>
                  <a:prstClr val="black"/>
                </a:solidFill>
              </a:rPr>
              <a:t>StateSim</a:t>
            </a:r>
            <a:endParaRPr lang="en-US" sz="1296" dirty="0">
              <a:solidFill>
                <a:prstClr val="black"/>
              </a:solidFill>
            </a:endParaRPr>
          </a:p>
        </p:txBody>
      </p:sp>
      <p:cxnSp>
        <p:nvCxnSpPr>
          <p:cNvPr id="72" name="Straight Arrow Connector 71"/>
          <p:cNvCxnSpPr>
            <a:stCxn id="67" idx="2"/>
            <a:endCxn id="78" idx="0"/>
          </p:cNvCxnSpPr>
          <p:nvPr/>
        </p:nvCxnSpPr>
        <p:spPr>
          <a:xfrm>
            <a:off x="7720322" y="2721698"/>
            <a:ext cx="1249997" cy="386329"/>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67" idx="1"/>
            <a:endCxn id="9" idx="3"/>
          </p:cNvCxnSpPr>
          <p:nvPr/>
        </p:nvCxnSpPr>
        <p:spPr>
          <a:xfrm flipH="1">
            <a:off x="6320057" y="2575825"/>
            <a:ext cx="988263" cy="206382"/>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799391" y="3126257"/>
            <a:ext cx="879519" cy="690574"/>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Proximity map (past) </a:t>
            </a:r>
          </a:p>
        </p:txBody>
      </p:sp>
      <p:sp>
        <p:nvSpPr>
          <p:cNvPr id="78" name="TextBox 77"/>
          <p:cNvSpPr txBox="1"/>
          <p:nvPr/>
        </p:nvSpPr>
        <p:spPr>
          <a:xfrm>
            <a:off x="8380208" y="3108027"/>
            <a:ext cx="1180221" cy="491160"/>
          </a:xfrm>
          <a:prstGeom prst="rect">
            <a:avLst/>
          </a:prstGeom>
          <a:noFill/>
          <a:ln w="28575">
            <a:solidFill>
              <a:schemeClr val="tx1"/>
            </a:solidFill>
          </a:ln>
        </p:spPr>
        <p:txBody>
          <a:bodyPr wrap="square" rtlCol="0">
            <a:spAutoFit/>
          </a:bodyPr>
          <a:lstStyle/>
          <a:p>
            <a:pPr algn="ctr" defTabSz="658368"/>
            <a:r>
              <a:rPr lang="en-US" sz="1296" dirty="0">
                <a:solidFill>
                  <a:prstClr val="black"/>
                </a:solidFill>
              </a:rPr>
              <a:t>Adjacent state (future)</a:t>
            </a:r>
          </a:p>
        </p:txBody>
      </p:sp>
      <p:cxnSp>
        <p:nvCxnSpPr>
          <p:cNvPr id="79" name="Straight Arrow Connector 78"/>
          <p:cNvCxnSpPr>
            <a:stCxn id="4" idx="0"/>
            <a:endCxn id="75" idx="2"/>
          </p:cNvCxnSpPr>
          <p:nvPr/>
        </p:nvCxnSpPr>
        <p:spPr>
          <a:xfrm flipV="1">
            <a:off x="9004026" y="3816831"/>
            <a:ext cx="1235125" cy="1021220"/>
          </a:xfrm>
          <a:prstGeom prst="straightConnector1">
            <a:avLst/>
          </a:prstGeom>
          <a:ln w="28575">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4" idx="0"/>
            <a:endCxn id="8" idx="2"/>
          </p:cNvCxnSpPr>
          <p:nvPr/>
        </p:nvCxnSpPr>
        <p:spPr>
          <a:xfrm flipH="1" flipV="1">
            <a:off x="7810347" y="1937149"/>
            <a:ext cx="1193679" cy="290090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H="1" flipV="1">
            <a:off x="7817670" y="1937149"/>
            <a:ext cx="1145326" cy="11824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4" idx="0"/>
            <a:endCxn id="67" idx="2"/>
          </p:cNvCxnSpPr>
          <p:nvPr/>
        </p:nvCxnSpPr>
        <p:spPr>
          <a:xfrm flipH="1" flipV="1">
            <a:off x="7720322" y="2721698"/>
            <a:ext cx="1283704" cy="2116353"/>
          </a:xfrm>
          <a:prstGeom prst="straightConnector1">
            <a:avLst/>
          </a:prstGeom>
          <a:ln w="28575">
            <a:solidFill>
              <a:srgbClr val="9148C8"/>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341770" y="2250320"/>
            <a:ext cx="913590" cy="291747"/>
          </a:xfrm>
          <a:prstGeom prst="rect">
            <a:avLst/>
          </a:prstGeom>
          <a:noFill/>
          <a:ln w="28575">
            <a:solidFill>
              <a:schemeClr val="tx1"/>
            </a:solidFill>
          </a:ln>
        </p:spPr>
        <p:txBody>
          <a:bodyPr wrap="square" rtlCol="0">
            <a:spAutoFit/>
          </a:bodyPr>
          <a:lstStyle/>
          <a:p>
            <a:pPr algn="ctr" defTabSz="658368"/>
            <a:r>
              <a:rPr lang="en-US" sz="1296" dirty="0" err="1">
                <a:solidFill>
                  <a:prstClr val="black"/>
                </a:solidFill>
              </a:rPr>
              <a:t>QueueOut</a:t>
            </a:r>
            <a:endParaRPr lang="en-US" sz="1296" dirty="0">
              <a:solidFill>
                <a:prstClr val="black"/>
              </a:solidFill>
            </a:endParaRPr>
          </a:p>
        </p:txBody>
      </p:sp>
      <p:cxnSp>
        <p:nvCxnSpPr>
          <p:cNvPr id="70" name="Straight Arrow Connector 69"/>
          <p:cNvCxnSpPr>
            <a:stCxn id="69" idx="0"/>
            <a:endCxn id="46" idx="2"/>
          </p:cNvCxnSpPr>
          <p:nvPr/>
        </p:nvCxnSpPr>
        <p:spPr>
          <a:xfrm flipV="1">
            <a:off x="2798565" y="1982386"/>
            <a:ext cx="5361" cy="267934"/>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Storing a plan</a:t>
            </a:r>
            <a:endParaRPr lang="en-US" dirty="0"/>
          </a:p>
        </p:txBody>
      </p:sp>
      <p:sp>
        <p:nvSpPr>
          <p:cNvPr id="2" name="TextBox 1"/>
          <p:cNvSpPr txBox="1"/>
          <p:nvPr/>
        </p:nvSpPr>
        <p:spPr>
          <a:xfrm>
            <a:off x="360607" y="682580"/>
            <a:ext cx="2423121" cy="1477328"/>
          </a:xfrm>
          <a:prstGeom prst="rect">
            <a:avLst/>
          </a:prstGeom>
          <a:noFill/>
        </p:spPr>
        <p:txBody>
          <a:bodyPr wrap="square" rtlCol="0">
            <a:spAutoFit/>
          </a:bodyPr>
          <a:lstStyle/>
          <a:p>
            <a:r>
              <a:rPr lang="en-US" b="1" dirty="0" smtClean="0">
                <a:solidFill>
                  <a:srgbClr val="00B0F0"/>
                </a:solidFill>
              </a:rPr>
              <a:t> –</a:t>
            </a:r>
            <a:r>
              <a:rPr lang="en-US" b="1" dirty="0">
                <a:solidFill>
                  <a:srgbClr val="00B0F0"/>
                </a:solidFill>
              </a:rPr>
              <a:t>–</a:t>
            </a:r>
            <a:r>
              <a:rPr lang="en-US" b="1" dirty="0" smtClean="0">
                <a:solidFill>
                  <a:srgbClr val="00B0F0"/>
                </a:solidFill>
              </a:rPr>
              <a:t>– </a:t>
            </a:r>
            <a:r>
              <a:rPr lang="en-US" dirty="0" smtClean="0"/>
              <a:t>Queue Load</a:t>
            </a:r>
          </a:p>
          <a:p>
            <a:r>
              <a:rPr lang="en-US" b="1" dirty="0"/>
              <a:t> </a:t>
            </a:r>
            <a:r>
              <a:rPr lang="en-US" b="1" dirty="0" smtClean="0">
                <a:solidFill>
                  <a:srgbClr val="9954CC"/>
                </a:solidFill>
              </a:rPr>
              <a:t>–</a:t>
            </a:r>
            <a:r>
              <a:rPr lang="en-US" b="1" dirty="0">
                <a:solidFill>
                  <a:srgbClr val="9954CC"/>
                </a:solidFill>
              </a:rPr>
              <a:t>–</a:t>
            </a:r>
            <a:r>
              <a:rPr lang="en-US" b="1" dirty="0" smtClean="0">
                <a:solidFill>
                  <a:srgbClr val="9954CC"/>
                </a:solidFill>
              </a:rPr>
              <a:t>–</a:t>
            </a:r>
            <a:r>
              <a:rPr lang="en-US" b="1" dirty="0" smtClean="0"/>
              <a:t> ~</a:t>
            </a:r>
            <a:r>
              <a:rPr lang="en-US" dirty="0" smtClean="0"/>
              <a:t>Queue </a:t>
            </a:r>
            <a:r>
              <a:rPr lang="en-US" dirty="0"/>
              <a:t>Load</a:t>
            </a:r>
          </a:p>
          <a:p>
            <a:r>
              <a:rPr lang="en-US" b="1" dirty="0">
                <a:solidFill>
                  <a:schemeClr val="accent4"/>
                </a:solidFill>
              </a:rPr>
              <a:t> </a:t>
            </a:r>
            <a:r>
              <a:rPr lang="en-US" b="1" dirty="0" smtClean="0">
                <a:solidFill>
                  <a:schemeClr val="accent4"/>
                </a:solidFill>
              </a:rPr>
              <a:t>––</a:t>
            </a:r>
            <a:r>
              <a:rPr lang="en-US" b="1" dirty="0">
                <a:solidFill>
                  <a:schemeClr val="accent4"/>
                </a:solidFill>
              </a:rPr>
              <a:t>–</a:t>
            </a:r>
            <a:r>
              <a:rPr lang="en-US" b="1" dirty="0" smtClean="0">
                <a:solidFill>
                  <a:schemeClr val="accent4"/>
                </a:solidFill>
              </a:rPr>
              <a:t> </a:t>
            </a:r>
            <a:r>
              <a:rPr lang="en-US" dirty="0"/>
              <a:t>Queue </a:t>
            </a:r>
            <a:r>
              <a:rPr lang="en-US" dirty="0" smtClean="0"/>
              <a:t>Read</a:t>
            </a:r>
          </a:p>
          <a:p>
            <a:endParaRPr lang="en-US" dirty="0" smtClean="0"/>
          </a:p>
          <a:p>
            <a:endParaRPr lang="en-US" dirty="0"/>
          </a:p>
        </p:txBody>
      </p:sp>
    </p:spTree>
    <p:extLst>
      <p:ext uri="{BB962C8B-B14F-4D97-AF65-F5344CB8AC3E}">
        <p14:creationId xmlns:p14="http://schemas.microsoft.com/office/powerpoint/2010/main" val="34994620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t>The Queue stack</a:t>
            </a:r>
            <a:endParaRPr lang="en-US" dirty="0"/>
          </a:p>
        </p:txBody>
      </p:sp>
      <p:sp>
        <p:nvSpPr>
          <p:cNvPr id="5" name="Rounded Rectangle 4"/>
          <p:cNvSpPr/>
          <p:nvPr/>
        </p:nvSpPr>
        <p:spPr>
          <a:xfrm>
            <a:off x="1209759" y="2162176"/>
            <a:ext cx="2113130" cy="75182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Queue In</a:t>
            </a:r>
            <a:endParaRPr lang="en-US" sz="2800" dirty="0">
              <a:solidFill>
                <a:schemeClr val="bg1"/>
              </a:solidFill>
            </a:endParaRPr>
          </a:p>
        </p:txBody>
      </p:sp>
      <p:sp>
        <p:nvSpPr>
          <p:cNvPr id="6" name="Rounded Rectangle 5"/>
          <p:cNvSpPr/>
          <p:nvPr/>
        </p:nvSpPr>
        <p:spPr>
          <a:xfrm>
            <a:off x="1209759" y="3385486"/>
            <a:ext cx="2113130" cy="75182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Queue Store</a:t>
            </a:r>
            <a:endParaRPr lang="en-US" sz="2800" dirty="0">
              <a:solidFill>
                <a:schemeClr val="bg1"/>
              </a:solidFill>
            </a:endParaRPr>
          </a:p>
        </p:txBody>
      </p:sp>
      <p:sp>
        <p:nvSpPr>
          <p:cNvPr id="7" name="Rounded Rectangle 6"/>
          <p:cNvSpPr/>
          <p:nvPr/>
        </p:nvSpPr>
        <p:spPr>
          <a:xfrm>
            <a:off x="1209759" y="4608796"/>
            <a:ext cx="2113130" cy="751822"/>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Queue Out</a:t>
            </a:r>
            <a:endParaRPr lang="en-US" sz="2800" dirty="0">
              <a:solidFill>
                <a:schemeClr val="bg1"/>
              </a:solidFill>
            </a:endParaRPr>
          </a:p>
        </p:txBody>
      </p:sp>
      <p:sp>
        <p:nvSpPr>
          <p:cNvPr id="14" name="Rounded Rectangle 13"/>
          <p:cNvSpPr/>
          <p:nvPr/>
        </p:nvSpPr>
        <p:spPr>
          <a:xfrm>
            <a:off x="1209759" y="826154"/>
            <a:ext cx="2113130" cy="774046"/>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bg1"/>
                </a:solidFill>
              </a:rPr>
              <a:t>Desired Conjunction</a:t>
            </a:r>
            <a:endParaRPr lang="en-US" sz="2800" dirty="0">
              <a:solidFill>
                <a:schemeClr val="bg1"/>
              </a:solidFill>
            </a:endParaRPr>
          </a:p>
        </p:txBody>
      </p:sp>
      <p:cxnSp>
        <p:nvCxnSpPr>
          <p:cNvPr id="15" name="Straight Arrow Connector 14"/>
          <p:cNvCxnSpPr>
            <a:stCxn id="14" idx="2"/>
            <a:endCxn id="5" idx="0"/>
          </p:cNvCxnSpPr>
          <p:nvPr/>
        </p:nvCxnSpPr>
        <p:spPr>
          <a:xfrm>
            <a:off x="2266324" y="1600200"/>
            <a:ext cx="0" cy="56197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1840248" y="2913998"/>
            <a:ext cx="0" cy="4714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840248" y="4137308"/>
            <a:ext cx="0" cy="471488"/>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2654300" y="4137308"/>
            <a:ext cx="0" cy="471488"/>
          </a:xfrm>
          <a:prstGeom prst="straightConnector1">
            <a:avLst/>
          </a:prstGeom>
          <a:ln w="57150">
            <a:tailEnd type="oval"/>
          </a:ln>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3569952" y="1949413"/>
            <a:ext cx="6807200" cy="1200329"/>
          </a:xfrm>
          <a:prstGeom prst="rect">
            <a:avLst/>
          </a:prstGeom>
          <a:noFill/>
        </p:spPr>
        <p:txBody>
          <a:bodyPr wrap="square" rtlCol="0">
            <a:spAutoFit/>
          </a:bodyPr>
          <a:lstStyle/>
          <a:p>
            <a:r>
              <a:rPr lang="en-US" dirty="0" smtClean="0"/>
              <a:t>Role: provide a very brief input to Queue-Store inversely proportional to the number of transitions stored in Queue-Store. Currently actually a node because I was having a lot of trouble getting it working correctly. </a:t>
            </a:r>
            <a:endParaRPr lang="en-US" dirty="0"/>
          </a:p>
        </p:txBody>
      </p:sp>
      <p:cxnSp>
        <p:nvCxnSpPr>
          <p:cNvPr id="27" name="Straight Arrow Connector 26"/>
          <p:cNvCxnSpPr/>
          <p:nvPr/>
        </p:nvCxnSpPr>
        <p:spPr>
          <a:xfrm flipV="1">
            <a:off x="2705100" y="2913998"/>
            <a:ext cx="0" cy="471488"/>
          </a:xfrm>
          <a:prstGeom prst="straightConnector1">
            <a:avLst/>
          </a:prstGeom>
          <a:ln w="57150">
            <a:tailEnd type="oval"/>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3569952" y="3385486"/>
            <a:ext cx="6807200" cy="646331"/>
          </a:xfrm>
          <a:prstGeom prst="rect">
            <a:avLst/>
          </a:prstGeom>
          <a:noFill/>
        </p:spPr>
        <p:txBody>
          <a:bodyPr wrap="square" rtlCol="0">
            <a:spAutoFit/>
          </a:bodyPr>
          <a:lstStyle/>
          <a:p>
            <a:r>
              <a:rPr lang="en-US" dirty="0" smtClean="0"/>
              <a:t>Role: Maintain transitions with activity level representing temporal precedence. Instantiated as a layer with 0 decay. </a:t>
            </a:r>
            <a:endParaRPr lang="en-US" dirty="0"/>
          </a:p>
        </p:txBody>
      </p:sp>
      <p:sp>
        <p:nvSpPr>
          <p:cNvPr id="29" name="TextBox 28"/>
          <p:cNvSpPr txBox="1"/>
          <p:nvPr/>
        </p:nvSpPr>
        <p:spPr>
          <a:xfrm>
            <a:off x="3569952" y="4397148"/>
            <a:ext cx="6807200" cy="1200329"/>
          </a:xfrm>
          <a:prstGeom prst="rect">
            <a:avLst/>
          </a:prstGeom>
          <a:noFill/>
        </p:spPr>
        <p:txBody>
          <a:bodyPr wrap="square" rtlCol="0">
            <a:spAutoFit/>
          </a:bodyPr>
          <a:lstStyle/>
          <a:p>
            <a:r>
              <a:rPr lang="en-US" dirty="0" smtClean="0"/>
              <a:t>Role: Read out the most active transition from Queue-Store, then remove that transition from Queue-store. Instantiated as a WTA layer with one-to-one inhibition  to Queue-Store (gated by the Queue-Oscillation).</a:t>
            </a:r>
            <a:endParaRPr lang="en-US" dirty="0"/>
          </a:p>
        </p:txBody>
      </p:sp>
    </p:spTree>
    <p:extLst>
      <p:ext uri="{BB962C8B-B14F-4D97-AF65-F5344CB8AC3E}">
        <p14:creationId xmlns:p14="http://schemas.microsoft.com/office/powerpoint/2010/main" val="21953266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480752" y="261883"/>
            <a:ext cx="7879414" cy="2857609"/>
            <a:chOff x="5113277" y="1886509"/>
            <a:chExt cx="22691848" cy="8229600"/>
          </a:xfrm>
        </p:grpSpPr>
        <p:grpSp>
          <p:nvGrpSpPr>
            <p:cNvPr id="7" name="Group 6"/>
            <p:cNvGrpSpPr/>
            <p:nvPr/>
          </p:nvGrpSpPr>
          <p:grpSpPr>
            <a:xfrm>
              <a:off x="5113277" y="1886509"/>
              <a:ext cx="22691848" cy="8229600"/>
              <a:chOff x="5113277" y="1886509"/>
              <a:chExt cx="22691848" cy="8229600"/>
            </a:xfrm>
          </p:grpSpPr>
          <p:sp>
            <p:nvSpPr>
              <p:cNvPr id="10" name="Freeform 9"/>
              <p:cNvSpPr/>
              <p:nvPr/>
            </p:nvSpPr>
            <p:spPr>
              <a:xfrm>
                <a:off x="5215467" y="2824753"/>
                <a:ext cx="22589658" cy="6353113"/>
              </a:xfrm>
              <a:custGeom>
                <a:avLst/>
                <a:gdLst>
                  <a:gd name="connsiteX0" fmla="*/ 0 w 22589659"/>
                  <a:gd name="connsiteY0" fmla="*/ 6353113 h 6353113"/>
                  <a:gd name="connsiteX1" fmla="*/ 7349066 w 22589659"/>
                  <a:gd name="connsiteY1" fmla="*/ 528046 h 6353113"/>
                  <a:gd name="connsiteX2" fmla="*/ 14596533 w 22589659"/>
                  <a:gd name="connsiteY2" fmla="*/ 6285380 h 6353113"/>
                  <a:gd name="connsiteX3" fmla="*/ 21877866 w 22589659"/>
                  <a:gd name="connsiteY3" fmla="*/ 561913 h 6353113"/>
                  <a:gd name="connsiteX4" fmla="*/ 21911733 w 22589659"/>
                  <a:gd name="connsiteY4" fmla="*/ 528046 h 6353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89659" h="6353113">
                    <a:moveTo>
                      <a:pt x="0" y="6353113"/>
                    </a:moveTo>
                    <a:cubicBezTo>
                      <a:pt x="2458155" y="3446224"/>
                      <a:pt x="4916311" y="539335"/>
                      <a:pt x="7349066" y="528046"/>
                    </a:cubicBezTo>
                    <a:cubicBezTo>
                      <a:pt x="9781821" y="516757"/>
                      <a:pt x="12175066" y="6279736"/>
                      <a:pt x="14596533" y="6285380"/>
                    </a:cubicBezTo>
                    <a:cubicBezTo>
                      <a:pt x="17018000" y="6291024"/>
                      <a:pt x="20658666" y="1521469"/>
                      <a:pt x="21877866" y="561913"/>
                    </a:cubicBezTo>
                    <a:cubicBezTo>
                      <a:pt x="23097066" y="-397643"/>
                      <a:pt x="22504399" y="65201"/>
                      <a:pt x="21911733" y="528046"/>
                    </a:cubicBez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13277" y="1886509"/>
                <a:ext cx="6739467" cy="822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p:cNvCxnSpPr/>
            <p:nvPr/>
          </p:nvCxnSpPr>
          <p:spPr>
            <a:xfrm>
              <a:off x="11852744" y="3402042"/>
              <a:ext cx="0" cy="577426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2366396" y="2824754"/>
              <a:ext cx="0" cy="1380614"/>
            </a:xfrm>
            <a:prstGeom prst="line">
              <a:avLst/>
            </a:prstGeom>
            <a:ln w="762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19814720" y="8286806"/>
              <a:ext cx="9475" cy="153536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24540798" y="5175542"/>
              <a:ext cx="36575" cy="1651531"/>
            </a:xfrm>
            <a:prstGeom prst="line">
              <a:avLst/>
            </a:prstGeom>
            <a:ln w="76200">
              <a:solidFill>
                <a:srgbClr val="FFC000"/>
              </a:solidFill>
              <a:prstDash val="solid"/>
            </a:ln>
          </p:spPr>
          <p:style>
            <a:lnRef idx="1">
              <a:schemeClr val="accent1"/>
            </a:lnRef>
            <a:fillRef idx="0">
              <a:schemeClr val="accent1"/>
            </a:fillRef>
            <a:effectRef idx="0">
              <a:schemeClr val="accent1"/>
            </a:effectRef>
            <a:fontRef idx="minor">
              <a:schemeClr val="tx1"/>
            </a:fontRef>
          </p:style>
        </p:cxnSp>
      </p:grpSp>
      <p:sp>
        <p:nvSpPr>
          <p:cNvPr id="12" name="TextBox 11"/>
          <p:cNvSpPr txBox="1"/>
          <p:nvPr/>
        </p:nvSpPr>
        <p:spPr>
          <a:xfrm>
            <a:off x="7962199" y="3571308"/>
            <a:ext cx="1397967" cy="642447"/>
          </a:xfrm>
          <a:prstGeom prst="rect">
            <a:avLst/>
          </a:prstGeom>
          <a:noFill/>
          <a:ln w="19050">
            <a:solidFill>
              <a:schemeClr val="tx1"/>
            </a:solidFill>
          </a:ln>
        </p:spPr>
        <p:txBody>
          <a:bodyPr wrap="square" rtlCol="0">
            <a:spAutoFit/>
          </a:bodyPr>
          <a:lstStyle/>
          <a:p>
            <a:pPr algn="ctr"/>
            <a:r>
              <a:rPr lang="en-US" dirty="0" smtClean="0"/>
              <a:t>Desired next state</a:t>
            </a:r>
            <a:endParaRPr lang="en-US" dirty="0"/>
          </a:p>
        </p:txBody>
      </p:sp>
      <p:sp>
        <p:nvSpPr>
          <p:cNvPr id="13" name="TextBox 12"/>
          <p:cNvSpPr txBox="1"/>
          <p:nvPr/>
        </p:nvSpPr>
        <p:spPr>
          <a:xfrm>
            <a:off x="4709414" y="3982831"/>
            <a:ext cx="1736766" cy="938013"/>
          </a:xfrm>
          <a:prstGeom prst="rect">
            <a:avLst/>
          </a:prstGeom>
          <a:noFill/>
          <a:ln w="19050">
            <a:solidFill>
              <a:schemeClr val="tx1"/>
            </a:solidFill>
          </a:ln>
        </p:spPr>
        <p:txBody>
          <a:bodyPr wrap="square" rtlCol="0">
            <a:spAutoFit/>
          </a:bodyPr>
          <a:lstStyle/>
          <a:p>
            <a:pPr algn="ctr"/>
            <a:r>
              <a:rPr lang="en-US" dirty="0" smtClean="0"/>
              <a:t>Desired state transition (conjunction)</a:t>
            </a:r>
            <a:endParaRPr lang="en-US" dirty="0"/>
          </a:p>
        </p:txBody>
      </p:sp>
      <p:cxnSp>
        <p:nvCxnSpPr>
          <p:cNvPr id="14" name="Straight Arrow Connector 13"/>
          <p:cNvCxnSpPr>
            <a:stCxn id="12" idx="1"/>
            <a:endCxn id="13" idx="3"/>
          </p:cNvCxnSpPr>
          <p:nvPr/>
        </p:nvCxnSpPr>
        <p:spPr>
          <a:xfrm flipH="1">
            <a:off x="6446180" y="3892532"/>
            <a:ext cx="1516019" cy="55930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3" idx="1"/>
            <a:endCxn id="16" idx="3"/>
          </p:cNvCxnSpPr>
          <p:nvPr/>
        </p:nvCxnSpPr>
        <p:spPr>
          <a:xfrm flipH="1" flipV="1">
            <a:off x="3951683" y="4451837"/>
            <a:ext cx="757731"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00899" y="4267171"/>
            <a:ext cx="1450784" cy="369332"/>
          </a:xfrm>
          <a:prstGeom prst="rect">
            <a:avLst/>
          </a:prstGeom>
          <a:noFill/>
          <a:ln w="19050">
            <a:solidFill>
              <a:schemeClr val="tx1"/>
            </a:solidFill>
          </a:ln>
        </p:spPr>
        <p:txBody>
          <a:bodyPr wrap="square" rtlCol="0">
            <a:spAutoFit/>
          </a:bodyPr>
          <a:lstStyle/>
          <a:p>
            <a:pPr algn="ctr"/>
            <a:r>
              <a:rPr lang="en-US" dirty="0" err="1" smtClean="0"/>
              <a:t>Queue_In</a:t>
            </a:r>
            <a:endParaRPr lang="en-US" dirty="0"/>
          </a:p>
        </p:txBody>
      </p:sp>
      <p:sp>
        <p:nvSpPr>
          <p:cNvPr id="17" name="TextBox 16"/>
          <p:cNvSpPr txBox="1"/>
          <p:nvPr/>
        </p:nvSpPr>
        <p:spPr>
          <a:xfrm>
            <a:off x="8050572" y="4920844"/>
            <a:ext cx="1221219" cy="369332"/>
          </a:xfrm>
          <a:prstGeom prst="rect">
            <a:avLst/>
          </a:prstGeom>
          <a:noFill/>
          <a:ln w="19050">
            <a:solidFill>
              <a:schemeClr val="tx1"/>
            </a:solidFill>
          </a:ln>
        </p:spPr>
        <p:txBody>
          <a:bodyPr wrap="square" rtlCol="0">
            <a:spAutoFit/>
          </a:bodyPr>
          <a:lstStyle/>
          <a:p>
            <a:pPr algn="ctr"/>
            <a:r>
              <a:rPr lang="en-US" dirty="0" err="1" smtClean="0"/>
              <a:t>StateSim</a:t>
            </a:r>
            <a:endParaRPr lang="en-US" dirty="0"/>
          </a:p>
        </p:txBody>
      </p:sp>
      <p:cxnSp>
        <p:nvCxnSpPr>
          <p:cNvPr id="18" name="Straight Arrow Connector 17"/>
          <p:cNvCxnSpPr>
            <a:stCxn id="17" idx="1"/>
            <a:endCxn id="13" idx="3"/>
          </p:cNvCxnSpPr>
          <p:nvPr/>
        </p:nvCxnSpPr>
        <p:spPr>
          <a:xfrm flipH="1" flipV="1">
            <a:off x="6446180" y="4451838"/>
            <a:ext cx="1604392" cy="6536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2" idx="2"/>
            <a:endCxn id="17" idx="0"/>
          </p:cNvCxnSpPr>
          <p:nvPr/>
        </p:nvCxnSpPr>
        <p:spPr>
          <a:xfrm flipH="1">
            <a:off x="8661182" y="4213755"/>
            <a:ext cx="1" cy="7070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500900" y="5084532"/>
            <a:ext cx="1450783" cy="369332"/>
          </a:xfrm>
          <a:prstGeom prst="rect">
            <a:avLst/>
          </a:prstGeom>
          <a:noFill/>
          <a:ln w="19050">
            <a:solidFill>
              <a:schemeClr val="tx1"/>
            </a:solidFill>
          </a:ln>
        </p:spPr>
        <p:txBody>
          <a:bodyPr wrap="square" rtlCol="0">
            <a:spAutoFit/>
          </a:bodyPr>
          <a:lstStyle/>
          <a:p>
            <a:pPr algn="ctr"/>
            <a:r>
              <a:rPr lang="en-US" dirty="0" err="1" smtClean="0"/>
              <a:t>Queue_Store</a:t>
            </a:r>
            <a:endParaRPr lang="en-US" dirty="0"/>
          </a:p>
        </p:txBody>
      </p:sp>
      <p:sp>
        <p:nvSpPr>
          <p:cNvPr id="21" name="TextBox 20"/>
          <p:cNvSpPr txBox="1"/>
          <p:nvPr/>
        </p:nvSpPr>
        <p:spPr>
          <a:xfrm>
            <a:off x="2500899" y="5893210"/>
            <a:ext cx="1450784" cy="369332"/>
          </a:xfrm>
          <a:prstGeom prst="rect">
            <a:avLst/>
          </a:prstGeom>
          <a:noFill/>
          <a:ln w="19050">
            <a:solidFill>
              <a:schemeClr val="tx1"/>
            </a:solidFill>
          </a:ln>
        </p:spPr>
        <p:txBody>
          <a:bodyPr wrap="square" rtlCol="0">
            <a:spAutoFit/>
          </a:bodyPr>
          <a:lstStyle/>
          <a:p>
            <a:pPr algn="ctr"/>
            <a:r>
              <a:rPr lang="en-US" dirty="0" err="1" smtClean="0"/>
              <a:t>Queue_Out</a:t>
            </a:r>
            <a:endParaRPr lang="en-US" dirty="0"/>
          </a:p>
        </p:txBody>
      </p:sp>
      <p:sp>
        <p:nvSpPr>
          <p:cNvPr id="22" name="TextBox 21"/>
          <p:cNvSpPr txBox="1"/>
          <p:nvPr/>
        </p:nvSpPr>
        <p:spPr>
          <a:xfrm>
            <a:off x="7141221" y="3766979"/>
            <a:ext cx="420740" cy="646331"/>
          </a:xfrm>
          <a:prstGeom prst="rect">
            <a:avLst/>
          </a:prstGeom>
          <a:noFill/>
        </p:spPr>
        <p:txBody>
          <a:bodyPr wrap="square" rtlCol="0">
            <a:spAutoFit/>
          </a:bodyPr>
          <a:lstStyle/>
          <a:p>
            <a:r>
              <a:rPr lang="en-US" sz="3600" dirty="0" smtClean="0">
                <a:solidFill>
                  <a:srgbClr val="FF0000"/>
                </a:solidFill>
              </a:rPr>
              <a:t>X</a:t>
            </a:r>
            <a:endParaRPr lang="en-US" sz="3600" dirty="0">
              <a:solidFill>
                <a:srgbClr val="FF0000"/>
              </a:solidFill>
            </a:endParaRPr>
          </a:p>
        </p:txBody>
      </p:sp>
      <p:sp>
        <p:nvSpPr>
          <p:cNvPr id="23" name="TextBox 22"/>
          <p:cNvSpPr txBox="1"/>
          <p:nvPr/>
        </p:nvSpPr>
        <p:spPr>
          <a:xfrm>
            <a:off x="7142099" y="4478486"/>
            <a:ext cx="420740" cy="646331"/>
          </a:xfrm>
          <a:prstGeom prst="rect">
            <a:avLst/>
          </a:prstGeom>
          <a:noFill/>
        </p:spPr>
        <p:txBody>
          <a:bodyPr wrap="square" rtlCol="0">
            <a:spAutoFit/>
          </a:bodyPr>
          <a:lstStyle/>
          <a:p>
            <a:r>
              <a:rPr lang="en-US" sz="3600" dirty="0" smtClean="0">
                <a:solidFill>
                  <a:srgbClr val="FF0000"/>
                </a:solidFill>
              </a:rPr>
              <a:t>X</a:t>
            </a:r>
            <a:endParaRPr lang="en-US" sz="3600" dirty="0">
              <a:solidFill>
                <a:srgbClr val="FF0000"/>
              </a:solidFill>
            </a:endParaRPr>
          </a:p>
        </p:txBody>
      </p:sp>
      <p:sp>
        <p:nvSpPr>
          <p:cNvPr id="24" name="TextBox 23"/>
          <p:cNvSpPr txBox="1"/>
          <p:nvPr/>
        </p:nvSpPr>
        <p:spPr>
          <a:xfrm>
            <a:off x="4120178" y="4109270"/>
            <a:ext cx="420740" cy="646331"/>
          </a:xfrm>
          <a:prstGeom prst="rect">
            <a:avLst/>
          </a:prstGeom>
          <a:noFill/>
        </p:spPr>
        <p:txBody>
          <a:bodyPr wrap="square" rtlCol="0">
            <a:spAutoFit/>
          </a:bodyPr>
          <a:lstStyle/>
          <a:p>
            <a:r>
              <a:rPr lang="en-US" sz="3600" dirty="0" smtClean="0">
                <a:solidFill>
                  <a:srgbClr val="FF0000"/>
                </a:solidFill>
              </a:rPr>
              <a:t>X</a:t>
            </a:r>
            <a:endParaRPr lang="en-US" sz="3600" dirty="0">
              <a:solidFill>
                <a:srgbClr val="FF0000"/>
              </a:solidFill>
            </a:endParaRPr>
          </a:p>
        </p:txBody>
      </p:sp>
      <p:cxnSp>
        <p:nvCxnSpPr>
          <p:cNvPr id="25" name="Straight Arrow Connector 24"/>
          <p:cNvCxnSpPr/>
          <p:nvPr/>
        </p:nvCxnSpPr>
        <p:spPr>
          <a:xfrm flipH="1">
            <a:off x="2917372" y="5462547"/>
            <a:ext cx="1" cy="439346"/>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17372" y="4636503"/>
            <a:ext cx="1" cy="44802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34297" y="5548743"/>
            <a:ext cx="154" cy="344467"/>
          </a:xfrm>
          <a:prstGeom prst="straightConnector1">
            <a:avLst/>
          </a:prstGeom>
          <a:ln w="57150">
            <a:solidFill>
              <a:srgbClr val="FF0000"/>
            </a:solidFill>
            <a:tailEnd type="ova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3"/>
            <a:endCxn id="13" idx="2"/>
          </p:cNvCxnSpPr>
          <p:nvPr/>
        </p:nvCxnSpPr>
        <p:spPr>
          <a:xfrm flipV="1">
            <a:off x="3951683" y="4920844"/>
            <a:ext cx="1626114" cy="1157032"/>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3226291" y="6358076"/>
            <a:ext cx="0" cy="499924"/>
          </a:xfrm>
          <a:prstGeom prst="straightConnector1">
            <a:avLst/>
          </a:prstGeom>
          <a:ln w="57150">
            <a:solidFill>
              <a:srgbClr val="FFC000"/>
            </a:solidFil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164947" y="1280385"/>
            <a:ext cx="0" cy="604396"/>
          </a:xfrm>
          <a:prstGeom prst="line">
            <a:avLst/>
          </a:prstGeom>
          <a:ln w="762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3588756" y="4722699"/>
            <a:ext cx="154" cy="344467"/>
          </a:xfrm>
          <a:prstGeom prst="straightConnector1">
            <a:avLst/>
          </a:prstGeom>
          <a:ln w="57150">
            <a:solidFill>
              <a:schemeClr val="tx1"/>
            </a:solidFil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5803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7137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5450846" cy="1325563"/>
          </a:xfrm>
        </p:spPr>
        <p:txBody>
          <a:bodyPr/>
          <a:lstStyle/>
          <a:p>
            <a:r>
              <a:rPr lang="en-US" dirty="0" smtClean="0"/>
              <a:t>Layer</a:t>
            </a:r>
            <a:endParaRPr lang="en-US" dirty="0"/>
          </a:p>
        </p:txBody>
      </p:sp>
      <p:sp>
        <p:nvSpPr>
          <p:cNvPr id="3" name="Content Placeholder 2"/>
          <p:cNvSpPr>
            <a:spLocks noGrp="1"/>
          </p:cNvSpPr>
          <p:nvPr>
            <p:ph idx="1"/>
          </p:nvPr>
        </p:nvSpPr>
        <p:spPr/>
        <p:txBody>
          <a:bodyPr/>
          <a:lstStyle/>
          <a:p>
            <a:r>
              <a:rPr lang="en-US" dirty="0" smtClean="0"/>
              <a:t>Main Properties</a:t>
            </a:r>
          </a:p>
          <a:p>
            <a:pPr lvl="1"/>
            <a:r>
              <a:rPr lang="en-US" dirty="0" smtClean="0"/>
              <a:t>Act – vector of activity</a:t>
            </a:r>
          </a:p>
          <a:p>
            <a:pPr lvl="1"/>
            <a:r>
              <a:rPr lang="en-US" dirty="0" err="1" smtClean="0"/>
              <a:t>ActFunc</a:t>
            </a:r>
            <a:r>
              <a:rPr lang="en-US" dirty="0" smtClean="0"/>
              <a:t> – function governing activity</a:t>
            </a:r>
          </a:p>
          <a:p>
            <a:pPr lvl="1"/>
            <a:r>
              <a:rPr lang="en-US" dirty="0" smtClean="0"/>
              <a:t>Projections – list of projections terminating on the layer</a:t>
            </a:r>
          </a:p>
          <a:p>
            <a:pPr lvl="1"/>
            <a:r>
              <a:rPr lang="en-US" dirty="0" smtClean="0"/>
              <a:t>Nodes – list of nodes terminating on the layer</a:t>
            </a:r>
          </a:p>
          <a:p>
            <a:pPr lvl="1"/>
            <a:r>
              <a:rPr lang="en-US" dirty="0" smtClean="0"/>
              <a:t>Inhibitors – list of objects which serve to strongly inhibit global layer activity when the activity (and/or time derivative) of the inhibitor is within a specified range</a:t>
            </a:r>
          </a:p>
          <a:p>
            <a:r>
              <a:rPr lang="en-US" dirty="0" smtClean="0"/>
              <a:t>Main Methods</a:t>
            </a:r>
          </a:p>
          <a:p>
            <a:pPr lvl="1"/>
            <a:r>
              <a:rPr lang="en-US" dirty="0" smtClean="0"/>
              <a:t>Update – updates activity based on </a:t>
            </a:r>
            <a:r>
              <a:rPr lang="en-US" dirty="0" err="1" smtClean="0"/>
              <a:t>sumExcite</a:t>
            </a:r>
            <a:r>
              <a:rPr lang="en-US" dirty="0" smtClean="0"/>
              <a:t> and </a:t>
            </a:r>
            <a:r>
              <a:rPr lang="en-US" dirty="0" err="1" smtClean="0"/>
              <a:t>sumInhib</a:t>
            </a:r>
            <a:r>
              <a:rPr lang="en-US" dirty="0" smtClean="0"/>
              <a:t> (calculated at network-level update)</a:t>
            </a:r>
            <a:endParaRPr lang="en-US" dirty="0"/>
          </a:p>
        </p:txBody>
      </p:sp>
      <p:grpSp>
        <p:nvGrpSpPr>
          <p:cNvPr id="9" name="Group 8"/>
          <p:cNvGrpSpPr/>
          <p:nvPr/>
        </p:nvGrpSpPr>
        <p:grpSpPr>
          <a:xfrm>
            <a:off x="7457437" y="830654"/>
            <a:ext cx="4145283" cy="994971"/>
            <a:chOff x="6573517" y="478228"/>
            <a:chExt cx="4145283" cy="994971"/>
          </a:xfrm>
        </p:grpSpPr>
        <p:sp>
          <p:nvSpPr>
            <p:cNvPr id="4" name="Rounded Rectangle 3"/>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5" name="Oval 4"/>
            <p:cNvSpPr/>
            <p:nvPr/>
          </p:nvSpPr>
          <p:spPr>
            <a:xfrm>
              <a:off x="6807200" y="609953"/>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772403"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732528"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702809"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6946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578600" cy="1325563"/>
          </a:xfrm>
        </p:spPr>
        <p:txBody>
          <a:bodyPr/>
          <a:lstStyle/>
          <a:p>
            <a:r>
              <a:rPr lang="en-US" dirty="0" smtClean="0"/>
              <a:t>Main layer update functions</a:t>
            </a:r>
            <a:endParaRPr lang="en-US" dirty="0"/>
          </a:p>
        </p:txBody>
      </p:sp>
      <p:sp>
        <p:nvSpPr>
          <p:cNvPr id="3" name="Content Placeholder 2"/>
          <p:cNvSpPr>
            <a:spLocks noGrp="1"/>
          </p:cNvSpPr>
          <p:nvPr>
            <p:ph idx="1"/>
          </p:nvPr>
        </p:nvSpPr>
        <p:spPr/>
        <p:txBody>
          <a:bodyPr/>
          <a:lstStyle/>
          <a:p>
            <a:pPr marL="0" indent="0">
              <a:spcBef>
                <a:spcPts val="0"/>
              </a:spcBef>
              <a:buNone/>
            </a:pPr>
            <a:r>
              <a:rPr lang="en-US" b="1" dirty="0"/>
              <a:t>s</a:t>
            </a:r>
            <a:r>
              <a:rPr lang="en-US" b="1" dirty="0" smtClean="0"/>
              <a:t>hunt</a:t>
            </a:r>
          </a:p>
          <a:p>
            <a:pPr marL="463550" indent="0">
              <a:spcBef>
                <a:spcPts val="0"/>
              </a:spcBef>
              <a:buNone/>
            </a:pPr>
            <a:r>
              <a:rPr lang="en-US" dirty="0" err="1" smtClean="0"/>
              <a:t>obj.actTemp</a:t>
            </a:r>
            <a:r>
              <a:rPr lang="en-US" dirty="0" smtClean="0"/>
              <a:t> = </a:t>
            </a:r>
            <a:r>
              <a:rPr lang="en-US" dirty="0" err="1" smtClean="0"/>
              <a:t>obj.act</a:t>
            </a:r>
            <a:r>
              <a:rPr lang="en-US" dirty="0" smtClean="0"/>
              <a:t> + </a:t>
            </a:r>
            <a:r>
              <a:rPr lang="en-US" dirty="0" err="1" smtClean="0"/>
              <a:t>dt</a:t>
            </a:r>
            <a:r>
              <a:rPr lang="en-US" dirty="0" smtClean="0"/>
              <a:t>*((-</a:t>
            </a:r>
            <a:r>
              <a:rPr lang="en-US" dirty="0" err="1" smtClean="0"/>
              <a:t>obj.decayRate</a:t>
            </a:r>
            <a:r>
              <a:rPr lang="en-US" dirty="0" smtClean="0"/>
              <a:t>*</a:t>
            </a:r>
            <a:r>
              <a:rPr lang="en-US" dirty="0" err="1" smtClean="0"/>
              <a:t>obj.act</a:t>
            </a:r>
            <a:r>
              <a:rPr lang="en-US" dirty="0" smtClean="0"/>
              <a:t> + </a:t>
            </a:r>
          </a:p>
          <a:p>
            <a:pPr marL="463550" indent="0">
              <a:spcBef>
                <a:spcPts val="0"/>
              </a:spcBef>
              <a:buNone/>
            </a:pPr>
            <a:r>
              <a:rPr lang="en-US" dirty="0" smtClean="0"/>
              <a:t>(1-obj.act).*</a:t>
            </a:r>
            <a:r>
              <a:rPr lang="en-US" dirty="0" err="1" smtClean="0"/>
              <a:t>totalExcit</a:t>
            </a:r>
            <a:r>
              <a:rPr lang="en-US" dirty="0" smtClean="0"/>
              <a:t> + </a:t>
            </a:r>
            <a:r>
              <a:rPr lang="en-US" dirty="0" err="1" smtClean="0"/>
              <a:t>obj.act</a:t>
            </a:r>
            <a:r>
              <a:rPr lang="en-US" dirty="0" smtClean="0"/>
              <a:t>.*</a:t>
            </a:r>
            <a:r>
              <a:rPr lang="en-US" dirty="0" err="1" smtClean="0"/>
              <a:t>totalInhib</a:t>
            </a:r>
            <a:r>
              <a:rPr lang="en-US" dirty="0" smtClean="0"/>
              <a:t> + </a:t>
            </a:r>
            <a:r>
              <a:rPr lang="en-US" dirty="0" err="1" smtClean="0"/>
              <a:t>randn</a:t>
            </a:r>
            <a:r>
              <a:rPr lang="en-US" dirty="0" smtClean="0"/>
              <a:t>(1,obj.numUnits)*</a:t>
            </a:r>
            <a:r>
              <a:rPr lang="en-US" dirty="0" err="1" smtClean="0"/>
              <a:t>obj.noiseGain+obj.bias</a:t>
            </a:r>
            <a:r>
              <a:rPr lang="en-US" dirty="0" smtClean="0"/>
              <a:t>)/</a:t>
            </a:r>
            <a:r>
              <a:rPr lang="en-US" dirty="0" err="1" smtClean="0"/>
              <a:t>obj.timeConst</a:t>
            </a:r>
            <a:r>
              <a:rPr lang="en-US" dirty="0" smtClean="0"/>
              <a:t>);</a:t>
            </a:r>
          </a:p>
          <a:p>
            <a:pPr marL="0" indent="0">
              <a:spcBef>
                <a:spcPts val="0"/>
              </a:spcBef>
              <a:buNone/>
            </a:pPr>
            <a:endParaRPr lang="en-US" dirty="0"/>
          </a:p>
          <a:p>
            <a:pPr marL="0" indent="0">
              <a:spcBef>
                <a:spcPts val="0"/>
              </a:spcBef>
              <a:buNone/>
            </a:pPr>
            <a:r>
              <a:rPr lang="en-US" b="1" dirty="0" err="1" smtClean="0"/>
              <a:t>latInhib</a:t>
            </a:r>
            <a:r>
              <a:rPr lang="en-US" dirty="0" smtClean="0"/>
              <a:t> (non-shunting inhibition)</a:t>
            </a:r>
          </a:p>
          <a:p>
            <a:pPr marL="463550" indent="0">
              <a:spcBef>
                <a:spcPts val="0"/>
              </a:spcBef>
              <a:buNone/>
            </a:pPr>
            <a:r>
              <a:rPr lang="en-US" dirty="0" err="1" smtClean="0"/>
              <a:t>obj.actTemp</a:t>
            </a:r>
            <a:r>
              <a:rPr lang="en-US" dirty="0" smtClean="0"/>
              <a:t> = max(</a:t>
            </a:r>
            <a:r>
              <a:rPr lang="en-US" dirty="0" err="1" smtClean="0"/>
              <a:t>obj.act</a:t>
            </a:r>
            <a:r>
              <a:rPr lang="en-US" dirty="0" smtClean="0"/>
              <a:t> + </a:t>
            </a:r>
            <a:r>
              <a:rPr lang="en-US" dirty="0" err="1" smtClean="0"/>
              <a:t>dt</a:t>
            </a:r>
            <a:r>
              <a:rPr lang="en-US" dirty="0" smtClean="0"/>
              <a:t>*(( min(-</a:t>
            </a:r>
            <a:r>
              <a:rPr lang="en-US" dirty="0" err="1" smtClean="0"/>
              <a:t>obj.decayRate</a:t>
            </a:r>
            <a:r>
              <a:rPr lang="en-US" dirty="0" smtClean="0"/>
              <a:t>*obj.act,0) </a:t>
            </a:r>
          </a:p>
          <a:p>
            <a:pPr marL="463550" indent="0">
              <a:spcBef>
                <a:spcPts val="0"/>
              </a:spcBef>
              <a:buNone/>
            </a:pPr>
            <a:r>
              <a:rPr lang="en-US" dirty="0" smtClean="0"/>
              <a:t>+ (1-obj.act).*</a:t>
            </a:r>
            <a:r>
              <a:rPr lang="en-US" dirty="0" err="1" smtClean="0"/>
              <a:t>totalExcit</a:t>
            </a:r>
            <a:r>
              <a:rPr lang="en-US" dirty="0" smtClean="0"/>
              <a:t>+ </a:t>
            </a:r>
            <a:r>
              <a:rPr lang="en-US" dirty="0" err="1" smtClean="0"/>
              <a:t>totalInhib</a:t>
            </a:r>
            <a:r>
              <a:rPr lang="en-US" dirty="0" smtClean="0"/>
              <a:t> + </a:t>
            </a:r>
            <a:r>
              <a:rPr lang="en-US" dirty="0" err="1" smtClean="0"/>
              <a:t>randn</a:t>
            </a:r>
            <a:r>
              <a:rPr lang="en-US" dirty="0" smtClean="0"/>
              <a:t>(1,obj.numUnits)*</a:t>
            </a:r>
            <a:r>
              <a:rPr lang="en-US" dirty="0" err="1" smtClean="0"/>
              <a:t>obj.noiseGain+obj.bias</a:t>
            </a:r>
            <a:r>
              <a:rPr lang="en-US" dirty="0" smtClean="0"/>
              <a:t>)/</a:t>
            </a:r>
            <a:r>
              <a:rPr lang="en-US" dirty="0" err="1" smtClean="0"/>
              <a:t>obj.timeConst</a:t>
            </a:r>
            <a:r>
              <a:rPr lang="en-US" dirty="0" smtClean="0"/>
              <a:t>),0);</a:t>
            </a:r>
            <a:endParaRPr lang="en-US" dirty="0"/>
          </a:p>
        </p:txBody>
      </p:sp>
      <p:grpSp>
        <p:nvGrpSpPr>
          <p:cNvPr id="4" name="Group 3"/>
          <p:cNvGrpSpPr/>
          <p:nvPr/>
        </p:nvGrpSpPr>
        <p:grpSpPr>
          <a:xfrm>
            <a:off x="7731757" y="530420"/>
            <a:ext cx="4145283" cy="994971"/>
            <a:chOff x="6573517" y="478228"/>
            <a:chExt cx="4145283" cy="994971"/>
          </a:xfrm>
        </p:grpSpPr>
        <p:sp>
          <p:nvSpPr>
            <p:cNvPr id="5" name="Rounded Rectangle 4"/>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6" name="Oval 5"/>
            <p:cNvSpPr/>
            <p:nvPr/>
          </p:nvSpPr>
          <p:spPr>
            <a:xfrm>
              <a:off x="6807200" y="609953"/>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772403"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732528"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702809"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Arc 13"/>
          <p:cNvSpPr/>
          <p:nvPr/>
        </p:nvSpPr>
        <p:spPr>
          <a:xfrm rot="11344342">
            <a:off x="8083222" y="741288"/>
            <a:ext cx="503765" cy="532812"/>
          </a:xfrm>
          <a:prstGeom prst="arc">
            <a:avLst>
              <a:gd name="adj1" fmla="val 16355269"/>
              <a:gd name="adj2" fmla="val 1904293"/>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658360">
            <a:off x="8065818" y="790144"/>
            <a:ext cx="503765" cy="532812"/>
          </a:xfrm>
          <a:prstGeom prst="arc">
            <a:avLst>
              <a:gd name="adj1" fmla="val 16355269"/>
              <a:gd name="adj2" fmla="val 1904293"/>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11344342">
            <a:off x="9043820" y="741287"/>
            <a:ext cx="503765" cy="532812"/>
          </a:xfrm>
          <a:prstGeom prst="arc">
            <a:avLst>
              <a:gd name="adj1" fmla="val 16355269"/>
              <a:gd name="adj2" fmla="val 1904293"/>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658360">
            <a:off x="9026416" y="790143"/>
            <a:ext cx="503765" cy="532812"/>
          </a:xfrm>
          <a:prstGeom prst="arc">
            <a:avLst>
              <a:gd name="adj1" fmla="val 16355269"/>
              <a:gd name="adj2" fmla="val 1904293"/>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p:cNvSpPr/>
          <p:nvPr/>
        </p:nvSpPr>
        <p:spPr>
          <a:xfrm rot="11344342">
            <a:off x="10030379" y="752854"/>
            <a:ext cx="503765" cy="532812"/>
          </a:xfrm>
          <a:prstGeom prst="arc">
            <a:avLst>
              <a:gd name="adj1" fmla="val 16355269"/>
              <a:gd name="adj2" fmla="val 1904293"/>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p:cNvSpPr/>
          <p:nvPr/>
        </p:nvSpPr>
        <p:spPr>
          <a:xfrm rot="658360">
            <a:off x="10012975" y="801710"/>
            <a:ext cx="503765" cy="532812"/>
          </a:xfrm>
          <a:prstGeom prst="arc">
            <a:avLst>
              <a:gd name="adj1" fmla="val 16355269"/>
              <a:gd name="adj2" fmla="val 1904293"/>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c 19"/>
          <p:cNvSpPr/>
          <p:nvPr/>
        </p:nvSpPr>
        <p:spPr>
          <a:xfrm rot="11344342">
            <a:off x="11000752" y="741287"/>
            <a:ext cx="503765" cy="532812"/>
          </a:xfrm>
          <a:prstGeom prst="arc">
            <a:avLst>
              <a:gd name="adj1" fmla="val 16355269"/>
              <a:gd name="adj2" fmla="val 1904293"/>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p:cNvSpPr/>
          <p:nvPr/>
        </p:nvSpPr>
        <p:spPr>
          <a:xfrm rot="658360">
            <a:off x="10983348" y="790143"/>
            <a:ext cx="503765" cy="532812"/>
          </a:xfrm>
          <a:prstGeom prst="arc">
            <a:avLst>
              <a:gd name="adj1" fmla="val 16355269"/>
              <a:gd name="adj2" fmla="val 1904293"/>
            </a:avLst>
          </a:prstGeom>
          <a:ln w="381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557084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Projection</a:t>
            </a:r>
            <a:endParaRPr lang="en-US" dirty="0"/>
          </a:p>
        </p:txBody>
      </p:sp>
      <p:sp>
        <p:nvSpPr>
          <p:cNvPr id="3" name="Content Placeholder 2"/>
          <p:cNvSpPr>
            <a:spLocks noGrp="1"/>
          </p:cNvSpPr>
          <p:nvPr>
            <p:ph idx="1"/>
          </p:nvPr>
        </p:nvSpPr>
        <p:spPr>
          <a:xfrm>
            <a:off x="838200" y="2006693"/>
            <a:ext cx="10178756" cy="4170269"/>
          </a:xfrm>
        </p:spPr>
        <p:txBody>
          <a:bodyPr>
            <a:normAutofit lnSpcReduction="10000"/>
          </a:bodyPr>
          <a:lstStyle/>
          <a:p>
            <a:r>
              <a:rPr lang="en-US" dirty="0" smtClean="0"/>
              <a:t>Main properties</a:t>
            </a:r>
          </a:p>
          <a:p>
            <a:pPr lvl="1"/>
            <a:r>
              <a:rPr lang="en-US" dirty="0" smtClean="0"/>
              <a:t>Weights – matrix of synaptic strengths</a:t>
            </a:r>
          </a:p>
          <a:p>
            <a:pPr lvl="1"/>
            <a:r>
              <a:rPr lang="en-US" dirty="0" smtClean="0"/>
              <a:t>Source, target – names of source and target objects</a:t>
            </a:r>
          </a:p>
          <a:p>
            <a:pPr lvl="1"/>
            <a:r>
              <a:rPr lang="en-US" dirty="0" err="1" smtClean="0"/>
              <a:t>timeTrace</a:t>
            </a:r>
            <a:r>
              <a:rPr lang="en-US" dirty="0" smtClean="0"/>
              <a:t> – matrix of traces (same size as weights)</a:t>
            </a:r>
          </a:p>
          <a:p>
            <a:pPr lvl="1"/>
            <a:r>
              <a:rPr lang="en-US" dirty="0" smtClean="0"/>
              <a:t>Gates – List of objects acting as gates (as well as the open/closed conditions). All gates must be open for activity to pass.</a:t>
            </a:r>
          </a:p>
          <a:p>
            <a:pPr lvl="1"/>
            <a:r>
              <a:rPr lang="en-US" dirty="0" smtClean="0"/>
              <a:t>Channels – similar to gates, but operate on a </a:t>
            </a:r>
            <a:r>
              <a:rPr lang="en-US" dirty="0" err="1" smtClean="0"/>
              <a:t>unitwise</a:t>
            </a:r>
            <a:r>
              <a:rPr lang="en-US" dirty="0" smtClean="0"/>
              <a:t> basis.</a:t>
            </a:r>
          </a:p>
          <a:p>
            <a:pPr lvl="1"/>
            <a:r>
              <a:rPr lang="en-US" dirty="0" err="1" smtClean="0"/>
              <a:t>learnType</a:t>
            </a:r>
            <a:r>
              <a:rPr lang="en-US" dirty="0" smtClean="0"/>
              <a:t> – string specifying learning law</a:t>
            </a:r>
          </a:p>
          <a:p>
            <a:r>
              <a:rPr lang="en-US" dirty="0" smtClean="0"/>
              <a:t>Main methods</a:t>
            </a:r>
          </a:p>
          <a:p>
            <a:pPr lvl="1"/>
            <a:r>
              <a:rPr lang="en-US" dirty="0" smtClean="0"/>
              <a:t>Update – updates synaptic strengths based on </a:t>
            </a:r>
            <a:r>
              <a:rPr lang="en-US" dirty="0" err="1" smtClean="0"/>
              <a:t>preAct</a:t>
            </a:r>
            <a:r>
              <a:rPr lang="en-US" dirty="0" smtClean="0"/>
              <a:t>, </a:t>
            </a:r>
            <a:r>
              <a:rPr lang="en-US" dirty="0" err="1" smtClean="0"/>
              <a:t>postAct</a:t>
            </a:r>
            <a:r>
              <a:rPr lang="en-US" dirty="0" smtClean="0"/>
              <a:t> and whether all gates are open (each input calculated at network-level update)</a:t>
            </a:r>
          </a:p>
          <a:p>
            <a:pPr marL="457200" lvl="1" indent="0">
              <a:buNone/>
            </a:pPr>
            <a:endParaRPr lang="en-US" dirty="0" smtClean="0"/>
          </a:p>
          <a:p>
            <a:pPr lvl="1"/>
            <a:endParaRPr lang="en-US" dirty="0"/>
          </a:p>
        </p:txBody>
      </p:sp>
      <p:grpSp>
        <p:nvGrpSpPr>
          <p:cNvPr id="17" name="Group 16"/>
          <p:cNvGrpSpPr/>
          <p:nvPr/>
        </p:nvGrpSpPr>
        <p:grpSpPr>
          <a:xfrm>
            <a:off x="9048709" y="278039"/>
            <a:ext cx="2529840" cy="2316458"/>
            <a:chOff x="8874537" y="215965"/>
            <a:chExt cx="2529840" cy="2316458"/>
          </a:xfrm>
        </p:grpSpPr>
        <p:grpSp>
          <p:nvGrpSpPr>
            <p:cNvPr id="4" name="Group 3"/>
            <p:cNvGrpSpPr/>
            <p:nvPr/>
          </p:nvGrpSpPr>
          <p:grpSpPr>
            <a:xfrm flipV="1">
              <a:off x="8874537" y="215965"/>
              <a:ext cx="2529840" cy="607225"/>
              <a:chOff x="6573517" y="478228"/>
              <a:chExt cx="4145283" cy="994971"/>
            </a:xfrm>
          </p:grpSpPr>
          <p:sp>
            <p:nvSpPr>
              <p:cNvPr id="5" name="Rounded Rectangle 4"/>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6" name="Oval 5"/>
              <p:cNvSpPr/>
              <p:nvPr/>
            </p:nvSpPr>
            <p:spPr>
              <a:xfrm>
                <a:off x="6807200" y="609953"/>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772403"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8732528"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9702809"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flipV="1">
              <a:off x="8874537" y="1925198"/>
              <a:ext cx="2529840" cy="607225"/>
              <a:chOff x="6573517" y="478228"/>
              <a:chExt cx="4145283" cy="994971"/>
            </a:xfrm>
          </p:grpSpPr>
          <p:sp>
            <p:nvSpPr>
              <p:cNvPr id="11" name="Rounded Rectangle 10"/>
              <p:cNvSpPr/>
              <p:nvPr/>
            </p:nvSpPr>
            <p:spPr>
              <a:xfrm>
                <a:off x="6573517" y="478228"/>
                <a:ext cx="4145283" cy="994971"/>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endParaRPr>
              </a:p>
            </p:txBody>
          </p:sp>
          <p:sp>
            <p:nvSpPr>
              <p:cNvPr id="12" name="Oval 11"/>
              <p:cNvSpPr/>
              <p:nvPr/>
            </p:nvSpPr>
            <p:spPr>
              <a:xfrm>
                <a:off x="6807200" y="609953"/>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772403"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8732528"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702809" y="605049"/>
                <a:ext cx="731520" cy="73152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p:cNvCxnSpPr/>
            <p:nvPr/>
          </p:nvCxnSpPr>
          <p:spPr>
            <a:xfrm flipH="1" flipV="1">
              <a:off x="9819087" y="742799"/>
              <a:ext cx="10344" cy="12627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9829431" y="748783"/>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flipV="1">
              <a:off x="9829431" y="748783"/>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flipV="1">
              <a:off x="9235202" y="748783"/>
              <a:ext cx="594229"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flipH="1" flipV="1">
              <a:off x="10393561" y="73122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flipH="1" flipV="1">
              <a:off x="9235202" y="745791"/>
              <a:ext cx="1168703"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10403905" y="737207"/>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flipH="1" flipV="1">
              <a:off x="9809676" y="73720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H="1" flipV="1">
              <a:off x="9235201" y="730830"/>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flipV="1">
              <a:off x="9245545" y="736814"/>
              <a:ext cx="1167771" cy="125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9245545" y="736814"/>
              <a:ext cx="585958"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9245546" y="754374"/>
              <a:ext cx="1744317" cy="1248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H="1" flipV="1">
              <a:off x="11006612" y="723743"/>
              <a:ext cx="10344" cy="12627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H="1" flipV="1">
              <a:off x="9248654" y="751775"/>
              <a:ext cx="1768302" cy="12347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H="1" flipV="1">
              <a:off x="9825295" y="757367"/>
              <a:ext cx="1191661" cy="123515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p:nvPr/>
          </p:nvCxnSpPr>
          <p:spPr>
            <a:xfrm flipH="1" flipV="1">
              <a:off x="10422727" y="729727"/>
              <a:ext cx="594230" cy="12657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353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endParaRPr lang="en-US" dirty="0"/>
          </a:p>
        </p:txBody>
      </p:sp>
      <p:sp>
        <p:nvSpPr>
          <p:cNvPr id="3" name="Content Placeholder 2"/>
          <p:cNvSpPr>
            <a:spLocks noGrp="1"/>
          </p:cNvSpPr>
          <p:nvPr>
            <p:ph idx="1"/>
          </p:nvPr>
        </p:nvSpPr>
        <p:spPr/>
        <p:txBody>
          <a:bodyPr/>
          <a:lstStyle/>
          <a:p>
            <a:r>
              <a:rPr lang="en-US" dirty="0" smtClean="0"/>
              <a:t>Main properties</a:t>
            </a:r>
          </a:p>
          <a:p>
            <a:pPr lvl="1"/>
            <a:r>
              <a:rPr lang="en-US" dirty="0" err="1" smtClean="0"/>
              <a:t>Vals</a:t>
            </a:r>
            <a:r>
              <a:rPr lang="en-US" dirty="0" smtClean="0"/>
              <a:t> – vector analogous to activities</a:t>
            </a:r>
          </a:p>
          <a:p>
            <a:pPr lvl="1"/>
            <a:r>
              <a:rPr lang="en-US" dirty="0" err="1" smtClean="0"/>
              <a:t>updateFunc</a:t>
            </a:r>
            <a:r>
              <a:rPr lang="en-US" dirty="0" smtClean="0"/>
              <a:t> – optional property specifying how </a:t>
            </a:r>
            <a:r>
              <a:rPr lang="en-US" dirty="0" err="1" smtClean="0"/>
              <a:t>vals</a:t>
            </a:r>
            <a:r>
              <a:rPr lang="en-US" dirty="0" smtClean="0"/>
              <a:t> evolve over time (alternatively </a:t>
            </a:r>
            <a:r>
              <a:rPr lang="en-US" dirty="0" err="1" smtClean="0"/>
              <a:t>vals</a:t>
            </a:r>
            <a:r>
              <a:rPr lang="en-US" dirty="0" smtClean="0"/>
              <a:t> can be hard-set by the external script)</a:t>
            </a:r>
          </a:p>
          <a:p>
            <a:pPr lvl="1"/>
            <a:r>
              <a:rPr lang="en-US" dirty="0"/>
              <a:t>Inputs - cell array of layers or nodes connecting to node (no weights</a:t>
            </a:r>
            <a:r>
              <a:rPr lang="en-US" dirty="0" smtClean="0"/>
              <a:t>)</a:t>
            </a:r>
          </a:p>
          <a:p>
            <a:r>
              <a:rPr lang="en-US" dirty="0" smtClean="0"/>
              <a:t>Main methods</a:t>
            </a:r>
          </a:p>
          <a:p>
            <a:pPr lvl="1"/>
            <a:r>
              <a:rPr lang="en-US" dirty="0"/>
              <a:t>update - update </a:t>
            </a:r>
            <a:r>
              <a:rPr lang="en-US" dirty="0" err="1"/>
              <a:t>vals</a:t>
            </a:r>
            <a:r>
              <a:rPr lang="en-US" dirty="0"/>
              <a:t> according to </a:t>
            </a:r>
            <a:r>
              <a:rPr lang="en-US" dirty="0" err="1"/>
              <a:t>updateFunc</a:t>
            </a:r>
            <a:r>
              <a:rPr lang="en-US" dirty="0"/>
              <a:t> using the sum of all inputs</a:t>
            </a:r>
            <a:endParaRPr lang="en-US" dirty="0" smtClean="0"/>
          </a:p>
        </p:txBody>
      </p:sp>
      <p:sp>
        <p:nvSpPr>
          <p:cNvPr id="4" name="Oval 3"/>
          <p:cNvSpPr/>
          <p:nvPr/>
        </p:nvSpPr>
        <p:spPr>
          <a:xfrm>
            <a:off x="10419080" y="453214"/>
            <a:ext cx="934720" cy="93472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5057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Nodes</a:t>
            </a:r>
            <a:endParaRPr lang="en-US" dirty="0"/>
          </a:p>
        </p:txBody>
      </p:sp>
      <p:sp>
        <p:nvSpPr>
          <p:cNvPr id="3" name="Content Placeholder 2"/>
          <p:cNvSpPr>
            <a:spLocks noGrp="1"/>
          </p:cNvSpPr>
          <p:nvPr>
            <p:ph idx="1"/>
          </p:nvPr>
        </p:nvSpPr>
        <p:spPr>
          <a:xfrm>
            <a:off x="838200" y="1825625"/>
            <a:ext cx="10515600" cy="4884268"/>
          </a:xfrm>
        </p:spPr>
        <p:txBody>
          <a:bodyPr>
            <a:normAutofit fontScale="92500" lnSpcReduction="20000"/>
          </a:bodyPr>
          <a:lstStyle/>
          <a:p>
            <a:r>
              <a:rPr lang="en-US" dirty="0" smtClean="0"/>
              <a:t>State input (to state layer) (</a:t>
            </a:r>
            <a:r>
              <a:rPr lang="en-US" dirty="0" err="1" smtClean="0"/>
              <a:t>n_env</a:t>
            </a:r>
            <a:r>
              <a:rPr lang="en-US" dirty="0" smtClean="0"/>
              <a:t> or </a:t>
            </a:r>
            <a:r>
              <a:rPr lang="en-US" dirty="0" err="1" smtClean="0"/>
              <a:t>n_inn</a:t>
            </a:r>
            <a:r>
              <a:rPr lang="en-US" dirty="0" smtClean="0"/>
              <a:t>)</a:t>
            </a:r>
          </a:p>
          <a:p>
            <a:r>
              <a:rPr lang="en-US" dirty="0" smtClean="0"/>
              <a:t>Goal output (to goal layer) (</a:t>
            </a:r>
            <a:r>
              <a:rPr lang="en-US" dirty="0" err="1" smtClean="0"/>
              <a:t>n_goalOut</a:t>
            </a:r>
            <a:r>
              <a:rPr lang="en-US" dirty="0" smtClean="0"/>
              <a:t>)</a:t>
            </a:r>
          </a:p>
          <a:p>
            <a:r>
              <a:rPr lang="en-US" dirty="0" smtClean="0"/>
              <a:t>Novelty inhibition (</a:t>
            </a:r>
            <a:r>
              <a:rPr lang="en-US" dirty="0" err="1" smtClean="0"/>
              <a:t>n_novInhib</a:t>
            </a:r>
            <a:r>
              <a:rPr lang="en-US" dirty="0" smtClean="0"/>
              <a:t>)</a:t>
            </a:r>
          </a:p>
          <a:p>
            <a:pPr lvl="1"/>
            <a:r>
              <a:rPr lang="en-US" dirty="0" smtClean="0"/>
              <a:t>Every state transition, starts at 1 and decays linearly. Different layers are inhibited at different times along this cycle (the closer a layer is to ‘state’, the earlier it’s inhibition starts and ends).</a:t>
            </a:r>
          </a:p>
          <a:p>
            <a:r>
              <a:rPr lang="en-US" dirty="0" smtClean="0"/>
              <a:t>Final motor output (</a:t>
            </a:r>
            <a:r>
              <a:rPr lang="en-US" dirty="0" err="1" smtClean="0"/>
              <a:t>n_bg</a:t>
            </a:r>
            <a:r>
              <a:rPr lang="en-US" dirty="0" smtClean="0"/>
              <a:t>)</a:t>
            </a:r>
          </a:p>
          <a:p>
            <a:pPr lvl="1"/>
            <a:r>
              <a:rPr lang="en-US" dirty="0" smtClean="0"/>
              <a:t>Activated for a set duration when motor layer activity reaches a fixed threshold (if more than one action are above threshold, winner take all)</a:t>
            </a:r>
          </a:p>
          <a:p>
            <a:r>
              <a:rPr lang="en-US" dirty="0" smtClean="0"/>
              <a:t>Frustration (</a:t>
            </a:r>
            <a:r>
              <a:rPr lang="en-US" dirty="0" err="1" smtClean="0"/>
              <a:t>n_frust</a:t>
            </a:r>
            <a:r>
              <a:rPr lang="en-US" dirty="0" smtClean="0"/>
              <a:t>)</a:t>
            </a:r>
          </a:p>
          <a:p>
            <a:pPr lvl="1"/>
            <a:r>
              <a:rPr lang="en-US" dirty="0" smtClean="0"/>
              <a:t>Increases linearly up to a set value (of 2, which takes 20 “seconds” to reach), then returns to 0. Is also reset to 0 whenever an action is taken. Connects one-to-all to the frustration layer which itself is connected one-to-one to </a:t>
            </a:r>
            <a:r>
              <a:rPr lang="en-US" dirty="0" err="1" smtClean="0"/>
              <a:t>motorInput</a:t>
            </a:r>
            <a:r>
              <a:rPr lang="en-US" dirty="0" smtClean="0"/>
              <a:t>. The frustration layer has strong lateral inhibition to create a WTA. Basically, if no actions are taken, this mechanism causes the agent to try a random action.</a:t>
            </a:r>
          </a:p>
          <a:p>
            <a:pPr lvl="1"/>
            <a:endParaRPr lang="en-US" dirty="0" smtClean="0"/>
          </a:p>
        </p:txBody>
      </p:sp>
    </p:spTree>
    <p:extLst>
      <p:ext uri="{BB962C8B-B14F-4D97-AF65-F5344CB8AC3E}">
        <p14:creationId xmlns:p14="http://schemas.microsoft.com/office/powerpoint/2010/main" val="381150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Space</a:t>
            </a:r>
            <a:endParaRPr lang="en-US" dirty="0"/>
          </a:p>
        </p:txBody>
      </p:sp>
      <p:sp>
        <p:nvSpPr>
          <p:cNvPr id="3" name="Content Placeholder 2"/>
          <p:cNvSpPr>
            <a:spLocks noGrp="1"/>
          </p:cNvSpPr>
          <p:nvPr>
            <p:ph idx="1"/>
          </p:nvPr>
        </p:nvSpPr>
        <p:spPr/>
        <p:txBody>
          <a:bodyPr/>
          <a:lstStyle/>
          <a:p>
            <a:r>
              <a:rPr lang="en-US" dirty="0" smtClean="0"/>
              <a:t>Main properties</a:t>
            </a:r>
          </a:p>
          <a:p>
            <a:pPr lvl="1"/>
            <a:r>
              <a:rPr lang="en-US" dirty="0" smtClean="0"/>
              <a:t>Transitions – n x 3 matrix where each row is [state1, state2, action]</a:t>
            </a:r>
          </a:p>
          <a:p>
            <a:pPr lvl="2"/>
            <a:r>
              <a:rPr lang="en-US" dirty="0" smtClean="0"/>
              <a:t>If the agent takes an action in a state where that action leads to no new state, the agent stays where it is – such failed actions are not coded as “transitions” here. </a:t>
            </a:r>
          </a:p>
          <a:p>
            <a:pPr lvl="1"/>
            <a:r>
              <a:rPr lang="en-US" dirty="0" err="1" smtClean="0"/>
              <a:t>currentState</a:t>
            </a:r>
            <a:r>
              <a:rPr lang="en-US" dirty="0" smtClean="0"/>
              <a:t> – current state of the agent</a:t>
            </a:r>
          </a:p>
          <a:p>
            <a:r>
              <a:rPr lang="en-US" dirty="0" smtClean="0"/>
              <a:t>Main methods</a:t>
            </a:r>
          </a:p>
          <a:p>
            <a:pPr lvl="1"/>
            <a:r>
              <a:rPr lang="en-US" dirty="0" err="1" smtClean="0"/>
              <a:t>Rwalk</a:t>
            </a:r>
            <a:r>
              <a:rPr lang="en-US" dirty="0" smtClean="0"/>
              <a:t> – randomly move to a new state</a:t>
            </a:r>
          </a:p>
          <a:p>
            <a:pPr lvl="1"/>
            <a:r>
              <a:rPr lang="en-US" dirty="0" err="1" smtClean="0"/>
              <a:t>Mwalk</a:t>
            </a:r>
            <a:r>
              <a:rPr lang="en-US" dirty="0" smtClean="0"/>
              <a:t> – receives an input vector with one element per action. If any elements are above .9999, take the highest one (there should only be one active due to the motor output node).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5120" y="158070"/>
            <a:ext cx="2368908" cy="2008188"/>
          </a:xfrm>
          <a:prstGeom prst="rect">
            <a:avLst/>
          </a:prstGeom>
        </p:spPr>
      </p:pic>
      <p:sp>
        <p:nvSpPr>
          <p:cNvPr id="8" name="TextBox 7"/>
          <p:cNvSpPr txBox="1"/>
          <p:nvPr/>
        </p:nvSpPr>
        <p:spPr>
          <a:xfrm>
            <a:off x="6934200" y="6488668"/>
            <a:ext cx="4851400" cy="369332"/>
          </a:xfrm>
          <a:prstGeom prst="rect">
            <a:avLst/>
          </a:prstGeom>
          <a:noFill/>
        </p:spPr>
        <p:txBody>
          <a:bodyPr wrap="square" rtlCol="0">
            <a:spAutoFit/>
          </a:bodyPr>
          <a:lstStyle/>
          <a:p>
            <a:r>
              <a:rPr lang="en-US" dirty="0" smtClean="0"/>
              <a:t>State space was previously called </a:t>
            </a:r>
            <a:r>
              <a:rPr lang="en-US" i="1" dirty="0" smtClean="0"/>
              <a:t>environment</a:t>
            </a:r>
            <a:endParaRPr lang="en-US" dirty="0"/>
          </a:p>
        </p:txBody>
      </p:sp>
    </p:spTree>
    <p:extLst>
      <p:ext uri="{BB962C8B-B14F-4D97-AF65-F5344CB8AC3E}">
        <p14:creationId xmlns:p14="http://schemas.microsoft.com/office/powerpoint/2010/main" val="2634164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22947</TotalTime>
  <Words>1889</Words>
  <Application>Microsoft Office PowerPoint</Application>
  <PresentationFormat>Widescreen</PresentationFormat>
  <Paragraphs>231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Goal Model Details</vt:lpstr>
      <vt:lpstr>Model Components</vt:lpstr>
      <vt:lpstr>Network</vt:lpstr>
      <vt:lpstr>Layer</vt:lpstr>
      <vt:lpstr>Main layer update functions</vt:lpstr>
      <vt:lpstr>Projection</vt:lpstr>
      <vt:lpstr>Node</vt:lpstr>
      <vt:lpstr>Important Nodes</vt:lpstr>
      <vt:lpstr>State Space</vt:lpstr>
      <vt:lpstr>Technicalities</vt:lpstr>
      <vt:lpstr>Simulation Timestep</vt:lpstr>
      <vt:lpstr>Model Architecture</vt:lpstr>
      <vt:lpstr>Overall Architecture</vt:lpstr>
      <vt:lpstr>Determine Next State</vt:lpstr>
      <vt:lpstr>Learning State Adjacency (Future)</vt:lpstr>
      <vt:lpstr>PowerPoint Presentation</vt:lpstr>
      <vt:lpstr>PowerPoint Presentation</vt:lpstr>
      <vt:lpstr>Learning State Proximity (Past)</vt:lpstr>
      <vt:lpstr>PowerPoint Presentation</vt:lpstr>
      <vt:lpstr>Learning State Proximity (Past)</vt:lpstr>
      <vt:lpstr>Determining Next State</vt:lpstr>
      <vt:lpstr>Determine Next Action</vt:lpstr>
      <vt:lpstr>Maintaining the past</vt:lpstr>
      <vt:lpstr>Learning Transition to Action Mapping</vt:lpstr>
      <vt:lpstr>Learning Transition to Action Mapping</vt:lpstr>
      <vt:lpstr>(drive learning not yet implemented with latest model changes)</vt:lpstr>
      <vt:lpstr>Drive Learning </vt:lpstr>
      <vt:lpstr>Overall Architecture with the Queue</vt:lpstr>
      <vt:lpstr>Queue</vt:lpstr>
      <vt:lpstr>PowerPoint Presentation</vt:lpstr>
      <vt:lpstr>PowerPoint Presentation</vt:lpstr>
      <vt:lpstr>PowerPoint Presentation</vt:lpstr>
      <vt:lpstr>PowerPoint Presentation</vt:lpstr>
    </vt:vector>
  </TitlesOfParts>
  <Company>Indiana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Zarr, Noah Nicholas</dc:creator>
  <cp:lastModifiedBy>Zarr, Noah Nicholas</cp:lastModifiedBy>
  <cp:revision>58</cp:revision>
  <dcterms:created xsi:type="dcterms:W3CDTF">2017-04-11T15:39:11Z</dcterms:created>
  <dcterms:modified xsi:type="dcterms:W3CDTF">2018-05-21T22:58:15Z</dcterms:modified>
</cp:coreProperties>
</file>