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56" r:id="rId4"/>
    <p:sldId id="257" r:id="rId5"/>
    <p:sldId id="258" r:id="rId6"/>
    <p:sldId id="283" r:id="rId7"/>
    <p:sldId id="269" r:id="rId8"/>
    <p:sldId id="270" r:id="rId9"/>
    <p:sldId id="276" r:id="rId10"/>
    <p:sldId id="271" r:id="rId11"/>
    <p:sldId id="272" r:id="rId12"/>
    <p:sldId id="277" r:id="rId13"/>
    <p:sldId id="292" r:id="rId14"/>
    <p:sldId id="290" r:id="rId15"/>
    <p:sldId id="293" r:id="rId16"/>
    <p:sldId id="273" r:id="rId17"/>
    <p:sldId id="274" r:id="rId18"/>
    <p:sldId id="278" r:id="rId19"/>
    <p:sldId id="289" r:id="rId20"/>
    <p:sldId id="295" r:id="rId21"/>
    <p:sldId id="296" r:id="rId22"/>
    <p:sldId id="288" r:id="rId23"/>
    <p:sldId id="259" r:id="rId24"/>
    <p:sldId id="260" r:id="rId25"/>
    <p:sldId id="261" r:id="rId26"/>
    <p:sldId id="262" r:id="rId27"/>
    <p:sldId id="263" r:id="rId28"/>
    <p:sldId id="264" r:id="rId29"/>
    <p:sldId id="267" r:id="rId30"/>
    <p:sldId id="268" r:id="rId31"/>
    <p:sldId id="286" r:id="rId32"/>
    <p:sldId id="287" r:id="rId33"/>
    <p:sldId id="275" r:id="rId34"/>
    <p:sldId id="279" r:id="rId35"/>
    <p:sldId id="280" r:id="rId36"/>
    <p:sldId id="281" r:id="rId37"/>
    <p:sldId id="282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3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4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131E-7963-4B8C-96EC-6CDAFA9787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131E-7963-4B8C-96EC-6CDAFA9787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F0E6-7C56-49AF-978D-0E192185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64195" y="5683827"/>
            <a:ext cx="4904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 the game Tetris, there are 7 “</a:t>
            </a:r>
            <a:r>
              <a:rPr lang="en-US" sz="2400" dirty="0" err="1" smtClean="0"/>
              <a:t>Zoids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92" y="2439604"/>
            <a:ext cx="1485580" cy="9874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12" y="2439604"/>
            <a:ext cx="1489910" cy="9874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433" y="2179309"/>
            <a:ext cx="1003885" cy="150803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523" y="2439604"/>
            <a:ext cx="1485580" cy="9874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9753" y="2179309"/>
            <a:ext cx="1003885" cy="150803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0338" y="2439604"/>
            <a:ext cx="998622" cy="987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46635" y="1964301"/>
            <a:ext cx="501943" cy="1938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60" y="5673438"/>
            <a:ext cx="1109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 respond, press A button or B button, one for “</a:t>
            </a:r>
            <a:r>
              <a:rPr lang="en-US" sz="2400" dirty="0" smtClean="0">
                <a:solidFill>
                  <a:srgbClr val="1E9A74"/>
                </a:solidFill>
              </a:rPr>
              <a:t>SAME</a:t>
            </a:r>
            <a:r>
              <a:rPr lang="en-US" sz="2400" dirty="0" smtClean="0"/>
              <a:t>,” the other one for “</a:t>
            </a:r>
            <a:r>
              <a:rPr lang="en-US" sz="2400" dirty="0" smtClean="0">
                <a:solidFill>
                  <a:srgbClr val="C00000"/>
                </a:solidFill>
              </a:rPr>
              <a:t>DIFFERENT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56" y="1306403"/>
            <a:ext cx="4663274" cy="26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8647" y="5673438"/>
            <a:ext cx="8716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It’ll be either of the cases shown above </a:t>
            </a:r>
          </a:p>
          <a:p>
            <a:pPr algn="ctr"/>
            <a:r>
              <a:rPr lang="en-US" sz="2400" dirty="0" smtClean="0"/>
              <a:t>Specific instructions will be given at the beginning of the experiment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3" y="4104191"/>
            <a:ext cx="352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9A74"/>
                </a:solidFill>
              </a:rPr>
              <a:t>B: SAME</a:t>
            </a:r>
            <a:r>
              <a:rPr lang="en-US" sz="2400" dirty="0" smtClean="0">
                <a:solidFill>
                  <a:srgbClr val="C00000"/>
                </a:solidFill>
              </a:rPr>
              <a:t>     A: 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9922" y="4104191"/>
            <a:ext cx="3969326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45482" y="453210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3" y="4876192"/>
            <a:ext cx="352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B: DIFFERENT     </a:t>
            </a:r>
            <a:r>
              <a:rPr lang="en-US" sz="2400" dirty="0" smtClean="0">
                <a:solidFill>
                  <a:srgbClr val="1E9A74"/>
                </a:solidFill>
              </a:rPr>
              <a:t>A: SAME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79922" y="4876192"/>
            <a:ext cx="3969326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56" y="1306403"/>
            <a:ext cx="4663274" cy="26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3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56" y="1306403"/>
            <a:ext cx="4663274" cy="2667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05962" y="5673438"/>
            <a:ext cx="616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Try to respond as accurate and quick as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19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7" y="627676"/>
            <a:ext cx="5080988" cy="38081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93601" y="26467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56" y="606672"/>
            <a:ext cx="5080988" cy="38081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7128" y="5673438"/>
            <a:ext cx="107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 respond, use the button box, one side for “</a:t>
            </a:r>
            <a:r>
              <a:rPr lang="en-US" sz="2400" dirty="0" smtClean="0">
                <a:solidFill>
                  <a:srgbClr val="1E9A74"/>
                </a:solidFill>
              </a:rPr>
              <a:t>SAME</a:t>
            </a:r>
            <a:r>
              <a:rPr lang="en-US" sz="2400" dirty="0" smtClean="0"/>
              <a:t>,” the other one for “</a:t>
            </a:r>
            <a:r>
              <a:rPr lang="en-US" sz="2400" dirty="0" smtClean="0">
                <a:solidFill>
                  <a:srgbClr val="C00000"/>
                </a:solidFill>
              </a:rPr>
              <a:t>DIFFERENT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5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7" y="627676"/>
            <a:ext cx="5080988" cy="3808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7625" y="5673438"/>
            <a:ext cx="659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Your button box is either of the cases shown above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2157" y="4592984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9A74"/>
                </a:solidFill>
              </a:rPr>
              <a:t>         LEFT: SAME</a:t>
            </a:r>
            <a:r>
              <a:rPr lang="en-US" sz="2400" dirty="0" smtClean="0">
                <a:solidFill>
                  <a:srgbClr val="C00000"/>
                </a:solidFill>
              </a:rPr>
              <a:t>    RIGHT: 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2355" y="4592984"/>
            <a:ext cx="5080989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8718" y="4592984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  LEFT: DIFFERENT    </a:t>
            </a:r>
            <a:r>
              <a:rPr lang="en-US" sz="2400" dirty="0">
                <a:solidFill>
                  <a:srgbClr val="1E9A74"/>
                </a:solidFill>
              </a:rPr>
              <a:t>RIGHT: SAME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8916" y="4592984"/>
            <a:ext cx="5080989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3601" y="26467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56" y="606672"/>
            <a:ext cx="5080988" cy="38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7" y="627676"/>
            <a:ext cx="5080988" cy="38081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93601" y="26467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56" y="606672"/>
            <a:ext cx="5080988" cy="3808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5962" y="5673438"/>
            <a:ext cx="616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Try to respond as accurate and quick as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9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8346" y="5673438"/>
            <a:ext cx="6997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After you responded, a circle will appear on the screen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5799895" y="2982192"/>
            <a:ext cx="187037" cy="1870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7592" y="5673438"/>
            <a:ext cx="6704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Please look at the circle when it shows up</a:t>
            </a:r>
          </a:p>
          <a:p>
            <a:pPr algn="ctr"/>
            <a:r>
              <a:rPr lang="en-US" sz="2400" dirty="0" smtClean="0"/>
              <a:t>A new pair of </a:t>
            </a:r>
            <a:r>
              <a:rPr lang="en-US" sz="2400" dirty="0" err="1" smtClean="0"/>
              <a:t>Zoids</a:t>
            </a:r>
            <a:r>
              <a:rPr lang="en-US" sz="2400" dirty="0" smtClean="0"/>
              <a:t> will be given to you in a moment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5799895" y="2982192"/>
            <a:ext cx="187037" cy="1870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695" y="5580467"/>
            <a:ext cx="5361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And you’ll repeat the previous process,</a:t>
            </a:r>
          </a:p>
          <a:p>
            <a:pPr algn="ctr"/>
            <a:r>
              <a:rPr lang="en-US" sz="2400" dirty="0" smtClean="0"/>
              <a:t>determining if those 2 </a:t>
            </a:r>
            <a:r>
              <a:rPr lang="en-US" sz="2400" dirty="0" err="1" smtClean="0"/>
              <a:t>Zoids</a:t>
            </a:r>
            <a:r>
              <a:rPr lang="en-US" sz="2400" dirty="0" smtClean="0"/>
              <a:t> are the same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69" y="2547888"/>
            <a:ext cx="1485580" cy="98744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799895" y="2982192"/>
            <a:ext cx="187037" cy="1870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02222" y="27619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783325" y="2013164"/>
            <a:ext cx="501943" cy="1938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2" grpId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07" y="670079"/>
            <a:ext cx="8336973" cy="3808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9302" y="5673438"/>
            <a:ext cx="697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Again, try to respond as accurate and quick as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2027" y="4540610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9A74"/>
                </a:solidFill>
              </a:rPr>
              <a:t>Z: SAME</a:t>
            </a:r>
            <a:r>
              <a:rPr lang="en-US" sz="2400" dirty="0" smtClean="0">
                <a:solidFill>
                  <a:srgbClr val="C00000"/>
                </a:solidFill>
              </a:rPr>
              <a:t>                             M: 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9129" y="4540610"/>
            <a:ext cx="5507182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2027" y="5211773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Z: DIFFERENT                    </a:t>
            </a:r>
            <a:r>
              <a:rPr lang="en-US" sz="2400" dirty="0" smtClean="0">
                <a:solidFill>
                  <a:srgbClr val="1E9A74"/>
                </a:solidFill>
              </a:rPr>
              <a:t>M: SAME</a:t>
            </a:r>
            <a:endParaRPr lang="en-US" sz="2400" dirty="0">
              <a:solidFill>
                <a:srgbClr val="1E9A7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9129" y="5211773"/>
            <a:ext cx="5507182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97135" y="48911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70614" y="568382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Named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45525" y="403833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6754" y="4038335"/>
            <a:ext cx="26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41346" y="4038335"/>
            <a:ext cx="28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484267" y="403833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46776" y="4038335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36184" y="4038335"/>
            <a:ext cx="32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84893" y="403833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92" y="2439604"/>
            <a:ext cx="1485580" cy="9874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12" y="2439604"/>
            <a:ext cx="1489910" cy="9874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433" y="2179309"/>
            <a:ext cx="1003885" cy="15080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523" y="2439604"/>
            <a:ext cx="1485580" cy="9874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9753" y="2179309"/>
            <a:ext cx="1003885" cy="150803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40338" y="2439604"/>
            <a:ext cx="998622" cy="987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46635" y="1964301"/>
            <a:ext cx="501943" cy="1938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43603" y="4104191"/>
            <a:ext cx="352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9A74"/>
                </a:solidFill>
              </a:rPr>
              <a:t>B: SAME</a:t>
            </a:r>
            <a:r>
              <a:rPr lang="en-US" sz="2400" dirty="0" smtClean="0">
                <a:solidFill>
                  <a:srgbClr val="C00000"/>
                </a:solidFill>
              </a:rPr>
              <a:t>     A: 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9922" y="4104191"/>
            <a:ext cx="3969326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45482" y="453210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3" y="4876192"/>
            <a:ext cx="352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B: DIFFERENT     </a:t>
            </a:r>
            <a:r>
              <a:rPr lang="en-US" sz="2400" dirty="0" smtClean="0">
                <a:solidFill>
                  <a:srgbClr val="1E9A74"/>
                </a:solidFill>
              </a:rPr>
              <a:t>A: SAME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79922" y="4876192"/>
            <a:ext cx="3969326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56" y="1306403"/>
            <a:ext cx="4663274" cy="2667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9302" y="5673438"/>
            <a:ext cx="697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Again, try to respond as accurate and quick as possible</a:t>
            </a:r>
          </a:p>
        </p:txBody>
      </p:sp>
    </p:spTree>
    <p:extLst>
      <p:ext uri="{BB962C8B-B14F-4D97-AF65-F5344CB8AC3E}">
        <p14:creationId xmlns:p14="http://schemas.microsoft.com/office/powerpoint/2010/main" val="40883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7" y="627676"/>
            <a:ext cx="5080988" cy="38081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2157" y="4592984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9A74"/>
                </a:solidFill>
              </a:rPr>
              <a:t>         LEFT: SAME</a:t>
            </a:r>
            <a:r>
              <a:rPr lang="en-US" sz="2400" dirty="0" smtClean="0">
                <a:solidFill>
                  <a:srgbClr val="C00000"/>
                </a:solidFill>
              </a:rPr>
              <a:t>    RIGHT: 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2355" y="4592984"/>
            <a:ext cx="5080989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8718" y="4592984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  LEFT: DIFFERENT    </a:t>
            </a:r>
            <a:r>
              <a:rPr lang="en-US" sz="2400" dirty="0">
                <a:solidFill>
                  <a:srgbClr val="1E9A74"/>
                </a:solidFill>
              </a:rPr>
              <a:t>RIGHT: SAME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8916" y="4592984"/>
            <a:ext cx="5080989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3601" y="26467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56" y="606672"/>
            <a:ext cx="5080988" cy="38081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99302" y="5673438"/>
            <a:ext cx="697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Again, try to respond as accurate and quick as possible</a:t>
            </a:r>
          </a:p>
        </p:txBody>
      </p:sp>
    </p:spTree>
    <p:extLst>
      <p:ext uri="{BB962C8B-B14F-4D97-AF65-F5344CB8AC3E}">
        <p14:creationId xmlns:p14="http://schemas.microsoft.com/office/powerpoint/2010/main" val="6872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4677842" y="2269670"/>
            <a:ext cx="986409" cy="1493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8556" y="5655760"/>
            <a:ext cx="7999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Keep in mind that in a Tetris game, a same </a:t>
            </a:r>
            <a:r>
              <a:rPr lang="en-US" sz="2400" dirty="0" err="1" smtClean="0"/>
              <a:t>Zoid</a:t>
            </a:r>
            <a:r>
              <a:rPr lang="en-US" sz="2400" dirty="0" smtClean="0"/>
              <a:t> can be rotated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2609556" y="2269670"/>
            <a:ext cx="986409" cy="1493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6746128" y="2269670"/>
            <a:ext cx="986409" cy="1493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8814414" y="2269670"/>
            <a:ext cx="986409" cy="1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accel="5000" decel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5400000">
                                      <p:cBhvr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accel="5000" decel="5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5400000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accel="5000" decel="5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0800000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0883" y="5688415"/>
            <a:ext cx="451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So, in this experiment, for example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>
            <a:off x="7533409" y="2410691"/>
            <a:ext cx="1501864" cy="10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96854" y="2171699"/>
            <a:ext cx="986409" cy="1493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494" y="5712525"/>
            <a:ext cx="5198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Zoid</a:t>
            </a:r>
            <a:r>
              <a:rPr lang="en-US" sz="2400" dirty="0" smtClean="0"/>
              <a:t> on the left can be rotated as shown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>
            <a:off x="7533409" y="2410691"/>
            <a:ext cx="1501864" cy="10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3333" decel="13333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Rot by="-5400000">
                                      <p:cBhvr>
                                        <p:cTn id="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0609" y="5683828"/>
            <a:ext cx="723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Which appears to be the same with the </a:t>
            </a:r>
            <a:r>
              <a:rPr lang="en-US" sz="2400" dirty="0" err="1" smtClean="0"/>
              <a:t>Zoid</a:t>
            </a:r>
            <a:r>
              <a:rPr lang="en-US" sz="2400" dirty="0" smtClean="0"/>
              <a:t> on the right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rot="16200000"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>
            <a:off x="7533409" y="2410691"/>
            <a:ext cx="1501864" cy="10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2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61" y="5683828"/>
            <a:ext cx="4880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 those are the same </a:t>
            </a:r>
            <a:r>
              <a:rPr lang="en-US" sz="2400" dirty="0" err="1" smtClean="0"/>
              <a:t>Zoid</a:t>
            </a:r>
            <a:r>
              <a:rPr lang="en-US" sz="2400" dirty="0" smtClean="0"/>
              <a:t> (</a:t>
            </a:r>
            <a:r>
              <a:rPr lang="en-US" sz="2400" dirty="0" err="1" smtClean="0"/>
              <a:t>Zoid</a:t>
            </a:r>
            <a:r>
              <a:rPr lang="en-US" sz="2400" dirty="0" smtClean="0"/>
              <a:t> “L”)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436846" y="4141232"/>
            <a:ext cx="1159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1E9A74"/>
                </a:solidFill>
              </a:rPr>
              <a:t>SAME</a:t>
            </a:r>
            <a:endParaRPr lang="en-US" sz="3200" dirty="0">
              <a:solidFill>
                <a:srgbClr val="1E9A7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1914" y="1648546"/>
            <a:ext cx="4648200" cy="2400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2" r="22942"/>
          <a:stretch/>
        </p:blipFill>
        <p:spPr>
          <a:xfrm>
            <a:off x="3341914" y="1757405"/>
            <a:ext cx="4724400" cy="1902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5"/>
          <a:stretch/>
        </p:blipFill>
        <p:spPr>
          <a:xfrm>
            <a:off x="8055428" y="1750709"/>
            <a:ext cx="1748771" cy="1902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83"/>
          <a:stretch/>
        </p:blipFill>
        <p:spPr>
          <a:xfrm>
            <a:off x="2272521" y="1764101"/>
            <a:ext cx="1069393" cy="19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97 -0.00046 L 1.45833E-6 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7353" y="5683828"/>
            <a:ext cx="323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Here is another example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flipH="1"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 rot="10800000">
            <a:off x="7533409" y="2410691"/>
            <a:ext cx="1501864" cy="10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4485" y="5683828"/>
            <a:ext cx="456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Trying to rotate the </a:t>
            </a:r>
            <a:r>
              <a:rPr lang="en-US" sz="2400" dirty="0" err="1" smtClean="0"/>
              <a:t>Ziod</a:t>
            </a:r>
            <a:r>
              <a:rPr lang="en-US" sz="2400" dirty="0" smtClean="0"/>
              <a:t> on the left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flipH="1"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 rot="10800000">
            <a:off x="7533409" y="2410691"/>
            <a:ext cx="1501864" cy="1015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flipH="1">
            <a:off x="3096854" y="2171699"/>
            <a:ext cx="986409" cy="1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3333" decel="1333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8" presetClass="emph" presetSubtype="0" accel="5333" decel="5333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8" presetClass="emph" presetSubtype="0" accel="13333" decel="13333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8133" y="5683828"/>
            <a:ext cx="583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 matter how it’s rotated, they won’t match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4"/>
          <a:stretch/>
        </p:blipFill>
        <p:spPr>
          <a:xfrm>
            <a:off x="3069774" y="210087"/>
            <a:ext cx="3614056" cy="15376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3" r="22223"/>
          <a:stretch/>
        </p:blipFill>
        <p:spPr>
          <a:xfrm>
            <a:off x="3026233" y="1856576"/>
            <a:ext cx="4018199" cy="159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3"/>
          <a:stretch/>
        </p:blipFill>
        <p:spPr>
          <a:xfrm>
            <a:off x="3026231" y="3794074"/>
            <a:ext cx="3520014" cy="14582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 rot="10800000">
            <a:off x="7533409" y="2410691"/>
            <a:ext cx="1501864" cy="10157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flipH="1">
            <a:off x="1524001" y="2155448"/>
            <a:ext cx="986409" cy="1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39 0.00069 L -4.58333E-6 1.85185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2855" y="5683827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this experiment, you’ll be given the following task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945525" y="403833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56754" y="4038335"/>
            <a:ext cx="26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41346" y="4038335"/>
            <a:ext cx="28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484267" y="403833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846776" y="4038335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9136184" y="4038335"/>
            <a:ext cx="32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84893" y="403833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92" y="2439604"/>
            <a:ext cx="1485580" cy="9874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12" y="2439604"/>
            <a:ext cx="1489910" cy="9874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433" y="2179309"/>
            <a:ext cx="1003885" cy="150803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523" y="2439604"/>
            <a:ext cx="1485580" cy="9874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9753" y="2179309"/>
            <a:ext cx="1003885" cy="150803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40338" y="2439604"/>
            <a:ext cx="998622" cy="987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46635" y="1964301"/>
            <a:ext cx="501943" cy="1938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7726" y="5683828"/>
            <a:ext cx="1009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 they are 2 different </a:t>
            </a:r>
            <a:r>
              <a:rPr lang="en-US" sz="2400" dirty="0" err="1" smtClean="0"/>
              <a:t>Zoids</a:t>
            </a:r>
            <a:r>
              <a:rPr lang="en-US" sz="2400" dirty="0" smtClean="0"/>
              <a:t> (In fact, they are mirrored, “J” and “L,” respectively)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4" t="46612"/>
          <a:stretch/>
        </p:blipFill>
        <p:spPr>
          <a:xfrm rot="10800000">
            <a:off x="8402089" y="2696441"/>
            <a:ext cx="1501864" cy="10157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2147" y="4155267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DIFFERENT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flipH="1">
            <a:off x="1524001" y="2155448"/>
            <a:ext cx="986409" cy="14937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3" r="22223"/>
          <a:stretch/>
        </p:blipFill>
        <p:spPr>
          <a:xfrm>
            <a:off x="3270615" y="1779038"/>
            <a:ext cx="4867545" cy="193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4 0.00023 L -3.95833E-6 3.7037E-7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305" y="5683828"/>
            <a:ext cx="11456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Notice that you won’t be able to preform a on-screen </a:t>
            </a:r>
            <a:r>
              <a:rPr lang="en-US" sz="2400" dirty="0" err="1" smtClean="0"/>
              <a:t>Zoid</a:t>
            </a:r>
            <a:r>
              <a:rPr lang="en-US" sz="2400" dirty="0" smtClean="0"/>
              <a:t> rotation during the experiment,</a:t>
            </a:r>
          </a:p>
          <a:p>
            <a:pPr algn="ctr"/>
            <a:r>
              <a:rPr lang="en-US" sz="2400" dirty="0" smtClean="0"/>
              <a:t>But you are still expected to give the correct respond as if the </a:t>
            </a:r>
            <a:r>
              <a:rPr lang="en-US" sz="2400" dirty="0" err="1" smtClean="0"/>
              <a:t>Z</a:t>
            </a:r>
            <a:r>
              <a:rPr lang="en-US" altLang="zh-CN" sz="2400" dirty="0" err="1" smtClean="0"/>
              <a:t>oi</a:t>
            </a:r>
            <a:r>
              <a:rPr lang="en-US" sz="2400" dirty="0" err="1" smtClean="0"/>
              <a:t>ds</a:t>
            </a:r>
            <a:r>
              <a:rPr lang="en-US" sz="2400" dirty="0" smtClean="0"/>
              <a:t> can rotate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08406" y="551724"/>
            <a:ext cx="986409" cy="149373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201778" y="298786"/>
            <a:ext cx="7856621" cy="24540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48381" y="2107375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DIFFERENT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1778" y="2972258"/>
            <a:ext cx="7856621" cy="24540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98933" y="4793884"/>
            <a:ext cx="1159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1E9A74"/>
                </a:solidFill>
              </a:rPr>
              <a:t>SAME</a:t>
            </a:r>
            <a:endParaRPr lang="en-US" sz="3200" dirty="0">
              <a:solidFill>
                <a:srgbClr val="1E9A74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rot="5400000" flipV="1">
            <a:off x="8282294" y="551723"/>
            <a:ext cx="986409" cy="14937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59935" y="3297057"/>
            <a:ext cx="986409" cy="14937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 rot="16200000">
            <a:off x="8270261" y="3297056"/>
            <a:ext cx="986409" cy="1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12" y="5692580"/>
            <a:ext cx="991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You’ll be doing </a:t>
            </a:r>
            <a:r>
              <a:rPr lang="en-US" sz="2400" dirty="0" smtClean="0"/>
              <a:t>10 </a:t>
            </a:r>
            <a:r>
              <a:rPr lang="en-US" sz="2400" dirty="0" smtClean="0"/>
              <a:t>blocks of this task, with around </a:t>
            </a:r>
            <a:r>
              <a:rPr lang="en-US" sz="2400" dirty="0" smtClean="0"/>
              <a:t>60 </a:t>
            </a:r>
            <a:r>
              <a:rPr lang="en-US" sz="2400" dirty="0" smtClean="0"/>
              <a:t>comparisons each block</a:t>
            </a:r>
            <a:endParaRPr lang="en-US" sz="2400" dirty="0"/>
          </a:p>
        </p:txBody>
      </p:sp>
      <p:cxnSp>
        <p:nvCxnSpPr>
          <p:cNvPr id="65" name="Straight Arrow Connector 64"/>
          <p:cNvCxnSpPr>
            <a:stCxn id="63" idx="3"/>
            <a:endCxn id="71" idx="1"/>
          </p:cNvCxnSpPr>
          <p:nvPr/>
        </p:nvCxnSpPr>
        <p:spPr>
          <a:xfrm flipV="1">
            <a:off x="1714500" y="2508583"/>
            <a:ext cx="939987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66274" y="3080084"/>
            <a:ext cx="0" cy="1317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445546" y="3080084"/>
            <a:ext cx="0" cy="1317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66274" y="4027714"/>
            <a:ext cx="105792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94685" y="4028497"/>
            <a:ext cx="233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(10 blocks)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71" idx="3"/>
            <a:endCxn id="75" idx="1"/>
          </p:cNvCxnSpPr>
          <p:nvPr/>
        </p:nvCxnSpPr>
        <p:spPr>
          <a:xfrm flipV="1">
            <a:off x="3502713" y="2508582"/>
            <a:ext cx="95596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3"/>
            <a:endCxn id="79" idx="1"/>
          </p:cNvCxnSpPr>
          <p:nvPr/>
        </p:nvCxnSpPr>
        <p:spPr>
          <a:xfrm flipV="1">
            <a:off x="5306907" y="2508577"/>
            <a:ext cx="5288065" cy="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66274" y="1567751"/>
            <a:ext cx="920962" cy="1512333"/>
            <a:chOff x="866274" y="1567751"/>
            <a:chExt cx="920962" cy="1512333"/>
          </a:xfrm>
        </p:grpSpPr>
        <p:grpSp>
          <p:nvGrpSpPr>
            <p:cNvPr id="62" name="Group 61"/>
            <p:cNvGrpSpPr/>
            <p:nvPr/>
          </p:nvGrpSpPr>
          <p:grpSpPr>
            <a:xfrm>
              <a:off x="866274" y="1937084"/>
              <a:ext cx="920962" cy="1143000"/>
              <a:chOff x="866274" y="1937084"/>
              <a:chExt cx="1241013" cy="11430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66274" y="1937084"/>
                <a:ext cx="1143000" cy="1143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98765" y="2185418"/>
                <a:ext cx="11085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</a:t>
                </a:r>
                <a:r>
                  <a:rPr lang="en-US" dirty="0" smtClean="0"/>
                  <a:t>60</a:t>
                </a:r>
              </a:p>
              <a:p>
                <a:r>
                  <a:rPr lang="en-US" dirty="0" smtClean="0"/>
                  <a:t>pairs</a:t>
                </a:r>
                <a:endParaRPr lang="en-US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866274" y="1567751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 1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54487" y="1567751"/>
            <a:ext cx="920962" cy="1512332"/>
            <a:chOff x="2654487" y="1567751"/>
            <a:chExt cx="920962" cy="1512332"/>
          </a:xfrm>
        </p:grpSpPr>
        <p:grpSp>
          <p:nvGrpSpPr>
            <p:cNvPr id="70" name="Group 69"/>
            <p:cNvGrpSpPr/>
            <p:nvPr/>
          </p:nvGrpSpPr>
          <p:grpSpPr>
            <a:xfrm>
              <a:off x="2654487" y="1937083"/>
              <a:ext cx="920962" cy="1143000"/>
              <a:chOff x="866274" y="1937084"/>
              <a:chExt cx="1241013" cy="1143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866274" y="1937084"/>
                <a:ext cx="1143000" cy="1143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98765" y="2185418"/>
                <a:ext cx="11085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</a:t>
                </a:r>
                <a:r>
                  <a:rPr lang="en-US" dirty="0" smtClean="0"/>
                  <a:t>60</a:t>
                </a:r>
              </a:p>
              <a:p>
                <a:r>
                  <a:rPr lang="en-US" dirty="0" smtClean="0"/>
                  <a:t>pairs</a:t>
                </a:r>
                <a:endParaRPr lang="en-US" dirty="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2682756" y="1567751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 2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454631" y="1584079"/>
            <a:ext cx="925012" cy="1496003"/>
            <a:chOff x="4454631" y="1584079"/>
            <a:chExt cx="925012" cy="1496003"/>
          </a:xfrm>
        </p:grpSpPr>
        <p:grpSp>
          <p:nvGrpSpPr>
            <p:cNvPr id="74" name="Group 73"/>
            <p:cNvGrpSpPr/>
            <p:nvPr/>
          </p:nvGrpSpPr>
          <p:grpSpPr>
            <a:xfrm>
              <a:off x="4458681" y="1937082"/>
              <a:ext cx="920962" cy="1143000"/>
              <a:chOff x="866274" y="1937084"/>
              <a:chExt cx="1241013" cy="11430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866274" y="1937084"/>
                <a:ext cx="1143000" cy="1143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98765" y="2185418"/>
                <a:ext cx="11085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</a:t>
                </a:r>
                <a:r>
                  <a:rPr lang="en-US" dirty="0" smtClean="0"/>
                  <a:t>60</a:t>
                </a:r>
              </a:p>
              <a:p>
                <a:r>
                  <a:rPr lang="en-US" dirty="0" smtClean="0"/>
                  <a:t>pairs</a:t>
                </a:r>
                <a:endParaRPr lang="en-US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4454631" y="1584079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 3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560895" y="1584074"/>
            <a:ext cx="973343" cy="1496003"/>
            <a:chOff x="10560895" y="1584074"/>
            <a:chExt cx="973343" cy="1496003"/>
          </a:xfrm>
        </p:grpSpPr>
        <p:grpSp>
          <p:nvGrpSpPr>
            <p:cNvPr id="78" name="Group 77"/>
            <p:cNvGrpSpPr/>
            <p:nvPr/>
          </p:nvGrpSpPr>
          <p:grpSpPr>
            <a:xfrm>
              <a:off x="10594972" y="1937077"/>
              <a:ext cx="920962" cy="1143000"/>
              <a:chOff x="866274" y="1937084"/>
              <a:chExt cx="1241013" cy="11430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866274" y="1937084"/>
                <a:ext cx="1143000" cy="1143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98765" y="2185418"/>
                <a:ext cx="11085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</a:t>
                </a:r>
                <a:r>
                  <a:rPr lang="en-US" dirty="0" smtClean="0"/>
                  <a:t>60</a:t>
                </a:r>
              </a:p>
              <a:p>
                <a:r>
                  <a:rPr lang="en-US" dirty="0" smtClean="0"/>
                  <a:t>pairs</a:t>
                </a:r>
                <a:endParaRPr lang="en-US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560895" y="1584074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 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32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171" y="5692580"/>
            <a:ext cx="1080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You can take breaks in between </a:t>
            </a:r>
            <a:r>
              <a:rPr lang="en-US" sz="2400" dirty="0" smtClean="0"/>
              <a:t>blocks, they are self-paced, each one up to 3 minutes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866274" y="1937084"/>
            <a:ext cx="920962" cy="1143000"/>
            <a:chOff x="866274" y="1937084"/>
            <a:chExt cx="1241013" cy="1143000"/>
          </a:xfrm>
        </p:grpSpPr>
        <p:sp>
          <p:nvSpPr>
            <p:cNvPr id="27" name="Rectangle 26"/>
            <p:cNvSpPr/>
            <p:nvPr/>
          </p:nvSpPr>
          <p:spPr>
            <a:xfrm>
              <a:off x="866274" y="1937084"/>
              <a:ext cx="1143000" cy="1143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98765" y="2185418"/>
              <a:ext cx="1108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~</a:t>
              </a:r>
              <a:r>
                <a:rPr lang="en-US" dirty="0" smtClean="0"/>
                <a:t>60</a:t>
              </a:r>
            </a:p>
            <a:p>
              <a:r>
                <a:rPr lang="en-US" dirty="0" smtClean="0"/>
                <a:t>pairs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>
            <a:stCxn id="27" idx="3"/>
            <a:endCxn id="39" idx="1"/>
          </p:cNvCxnSpPr>
          <p:nvPr/>
        </p:nvCxnSpPr>
        <p:spPr>
          <a:xfrm flipV="1">
            <a:off x="1714500" y="2508583"/>
            <a:ext cx="939987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66274" y="3080084"/>
            <a:ext cx="0" cy="1317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445546" y="3080084"/>
            <a:ext cx="0" cy="1317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66274" y="4027714"/>
            <a:ext cx="105792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94685" y="4028497"/>
            <a:ext cx="233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(10 blocks)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654487" y="1937083"/>
            <a:ext cx="920962" cy="1143000"/>
            <a:chOff x="866274" y="1937084"/>
            <a:chExt cx="1241013" cy="1143000"/>
          </a:xfrm>
        </p:grpSpPr>
        <p:sp>
          <p:nvSpPr>
            <p:cNvPr id="39" name="Rectangle 38"/>
            <p:cNvSpPr/>
            <p:nvPr/>
          </p:nvSpPr>
          <p:spPr>
            <a:xfrm>
              <a:off x="866274" y="1937084"/>
              <a:ext cx="1143000" cy="1143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8765" y="2185418"/>
              <a:ext cx="1108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~</a:t>
              </a:r>
              <a:r>
                <a:rPr lang="en-US" dirty="0" smtClean="0"/>
                <a:t>60</a:t>
              </a:r>
            </a:p>
            <a:p>
              <a:r>
                <a:rPr lang="en-US" dirty="0" smtClean="0"/>
                <a:t>pairs</a:t>
              </a:r>
              <a:endParaRPr lang="en-US" dirty="0"/>
            </a:p>
          </p:txBody>
        </p:sp>
      </p:grpSp>
      <p:cxnSp>
        <p:nvCxnSpPr>
          <p:cNvPr id="45" name="Straight Arrow Connector 44"/>
          <p:cNvCxnSpPr>
            <a:stCxn id="39" idx="3"/>
            <a:endCxn id="47" idx="1"/>
          </p:cNvCxnSpPr>
          <p:nvPr/>
        </p:nvCxnSpPr>
        <p:spPr>
          <a:xfrm flipV="1">
            <a:off x="3502713" y="2508582"/>
            <a:ext cx="95596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458681" y="1937082"/>
            <a:ext cx="920962" cy="1143000"/>
            <a:chOff x="866274" y="1937084"/>
            <a:chExt cx="1241013" cy="1143000"/>
          </a:xfrm>
        </p:grpSpPr>
        <p:sp>
          <p:nvSpPr>
            <p:cNvPr id="47" name="Rectangle 46"/>
            <p:cNvSpPr/>
            <p:nvPr/>
          </p:nvSpPr>
          <p:spPr>
            <a:xfrm>
              <a:off x="866274" y="1937084"/>
              <a:ext cx="1143000" cy="1143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98765" y="2185418"/>
              <a:ext cx="1108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~</a:t>
              </a:r>
              <a:r>
                <a:rPr lang="en-US" dirty="0" smtClean="0"/>
                <a:t>60</a:t>
              </a:r>
            </a:p>
            <a:p>
              <a:r>
                <a:rPr lang="en-US" dirty="0" smtClean="0"/>
                <a:t>pairs</a:t>
              </a:r>
              <a:endParaRPr lang="en-US" dirty="0"/>
            </a:p>
          </p:txBody>
        </p:sp>
      </p:grpSp>
      <p:cxnSp>
        <p:nvCxnSpPr>
          <p:cNvPr id="49" name="Straight Arrow Connector 48"/>
          <p:cNvCxnSpPr>
            <a:stCxn id="47" idx="3"/>
            <a:endCxn id="51" idx="1"/>
          </p:cNvCxnSpPr>
          <p:nvPr/>
        </p:nvCxnSpPr>
        <p:spPr>
          <a:xfrm flipV="1">
            <a:off x="5306907" y="2508577"/>
            <a:ext cx="5288065" cy="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0594972" y="1937077"/>
            <a:ext cx="920962" cy="1143000"/>
            <a:chOff x="866274" y="1937084"/>
            <a:chExt cx="1241013" cy="1143000"/>
          </a:xfrm>
        </p:grpSpPr>
        <p:sp>
          <p:nvSpPr>
            <p:cNvPr id="51" name="Rectangle 50"/>
            <p:cNvSpPr/>
            <p:nvPr/>
          </p:nvSpPr>
          <p:spPr>
            <a:xfrm>
              <a:off x="866274" y="1937084"/>
              <a:ext cx="1143000" cy="1143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8765" y="2185418"/>
              <a:ext cx="1108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~</a:t>
              </a:r>
              <a:r>
                <a:rPr lang="en-US" dirty="0" smtClean="0"/>
                <a:t>60</a:t>
              </a:r>
            </a:p>
            <a:p>
              <a:r>
                <a:rPr lang="en-US" dirty="0" smtClean="0"/>
                <a:t>pairs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66274" y="156775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682756" y="156775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54631" y="158407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560895" y="158407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5559" y="2083051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621747" y="2083051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6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5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3973" y="5692579"/>
            <a:ext cx="777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When it comes to a block break, you’ll see feedbacks like this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92802" y="1452449"/>
            <a:ext cx="7112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Great Job!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performance this block: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answer more quickly to reduce your response time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now take a break. When you are ready to continue, place you fingers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 any keys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press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6836" y="1058765"/>
            <a:ext cx="8164286" cy="33419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9975" y="4228188"/>
            <a:ext cx="37180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similar to what you’ll see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289975" y="2360389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98673" y="239084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36068" y="27662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97%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16881" y="277235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.2s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5048" y="5704611"/>
            <a:ext cx="392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Please follow the instructions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066836" y="1058765"/>
            <a:ext cx="8164286" cy="33419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9975" y="4228188"/>
            <a:ext cx="37180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similar to what you’ll see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92802" y="1452449"/>
            <a:ext cx="7112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Great Job!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performance this block: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answer more quickly to reduce your response time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now take a break. When you are ready to continue, place you fingers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 any keys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press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9975" y="2360389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8673" y="239084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36068" y="27662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97%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6881" y="277235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.2s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2656" y="5673438"/>
            <a:ext cx="9628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Place your fingers on the Z key and the M key, the experiment will now start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45" y="753508"/>
            <a:ext cx="7937818" cy="42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9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810" y="5673438"/>
            <a:ext cx="10544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Place your thumbs on the A button and the B button, the experiment will now start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08" y="1182244"/>
            <a:ext cx="4858100" cy="38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0557" y="5673438"/>
            <a:ext cx="8132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Place your fingers on the buttons, the experiment will now start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9" y="606672"/>
            <a:ext cx="5096821" cy="4619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3601" y="264674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56" y="606672"/>
            <a:ext cx="5096821" cy="45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1607" y="5599606"/>
            <a:ext cx="6206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pair of </a:t>
            </a:r>
            <a:r>
              <a:rPr lang="en-US" sz="2400" dirty="0" err="1" smtClean="0"/>
              <a:t>Zoids</a:t>
            </a:r>
            <a:r>
              <a:rPr lang="en-US" sz="2400" dirty="0" smtClean="0"/>
              <a:t> like this will appear on the screen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70" y="2424844"/>
            <a:ext cx="1485580" cy="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4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0704" y="5683828"/>
            <a:ext cx="6931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Your task is to determine if those 2 </a:t>
            </a:r>
            <a:r>
              <a:rPr lang="en-US" sz="2400" dirty="0" err="1" smtClean="0"/>
              <a:t>Zoids</a:t>
            </a:r>
            <a:r>
              <a:rPr lang="en-US" sz="2400" dirty="0" smtClean="0"/>
              <a:t> are the same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293921" y="1340427"/>
            <a:ext cx="4800598" cy="2774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96854" y="2171699"/>
            <a:ext cx="986409" cy="14937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70" y="2424844"/>
            <a:ext cx="1485580" cy="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0264" y="5683828"/>
            <a:ext cx="273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 are 2 examples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86978"/>
          <a:stretch/>
        </p:blipFill>
        <p:spPr>
          <a:xfrm>
            <a:off x="3060759" y="583529"/>
            <a:ext cx="986409" cy="149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75" y="836674"/>
            <a:ext cx="1485580" cy="987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38" y="3570572"/>
            <a:ext cx="1489910" cy="987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75" y="3570572"/>
            <a:ext cx="1489910" cy="9874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82252" y="336884"/>
            <a:ext cx="7399421" cy="24540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61388" y="2206151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DIFFERENT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82252" y="3010356"/>
            <a:ext cx="7399421" cy="24540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86086" y="4696951"/>
            <a:ext cx="1159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1E9A74"/>
                </a:solidFill>
              </a:rPr>
              <a:t>SAME</a:t>
            </a:r>
            <a:endParaRPr lang="en-US" sz="3200" dirty="0">
              <a:solidFill>
                <a:srgbClr val="1E9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07" y="670079"/>
            <a:ext cx="8336973" cy="3808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776" y="5673438"/>
            <a:ext cx="10356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 respond, press Z key or M key, one for “</a:t>
            </a:r>
            <a:r>
              <a:rPr lang="en-US" sz="2400" dirty="0" smtClean="0">
                <a:solidFill>
                  <a:srgbClr val="1E9A74"/>
                </a:solidFill>
              </a:rPr>
              <a:t>SAME</a:t>
            </a:r>
            <a:r>
              <a:rPr lang="en-US" sz="2400" dirty="0" smtClean="0"/>
              <a:t>,” the other one for “</a:t>
            </a:r>
            <a:r>
              <a:rPr lang="en-US" sz="2400" dirty="0" smtClean="0">
                <a:solidFill>
                  <a:srgbClr val="C00000"/>
                </a:solidFill>
              </a:rPr>
              <a:t>DIFFERENT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67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07" y="670079"/>
            <a:ext cx="8336973" cy="3808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8647" y="5673438"/>
            <a:ext cx="8716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It’ll be either of the cases shown above </a:t>
            </a:r>
          </a:p>
          <a:p>
            <a:pPr algn="ctr"/>
            <a:r>
              <a:rPr lang="en-US" sz="2400" dirty="0" smtClean="0"/>
              <a:t>Specific instructions will be given at the beginning of the experiment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12027" y="4540610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E9A74"/>
                </a:solidFill>
              </a:rPr>
              <a:t>Z: SAME</a:t>
            </a:r>
            <a:r>
              <a:rPr lang="en-US" sz="2400" dirty="0" smtClean="0">
                <a:solidFill>
                  <a:srgbClr val="C00000"/>
                </a:solidFill>
              </a:rPr>
              <a:t>                             M: DIFFERENT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9129" y="4540610"/>
            <a:ext cx="5507182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2027" y="5211773"/>
            <a:ext cx="499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Z: DIFFERENT                    </a:t>
            </a:r>
            <a:r>
              <a:rPr lang="en-US" sz="2400" dirty="0" smtClean="0">
                <a:solidFill>
                  <a:srgbClr val="1E9A74"/>
                </a:solidFill>
              </a:rPr>
              <a:t>M: SAME</a:t>
            </a:r>
            <a:endParaRPr lang="en-US" sz="2400" dirty="0">
              <a:solidFill>
                <a:srgbClr val="1E9A7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9129" y="5211773"/>
            <a:ext cx="5507182" cy="4616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97135" y="48911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6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07" y="670079"/>
            <a:ext cx="8336973" cy="3808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5962" y="5673438"/>
            <a:ext cx="616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Try to respond as accurate and quick as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58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11029</TotalTime>
  <Words>763</Words>
  <Application>Microsoft Office PowerPoint</Application>
  <PresentationFormat>Widescreen</PresentationFormat>
  <Paragraphs>137</Paragraphs>
  <Slides>38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Ye</dc:creator>
  <cp:lastModifiedBy>Song Ye</cp:lastModifiedBy>
  <cp:revision>72</cp:revision>
  <dcterms:created xsi:type="dcterms:W3CDTF">2018-01-24T19:40:58Z</dcterms:created>
  <dcterms:modified xsi:type="dcterms:W3CDTF">2018-04-03T18:22:35Z</dcterms:modified>
</cp:coreProperties>
</file>