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78" r:id="rId5"/>
    <p:sldId id="279" r:id="rId6"/>
    <p:sldId id="286" r:id="rId7"/>
    <p:sldId id="283" r:id="rId8"/>
    <p:sldId id="262" r:id="rId9"/>
    <p:sldId id="264" r:id="rId10"/>
    <p:sldId id="265" r:id="rId11"/>
    <p:sldId id="281" r:id="rId12"/>
    <p:sldId id="260" r:id="rId13"/>
    <p:sldId id="284" r:id="rId14"/>
    <p:sldId id="259" r:id="rId15"/>
    <p:sldId id="287" r:id="rId16"/>
    <p:sldId id="269" r:id="rId17"/>
    <p:sldId id="268" r:id="rId18"/>
    <p:sldId id="273" r:id="rId19"/>
    <p:sldId id="276"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642" y="96"/>
      </p:cViewPr>
      <p:guideLst>
        <p:guide orient="horz" pos="2208"/>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E8E0FC-D97B-485A-9ED8-6CF5414024A9}" type="datetimeFigureOut">
              <a:rPr lang="en-US" smtClean="0"/>
              <a:t>11/17/2024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45D540-9130-4AE8-A556-6D474E937D64}" type="slidenum">
              <a:rPr lang="en-US" smtClean="0"/>
              <a:t>‹#›</a:t>
            </a:fld>
            <a:endParaRPr lang="en-US"/>
          </a:p>
        </p:txBody>
      </p:sp>
    </p:spTree>
    <p:extLst>
      <p:ext uri="{BB962C8B-B14F-4D97-AF65-F5344CB8AC3E}">
        <p14:creationId xmlns:p14="http://schemas.microsoft.com/office/powerpoint/2010/main" val="2357395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wife has got </a:t>
            </a:r>
            <a:r>
              <a:rPr lang="en-US" dirty="0" err="1"/>
              <a:t>harniton</a:t>
            </a:r>
            <a:r>
              <a:rPr lang="en-US" dirty="0"/>
              <a:t> in the spine. </a:t>
            </a:r>
          </a:p>
        </p:txBody>
      </p:sp>
      <p:sp>
        <p:nvSpPr>
          <p:cNvPr id="4" name="Slide Number Placeholder 3"/>
          <p:cNvSpPr>
            <a:spLocks noGrp="1"/>
          </p:cNvSpPr>
          <p:nvPr>
            <p:ph type="sldNum" sz="quarter" idx="5"/>
          </p:nvPr>
        </p:nvSpPr>
        <p:spPr/>
        <p:txBody>
          <a:bodyPr/>
          <a:lstStyle/>
          <a:p>
            <a:fld id="{3345D540-9130-4AE8-A556-6D474E937D64}" type="slidenum">
              <a:rPr lang="en-US" smtClean="0"/>
              <a:t>2</a:t>
            </a:fld>
            <a:endParaRPr lang="en-US"/>
          </a:p>
        </p:txBody>
      </p:sp>
    </p:spTree>
    <p:extLst>
      <p:ext uri="{BB962C8B-B14F-4D97-AF65-F5344CB8AC3E}">
        <p14:creationId xmlns:p14="http://schemas.microsoft.com/office/powerpoint/2010/main" val="3316906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ResNet-50 is designed to overcome the vanishing gradient problem in deep neural networks. It achieves this through residual learning, where the network learns the differences (residuals) between the input and the output instead of attempting to learn the full mapping. This is implemented using shortcut connections, allowing gradients to flow directly through the network's layers during backpropagation, ensuring effective training even in very deep architectures</a:t>
            </a:r>
          </a:p>
        </p:txBody>
      </p:sp>
      <p:sp>
        <p:nvSpPr>
          <p:cNvPr id="4" name="Slide Number Placeholder 3"/>
          <p:cNvSpPr>
            <a:spLocks noGrp="1"/>
          </p:cNvSpPr>
          <p:nvPr>
            <p:ph type="sldNum" sz="quarter" idx="5"/>
          </p:nvPr>
        </p:nvSpPr>
        <p:spPr/>
        <p:txBody>
          <a:bodyPr/>
          <a:lstStyle/>
          <a:p>
            <a:fld id="{3345D540-9130-4AE8-A556-6D474E937D64}" type="slidenum">
              <a:rPr lang="en-US" smtClean="0"/>
              <a:t>12</a:t>
            </a:fld>
            <a:endParaRPr lang="en-US"/>
          </a:p>
        </p:txBody>
      </p:sp>
    </p:spTree>
    <p:extLst>
      <p:ext uri="{BB962C8B-B14F-4D97-AF65-F5344CB8AC3E}">
        <p14:creationId xmlns:p14="http://schemas.microsoft.com/office/powerpoint/2010/main" val="2175304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ResNet-50 is designed to overcome the vanishing gradient problem in deep neural networks. It achieves this through residual learning, where the network learns the differences (residuals) between the input and the output instead of attempting to learn the full mapping. This is implemented using shortcut connections, allowing gradients to flow directly through the network's layers during backpropagation, ensuring effective training even in very deep architectures</a:t>
            </a:r>
          </a:p>
        </p:txBody>
      </p:sp>
      <p:sp>
        <p:nvSpPr>
          <p:cNvPr id="4" name="Slide Number Placeholder 3"/>
          <p:cNvSpPr>
            <a:spLocks noGrp="1"/>
          </p:cNvSpPr>
          <p:nvPr>
            <p:ph type="sldNum" sz="quarter" idx="5"/>
          </p:nvPr>
        </p:nvSpPr>
        <p:spPr/>
        <p:txBody>
          <a:bodyPr/>
          <a:lstStyle/>
          <a:p>
            <a:fld id="{3345D540-9130-4AE8-A556-6D474E937D64}" type="slidenum">
              <a:rPr lang="en-US" smtClean="0"/>
              <a:t>13</a:t>
            </a:fld>
            <a:endParaRPr lang="en-US"/>
          </a:p>
        </p:txBody>
      </p:sp>
    </p:spTree>
    <p:extLst>
      <p:ext uri="{BB962C8B-B14F-4D97-AF65-F5344CB8AC3E}">
        <p14:creationId xmlns:p14="http://schemas.microsoft.com/office/powerpoint/2010/main" val="3500702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5CE6E-BD38-4C3B-B975-3CA369A938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E7250E-D209-4E33-9E0A-9E1A038480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942F7B-28B6-40E2-BA77-2DB95579F67F}"/>
              </a:ext>
            </a:extLst>
          </p:cNvPr>
          <p:cNvSpPr>
            <a:spLocks noGrp="1"/>
          </p:cNvSpPr>
          <p:nvPr>
            <p:ph type="dt" sz="half" idx="10"/>
          </p:nvPr>
        </p:nvSpPr>
        <p:spPr/>
        <p:txBody>
          <a:bodyPr/>
          <a:lstStyle/>
          <a:p>
            <a:fld id="{0F673A88-2D38-459F-AEFC-D4E3F6734109}" type="datetimeFigureOut">
              <a:rPr lang="en-US" smtClean="0"/>
              <a:t>11/17/2024</a:t>
            </a:fld>
            <a:endParaRPr lang="en-US" dirty="0"/>
          </a:p>
        </p:txBody>
      </p:sp>
      <p:sp>
        <p:nvSpPr>
          <p:cNvPr id="5" name="Footer Placeholder 4">
            <a:extLst>
              <a:ext uri="{FF2B5EF4-FFF2-40B4-BE49-F238E27FC236}">
                <a16:creationId xmlns:a16="http://schemas.microsoft.com/office/drawing/2014/main" id="{C075011F-C427-4D2B-A76B-4E995F1CF18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2CA9D4-C7B2-41E8-81BC-7D9432D62D7F}"/>
              </a:ext>
            </a:extLst>
          </p:cNvPr>
          <p:cNvSpPr>
            <a:spLocks noGrp="1"/>
          </p:cNvSpPr>
          <p:nvPr>
            <p:ph type="sldNum" sz="quarter" idx="12"/>
          </p:nvPr>
        </p:nvSpPr>
        <p:spPr/>
        <p:txBody>
          <a:bodyPr/>
          <a:lstStyle/>
          <a:p>
            <a:fld id="{CE7F6D36-A3EB-45CA-8A0D-F2FB4B8FDACD}" type="slidenum">
              <a:rPr lang="en-US" smtClean="0"/>
              <a:t>‹#›</a:t>
            </a:fld>
            <a:endParaRPr lang="en-US" dirty="0"/>
          </a:p>
        </p:txBody>
      </p:sp>
    </p:spTree>
    <p:extLst>
      <p:ext uri="{BB962C8B-B14F-4D97-AF65-F5344CB8AC3E}">
        <p14:creationId xmlns:p14="http://schemas.microsoft.com/office/powerpoint/2010/main" val="3827341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38BDD-B222-4DA3-A6BD-2D3481A7EE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BD071A-F5F7-4E96-AB20-8672A42D2B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EE8EC0-AA47-4006-A7F8-A8DC608CB1E0}"/>
              </a:ext>
            </a:extLst>
          </p:cNvPr>
          <p:cNvSpPr>
            <a:spLocks noGrp="1"/>
          </p:cNvSpPr>
          <p:nvPr>
            <p:ph type="dt" sz="half" idx="10"/>
          </p:nvPr>
        </p:nvSpPr>
        <p:spPr/>
        <p:txBody>
          <a:bodyPr/>
          <a:lstStyle/>
          <a:p>
            <a:fld id="{0F673A88-2D38-459F-AEFC-D4E3F6734109}" type="datetimeFigureOut">
              <a:rPr lang="en-US" smtClean="0"/>
              <a:t>11/17/2024</a:t>
            </a:fld>
            <a:endParaRPr lang="en-US" dirty="0"/>
          </a:p>
        </p:txBody>
      </p:sp>
      <p:sp>
        <p:nvSpPr>
          <p:cNvPr id="5" name="Footer Placeholder 4">
            <a:extLst>
              <a:ext uri="{FF2B5EF4-FFF2-40B4-BE49-F238E27FC236}">
                <a16:creationId xmlns:a16="http://schemas.microsoft.com/office/drawing/2014/main" id="{45F52F15-E2E3-40B2-AE43-33955E4A9C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F4D276-39A1-4A40-AD6A-D388A3E326C1}"/>
              </a:ext>
            </a:extLst>
          </p:cNvPr>
          <p:cNvSpPr>
            <a:spLocks noGrp="1"/>
          </p:cNvSpPr>
          <p:nvPr>
            <p:ph type="sldNum" sz="quarter" idx="12"/>
          </p:nvPr>
        </p:nvSpPr>
        <p:spPr/>
        <p:txBody>
          <a:bodyPr/>
          <a:lstStyle/>
          <a:p>
            <a:fld id="{CE7F6D36-A3EB-45CA-8A0D-F2FB4B8FDACD}" type="slidenum">
              <a:rPr lang="en-US" smtClean="0"/>
              <a:t>‹#›</a:t>
            </a:fld>
            <a:endParaRPr lang="en-US" dirty="0"/>
          </a:p>
        </p:txBody>
      </p:sp>
    </p:spTree>
    <p:extLst>
      <p:ext uri="{BB962C8B-B14F-4D97-AF65-F5344CB8AC3E}">
        <p14:creationId xmlns:p14="http://schemas.microsoft.com/office/powerpoint/2010/main" val="458101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B2F551-1837-4A62-822A-E81A8569D0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D00CAE-4972-4109-BEA5-9D69D193E5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E4142-8FED-49B6-B3ED-77386437EA0A}"/>
              </a:ext>
            </a:extLst>
          </p:cNvPr>
          <p:cNvSpPr>
            <a:spLocks noGrp="1"/>
          </p:cNvSpPr>
          <p:nvPr>
            <p:ph type="dt" sz="half" idx="10"/>
          </p:nvPr>
        </p:nvSpPr>
        <p:spPr/>
        <p:txBody>
          <a:bodyPr/>
          <a:lstStyle/>
          <a:p>
            <a:fld id="{0F673A88-2D38-459F-AEFC-D4E3F6734109}" type="datetimeFigureOut">
              <a:rPr lang="en-US" smtClean="0"/>
              <a:t>11/17/2024</a:t>
            </a:fld>
            <a:endParaRPr lang="en-US" dirty="0"/>
          </a:p>
        </p:txBody>
      </p:sp>
      <p:sp>
        <p:nvSpPr>
          <p:cNvPr id="5" name="Footer Placeholder 4">
            <a:extLst>
              <a:ext uri="{FF2B5EF4-FFF2-40B4-BE49-F238E27FC236}">
                <a16:creationId xmlns:a16="http://schemas.microsoft.com/office/drawing/2014/main" id="{680F514F-07C3-4547-8AF3-6BF841E3D3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73DF63-EE03-4360-9939-85DC5B29278A}"/>
              </a:ext>
            </a:extLst>
          </p:cNvPr>
          <p:cNvSpPr>
            <a:spLocks noGrp="1"/>
          </p:cNvSpPr>
          <p:nvPr>
            <p:ph type="sldNum" sz="quarter" idx="12"/>
          </p:nvPr>
        </p:nvSpPr>
        <p:spPr/>
        <p:txBody>
          <a:bodyPr/>
          <a:lstStyle/>
          <a:p>
            <a:fld id="{CE7F6D36-A3EB-45CA-8A0D-F2FB4B8FDACD}" type="slidenum">
              <a:rPr lang="en-US" smtClean="0"/>
              <a:t>‹#›</a:t>
            </a:fld>
            <a:endParaRPr lang="en-US" dirty="0"/>
          </a:p>
        </p:txBody>
      </p:sp>
    </p:spTree>
    <p:extLst>
      <p:ext uri="{BB962C8B-B14F-4D97-AF65-F5344CB8AC3E}">
        <p14:creationId xmlns:p14="http://schemas.microsoft.com/office/powerpoint/2010/main" val="2136077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FA359-CA31-4C0C-9AA7-AFD805D243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F6F8D9-97CE-48AF-A3E2-3AFB0BA2A6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424B33-0516-4BB9-A836-886E1DB0B76B}"/>
              </a:ext>
            </a:extLst>
          </p:cNvPr>
          <p:cNvSpPr>
            <a:spLocks noGrp="1"/>
          </p:cNvSpPr>
          <p:nvPr>
            <p:ph type="dt" sz="half" idx="10"/>
          </p:nvPr>
        </p:nvSpPr>
        <p:spPr/>
        <p:txBody>
          <a:bodyPr/>
          <a:lstStyle/>
          <a:p>
            <a:fld id="{0F673A88-2D38-459F-AEFC-D4E3F6734109}" type="datetimeFigureOut">
              <a:rPr lang="en-US" smtClean="0"/>
              <a:t>11/17/2024</a:t>
            </a:fld>
            <a:endParaRPr lang="en-US" dirty="0"/>
          </a:p>
        </p:txBody>
      </p:sp>
      <p:sp>
        <p:nvSpPr>
          <p:cNvPr id="5" name="Footer Placeholder 4">
            <a:extLst>
              <a:ext uri="{FF2B5EF4-FFF2-40B4-BE49-F238E27FC236}">
                <a16:creationId xmlns:a16="http://schemas.microsoft.com/office/drawing/2014/main" id="{D2D1AFF9-86D4-41BD-AB3B-340015B6F8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667B88-E6EC-4D92-9C8D-743A32257FA4}"/>
              </a:ext>
            </a:extLst>
          </p:cNvPr>
          <p:cNvSpPr>
            <a:spLocks noGrp="1"/>
          </p:cNvSpPr>
          <p:nvPr>
            <p:ph type="sldNum" sz="quarter" idx="12"/>
          </p:nvPr>
        </p:nvSpPr>
        <p:spPr/>
        <p:txBody>
          <a:bodyPr/>
          <a:lstStyle/>
          <a:p>
            <a:fld id="{CE7F6D36-A3EB-45CA-8A0D-F2FB4B8FDACD}" type="slidenum">
              <a:rPr lang="en-US" smtClean="0"/>
              <a:t>‹#›</a:t>
            </a:fld>
            <a:endParaRPr lang="en-US" dirty="0"/>
          </a:p>
        </p:txBody>
      </p:sp>
    </p:spTree>
    <p:extLst>
      <p:ext uri="{BB962C8B-B14F-4D97-AF65-F5344CB8AC3E}">
        <p14:creationId xmlns:p14="http://schemas.microsoft.com/office/powerpoint/2010/main" val="277166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B0AD9-E97B-4F57-8537-9EDC2473E4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7DA191-9D65-4086-9023-2D79A70250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57F07B-F360-4BEB-B64E-D2ABECB0E520}"/>
              </a:ext>
            </a:extLst>
          </p:cNvPr>
          <p:cNvSpPr>
            <a:spLocks noGrp="1"/>
          </p:cNvSpPr>
          <p:nvPr>
            <p:ph type="dt" sz="half" idx="10"/>
          </p:nvPr>
        </p:nvSpPr>
        <p:spPr/>
        <p:txBody>
          <a:bodyPr/>
          <a:lstStyle/>
          <a:p>
            <a:fld id="{0F673A88-2D38-459F-AEFC-D4E3F6734109}" type="datetimeFigureOut">
              <a:rPr lang="en-US" smtClean="0"/>
              <a:t>11/17/2024</a:t>
            </a:fld>
            <a:endParaRPr lang="en-US" dirty="0"/>
          </a:p>
        </p:txBody>
      </p:sp>
      <p:sp>
        <p:nvSpPr>
          <p:cNvPr id="5" name="Footer Placeholder 4">
            <a:extLst>
              <a:ext uri="{FF2B5EF4-FFF2-40B4-BE49-F238E27FC236}">
                <a16:creationId xmlns:a16="http://schemas.microsoft.com/office/drawing/2014/main" id="{62586C2B-0C96-4584-9FCC-3F3EE0C053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CFD480A-6F65-4DE0-9189-974F730B3CB5}"/>
              </a:ext>
            </a:extLst>
          </p:cNvPr>
          <p:cNvSpPr>
            <a:spLocks noGrp="1"/>
          </p:cNvSpPr>
          <p:nvPr>
            <p:ph type="sldNum" sz="quarter" idx="12"/>
          </p:nvPr>
        </p:nvSpPr>
        <p:spPr/>
        <p:txBody>
          <a:bodyPr/>
          <a:lstStyle/>
          <a:p>
            <a:fld id="{CE7F6D36-A3EB-45CA-8A0D-F2FB4B8FDACD}" type="slidenum">
              <a:rPr lang="en-US" smtClean="0"/>
              <a:t>‹#›</a:t>
            </a:fld>
            <a:endParaRPr lang="en-US" dirty="0"/>
          </a:p>
        </p:txBody>
      </p:sp>
    </p:spTree>
    <p:extLst>
      <p:ext uri="{BB962C8B-B14F-4D97-AF65-F5344CB8AC3E}">
        <p14:creationId xmlns:p14="http://schemas.microsoft.com/office/powerpoint/2010/main" val="1678036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AF252-0307-409A-BF9F-9ED453ECFD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EE0E74-1130-4B44-B26C-1946CC4398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3C7F33-737A-4EF7-8297-836C21E6EA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D0E7EB-DAF2-47F0-B4A8-3C1BDD9289A3}"/>
              </a:ext>
            </a:extLst>
          </p:cNvPr>
          <p:cNvSpPr>
            <a:spLocks noGrp="1"/>
          </p:cNvSpPr>
          <p:nvPr>
            <p:ph type="dt" sz="half" idx="10"/>
          </p:nvPr>
        </p:nvSpPr>
        <p:spPr/>
        <p:txBody>
          <a:bodyPr/>
          <a:lstStyle/>
          <a:p>
            <a:fld id="{0F673A88-2D38-459F-AEFC-D4E3F6734109}" type="datetimeFigureOut">
              <a:rPr lang="en-US" smtClean="0"/>
              <a:t>11/17/2024</a:t>
            </a:fld>
            <a:endParaRPr lang="en-US" dirty="0"/>
          </a:p>
        </p:txBody>
      </p:sp>
      <p:sp>
        <p:nvSpPr>
          <p:cNvPr id="6" name="Footer Placeholder 5">
            <a:extLst>
              <a:ext uri="{FF2B5EF4-FFF2-40B4-BE49-F238E27FC236}">
                <a16:creationId xmlns:a16="http://schemas.microsoft.com/office/drawing/2014/main" id="{26862990-DC63-44B6-B0B5-90470AD9498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5037A7-B330-4FF5-B243-347657C29E18}"/>
              </a:ext>
            </a:extLst>
          </p:cNvPr>
          <p:cNvSpPr>
            <a:spLocks noGrp="1"/>
          </p:cNvSpPr>
          <p:nvPr>
            <p:ph type="sldNum" sz="quarter" idx="12"/>
          </p:nvPr>
        </p:nvSpPr>
        <p:spPr/>
        <p:txBody>
          <a:bodyPr/>
          <a:lstStyle/>
          <a:p>
            <a:fld id="{CE7F6D36-A3EB-45CA-8A0D-F2FB4B8FDACD}" type="slidenum">
              <a:rPr lang="en-US" smtClean="0"/>
              <a:t>‹#›</a:t>
            </a:fld>
            <a:endParaRPr lang="en-US" dirty="0"/>
          </a:p>
        </p:txBody>
      </p:sp>
    </p:spTree>
    <p:extLst>
      <p:ext uri="{BB962C8B-B14F-4D97-AF65-F5344CB8AC3E}">
        <p14:creationId xmlns:p14="http://schemas.microsoft.com/office/powerpoint/2010/main" val="2151104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EF47-438A-46F7-8737-9A52F84DB7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2E9B37-9BA0-4C39-A39A-07838EF258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C8BBE-640B-4BE3-9E08-A65859D708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28B012-4CB1-4DB7-B919-7A4BEAEA1C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1C4881-9F7F-4167-B249-72A885D8C3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A088A8-33FC-4DB6-8F8F-69B3E973E08C}"/>
              </a:ext>
            </a:extLst>
          </p:cNvPr>
          <p:cNvSpPr>
            <a:spLocks noGrp="1"/>
          </p:cNvSpPr>
          <p:nvPr>
            <p:ph type="dt" sz="half" idx="10"/>
          </p:nvPr>
        </p:nvSpPr>
        <p:spPr/>
        <p:txBody>
          <a:bodyPr/>
          <a:lstStyle/>
          <a:p>
            <a:fld id="{0F673A88-2D38-459F-AEFC-D4E3F6734109}" type="datetimeFigureOut">
              <a:rPr lang="en-US" smtClean="0"/>
              <a:t>11/17/2024</a:t>
            </a:fld>
            <a:endParaRPr lang="en-US" dirty="0"/>
          </a:p>
        </p:txBody>
      </p:sp>
      <p:sp>
        <p:nvSpPr>
          <p:cNvPr id="8" name="Footer Placeholder 7">
            <a:extLst>
              <a:ext uri="{FF2B5EF4-FFF2-40B4-BE49-F238E27FC236}">
                <a16:creationId xmlns:a16="http://schemas.microsoft.com/office/drawing/2014/main" id="{03BC7AC5-762A-4843-BD2D-31683185EDA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F32460E-2AF1-410D-8BBA-A082BEA25AFE}"/>
              </a:ext>
            </a:extLst>
          </p:cNvPr>
          <p:cNvSpPr>
            <a:spLocks noGrp="1"/>
          </p:cNvSpPr>
          <p:nvPr>
            <p:ph type="sldNum" sz="quarter" idx="12"/>
          </p:nvPr>
        </p:nvSpPr>
        <p:spPr/>
        <p:txBody>
          <a:bodyPr/>
          <a:lstStyle/>
          <a:p>
            <a:fld id="{CE7F6D36-A3EB-45CA-8A0D-F2FB4B8FDACD}" type="slidenum">
              <a:rPr lang="en-US" smtClean="0"/>
              <a:t>‹#›</a:t>
            </a:fld>
            <a:endParaRPr lang="en-US" dirty="0"/>
          </a:p>
        </p:txBody>
      </p:sp>
    </p:spTree>
    <p:extLst>
      <p:ext uri="{BB962C8B-B14F-4D97-AF65-F5344CB8AC3E}">
        <p14:creationId xmlns:p14="http://schemas.microsoft.com/office/powerpoint/2010/main" val="2575180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500B4-E2BE-429C-9010-A51D0E01F3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B594A9-9ACC-4342-8614-A234C8429EB9}"/>
              </a:ext>
            </a:extLst>
          </p:cNvPr>
          <p:cNvSpPr>
            <a:spLocks noGrp="1"/>
          </p:cNvSpPr>
          <p:nvPr>
            <p:ph type="dt" sz="half" idx="10"/>
          </p:nvPr>
        </p:nvSpPr>
        <p:spPr/>
        <p:txBody>
          <a:bodyPr/>
          <a:lstStyle/>
          <a:p>
            <a:fld id="{0F673A88-2D38-459F-AEFC-D4E3F6734109}" type="datetimeFigureOut">
              <a:rPr lang="en-US" smtClean="0"/>
              <a:t>11/17/2024</a:t>
            </a:fld>
            <a:endParaRPr lang="en-US" dirty="0"/>
          </a:p>
        </p:txBody>
      </p:sp>
      <p:sp>
        <p:nvSpPr>
          <p:cNvPr id="4" name="Footer Placeholder 3">
            <a:extLst>
              <a:ext uri="{FF2B5EF4-FFF2-40B4-BE49-F238E27FC236}">
                <a16:creationId xmlns:a16="http://schemas.microsoft.com/office/drawing/2014/main" id="{BA65D57D-8C15-4A5C-9B1E-DD9AC61A6E4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2B72E8E-F307-41A2-B2C5-36B205270C68}"/>
              </a:ext>
            </a:extLst>
          </p:cNvPr>
          <p:cNvSpPr>
            <a:spLocks noGrp="1"/>
          </p:cNvSpPr>
          <p:nvPr>
            <p:ph type="sldNum" sz="quarter" idx="12"/>
          </p:nvPr>
        </p:nvSpPr>
        <p:spPr/>
        <p:txBody>
          <a:bodyPr/>
          <a:lstStyle/>
          <a:p>
            <a:fld id="{CE7F6D36-A3EB-45CA-8A0D-F2FB4B8FDACD}" type="slidenum">
              <a:rPr lang="en-US" smtClean="0"/>
              <a:t>‹#›</a:t>
            </a:fld>
            <a:endParaRPr lang="en-US" dirty="0"/>
          </a:p>
        </p:txBody>
      </p:sp>
    </p:spTree>
    <p:extLst>
      <p:ext uri="{BB962C8B-B14F-4D97-AF65-F5344CB8AC3E}">
        <p14:creationId xmlns:p14="http://schemas.microsoft.com/office/powerpoint/2010/main" val="3681753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CD2937-E9B6-4330-A704-13830596905B}"/>
              </a:ext>
            </a:extLst>
          </p:cNvPr>
          <p:cNvSpPr>
            <a:spLocks noGrp="1"/>
          </p:cNvSpPr>
          <p:nvPr>
            <p:ph type="dt" sz="half" idx="10"/>
          </p:nvPr>
        </p:nvSpPr>
        <p:spPr/>
        <p:txBody>
          <a:bodyPr/>
          <a:lstStyle/>
          <a:p>
            <a:fld id="{0F673A88-2D38-459F-AEFC-D4E3F6734109}" type="datetimeFigureOut">
              <a:rPr lang="en-US" smtClean="0"/>
              <a:t>11/17/2024</a:t>
            </a:fld>
            <a:endParaRPr lang="en-US" dirty="0"/>
          </a:p>
        </p:txBody>
      </p:sp>
      <p:sp>
        <p:nvSpPr>
          <p:cNvPr id="3" name="Footer Placeholder 2">
            <a:extLst>
              <a:ext uri="{FF2B5EF4-FFF2-40B4-BE49-F238E27FC236}">
                <a16:creationId xmlns:a16="http://schemas.microsoft.com/office/drawing/2014/main" id="{618B7BE9-73DD-4667-8AAC-6F1B034905E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4495CEB-F4A9-41D1-83E8-9FD887C6153C}"/>
              </a:ext>
            </a:extLst>
          </p:cNvPr>
          <p:cNvSpPr>
            <a:spLocks noGrp="1"/>
          </p:cNvSpPr>
          <p:nvPr>
            <p:ph type="sldNum" sz="quarter" idx="12"/>
          </p:nvPr>
        </p:nvSpPr>
        <p:spPr/>
        <p:txBody>
          <a:bodyPr/>
          <a:lstStyle/>
          <a:p>
            <a:fld id="{CE7F6D36-A3EB-45CA-8A0D-F2FB4B8FDACD}" type="slidenum">
              <a:rPr lang="en-US" smtClean="0"/>
              <a:t>‹#›</a:t>
            </a:fld>
            <a:endParaRPr lang="en-US" dirty="0"/>
          </a:p>
        </p:txBody>
      </p:sp>
    </p:spTree>
    <p:extLst>
      <p:ext uri="{BB962C8B-B14F-4D97-AF65-F5344CB8AC3E}">
        <p14:creationId xmlns:p14="http://schemas.microsoft.com/office/powerpoint/2010/main" val="2693240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730F-D06D-4C65-95DE-D494C2806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B04AD1-ECDC-402E-9159-37895BCDCD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3A81D8-A3C4-4586-B4FC-E90B33948C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19678C-2D42-42BD-BBDA-FE1D73968C73}"/>
              </a:ext>
            </a:extLst>
          </p:cNvPr>
          <p:cNvSpPr>
            <a:spLocks noGrp="1"/>
          </p:cNvSpPr>
          <p:nvPr>
            <p:ph type="dt" sz="half" idx="10"/>
          </p:nvPr>
        </p:nvSpPr>
        <p:spPr/>
        <p:txBody>
          <a:bodyPr/>
          <a:lstStyle/>
          <a:p>
            <a:fld id="{0F673A88-2D38-459F-AEFC-D4E3F6734109}" type="datetimeFigureOut">
              <a:rPr lang="en-US" smtClean="0"/>
              <a:t>11/17/2024</a:t>
            </a:fld>
            <a:endParaRPr lang="en-US" dirty="0"/>
          </a:p>
        </p:txBody>
      </p:sp>
      <p:sp>
        <p:nvSpPr>
          <p:cNvPr id="6" name="Footer Placeholder 5">
            <a:extLst>
              <a:ext uri="{FF2B5EF4-FFF2-40B4-BE49-F238E27FC236}">
                <a16:creationId xmlns:a16="http://schemas.microsoft.com/office/drawing/2014/main" id="{60035AC4-5FC5-4D37-8739-028ED816910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DF741E2-E212-4114-9310-AC53A127C4EB}"/>
              </a:ext>
            </a:extLst>
          </p:cNvPr>
          <p:cNvSpPr>
            <a:spLocks noGrp="1"/>
          </p:cNvSpPr>
          <p:nvPr>
            <p:ph type="sldNum" sz="quarter" idx="12"/>
          </p:nvPr>
        </p:nvSpPr>
        <p:spPr/>
        <p:txBody>
          <a:bodyPr/>
          <a:lstStyle/>
          <a:p>
            <a:fld id="{CE7F6D36-A3EB-45CA-8A0D-F2FB4B8FDACD}" type="slidenum">
              <a:rPr lang="en-US" smtClean="0"/>
              <a:t>‹#›</a:t>
            </a:fld>
            <a:endParaRPr lang="en-US" dirty="0"/>
          </a:p>
        </p:txBody>
      </p:sp>
    </p:spTree>
    <p:extLst>
      <p:ext uri="{BB962C8B-B14F-4D97-AF65-F5344CB8AC3E}">
        <p14:creationId xmlns:p14="http://schemas.microsoft.com/office/powerpoint/2010/main" val="1644853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E6BEC-8B96-484A-A2FD-62EC815DE4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1BA8B6-C880-4177-ADB9-637044E7BB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24E2092-0263-4348-91B3-A93C5418E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301599-C4F7-473B-84E6-A67D152ED333}"/>
              </a:ext>
            </a:extLst>
          </p:cNvPr>
          <p:cNvSpPr>
            <a:spLocks noGrp="1"/>
          </p:cNvSpPr>
          <p:nvPr>
            <p:ph type="dt" sz="half" idx="10"/>
          </p:nvPr>
        </p:nvSpPr>
        <p:spPr/>
        <p:txBody>
          <a:bodyPr/>
          <a:lstStyle/>
          <a:p>
            <a:fld id="{0F673A88-2D38-459F-AEFC-D4E3F6734109}" type="datetimeFigureOut">
              <a:rPr lang="en-US" smtClean="0"/>
              <a:t>11/17/2024</a:t>
            </a:fld>
            <a:endParaRPr lang="en-US" dirty="0"/>
          </a:p>
        </p:txBody>
      </p:sp>
      <p:sp>
        <p:nvSpPr>
          <p:cNvPr id="6" name="Footer Placeholder 5">
            <a:extLst>
              <a:ext uri="{FF2B5EF4-FFF2-40B4-BE49-F238E27FC236}">
                <a16:creationId xmlns:a16="http://schemas.microsoft.com/office/drawing/2014/main" id="{BE1CD6E6-1599-48CF-A766-0AB1A6F62A4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C020EB-848D-400D-8DB8-CE2F9388ADAA}"/>
              </a:ext>
            </a:extLst>
          </p:cNvPr>
          <p:cNvSpPr>
            <a:spLocks noGrp="1"/>
          </p:cNvSpPr>
          <p:nvPr>
            <p:ph type="sldNum" sz="quarter" idx="12"/>
          </p:nvPr>
        </p:nvSpPr>
        <p:spPr/>
        <p:txBody>
          <a:bodyPr/>
          <a:lstStyle/>
          <a:p>
            <a:fld id="{CE7F6D36-A3EB-45CA-8A0D-F2FB4B8FDACD}" type="slidenum">
              <a:rPr lang="en-US" smtClean="0"/>
              <a:t>‹#›</a:t>
            </a:fld>
            <a:endParaRPr lang="en-US" dirty="0"/>
          </a:p>
        </p:txBody>
      </p:sp>
    </p:spTree>
    <p:extLst>
      <p:ext uri="{BB962C8B-B14F-4D97-AF65-F5344CB8AC3E}">
        <p14:creationId xmlns:p14="http://schemas.microsoft.com/office/powerpoint/2010/main" val="1770379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B24DBA-7F5B-41CA-88DD-EC8A11F346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A5015B-00B1-4F51-A7EB-29B4108B3A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E57022-87F0-4FEE-9B00-961419F484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673A88-2D38-459F-AEFC-D4E3F6734109}" type="datetimeFigureOut">
              <a:rPr lang="en-US" smtClean="0"/>
              <a:t>11/17/2024</a:t>
            </a:fld>
            <a:endParaRPr lang="en-US" dirty="0"/>
          </a:p>
        </p:txBody>
      </p:sp>
      <p:sp>
        <p:nvSpPr>
          <p:cNvPr id="5" name="Footer Placeholder 4">
            <a:extLst>
              <a:ext uri="{FF2B5EF4-FFF2-40B4-BE49-F238E27FC236}">
                <a16:creationId xmlns:a16="http://schemas.microsoft.com/office/drawing/2014/main" id="{70CEFA42-831A-4C08-882F-59C2723178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61F67C4-98FA-4BBE-BE94-E4EDEB2CFF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F6D36-A3EB-45CA-8A0D-F2FB4B8FDACD}" type="slidenum">
              <a:rPr lang="en-US" smtClean="0"/>
              <a:t>‹#›</a:t>
            </a:fld>
            <a:endParaRPr lang="en-US" dirty="0"/>
          </a:p>
        </p:txBody>
      </p:sp>
    </p:spTree>
    <p:extLst>
      <p:ext uri="{BB962C8B-B14F-4D97-AF65-F5344CB8AC3E}">
        <p14:creationId xmlns:p14="http://schemas.microsoft.com/office/powerpoint/2010/main" val="1966025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5F52454-4C01-47C5-95AC-3C5CF7B608E3}"/>
              </a:ext>
            </a:extLst>
          </p:cNvPr>
          <p:cNvSpPr>
            <a:spLocks noGrp="1"/>
          </p:cNvSpPr>
          <p:nvPr>
            <p:ph type="subTitle" idx="1"/>
          </p:nvPr>
        </p:nvSpPr>
        <p:spPr/>
        <p:txBody>
          <a:bodyPr>
            <a:norm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Thursday, November 7, 2024</a:t>
            </a:r>
          </a:p>
          <a:p>
            <a:pPr marL="0" marR="0" lvl="0" indent="0" defTabSz="914400" rtl="0" eaLnBrk="0" fontAlgn="base" latinLnBrk="0" hangingPunct="0">
              <a:lnSpc>
                <a:spcPct val="100000"/>
              </a:lnSpc>
              <a:spcBef>
                <a:spcPct val="0"/>
              </a:spcBef>
              <a:spcAft>
                <a:spcPct val="0"/>
              </a:spcAft>
              <a:buClrTx/>
              <a:buSzTx/>
              <a:tabLst/>
            </a:pP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1" i="0" u="none" strike="noStrike" cap="none" normalizeH="0" baseline="0" dirty="0">
                <a:ln>
                  <a:noFill/>
                </a:ln>
                <a:solidFill>
                  <a:schemeClr val="tx1"/>
                </a:solidFill>
                <a:effectLst/>
                <a:latin typeface="Arial" panose="020B0604020202020204" pitchFamily="34" charset="0"/>
              </a:rPr>
              <a:t>Presented by</a:t>
            </a:r>
            <a:r>
              <a:rPr kumimoji="0" lang="en-US" altLang="en-US" sz="2400" b="0" i="0" u="none" strike="noStrike" cap="none" normalizeH="0" baseline="0" dirty="0">
                <a:ln>
                  <a:noFill/>
                </a:ln>
                <a:solidFill>
                  <a:schemeClr val="tx1"/>
                </a:solidFill>
                <a:effectLst/>
                <a:latin typeface="Arial" panose="020B0604020202020204" pitchFamily="34" charset="0"/>
              </a:rPr>
              <a:t>: Paul </a:t>
            </a:r>
            <a:r>
              <a:rPr kumimoji="0" lang="en-US" altLang="en-US" sz="2400" b="0" i="0" u="none" strike="noStrike" cap="none" normalizeH="0" baseline="0" dirty="0" err="1">
                <a:ln>
                  <a:noFill/>
                </a:ln>
                <a:solidFill>
                  <a:schemeClr val="tx1"/>
                </a:solidFill>
                <a:effectLst/>
                <a:latin typeface="Arial" panose="020B0604020202020204" pitchFamily="34" charset="0"/>
              </a:rPr>
              <a:t>Schmelzer</a:t>
            </a:r>
            <a:r>
              <a:rPr kumimoji="0" lang="en-US" altLang="en-US" sz="2400" b="0" i="0" u="none" strike="noStrike" cap="none" normalizeH="0" baseline="0" dirty="0">
                <a:ln>
                  <a:noFill/>
                </a:ln>
                <a:solidFill>
                  <a:schemeClr val="tx1"/>
                </a:solidFill>
                <a:effectLst/>
                <a:latin typeface="Arial" panose="020B0604020202020204" pitchFamily="34" charset="0"/>
              </a:rPr>
              <a:t> </a:t>
            </a:r>
          </a:p>
        </p:txBody>
      </p:sp>
      <p:sp>
        <p:nvSpPr>
          <p:cNvPr id="4" name="Rectangle 1">
            <a:extLst>
              <a:ext uri="{FF2B5EF4-FFF2-40B4-BE49-F238E27FC236}">
                <a16:creationId xmlns:a16="http://schemas.microsoft.com/office/drawing/2014/main" id="{C8E50886-5A40-40DD-A448-8119C4E303D9}"/>
              </a:ext>
            </a:extLst>
          </p:cNvPr>
          <p:cNvSpPr>
            <a:spLocks noGrp="1" noChangeArrowheads="1"/>
          </p:cNvSpPr>
          <p:nvPr>
            <p:ph type="ctrTitle"/>
          </p:nvPr>
        </p:nvSpPr>
        <p:spPr bwMode="auto">
          <a:xfrm>
            <a:off x="1916854" y="1480831"/>
            <a:ext cx="781496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3200" b="0" i="0" u="none" strike="noStrike" cap="none" normalizeH="0" baseline="0" dirty="0">
                <a:ln>
                  <a:noFill/>
                </a:ln>
                <a:solidFill>
                  <a:schemeClr val="tx1"/>
                </a:solidFill>
                <a:effectLst/>
                <a:latin typeface="Arial" panose="020B0604020202020204" pitchFamily="34" charset="0"/>
              </a:rPr>
              <a:t>Lumbar Spine Degenerative Classification</a:t>
            </a:r>
            <a:br>
              <a:rPr kumimoji="0" lang="en-US" altLang="en-US" sz="3200" b="0" i="0" u="none" strike="noStrike" cap="none" normalizeH="0" baseline="0" dirty="0">
                <a:ln>
                  <a:noFill/>
                </a:ln>
                <a:solidFill>
                  <a:schemeClr val="tx1"/>
                </a:solidFill>
                <a:effectLst/>
                <a:latin typeface="Arial" panose="020B0604020202020204" pitchFamily="34" charset="0"/>
              </a:rPr>
            </a:br>
            <a:br>
              <a:rPr kumimoji="0" lang="en-US" altLang="en-US" sz="32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BackProp for Back</a:t>
            </a:r>
          </a:p>
        </p:txBody>
      </p:sp>
    </p:spTree>
    <p:extLst>
      <p:ext uri="{BB962C8B-B14F-4D97-AF65-F5344CB8AC3E}">
        <p14:creationId xmlns:p14="http://schemas.microsoft.com/office/powerpoint/2010/main" val="2232283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C3EC8-2323-4BDD-ACF3-DF503A54175B}"/>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rPr>
              <a:t>Dataset (sample for L5/S1)</a:t>
            </a:r>
            <a:endParaRPr lang="en-US" dirty="0"/>
          </a:p>
        </p:txBody>
      </p:sp>
      <p:sp>
        <p:nvSpPr>
          <p:cNvPr id="3" name="Content Placeholder 2">
            <a:extLst>
              <a:ext uri="{FF2B5EF4-FFF2-40B4-BE49-F238E27FC236}">
                <a16:creationId xmlns:a16="http://schemas.microsoft.com/office/drawing/2014/main" id="{53B6E686-C17F-4246-97AC-8E74041F1B10}"/>
              </a:ext>
            </a:extLst>
          </p:cNvPr>
          <p:cNvSpPr>
            <a:spLocks noGrp="1"/>
          </p:cNvSpPr>
          <p:nvPr>
            <p:ph idx="1"/>
          </p:nvPr>
        </p:nvSpPr>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Train-test split  </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80%</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for training and </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20%</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for testing.</a:t>
            </a:r>
          </a:p>
          <a:p>
            <a:pPr marL="342900" indent="-342900">
              <a:lnSpc>
                <a:spcPct val="107000"/>
              </a:lnSpc>
              <a:spcBef>
                <a:spcPts val="0"/>
              </a:spcBef>
              <a:spcAft>
                <a:spcPts val="800"/>
              </a:spcAft>
              <a:buSzPts val="1000"/>
              <a:buFont typeface="Symbol" panose="05050102010706020507" pitchFamily="18" charset="2"/>
              <a:buChar char=""/>
              <a:tabLst>
                <a:tab pos="4572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Train validation split </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80%</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for training and </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20%</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for validation.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Calculation time on the training set is approximately one hour per epoch (5</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 hours)</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indent="-342900">
              <a:lnSpc>
                <a:spcPct val="107000"/>
              </a:lnSpc>
              <a:spcBef>
                <a:spcPts val="0"/>
              </a:spcBef>
              <a:spcAft>
                <a:spcPts val="800"/>
              </a:spcAft>
              <a:buSzPts val="1000"/>
              <a:buFont typeface="Symbol" panose="05050102010706020507" pitchFamily="18" charset="2"/>
              <a:buChar char=""/>
              <a:tabLst>
                <a:tab pos="457200" algn="l"/>
              </a:tabLst>
            </a:pPr>
            <a:endParaRPr lang="en-US" sz="1800" dirty="0">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57128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88A5-9BCF-4339-9EA0-E73B6B65CBA1}"/>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rPr>
              <a:t>Dataset</a:t>
            </a:r>
            <a:endParaRPr lang="en-US" dirty="0"/>
          </a:p>
        </p:txBody>
      </p:sp>
      <p:sp>
        <p:nvSpPr>
          <p:cNvPr id="3" name="Content Placeholder 2">
            <a:extLst>
              <a:ext uri="{FF2B5EF4-FFF2-40B4-BE49-F238E27FC236}">
                <a16:creationId xmlns:a16="http://schemas.microsoft.com/office/drawing/2014/main" id="{BF53F442-212B-4D71-A6F9-2AF7A5C98D64}"/>
              </a:ext>
            </a:extLst>
          </p:cNvPr>
          <p:cNvSpPr>
            <a:spLocks noGrp="1"/>
          </p:cNvSpPr>
          <p:nvPr>
            <p:ph idx="1"/>
          </p:nvPr>
        </p:nvSpPr>
        <p:spPr/>
        <p:txBody>
          <a:bodyPr>
            <a:normAutofit/>
          </a:bodyPr>
          <a:lstStyle/>
          <a:p>
            <a:pPr lvl="1">
              <a:spcAft>
                <a:spcPts val="1200"/>
              </a:spcAft>
            </a:pPr>
            <a:r>
              <a:rPr lang="en-US" sz="4000" b="1" dirty="0"/>
              <a:t>Predictions</a:t>
            </a:r>
            <a:r>
              <a:rPr lang="en-US" sz="4000" dirty="0"/>
              <a:t>: on test data for Left Neural Foraminal Narrowing L5/S1</a:t>
            </a:r>
          </a:p>
          <a:p>
            <a:pPr lvl="1">
              <a:spcAft>
                <a:spcPts val="1200"/>
              </a:spcAft>
            </a:pPr>
            <a:r>
              <a:rPr lang="en-US" sz="4000" b="1" dirty="0"/>
              <a:t>Predictions: on other positions L1/L2 - L2/3 - L3/4 - L4/L5 and </a:t>
            </a:r>
          </a:p>
          <a:p>
            <a:pPr lvl="1"/>
            <a:r>
              <a:rPr lang="en-US" sz="4000" b="1" dirty="0"/>
              <a:t>Predictions: </a:t>
            </a:r>
            <a:r>
              <a:rPr lang="en-US" sz="4000" dirty="0"/>
              <a:t>How well it performs on Right Neural Foraminal Narrowing ?</a:t>
            </a:r>
          </a:p>
        </p:txBody>
      </p:sp>
    </p:spTree>
    <p:extLst>
      <p:ext uri="{BB962C8B-B14F-4D97-AF65-F5344CB8AC3E}">
        <p14:creationId xmlns:p14="http://schemas.microsoft.com/office/powerpoint/2010/main" val="2658060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88A5-9BCF-4339-9EA0-E73B6B65CBA1}"/>
              </a:ext>
            </a:extLst>
          </p:cNvPr>
          <p:cNvSpPr>
            <a:spLocks noGrp="1"/>
          </p:cNvSpPr>
          <p:nvPr>
            <p:ph type="title"/>
          </p:nvPr>
        </p:nvSpPr>
        <p:spPr/>
        <p:txBody>
          <a:bodyPr>
            <a:normAutofit fontScale="90000"/>
          </a:bodyPr>
          <a:lstStyle/>
          <a:p>
            <a:r>
              <a:rPr lang="en-US" sz="4400" b="1" dirty="0">
                <a:effectLst/>
                <a:latin typeface="Times New Roman" panose="02020603050405020304" pitchFamily="18" charset="0"/>
                <a:ea typeface="Times New Roman" panose="02020603050405020304" pitchFamily="18" charset="0"/>
              </a:rPr>
              <a:t>Methods - </a:t>
            </a:r>
            <a:r>
              <a:rPr lang="en-US" dirty="0"/>
              <a:t>Transfer Learning with Pretrained ResNet-50 for Feature Extraction</a:t>
            </a:r>
            <a:br>
              <a:rPr lang="en-US" sz="4400" b="1"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F53F442-212B-4D71-A6F9-2AF7A5C98D64}"/>
              </a:ext>
            </a:extLst>
          </p:cNvPr>
          <p:cNvSpPr>
            <a:spLocks noGrp="1"/>
          </p:cNvSpPr>
          <p:nvPr>
            <p:ph idx="1"/>
          </p:nvPr>
        </p:nvSpPr>
        <p:spPr/>
        <p:txBody>
          <a:bodyPr>
            <a:normAutofit/>
          </a:bodyPr>
          <a:lstStyle/>
          <a:p>
            <a:pPr marL="457200" lvl="1" indent="0">
              <a:buNone/>
            </a:pPr>
            <a:r>
              <a:rPr lang="en-US" sz="2800" b="1" dirty="0">
                <a:latin typeface="Times New Roman" panose="02020603050405020304" pitchFamily="18" charset="0"/>
                <a:cs typeface="Times New Roman" panose="02020603050405020304" pitchFamily="18" charset="0"/>
              </a:rPr>
              <a:t>ResNet-50 </a:t>
            </a:r>
          </a:p>
          <a:p>
            <a:pPr lvl="1">
              <a:lnSpc>
                <a:spcPct val="100000"/>
              </a:lnSpc>
            </a:pPr>
            <a:r>
              <a:rPr lang="en-US" sz="2800" dirty="0">
                <a:latin typeface="Times New Roman" panose="02020603050405020304" pitchFamily="18" charset="0"/>
                <a:cs typeface="Times New Roman" panose="02020603050405020304" pitchFamily="18" charset="0"/>
              </a:rPr>
              <a:t>A deep convolutional neural network with 50 layers</a:t>
            </a:r>
          </a:p>
          <a:p>
            <a:pPr lvl="1">
              <a:lnSpc>
                <a:spcPct val="100000"/>
              </a:lnSpc>
            </a:pPr>
            <a:r>
              <a:rPr lang="en-US" sz="2800" dirty="0">
                <a:latin typeface="Times New Roman" panose="02020603050405020304" pitchFamily="18" charset="0"/>
                <a:cs typeface="Times New Roman" panose="02020603050405020304" pitchFamily="18" charset="0"/>
              </a:rPr>
              <a:t>Tackles the vanishing gradient problem in deep networks</a:t>
            </a:r>
          </a:p>
          <a:p>
            <a:pPr lvl="1">
              <a:lnSpc>
                <a:spcPct val="100000"/>
              </a:lnSpc>
            </a:pPr>
            <a:r>
              <a:rPr lang="en-US" sz="2800" dirty="0">
                <a:latin typeface="Times New Roman" panose="02020603050405020304" pitchFamily="18" charset="0"/>
                <a:cs typeface="Times New Roman" panose="02020603050405020304" pitchFamily="18" charset="0"/>
              </a:rPr>
              <a:t>Ideal for deep learning on complex, layered datasets</a:t>
            </a:r>
          </a:p>
          <a:p>
            <a:pPr lvl="1">
              <a:lnSpc>
                <a:spcPct val="100000"/>
              </a:lnSpc>
            </a:pPr>
            <a:r>
              <a:rPr lang="en-US" sz="2800" dirty="0">
                <a:latin typeface="Times New Roman" panose="02020603050405020304" pitchFamily="18" charset="0"/>
                <a:cs typeface="Times New Roman" panose="02020603050405020304" pitchFamily="18" charset="0"/>
              </a:rPr>
              <a:t>Operates with pre-trained weights </a:t>
            </a:r>
          </a:p>
          <a:p>
            <a:pPr lvl="1">
              <a:lnSpc>
                <a:spcPct val="100000"/>
              </a:lnSpc>
            </a:pPr>
            <a:r>
              <a:rPr lang="en-US" sz="2800" dirty="0">
                <a:latin typeface="Times New Roman" panose="02020603050405020304" pitchFamily="18" charset="0"/>
                <a:cs typeface="Times New Roman" panose="02020603050405020304" pitchFamily="18" charset="0"/>
              </a:rPr>
              <a:t>ImageNet-1k contains 1,000 categories and millions of images</a:t>
            </a:r>
          </a:p>
          <a:p>
            <a:pPr lvl="1">
              <a:lnSpc>
                <a:spcPct val="100000"/>
              </a:lnSpc>
            </a:pPr>
            <a:r>
              <a:rPr lang="en-US" sz="2800" dirty="0">
                <a:latin typeface="Times New Roman" panose="02020603050405020304" pitchFamily="18" charset="0"/>
                <a:cs typeface="Times New Roman" panose="02020603050405020304" pitchFamily="18" charset="0"/>
              </a:rPr>
              <a:t>Good choice for medical imaging, image recognition</a:t>
            </a:r>
          </a:p>
          <a:p>
            <a:pPr lvl="1">
              <a:lnSpc>
                <a:spcPct val="100000"/>
              </a:lnSpc>
            </a:pPr>
            <a:r>
              <a:rPr lang="en-US" sz="2800" dirty="0">
                <a:latin typeface="Times New Roman" panose="02020603050405020304" pitchFamily="18" charset="0"/>
                <a:cs typeface="Times New Roman" panose="02020603050405020304" pitchFamily="18" charset="0"/>
              </a:rPr>
              <a:t>Introducing of additional layers to improve performance of the original model</a:t>
            </a:r>
          </a:p>
          <a:p>
            <a:pPr lvl="1">
              <a:lnSpc>
                <a:spcPct val="100000"/>
              </a:lnSpc>
            </a:pPr>
            <a:endParaRPr lang="en-US" sz="2000" dirty="0">
              <a:latin typeface="Times New Roman" panose="02020603050405020304" pitchFamily="18" charset="0"/>
              <a:cs typeface="Times New Roman" panose="02020603050405020304" pitchFamily="18" charset="0"/>
            </a:endParaRPr>
          </a:p>
          <a:p>
            <a:pPr lvl="1">
              <a:lnSpc>
                <a:spcPct val="100000"/>
              </a:lnSpc>
            </a:pPr>
            <a:endParaRPr lang="en-US" sz="2000" dirty="0">
              <a:latin typeface="Times New Roman" panose="02020603050405020304" pitchFamily="18" charset="0"/>
              <a:cs typeface="Times New Roman" panose="02020603050405020304" pitchFamily="18" charset="0"/>
            </a:endParaRPr>
          </a:p>
          <a:p>
            <a:pPr lvl="1">
              <a:lnSpc>
                <a:spcPct val="100000"/>
              </a:lnSpc>
            </a:pPr>
            <a:endParaRPr lang="en-US" sz="2000" dirty="0">
              <a:latin typeface="Times New Roman" panose="02020603050405020304" pitchFamily="18" charset="0"/>
              <a:cs typeface="Times New Roman" panose="02020603050405020304" pitchFamily="18" charset="0"/>
            </a:endParaRPr>
          </a:p>
          <a:p>
            <a:pPr lvl="1">
              <a:lnSpc>
                <a:spcPct val="100000"/>
              </a:lnSpc>
            </a:pPr>
            <a:endParaRPr lang="en-US" sz="2000" dirty="0">
              <a:latin typeface="Times New Roman" panose="02020603050405020304" pitchFamily="18" charset="0"/>
              <a:cs typeface="Times New Roman" panose="02020603050405020304" pitchFamily="18" charset="0"/>
            </a:endParaRPr>
          </a:p>
          <a:p>
            <a:endParaRPr lang="en-US" sz="1200" dirty="0"/>
          </a:p>
        </p:txBody>
      </p:sp>
    </p:spTree>
    <p:extLst>
      <p:ext uri="{BB962C8B-B14F-4D97-AF65-F5344CB8AC3E}">
        <p14:creationId xmlns:p14="http://schemas.microsoft.com/office/powerpoint/2010/main" val="92948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88A5-9BCF-4339-9EA0-E73B6B65CBA1}"/>
              </a:ext>
            </a:extLst>
          </p:cNvPr>
          <p:cNvSpPr>
            <a:spLocks noGrp="1"/>
          </p:cNvSpPr>
          <p:nvPr>
            <p:ph type="title"/>
          </p:nvPr>
        </p:nvSpPr>
        <p:spPr/>
        <p:txBody>
          <a:bodyPr>
            <a:normAutofit fontScale="90000"/>
          </a:bodyPr>
          <a:lstStyle/>
          <a:p>
            <a:r>
              <a:rPr lang="en-US" sz="4400" b="1" dirty="0">
                <a:effectLst/>
                <a:latin typeface="Times New Roman" panose="02020603050405020304" pitchFamily="18" charset="0"/>
                <a:ea typeface="Times New Roman" panose="02020603050405020304" pitchFamily="18" charset="0"/>
              </a:rPr>
              <a:t>Methods - </a:t>
            </a:r>
            <a:r>
              <a:rPr lang="en-US" sz="4400" b="1" dirty="0">
                <a:latin typeface="Times New Roman" panose="02020603050405020304" pitchFamily="18" charset="0"/>
                <a:cs typeface="Times New Roman" panose="02020603050405020304" pitchFamily="18" charset="0"/>
              </a:rPr>
              <a:t>Transfer Learning with Pretrained Model ResNet-50</a:t>
            </a:r>
            <a:br>
              <a:rPr lang="en-US" sz="4400" b="1"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F53F442-212B-4D71-A6F9-2AF7A5C98D64}"/>
              </a:ext>
            </a:extLst>
          </p:cNvPr>
          <p:cNvSpPr>
            <a:spLocks noGrp="1"/>
          </p:cNvSpPr>
          <p:nvPr>
            <p:ph idx="1"/>
          </p:nvPr>
        </p:nvSpPr>
        <p:spPr/>
        <p:txBody>
          <a:bodyPr>
            <a:normAutofit/>
          </a:bodyPr>
          <a:lstStyle/>
          <a:p>
            <a:pPr marL="457200" lvl="1" indent="0">
              <a:lnSpc>
                <a:spcPct val="100000"/>
              </a:lnSpc>
              <a:buNone/>
            </a:pPr>
            <a:r>
              <a:rPr lang="en-US" sz="3200" dirty="0">
                <a:latin typeface="Times New Roman" panose="02020603050405020304" pitchFamily="18" charset="0"/>
                <a:cs typeface="Times New Roman" panose="02020603050405020304" pitchFamily="18" charset="0"/>
              </a:rPr>
              <a:t>Early stopping</a:t>
            </a:r>
          </a:p>
          <a:p>
            <a:pPr lvl="2">
              <a:lnSpc>
                <a:spcPct val="100000"/>
              </a:lnSpc>
              <a:spcBef>
                <a:spcPts val="1200"/>
              </a:spcBef>
            </a:pPr>
            <a:r>
              <a:rPr lang="en-US" sz="2400" b="1" dirty="0">
                <a:latin typeface="Times New Roman" panose="02020603050405020304" pitchFamily="18" charset="0"/>
                <a:cs typeface="Times New Roman" panose="02020603050405020304" pitchFamily="18" charset="0"/>
              </a:rPr>
              <a:t>Divergence-Based Early Stopping</a:t>
            </a:r>
            <a:r>
              <a:rPr lang="en-US" sz="2400" dirty="0">
                <a:latin typeface="Times New Roman" panose="02020603050405020304" pitchFamily="18" charset="0"/>
                <a:cs typeface="Times New Roman" panose="02020603050405020304" pitchFamily="18" charset="0"/>
              </a:rPr>
              <a:t>:</a:t>
            </a:r>
          </a:p>
          <a:p>
            <a:pPr lvl="3">
              <a:lnSpc>
                <a:spcPct val="100000"/>
              </a:lnSpc>
            </a:pPr>
            <a:r>
              <a:rPr lang="en-US" sz="2200" dirty="0">
                <a:latin typeface="Times New Roman" panose="02020603050405020304" pitchFamily="18" charset="0"/>
                <a:cs typeface="Times New Roman" panose="02020603050405020304" pitchFamily="18" charset="0"/>
              </a:rPr>
              <a:t>Validation loss exceeds training loss by more than a predefined threshold  (0.5)</a:t>
            </a:r>
          </a:p>
          <a:p>
            <a:pPr lvl="3">
              <a:lnSpc>
                <a:spcPct val="100000"/>
              </a:lnSpc>
            </a:pPr>
            <a:r>
              <a:rPr lang="en-US" sz="2200" dirty="0">
                <a:latin typeface="Times New Roman" panose="02020603050405020304" pitchFamily="18" charset="0"/>
                <a:cs typeface="Times New Roman" panose="02020603050405020304" pitchFamily="18" charset="0"/>
              </a:rPr>
              <a:t>Over a certain number of epochs (5)</a:t>
            </a:r>
          </a:p>
          <a:p>
            <a:pPr lvl="3">
              <a:lnSpc>
                <a:spcPct val="100000"/>
              </a:lnSpc>
            </a:pPr>
            <a:endParaRPr lang="en-US" sz="1200" dirty="0">
              <a:latin typeface="Times New Roman" panose="02020603050405020304" pitchFamily="18" charset="0"/>
              <a:cs typeface="Times New Roman" panose="02020603050405020304" pitchFamily="18" charset="0"/>
            </a:endParaRPr>
          </a:p>
          <a:p>
            <a:pPr lvl="2">
              <a:lnSpc>
                <a:spcPct val="100000"/>
              </a:lnSpc>
            </a:pPr>
            <a:r>
              <a:rPr lang="en-US" sz="2400" b="1" dirty="0">
                <a:latin typeface="Times New Roman" panose="02020603050405020304" pitchFamily="18" charset="0"/>
                <a:cs typeface="Times New Roman" panose="02020603050405020304" pitchFamily="18" charset="0"/>
              </a:rPr>
              <a:t>Plateau-Based Early Stopping:</a:t>
            </a:r>
          </a:p>
          <a:p>
            <a:pPr lvl="3">
              <a:lnSpc>
                <a:spcPct val="100000"/>
              </a:lnSpc>
            </a:pPr>
            <a:r>
              <a:rPr lang="en-US" sz="2200" dirty="0">
                <a:latin typeface="Times New Roman" panose="02020603050405020304" pitchFamily="18" charset="0"/>
                <a:cs typeface="Times New Roman" panose="02020603050405020304" pitchFamily="18" charset="0"/>
              </a:rPr>
              <a:t>Validation loss stops improving for a specified number (5) of epochs </a:t>
            </a:r>
          </a:p>
          <a:p>
            <a:pPr lvl="1">
              <a:lnSpc>
                <a:spcPct val="100000"/>
              </a:lnSpc>
            </a:pPr>
            <a:endParaRPr lang="en-US" sz="2000" dirty="0">
              <a:latin typeface="Times New Roman" panose="02020603050405020304" pitchFamily="18" charset="0"/>
              <a:cs typeface="Times New Roman" panose="02020603050405020304" pitchFamily="18" charset="0"/>
            </a:endParaRPr>
          </a:p>
          <a:p>
            <a:pPr lvl="1">
              <a:lnSpc>
                <a:spcPct val="100000"/>
              </a:lnSpc>
            </a:pPr>
            <a:endParaRPr lang="en-US" sz="2000" dirty="0">
              <a:latin typeface="Times New Roman" panose="02020603050405020304" pitchFamily="18" charset="0"/>
              <a:cs typeface="Times New Roman" panose="02020603050405020304" pitchFamily="18" charset="0"/>
            </a:endParaRPr>
          </a:p>
          <a:p>
            <a:endParaRPr lang="en-US" sz="1200" dirty="0"/>
          </a:p>
        </p:txBody>
      </p:sp>
    </p:spTree>
    <p:extLst>
      <p:ext uri="{BB962C8B-B14F-4D97-AF65-F5344CB8AC3E}">
        <p14:creationId xmlns:p14="http://schemas.microsoft.com/office/powerpoint/2010/main" val="3819389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C3EC8-2323-4BDD-ACF3-DF503A54175B}"/>
              </a:ext>
            </a:extLst>
          </p:cNvPr>
          <p:cNvSpPr>
            <a:spLocks noGrp="1"/>
          </p:cNvSpPr>
          <p:nvPr>
            <p:ph type="title"/>
          </p:nvPr>
        </p:nvSpPr>
        <p:spPr/>
        <p:txBody>
          <a:bodyPr/>
          <a:lstStyle/>
          <a:p>
            <a:endParaRPr lang="en-US" dirty="0"/>
          </a:p>
        </p:txBody>
      </p:sp>
      <p:pic>
        <p:nvPicPr>
          <p:cNvPr id="11" name="Content Placeholder 10">
            <a:extLst>
              <a:ext uri="{FF2B5EF4-FFF2-40B4-BE49-F238E27FC236}">
                <a16:creationId xmlns:a16="http://schemas.microsoft.com/office/drawing/2014/main" id="{4EF245E9-3E6B-429C-98EE-5B2EAE3559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75" y="215490"/>
            <a:ext cx="12028050" cy="6014025"/>
          </a:xfrm>
        </p:spPr>
      </p:pic>
    </p:spTree>
    <p:extLst>
      <p:ext uri="{BB962C8B-B14F-4D97-AF65-F5344CB8AC3E}">
        <p14:creationId xmlns:p14="http://schemas.microsoft.com/office/powerpoint/2010/main" val="3273436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B022E-E541-4617-8513-AA3551D29155}"/>
              </a:ext>
            </a:extLst>
          </p:cNvPr>
          <p:cNvSpPr>
            <a:spLocks noGrp="1"/>
          </p:cNvSpPr>
          <p:nvPr>
            <p:ph type="title"/>
          </p:nvPr>
        </p:nvSpPr>
        <p:spPr/>
        <p:txBody>
          <a:bodyPr/>
          <a:lstStyle/>
          <a:p>
            <a:r>
              <a:rPr lang="de-DE" dirty="0"/>
              <a:t>Accuracy</a:t>
            </a:r>
            <a:endParaRPr lang="en-US" dirty="0"/>
          </a:p>
        </p:txBody>
      </p:sp>
      <p:sp>
        <p:nvSpPr>
          <p:cNvPr id="3" name="Content Placeholder 2">
            <a:extLst>
              <a:ext uri="{FF2B5EF4-FFF2-40B4-BE49-F238E27FC236}">
                <a16:creationId xmlns:a16="http://schemas.microsoft.com/office/drawing/2014/main" id="{37D49222-CB33-4B00-95B8-5E5F2771CE88}"/>
              </a:ext>
            </a:extLst>
          </p:cNvPr>
          <p:cNvSpPr>
            <a:spLocks noGrp="1"/>
          </p:cNvSpPr>
          <p:nvPr>
            <p:ph idx="1"/>
          </p:nvPr>
        </p:nvSpPr>
        <p:spPr/>
        <p:txBody>
          <a:bodyPr/>
          <a:lstStyle/>
          <a:p>
            <a:r>
              <a:rPr lang="en-US" dirty="0"/>
              <a:t>Baseline Accuracy = Count of Majority Class Samples/​ Total Number of Samples </a:t>
            </a:r>
          </a:p>
          <a:p>
            <a:endParaRPr lang="de-DE" dirty="0"/>
          </a:p>
          <a:p>
            <a:r>
              <a:rPr lang="de-DE" dirty="0"/>
              <a:t>Base line accuracy 35%</a:t>
            </a:r>
          </a:p>
          <a:p>
            <a:endParaRPr lang="de-DE" dirty="0"/>
          </a:p>
          <a:p>
            <a:r>
              <a:rPr lang="de-DE" dirty="0"/>
              <a:t>End Accuray about 85%</a:t>
            </a:r>
          </a:p>
          <a:p>
            <a:endParaRPr lang="de-DE" dirty="0"/>
          </a:p>
          <a:p>
            <a:endParaRPr lang="en-US" dirty="0"/>
          </a:p>
        </p:txBody>
      </p:sp>
    </p:spTree>
    <p:extLst>
      <p:ext uri="{BB962C8B-B14F-4D97-AF65-F5344CB8AC3E}">
        <p14:creationId xmlns:p14="http://schemas.microsoft.com/office/powerpoint/2010/main" val="2187469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C3EC8-2323-4BDD-ACF3-DF503A54175B}"/>
              </a:ext>
            </a:extLst>
          </p:cNvPr>
          <p:cNvSpPr>
            <a:spLocks noGrp="1"/>
          </p:cNvSpPr>
          <p:nvPr>
            <p:ph type="title"/>
          </p:nvPr>
        </p:nvSpPr>
        <p:spPr/>
        <p:txBody>
          <a:bodyPr/>
          <a:lstStyle/>
          <a:p>
            <a:r>
              <a:rPr lang="de-DE" dirty="0"/>
              <a:t>Results: prediction on L5/S1 left </a:t>
            </a:r>
            <a:r>
              <a:rPr lang="en-US" sz="4400" dirty="0"/>
              <a:t>Left Neural Foraminal Narrowing</a:t>
            </a:r>
            <a:r>
              <a:rPr lang="de-DE" dirty="0"/>
              <a:t> </a:t>
            </a:r>
            <a:endParaRPr lang="en-US" dirty="0"/>
          </a:p>
        </p:txBody>
      </p:sp>
      <p:sp>
        <p:nvSpPr>
          <p:cNvPr id="3" name="Content Placeholder 2">
            <a:extLst>
              <a:ext uri="{FF2B5EF4-FFF2-40B4-BE49-F238E27FC236}">
                <a16:creationId xmlns:a16="http://schemas.microsoft.com/office/drawing/2014/main" id="{53B6E686-C17F-4246-97AC-8E74041F1B10}"/>
              </a:ext>
            </a:extLst>
          </p:cNvPr>
          <p:cNvSpPr>
            <a:spLocks noGrp="1"/>
          </p:cNvSpPr>
          <p:nvPr>
            <p:ph idx="1"/>
          </p:nvPr>
        </p:nvSpPr>
        <p:spPr/>
        <p:txBody>
          <a:bodyPr/>
          <a:lstStyle/>
          <a:p>
            <a:pPr marL="342900" indent="-342900">
              <a:lnSpc>
                <a:spcPct val="107000"/>
              </a:lnSpc>
              <a:spcBef>
                <a:spcPts val="0"/>
              </a:spcBef>
              <a:spcAft>
                <a:spcPts val="800"/>
              </a:spcAft>
              <a:buSzPts val="1000"/>
              <a:buFont typeface="Symbol" panose="05050102010706020507" pitchFamily="18" charset="2"/>
              <a:buChar char=""/>
              <a:tabLst>
                <a:tab pos="457200" algn="l"/>
              </a:tabLst>
            </a:pPr>
            <a:endParaRPr lang="en-US" sz="1800" dirty="0">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4" name="Table 3">
            <a:extLst>
              <a:ext uri="{FF2B5EF4-FFF2-40B4-BE49-F238E27FC236}">
                <a16:creationId xmlns:a16="http://schemas.microsoft.com/office/drawing/2014/main" id="{CC79217C-1209-4306-9E76-A568157B6109}"/>
              </a:ext>
            </a:extLst>
          </p:cNvPr>
          <p:cNvGraphicFramePr>
            <a:graphicFrameLocks noGrp="1"/>
          </p:cNvGraphicFramePr>
          <p:nvPr>
            <p:extLst>
              <p:ext uri="{D42A27DB-BD31-4B8C-83A1-F6EECF244321}">
                <p14:modId xmlns:p14="http://schemas.microsoft.com/office/powerpoint/2010/main" val="4226494470"/>
              </p:ext>
            </p:extLst>
          </p:nvPr>
        </p:nvGraphicFramePr>
        <p:xfrm>
          <a:off x="0" y="2022362"/>
          <a:ext cx="11119340" cy="2479675"/>
        </p:xfrm>
        <a:graphic>
          <a:graphicData uri="http://schemas.openxmlformats.org/drawingml/2006/table">
            <a:tbl>
              <a:tblPr/>
              <a:tblGrid>
                <a:gridCol w="2668676">
                  <a:extLst>
                    <a:ext uri="{9D8B030D-6E8A-4147-A177-3AD203B41FA5}">
                      <a16:colId xmlns:a16="http://schemas.microsoft.com/office/drawing/2014/main" val="914542756"/>
                    </a:ext>
                  </a:extLst>
                </a:gridCol>
                <a:gridCol w="2890994">
                  <a:extLst>
                    <a:ext uri="{9D8B030D-6E8A-4147-A177-3AD203B41FA5}">
                      <a16:colId xmlns:a16="http://schemas.microsoft.com/office/drawing/2014/main" val="2779279295"/>
                    </a:ext>
                  </a:extLst>
                </a:gridCol>
                <a:gridCol w="2779835">
                  <a:extLst>
                    <a:ext uri="{9D8B030D-6E8A-4147-A177-3AD203B41FA5}">
                      <a16:colId xmlns:a16="http://schemas.microsoft.com/office/drawing/2014/main" val="3371841835"/>
                    </a:ext>
                  </a:extLst>
                </a:gridCol>
                <a:gridCol w="2779835">
                  <a:extLst>
                    <a:ext uri="{9D8B030D-6E8A-4147-A177-3AD203B41FA5}">
                      <a16:colId xmlns:a16="http://schemas.microsoft.com/office/drawing/2014/main" val="4258336193"/>
                    </a:ext>
                  </a:extLst>
                </a:gridCol>
              </a:tblGrid>
              <a:tr h="495935">
                <a:tc>
                  <a:txBody>
                    <a:bodyPr/>
                    <a:lstStyle/>
                    <a:p>
                      <a:pPr algn="r" fontAlgn="ctr"/>
                      <a:r>
                        <a:rPr lang="en-US">
                          <a:effectLst/>
                        </a:rPr>
                        <a:t> </a:t>
                      </a:r>
                    </a:p>
                  </a:txBody>
                  <a:tcPr marL="76200" marR="76200" marT="38100" marB="38100" anchor="ctr">
                    <a:lnL>
                      <a:noFill/>
                    </a:lnL>
                    <a:lnR>
                      <a:noFill/>
                    </a:lnR>
                    <a:lnT>
                      <a:noFill/>
                    </a:lnT>
                    <a:lnB>
                      <a:noFill/>
                    </a:lnB>
                  </a:tcPr>
                </a:tc>
                <a:tc>
                  <a:txBody>
                    <a:bodyPr/>
                    <a:lstStyle/>
                    <a:p>
                      <a:pPr algn="l" fontAlgn="ctr"/>
                      <a:r>
                        <a:rPr lang="en-US" dirty="0">
                          <a:effectLst/>
                        </a:rPr>
                        <a:t>Prediction normal</a:t>
                      </a:r>
                    </a:p>
                  </a:txBody>
                  <a:tcPr marL="76200" marR="76200" marT="38100" marB="38100" anchor="ctr">
                    <a:lnL>
                      <a:noFill/>
                    </a:lnL>
                    <a:lnR>
                      <a:noFill/>
                    </a:lnR>
                    <a:lnT>
                      <a:noFill/>
                    </a:lnT>
                    <a:lnB>
                      <a:noFill/>
                    </a:lnB>
                  </a:tcPr>
                </a:tc>
                <a:tc>
                  <a:txBody>
                    <a:bodyPr/>
                    <a:lstStyle/>
                    <a:p>
                      <a:pPr algn="l" fontAlgn="ctr"/>
                      <a:r>
                        <a:rPr lang="en-US" dirty="0">
                          <a:effectLst/>
                        </a:rPr>
                        <a:t>Probability medium</a:t>
                      </a:r>
                    </a:p>
                  </a:txBody>
                  <a:tcPr marL="76200" marR="76200" marT="38100" marB="38100" anchor="ctr">
                    <a:lnL>
                      <a:noFill/>
                    </a:lnL>
                    <a:lnR>
                      <a:noFill/>
                    </a:lnR>
                    <a:lnT>
                      <a:noFill/>
                    </a:lnT>
                    <a:lnB>
                      <a:noFill/>
                    </a:lnB>
                  </a:tcPr>
                </a:tc>
                <a:tc>
                  <a:txBody>
                    <a:bodyPr/>
                    <a:lstStyle/>
                    <a:p>
                      <a:pPr algn="l" fontAlgn="ctr"/>
                      <a:r>
                        <a:rPr lang="en-US" dirty="0">
                          <a:effectLst/>
                        </a:rPr>
                        <a:t>Probability severe</a:t>
                      </a:r>
                    </a:p>
                  </a:txBody>
                  <a:tcPr marL="76200" marR="76200" marT="38100" marB="38100" anchor="ctr">
                    <a:lnL>
                      <a:noFill/>
                    </a:lnL>
                    <a:lnR>
                      <a:noFill/>
                    </a:lnR>
                    <a:lnT>
                      <a:noFill/>
                    </a:lnT>
                    <a:lnB>
                      <a:noFill/>
                    </a:lnB>
                  </a:tcPr>
                </a:tc>
                <a:extLst>
                  <a:ext uri="{0D108BD9-81ED-4DB2-BD59-A6C34878D82A}">
                    <a16:rowId xmlns:a16="http://schemas.microsoft.com/office/drawing/2014/main" val="3233480348"/>
                  </a:ext>
                </a:extLst>
              </a:tr>
              <a:tr h="495935">
                <a:tc>
                  <a:txBody>
                    <a:bodyPr/>
                    <a:lstStyle/>
                    <a:p>
                      <a:pPr algn="r" fontAlgn="ctr"/>
                      <a:endParaRPr lang="en-US" dirty="0">
                        <a:effectLst/>
                      </a:endParaRPr>
                    </a:p>
                  </a:txBody>
                  <a:tcPr marL="76200" marR="76200" marT="38100" marB="38100" anchor="ctr">
                    <a:lnL>
                      <a:noFill/>
                    </a:lnL>
                    <a:lnR>
                      <a:noFill/>
                    </a:lnR>
                    <a:lnT>
                      <a:noFill/>
                    </a:lnT>
                    <a:lnB>
                      <a:noFill/>
                    </a:lnB>
                  </a:tcPr>
                </a:tc>
                <a:tc>
                  <a:txBody>
                    <a:bodyPr/>
                    <a:lstStyle/>
                    <a:p>
                      <a:pPr algn="l" fontAlgn="ctr"/>
                      <a:r>
                        <a:rPr lang="en-US" dirty="0">
                          <a:solidFill>
                            <a:srgbClr val="FF0000"/>
                          </a:solidFill>
                          <a:effectLst/>
                        </a:rPr>
                        <a:t>0.33 </a:t>
                      </a:r>
                    </a:p>
                  </a:txBody>
                  <a:tcPr marL="76200" marR="76200" marT="38100" marB="38100" anchor="ctr">
                    <a:lnL>
                      <a:noFill/>
                    </a:lnL>
                    <a:lnR>
                      <a:noFill/>
                    </a:lnR>
                    <a:lnT>
                      <a:noFill/>
                    </a:lnT>
                    <a:lnB>
                      <a:noFill/>
                    </a:lnB>
                  </a:tcPr>
                </a:tc>
                <a:tc>
                  <a:txBody>
                    <a:bodyPr/>
                    <a:lstStyle/>
                    <a:p>
                      <a:pPr algn="l" fontAlgn="ctr"/>
                      <a:r>
                        <a:rPr lang="en-US" dirty="0">
                          <a:solidFill>
                            <a:srgbClr val="FF0000"/>
                          </a:solidFill>
                          <a:effectLst/>
                        </a:rPr>
                        <a:t>0.33 </a:t>
                      </a:r>
                    </a:p>
                  </a:txBody>
                  <a:tcPr marL="76200" marR="76200" marT="38100" marB="38100" anchor="ctr">
                    <a:lnL>
                      <a:noFill/>
                    </a:lnL>
                    <a:lnR>
                      <a:noFill/>
                    </a:lnR>
                    <a:lnT>
                      <a:noFill/>
                    </a:lnT>
                    <a:lnB>
                      <a:noFill/>
                    </a:lnB>
                  </a:tcPr>
                </a:tc>
                <a:tc>
                  <a:txBody>
                    <a:bodyPr/>
                    <a:lstStyle/>
                    <a:p>
                      <a:pPr algn="l" fontAlgn="ctr"/>
                      <a:r>
                        <a:rPr lang="en-US" dirty="0">
                          <a:solidFill>
                            <a:srgbClr val="FF0000"/>
                          </a:solidFill>
                          <a:effectLst/>
                        </a:rPr>
                        <a:t>0.33 </a:t>
                      </a:r>
                    </a:p>
                  </a:txBody>
                  <a:tcPr marL="76200" marR="76200" marT="38100" marB="38100" anchor="ctr">
                    <a:lnL>
                      <a:noFill/>
                    </a:lnL>
                    <a:lnR>
                      <a:noFill/>
                    </a:lnR>
                    <a:lnT>
                      <a:noFill/>
                    </a:lnT>
                    <a:lnB>
                      <a:noFill/>
                    </a:lnB>
                  </a:tcPr>
                </a:tc>
                <a:extLst>
                  <a:ext uri="{0D108BD9-81ED-4DB2-BD59-A6C34878D82A}">
                    <a16:rowId xmlns:a16="http://schemas.microsoft.com/office/drawing/2014/main" val="2345492490"/>
                  </a:ext>
                </a:extLst>
              </a:tr>
              <a:tr h="495935">
                <a:tc>
                  <a:txBody>
                    <a:bodyPr/>
                    <a:lstStyle/>
                    <a:p>
                      <a:pPr algn="r" fontAlgn="ctr"/>
                      <a:r>
                        <a:rPr lang="de-DE" b="0" dirty="0">
                          <a:effectLst/>
                        </a:rPr>
                        <a:t>Normal</a:t>
                      </a:r>
                      <a:endParaRPr lang="en-US" b="0" dirty="0">
                        <a:effectLst/>
                      </a:endParaRPr>
                    </a:p>
                  </a:txBody>
                  <a:tcPr marL="76200" marR="76200" marT="38100" marB="38100" anchor="ctr">
                    <a:lnL>
                      <a:noFill/>
                    </a:lnL>
                    <a:lnR>
                      <a:noFill/>
                    </a:lnR>
                    <a:lnT>
                      <a:noFill/>
                    </a:lnT>
                    <a:lnB>
                      <a:noFill/>
                    </a:lnB>
                  </a:tcPr>
                </a:tc>
                <a:tc>
                  <a:txBody>
                    <a:bodyPr/>
                    <a:lstStyle/>
                    <a:p>
                      <a:r>
                        <a:rPr lang="en-US">
                          <a:solidFill>
                            <a:srgbClr val="FF0000"/>
                          </a:solidFill>
                          <a:effectLst/>
                        </a:rPr>
                        <a:t>83</a:t>
                      </a:r>
                    </a:p>
                  </a:txBody>
                  <a:tcPr marL="76200" marR="76200" marT="38100" marB="38100" anchor="ctr">
                    <a:lnL>
                      <a:noFill/>
                    </a:lnL>
                    <a:lnR>
                      <a:noFill/>
                    </a:lnR>
                    <a:lnT>
                      <a:noFill/>
                    </a:lnT>
                    <a:lnB>
                      <a:noFill/>
                    </a:lnB>
                    <a:solidFill>
                      <a:srgbClr val="08306B"/>
                    </a:solidFill>
                  </a:tcPr>
                </a:tc>
                <a:tc>
                  <a:txBody>
                    <a:bodyPr/>
                    <a:lstStyle/>
                    <a:p>
                      <a:r>
                        <a:rPr lang="en-US" dirty="0">
                          <a:solidFill>
                            <a:srgbClr val="FF0000"/>
                          </a:solidFill>
                          <a:effectLst/>
                        </a:rPr>
                        <a:t>115</a:t>
                      </a:r>
                    </a:p>
                  </a:txBody>
                  <a:tcPr marL="76200" marR="76200" marT="38100" marB="38100" anchor="ctr">
                    <a:lnL>
                      <a:noFill/>
                    </a:lnL>
                    <a:lnR>
                      <a:noFill/>
                    </a:lnR>
                    <a:lnT>
                      <a:noFill/>
                    </a:lnT>
                    <a:lnB>
                      <a:noFill/>
                    </a:lnB>
                    <a:solidFill>
                      <a:srgbClr val="F7FBFF"/>
                    </a:solidFill>
                  </a:tcPr>
                </a:tc>
                <a:tc>
                  <a:txBody>
                    <a:bodyPr/>
                    <a:lstStyle/>
                    <a:p>
                      <a:r>
                        <a:rPr lang="en-US">
                          <a:solidFill>
                            <a:srgbClr val="FF0000"/>
                          </a:solidFill>
                          <a:effectLst/>
                        </a:rPr>
                        <a:t>2</a:t>
                      </a:r>
                    </a:p>
                  </a:txBody>
                  <a:tcPr marL="76200" marR="76200" marT="38100" marB="38100" anchor="ctr">
                    <a:lnL>
                      <a:noFill/>
                    </a:lnL>
                    <a:lnR>
                      <a:noFill/>
                    </a:lnR>
                    <a:lnT>
                      <a:noFill/>
                    </a:lnT>
                    <a:lnB>
                      <a:noFill/>
                    </a:lnB>
                    <a:solidFill>
                      <a:srgbClr val="F7FBFF"/>
                    </a:solidFill>
                  </a:tcPr>
                </a:tc>
                <a:extLst>
                  <a:ext uri="{0D108BD9-81ED-4DB2-BD59-A6C34878D82A}">
                    <a16:rowId xmlns:a16="http://schemas.microsoft.com/office/drawing/2014/main" val="70125826"/>
                  </a:ext>
                </a:extLst>
              </a:tr>
              <a:tr h="495935">
                <a:tc>
                  <a:txBody>
                    <a:bodyPr/>
                    <a:lstStyle/>
                    <a:p>
                      <a:pPr algn="r" fontAlgn="ctr"/>
                      <a:r>
                        <a:rPr lang="en-US" b="0" dirty="0">
                          <a:effectLst/>
                        </a:rPr>
                        <a:t>Medium</a:t>
                      </a:r>
                    </a:p>
                  </a:txBody>
                  <a:tcPr marL="76200" marR="76200" marT="38100" marB="38100" anchor="ctr">
                    <a:lnL>
                      <a:noFill/>
                    </a:lnL>
                    <a:lnR>
                      <a:noFill/>
                    </a:lnR>
                    <a:lnT>
                      <a:noFill/>
                    </a:lnT>
                    <a:lnB>
                      <a:noFill/>
                    </a:lnB>
                  </a:tcPr>
                </a:tc>
                <a:tc>
                  <a:txBody>
                    <a:bodyPr/>
                    <a:lstStyle/>
                    <a:p>
                      <a:r>
                        <a:rPr lang="de-DE" dirty="0">
                          <a:solidFill>
                            <a:srgbClr val="FF0000"/>
                          </a:solidFill>
                          <a:effectLst/>
                        </a:rPr>
                        <a:t>1</a:t>
                      </a:r>
                      <a:r>
                        <a:rPr lang="en-US" dirty="0">
                          <a:solidFill>
                            <a:srgbClr val="FF0000"/>
                          </a:solidFill>
                          <a:effectLst/>
                        </a:rPr>
                        <a:t>0</a:t>
                      </a:r>
                    </a:p>
                  </a:txBody>
                  <a:tcPr marL="76200" marR="76200" marT="38100" marB="38100" anchor="ctr">
                    <a:lnL>
                      <a:noFill/>
                    </a:lnL>
                    <a:lnR>
                      <a:noFill/>
                    </a:lnR>
                    <a:lnT>
                      <a:noFill/>
                    </a:lnT>
                    <a:lnB>
                      <a:noFill/>
                    </a:lnB>
                    <a:solidFill>
                      <a:srgbClr val="A9CFE5"/>
                    </a:solidFill>
                  </a:tcPr>
                </a:tc>
                <a:tc>
                  <a:txBody>
                    <a:bodyPr/>
                    <a:lstStyle/>
                    <a:p>
                      <a:r>
                        <a:rPr lang="en-US">
                          <a:solidFill>
                            <a:srgbClr val="FF0000"/>
                          </a:solidFill>
                          <a:effectLst/>
                        </a:rPr>
                        <a:t>88</a:t>
                      </a:r>
                    </a:p>
                  </a:txBody>
                  <a:tcPr marL="76200" marR="76200" marT="38100" marB="38100" anchor="ctr">
                    <a:lnL>
                      <a:noFill/>
                    </a:lnL>
                    <a:lnR>
                      <a:noFill/>
                    </a:lnR>
                    <a:lnT>
                      <a:noFill/>
                    </a:lnT>
                    <a:lnB>
                      <a:noFill/>
                    </a:lnB>
                    <a:solidFill>
                      <a:srgbClr val="2A7AB9"/>
                    </a:solidFill>
                  </a:tcPr>
                </a:tc>
                <a:tc>
                  <a:txBody>
                    <a:bodyPr/>
                    <a:lstStyle/>
                    <a:p>
                      <a:r>
                        <a:rPr lang="de-DE" dirty="0">
                          <a:solidFill>
                            <a:srgbClr val="FF0000"/>
                          </a:solidFill>
                          <a:effectLst/>
                        </a:rPr>
                        <a:t>1</a:t>
                      </a:r>
                      <a:r>
                        <a:rPr lang="en-US" dirty="0">
                          <a:solidFill>
                            <a:srgbClr val="FF0000"/>
                          </a:solidFill>
                          <a:effectLst/>
                        </a:rPr>
                        <a:t>0</a:t>
                      </a:r>
                    </a:p>
                  </a:txBody>
                  <a:tcPr marL="76200" marR="76200" marT="38100" marB="38100" anchor="ctr">
                    <a:lnL>
                      <a:noFill/>
                    </a:lnL>
                    <a:lnR>
                      <a:noFill/>
                    </a:lnR>
                    <a:lnT>
                      <a:noFill/>
                    </a:lnT>
                    <a:lnB>
                      <a:noFill/>
                    </a:lnB>
                    <a:solidFill>
                      <a:srgbClr val="529DCC"/>
                    </a:solidFill>
                  </a:tcPr>
                </a:tc>
                <a:extLst>
                  <a:ext uri="{0D108BD9-81ED-4DB2-BD59-A6C34878D82A}">
                    <a16:rowId xmlns:a16="http://schemas.microsoft.com/office/drawing/2014/main" val="1128508555"/>
                  </a:ext>
                </a:extLst>
              </a:tr>
              <a:tr h="495935">
                <a:tc>
                  <a:txBody>
                    <a:bodyPr/>
                    <a:lstStyle/>
                    <a:p>
                      <a:pPr algn="r" fontAlgn="ctr"/>
                      <a:r>
                        <a:rPr lang="en-US" b="0" dirty="0">
                          <a:effectLst/>
                        </a:rPr>
                        <a:t>Severe 2</a:t>
                      </a:r>
                    </a:p>
                  </a:txBody>
                  <a:tcPr marL="76200" marR="76200" marT="38100" marB="38100" anchor="ctr">
                    <a:lnL>
                      <a:noFill/>
                    </a:lnL>
                    <a:lnR>
                      <a:noFill/>
                    </a:lnR>
                    <a:lnT>
                      <a:noFill/>
                    </a:lnT>
                    <a:lnB>
                      <a:noFill/>
                    </a:lnB>
                  </a:tcPr>
                </a:tc>
                <a:tc>
                  <a:txBody>
                    <a:bodyPr/>
                    <a:lstStyle/>
                    <a:p>
                      <a:r>
                        <a:rPr lang="en-US">
                          <a:solidFill>
                            <a:srgbClr val="FF0000"/>
                          </a:solidFill>
                          <a:effectLst/>
                        </a:rPr>
                        <a:t>2</a:t>
                      </a:r>
                    </a:p>
                  </a:txBody>
                  <a:tcPr marL="76200" marR="76200" marT="38100" marB="38100" anchor="ctr">
                    <a:lnL>
                      <a:noFill/>
                    </a:lnL>
                    <a:lnR>
                      <a:noFill/>
                    </a:lnR>
                    <a:lnT>
                      <a:noFill/>
                    </a:lnT>
                    <a:lnB>
                      <a:noFill/>
                    </a:lnB>
                    <a:solidFill>
                      <a:srgbClr val="F7FBFF"/>
                    </a:solidFill>
                  </a:tcPr>
                </a:tc>
                <a:tc>
                  <a:txBody>
                    <a:bodyPr/>
                    <a:lstStyle/>
                    <a:p>
                      <a:r>
                        <a:rPr lang="de-DE" dirty="0">
                          <a:solidFill>
                            <a:srgbClr val="FF0000"/>
                          </a:solidFill>
                          <a:effectLst/>
                        </a:rPr>
                        <a:t>15</a:t>
                      </a:r>
                      <a:endParaRPr lang="en-US" dirty="0">
                        <a:solidFill>
                          <a:srgbClr val="FF0000"/>
                        </a:solidFill>
                        <a:effectLst/>
                      </a:endParaRPr>
                    </a:p>
                  </a:txBody>
                  <a:tcPr marL="76200" marR="76200" marT="38100" marB="38100" anchor="ctr">
                    <a:lnL>
                      <a:noFill/>
                    </a:lnL>
                    <a:lnR>
                      <a:noFill/>
                    </a:lnR>
                    <a:lnT>
                      <a:noFill/>
                    </a:lnT>
                    <a:lnB>
                      <a:noFill/>
                    </a:lnB>
                    <a:solidFill>
                      <a:srgbClr val="08306B"/>
                    </a:solidFill>
                  </a:tcPr>
                </a:tc>
                <a:tc>
                  <a:txBody>
                    <a:bodyPr/>
                    <a:lstStyle/>
                    <a:p>
                      <a:r>
                        <a:rPr lang="en-US" dirty="0">
                          <a:solidFill>
                            <a:srgbClr val="FF0000"/>
                          </a:solidFill>
                          <a:effectLst/>
                        </a:rPr>
                        <a:t>96</a:t>
                      </a:r>
                    </a:p>
                  </a:txBody>
                  <a:tcPr marL="76200" marR="76200" marT="38100" marB="38100" anchor="ctr">
                    <a:lnL>
                      <a:noFill/>
                    </a:lnL>
                    <a:lnR>
                      <a:noFill/>
                    </a:lnR>
                    <a:lnT>
                      <a:noFill/>
                    </a:lnT>
                    <a:lnB>
                      <a:noFill/>
                    </a:lnB>
                    <a:solidFill>
                      <a:srgbClr val="08306B"/>
                    </a:solidFill>
                  </a:tcPr>
                </a:tc>
                <a:extLst>
                  <a:ext uri="{0D108BD9-81ED-4DB2-BD59-A6C34878D82A}">
                    <a16:rowId xmlns:a16="http://schemas.microsoft.com/office/drawing/2014/main" val="1475904717"/>
                  </a:ext>
                </a:extLst>
              </a:tr>
            </a:tbl>
          </a:graphicData>
        </a:graphic>
      </p:graphicFrame>
    </p:spTree>
    <p:extLst>
      <p:ext uri="{BB962C8B-B14F-4D97-AF65-F5344CB8AC3E}">
        <p14:creationId xmlns:p14="http://schemas.microsoft.com/office/powerpoint/2010/main" val="996875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C3EC8-2323-4BDD-ACF3-DF503A54175B}"/>
              </a:ext>
            </a:extLst>
          </p:cNvPr>
          <p:cNvSpPr>
            <a:spLocks noGrp="1"/>
          </p:cNvSpPr>
          <p:nvPr>
            <p:ph type="title"/>
          </p:nvPr>
        </p:nvSpPr>
        <p:spPr/>
        <p:txBody>
          <a:bodyPr/>
          <a:lstStyle/>
          <a:p>
            <a:r>
              <a:rPr lang="de-DE" dirty="0"/>
              <a:t>Results: predicion on </a:t>
            </a:r>
            <a:r>
              <a:rPr lang="en-US" dirty="0"/>
              <a:t>L1/L2 - L2/3 - L3/4 - L4/L5</a:t>
            </a:r>
            <a:r>
              <a:rPr lang="de-DE" dirty="0"/>
              <a:t> (left and right side)</a:t>
            </a:r>
            <a:endParaRPr lang="en-US" dirty="0"/>
          </a:p>
        </p:txBody>
      </p:sp>
      <p:sp>
        <p:nvSpPr>
          <p:cNvPr id="3" name="Content Placeholder 2">
            <a:extLst>
              <a:ext uri="{FF2B5EF4-FFF2-40B4-BE49-F238E27FC236}">
                <a16:creationId xmlns:a16="http://schemas.microsoft.com/office/drawing/2014/main" id="{53B6E686-C17F-4246-97AC-8E74041F1B10}"/>
              </a:ext>
            </a:extLst>
          </p:cNvPr>
          <p:cNvSpPr>
            <a:spLocks noGrp="1"/>
          </p:cNvSpPr>
          <p:nvPr>
            <p:ph idx="1"/>
          </p:nvPr>
        </p:nvSpPr>
        <p:spPr/>
        <p:txBody>
          <a:bodyPr>
            <a:normAutofit/>
          </a:bodyPr>
          <a:lstStyle/>
          <a:p>
            <a:pPr marL="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Moderate</a:t>
            </a:r>
            <a:endParaRPr lang="en-US" sz="1800" b="0" i="0" u="none" strike="noStrike" dirty="0">
              <a:effectLst/>
              <a:latin typeface="Arial" panose="020B0604020202020204" pitchFamily="34" charset="0"/>
            </a:endParaRPr>
          </a:p>
          <a:p>
            <a:pPr marL="342900" indent="-342900">
              <a:lnSpc>
                <a:spcPct val="107000"/>
              </a:lnSpc>
              <a:spcBef>
                <a:spcPts val="0"/>
              </a:spcBef>
              <a:spcAft>
                <a:spcPts val="800"/>
              </a:spcAft>
              <a:buSzPts val="1000"/>
              <a:buFont typeface="Symbol" panose="05050102010706020507" pitchFamily="18" charset="2"/>
              <a:buChar char=""/>
              <a:tabLst>
                <a:tab pos="457200" algn="l"/>
              </a:tabLst>
            </a:pPr>
            <a:endParaRPr lang="en-US" sz="1800" dirty="0">
              <a:latin typeface="Times New Roman" panose="02020603050405020304" pitchFamily="18" charset="0"/>
              <a:cs typeface="Times New Roman" panose="02020603050405020304" pitchFamily="18" charset="0"/>
            </a:endParaRPr>
          </a:p>
          <a:p>
            <a:pPr marL="342900" indent="-342900">
              <a:lnSpc>
                <a:spcPct val="107000"/>
              </a:lnSpc>
              <a:spcBef>
                <a:spcPts val="0"/>
              </a:spcBef>
              <a:spcAft>
                <a:spcPts val="800"/>
              </a:spcAft>
              <a:buSzPts val="1000"/>
              <a:buFont typeface="Symbol" panose="05050102010706020507" pitchFamily="18" charset="2"/>
              <a:buChar char=""/>
              <a:tabLst>
                <a:tab pos="457200" algn="l"/>
              </a:tabLst>
            </a:pPr>
            <a:endParaRPr lang="en-US" sz="1800" dirty="0">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90762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C3EC8-2323-4BDD-ACF3-DF503A54175B}"/>
              </a:ext>
            </a:extLst>
          </p:cNvPr>
          <p:cNvSpPr>
            <a:spLocks noGrp="1"/>
          </p:cNvSpPr>
          <p:nvPr>
            <p:ph type="title"/>
          </p:nvPr>
        </p:nvSpPr>
        <p:spPr/>
        <p:txBody>
          <a:bodyPr/>
          <a:lstStyle/>
          <a:p>
            <a:r>
              <a:rPr lang="de-DE" dirty="0"/>
              <a:t>Preliminary  Results</a:t>
            </a:r>
            <a:endParaRPr lang="en-US" dirty="0"/>
          </a:p>
        </p:txBody>
      </p:sp>
      <p:sp>
        <p:nvSpPr>
          <p:cNvPr id="3" name="Content Placeholder 2">
            <a:extLst>
              <a:ext uri="{FF2B5EF4-FFF2-40B4-BE49-F238E27FC236}">
                <a16:creationId xmlns:a16="http://schemas.microsoft.com/office/drawing/2014/main" id="{53B6E686-C17F-4246-97AC-8E74041F1B10}"/>
              </a:ext>
            </a:extLst>
          </p:cNvPr>
          <p:cNvSpPr>
            <a:spLocks noGrp="1"/>
          </p:cNvSpPr>
          <p:nvPr>
            <p:ph idx="1"/>
          </p:nvPr>
        </p:nvSpPr>
        <p:spPr/>
        <p:txBody>
          <a:bodyPr>
            <a:normAutofit fontScale="55000" lnSpcReduction="20000"/>
          </a:bodyPr>
          <a:lstStyle/>
          <a:p>
            <a:pPr marL="0" indent="0">
              <a:lnSpc>
                <a:spcPct val="107000"/>
              </a:lnSpc>
              <a:spcBef>
                <a:spcPts val="0"/>
              </a:spcBef>
              <a:spcAft>
                <a:spcPts val="800"/>
              </a:spcAft>
              <a:buSzPts val="1000"/>
              <a:buNone/>
              <a:tabLst>
                <a:tab pos="457200" algn="l"/>
              </a:tabLst>
            </a:pPr>
            <a:r>
              <a:rPr lang="en-US" sz="3200" b="1" dirty="0">
                <a:latin typeface="Times New Roman" panose="02020603050405020304" pitchFamily="18" charset="0"/>
                <a:cs typeface="Times New Roman" panose="02020603050405020304" pitchFamily="18" charset="0"/>
              </a:rPr>
              <a:t>After getting domain knowledge</a:t>
            </a:r>
          </a:p>
          <a:p>
            <a:pPr marL="0" indent="0">
              <a:lnSpc>
                <a:spcPct val="107000"/>
              </a:lnSpc>
              <a:spcBef>
                <a:spcPts val="0"/>
              </a:spcBef>
              <a:spcAft>
                <a:spcPts val="800"/>
              </a:spcAft>
              <a:buSzPts val="1000"/>
              <a:buNone/>
              <a:tabLst>
                <a:tab pos="457200" algn="l"/>
              </a:tabLst>
            </a:pPr>
            <a:endParaRPr lang="en-US" sz="3200" b="1" dirty="0">
              <a:latin typeface="Times New Roman" panose="02020603050405020304" pitchFamily="18" charset="0"/>
              <a:cs typeface="Times New Roman" panose="02020603050405020304" pitchFamily="18" charset="0"/>
            </a:endParaRPr>
          </a:p>
          <a:p>
            <a:pPr marL="0" indent="0">
              <a:lnSpc>
                <a:spcPct val="107000"/>
              </a:lnSpc>
              <a:spcBef>
                <a:spcPts val="0"/>
              </a:spcBef>
              <a:spcAft>
                <a:spcPts val="800"/>
              </a:spcAft>
              <a:buSzPts val="1000"/>
              <a:buNone/>
              <a:tabLst>
                <a:tab pos="457200" algn="l"/>
              </a:tabLst>
            </a:pPr>
            <a:r>
              <a:rPr lang="en-US" sz="3200" b="1" dirty="0">
                <a:latin typeface="Times New Roman" panose="02020603050405020304" pitchFamily="18" charset="0"/>
                <a:cs typeface="Times New Roman" panose="02020603050405020304" pitchFamily="18" charset="0"/>
              </a:rPr>
              <a:t>Strategy</a:t>
            </a:r>
          </a:p>
          <a:p>
            <a:pPr marL="342900" indent="-342900">
              <a:lnSpc>
                <a:spcPct val="107000"/>
              </a:lnSpc>
              <a:spcBef>
                <a:spcPts val="0"/>
              </a:spcBef>
              <a:spcAft>
                <a:spcPts val="800"/>
              </a:spcAft>
              <a:buSzPts val="1000"/>
              <a:buFont typeface="Symbol" panose="05050102010706020507" pitchFamily="18" charset="2"/>
              <a:buChar char=""/>
              <a:tabLst>
                <a:tab pos="457200" algn="l"/>
              </a:tabLst>
            </a:pPr>
            <a:r>
              <a:rPr lang="en-US" sz="3200" dirty="0">
                <a:latin typeface="Times New Roman" panose="02020603050405020304" pitchFamily="18" charset="0"/>
                <a:cs typeface="Times New Roman" panose="02020603050405020304" pitchFamily="18" charset="0"/>
              </a:rPr>
              <a:t>Taking axial MRI for predicting spinal damages:</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3200" dirty="0">
                <a:latin typeface="Times New Roman" panose="02020603050405020304" pitchFamily="18" charset="0"/>
                <a:cs typeface="Times New Roman" panose="02020603050405020304" pitchFamily="18" charset="0"/>
              </a:rPr>
              <a:t>Cases with medium + severe vs. normal severity</a:t>
            </a:r>
          </a:p>
          <a:p>
            <a:pPr marL="0" algn="l" rtl="0" eaLnBrk="1" fontAlgn="t" latinLnBrk="0" hangingPunct="1">
              <a:spcBef>
                <a:spcPts val="0"/>
              </a:spcBef>
              <a:spcAft>
                <a:spcPts val="0"/>
              </a:spcAft>
            </a:pPr>
            <a:r>
              <a:rPr lang="en-US" sz="3200" b="1" i="0" u="none" strike="noStrike" kern="1200" dirty="0" err="1">
                <a:solidFill>
                  <a:srgbClr val="FFFFFF"/>
                </a:solidFill>
                <a:effectLst/>
                <a:latin typeface="Times New Roman" panose="02020603050405020304" pitchFamily="18" charset="0"/>
                <a:cs typeface="Times New Roman" panose="02020603050405020304" pitchFamily="18" charset="0"/>
              </a:rPr>
              <a:t>ity</a:t>
            </a:r>
            <a:r>
              <a:rPr lang="en-US" sz="3200" b="1" i="0" u="none" strike="noStrike" kern="1200" dirty="0">
                <a:solidFill>
                  <a:srgbClr val="FFFFFF"/>
                </a:solidFill>
                <a:effectLst/>
                <a:latin typeface="Times New Roman" panose="02020603050405020304" pitchFamily="18" charset="0"/>
                <a:cs typeface="Times New Roman" panose="02020603050405020304" pitchFamily="18" charset="0"/>
              </a:rPr>
              <a:t> </a:t>
            </a:r>
            <a:endParaRPr lang="en-US" sz="32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de-DE" sz="3200" b="1" i="0" u="none" strike="noStrike" kern="1200" dirty="0">
                <a:solidFill>
                  <a:srgbClr val="FFFFFF"/>
                </a:solidFill>
                <a:effectLst/>
                <a:latin typeface="Times New Roman" panose="02020603050405020304" pitchFamily="18" charset="0"/>
                <a:cs typeface="Times New Roman" panose="02020603050405020304" pitchFamily="18" charset="0"/>
              </a:rPr>
              <a:t>Nmal/mild</a:t>
            </a:r>
            <a:endParaRPr lang="en-US" sz="3200" b="0" i="0" u="none" strike="noStrike" dirty="0">
              <a:effectLst/>
              <a:latin typeface="Times New Roman" panose="02020603050405020304" pitchFamily="18" charset="0"/>
              <a:cs typeface="Times New Roman" panose="02020603050405020304" pitchFamily="18" charset="0"/>
            </a:endParaRPr>
          </a:p>
          <a:p>
            <a:pPr marL="0" indent="0">
              <a:lnSpc>
                <a:spcPct val="107000"/>
              </a:lnSpc>
              <a:spcBef>
                <a:spcPts val="0"/>
              </a:spcBef>
              <a:spcAft>
                <a:spcPts val="800"/>
              </a:spcAft>
              <a:buSzPts val="1000"/>
              <a:buNone/>
              <a:tabLst>
                <a:tab pos="457200" algn="l"/>
              </a:tabLst>
            </a:pPr>
            <a:r>
              <a:rPr lang="en-US" sz="3200" b="1" dirty="0">
                <a:latin typeface="Times New Roman" panose="02020603050405020304" pitchFamily="18" charset="0"/>
                <a:cs typeface="Times New Roman" panose="02020603050405020304" pitchFamily="18" charset="0"/>
              </a:rPr>
              <a:t>Sampling</a:t>
            </a:r>
          </a:p>
          <a:p>
            <a:pPr marL="342900" indent="-342900">
              <a:lnSpc>
                <a:spcPct val="107000"/>
              </a:lnSpc>
              <a:spcBef>
                <a:spcPts val="0"/>
              </a:spcBef>
              <a:spcAft>
                <a:spcPts val="800"/>
              </a:spcAft>
              <a:buSzPts val="1000"/>
              <a:buFont typeface="Symbol" panose="05050102010706020507" pitchFamily="18" charset="2"/>
              <a:buChar char=""/>
              <a:tabLst>
                <a:tab pos="457200" algn="l"/>
              </a:tabLst>
            </a:pPr>
            <a:r>
              <a:rPr lang="en-US" sz="3200" dirty="0">
                <a:latin typeface="Times New Roman" panose="02020603050405020304" pitchFamily="18" charset="0"/>
                <a:cs typeface="Times New Roman" panose="02020603050405020304" pitchFamily="18" charset="0"/>
              </a:rPr>
              <a:t>Cases with medium and severe severity are </a:t>
            </a:r>
            <a:r>
              <a:rPr lang="en-US" sz="3200" dirty="0" err="1">
                <a:latin typeface="Times New Roman" panose="02020603050405020304" pitchFamily="18" charset="0"/>
                <a:cs typeface="Times New Roman" panose="02020603050405020304" pitchFamily="18" charset="0"/>
              </a:rPr>
              <a:t>undersampled</a:t>
            </a:r>
            <a:r>
              <a:rPr lang="en-US" sz="3200" dirty="0">
                <a:latin typeface="Times New Roman" panose="02020603050405020304" pitchFamily="18" charset="0"/>
                <a:cs typeface="Times New Roman" panose="02020603050405020304" pitchFamily="18" charset="0"/>
              </a:rPr>
              <a:t> in terms of persons, but balanced in terms of images.</a:t>
            </a:r>
          </a:p>
          <a:p>
            <a:pPr marL="342900" indent="-342900">
              <a:lnSpc>
                <a:spcPct val="107000"/>
              </a:lnSpc>
              <a:spcBef>
                <a:spcPts val="0"/>
              </a:spcBef>
              <a:spcAft>
                <a:spcPts val="800"/>
              </a:spcAft>
              <a:buSzPts val="1000"/>
              <a:buFont typeface="Symbol" panose="05050102010706020507" pitchFamily="18" charset="2"/>
              <a:buChar char=""/>
              <a:tabLst>
                <a:tab pos="457200" algn="l"/>
              </a:tabLst>
            </a:pPr>
            <a:r>
              <a:rPr lang="en-US" sz="3200" dirty="0">
                <a:latin typeface="Times New Roman" panose="02020603050405020304" pitchFamily="18" charset="0"/>
                <a:cs typeface="Times New Roman" panose="02020603050405020304" pitchFamily="18" charset="0"/>
              </a:rPr>
              <a:t>For each person, there are 7000 images (7000 x 2 = 14000)</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Train-test split  </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80%</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for training and </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20%</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for testing.</a:t>
            </a:r>
          </a:p>
          <a:p>
            <a:pPr marL="342900" indent="-342900">
              <a:lnSpc>
                <a:spcPct val="107000"/>
              </a:lnSpc>
              <a:spcBef>
                <a:spcPts val="0"/>
              </a:spcBef>
              <a:spcAft>
                <a:spcPts val="800"/>
              </a:spcAft>
              <a:buSzPts val="1000"/>
              <a:buFont typeface="Symbol" panose="05050102010706020507" pitchFamily="18" charset="2"/>
              <a:buChar char=""/>
              <a:tabLst>
                <a:tab pos="4572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Train validation split </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80%</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for training and </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20%</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for testing.</a:t>
            </a:r>
          </a:p>
          <a:p>
            <a:pPr marL="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Moderate</a:t>
            </a:r>
            <a:endParaRPr lang="en-US" sz="1800" b="0" i="0" u="none" strike="noStrike" dirty="0">
              <a:effectLst/>
              <a:latin typeface="Arial" panose="020B0604020202020204" pitchFamily="34" charset="0"/>
            </a:endParaRPr>
          </a:p>
          <a:p>
            <a:pPr marL="342900" indent="-342900">
              <a:lnSpc>
                <a:spcPct val="107000"/>
              </a:lnSpc>
              <a:spcBef>
                <a:spcPts val="0"/>
              </a:spcBef>
              <a:spcAft>
                <a:spcPts val="800"/>
              </a:spcAft>
              <a:buSzPts val="1000"/>
              <a:buFont typeface="Symbol" panose="05050102010706020507" pitchFamily="18" charset="2"/>
              <a:buChar char=""/>
              <a:tabLst>
                <a:tab pos="457200" algn="l"/>
              </a:tabLst>
            </a:pPr>
            <a:endParaRPr lang="en-US" sz="1800" dirty="0">
              <a:latin typeface="Times New Roman" panose="02020603050405020304" pitchFamily="18" charset="0"/>
              <a:cs typeface="Times New Roman" panose="02020603050405020304" pitchFamily="18" charset="0"/>
            </a:endParaRPr>
          </a:p>
          <a:p>
            <a:pPr marL="342900" indent="-342900">
              <a:lnSpc>
                <a:spcPct val="107000"/>
              </a:lnSpc>
              <a:spcBef>
                <a:spcPts val="0"/>
              </a:spcBef>
              <a:spcAft>
                <a:spcPts val="800"/>
              </a:spcAft>
              <a:buSzPts val="1000"/>
              <a:buFont typeface="Symbol" panose="05050102010706020507" pitchFamily="18" charset="2"/>
              <a:buChar char=""/>
              <a:tabLst>
                <a:tab pos="457200" algn="l"/>
              </a:tabLst>
            </a:pPr>
            <a:endParaRPr lang="en-US" sz="1800" dirty="0">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25335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C3EC8-2323-4BDD-ACF3-DF503A54175B}"/>
              </a:ext>
            </a:extLst>
          </p:cNvPr>
          <p:cNvSpPr>
            <a:spLocks noGrp="1"/>
          </p:cNvSpPr>
          <p:nvPr>
            <p:ph type="title"/>
          </p:nvPr>
        </p:nvSpPr>
        <p:spPr/>
        <p:txBody>
          <a:bodyPr/>
          <a:lstStyle/>
          <a:p>
            <a:r>
              <a:rPr lang="de-DE" dirty="0"/>
              <a:t>Next steps </a:t>
            </a:r>
            <a:endParaRPr lang="en-US" dirty="0"/>
          </a:p>
        </p:txBody>
      </p:sp>
      <p:sp>
        <p:nvSpPr>
          <p:cNvPr id="3" name="Content Placeholder 2">
            <a:extLst>
              <a:ext uri="{FF2B5EF4-FFF2-40B4-BE49-F238E27FC236}">
                <a16:creationId xmlns:a16="http://schemas.microsoft.com/office/drawing/2014/main" id="{53B6E686-C17F-4246-97AC-8E74041F1B10}"/>
              </a:ext>
            </a:extLst>
          </p:cNvPr>
          <p:cNvSpPr>
            <a:spLocks noGrp="1"/>
          </p:cNvSpPr>
          <p:nvPr>
            <p:ph idx="1"/>
          </p:nvPr>
        </p:nvSpPr>
        <p:spPr/>
        <p:txBody>
          <a:bodyPr>
            <a:normAutofit/>
          </a:bodyPr>
          <a:lstStyle/>
          <a:p>
            <a:pPr marL="0" indent="0">
              <a:lnSpc>
                <a:spcPct val="107000"/>
              </a:lnSpc>
              <a:spcBef>
                <a:spcPts val="0"/>
              </a:spcBef>
              <a:spcAft>
                <a:spcPts val="800"/>
              </a:spcAft>
              <a:buSzPts val="1000"/>
              <a:buNone/>
              <a:tabLst>
                <a:tab pos="457200" algn="l"/>
              </a:tabLst>
            </a:pPr>
            <a:r>
              <a:rPr lang="de-DE" sz="3200" b="1" dirty="0">
                <a:latin typeface="Times New Roman" panose="02020603050405020304" pitchFamily="18" charset="0"/>
                <a:cs typeface="Times New Roman" panose="02020603050405020304" pitchFamily="18" charset="0"/>
              </a:rPr>
              <a:t>Nice to have: </a:t>
            </a:r>
          </a:p>
          <a:p>
            <a:pPr>
              <a:lnSpc>
                <a:spcPct val="107000"/>
              </a:lnSpc>
              <a:spcBef>
                <a:spcPts val="0"/>
              </a:spcBef>
              <a:spcAft>
                <a:spcPts val="800"/>
              </a:spcAft>
              <a:buSzPts val="1000"/>
              <a:tabLst>
                <a:tab pos="457200" algn="l"/>
              </a:tabLst>
            </a:pPr>
            <a:r>
              <a:rPr lang="en-US" sz="2000" dirty="0"/>
              <a:t>Localization of the L5/S1 vertebrae in spinal MRI images of the lumbar spine.</a:t>
            </a:r>
          </a:p>
          <a:p>
            <a:pPr>
              <a:lnSpc>
                <a:spcPct val="107000"/>
              </a:lnSpc>
              <a:spcBef>
                <a:spcPts val="0"/>
              </a:spcBef>
              <a:spcAft>
                <a:spcPts val="800"/>
              </a:spcAft>
              <a:buSzPts val="1000"/>
              <a:tabLst>
                <a:tab pos="457200" algn="l"/>
              </a:tabLst>
            </a:pPr>
            <a:r>
              <a:rPr lang="en-US" sz="2000" dirty="0"/>
              <a:t>This allows for loading MRI images of the spine and assigning x and y coordinates for predictions. </a:t>
            </a:r>
          </a:p>
          <a:p>
            <a:pPr marL="0" indent="0">
              <a:lnSpc>
                <a:spcPct val="107000"/>
              </a:lnSpc>
              <a:spcBef>
                <a:spcPts val="0"/>
              </a:spcBef>
              <a:spcAft>
                <a:spcPts val="800"/>
              </a:spcAft>
              <a:buSzPts val="1000"/>
              <a:buNone/>
              <a:tabLst>
                <a:tab pos="457200" algn="l"/>
              </a:tabLst>
            </a:pPr>
            <a:endParaRPr lang="de-DE" sz="3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Bef>
                <a:spcPts val="0"/>
              </a:spcBef>
              <a:spcAft>
                <a:spcPts val="800"/>
              </a:spcAft>
              <a:buSzPts val="1000"/>
              <a:buNone/>
              <a:tabLst>
                <a:tab pos="457200" algn="l"/>
              </a:tabLst>
            </a:pP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Moderate</a:t>
            </a:r>
            <a:endParaRPr lang="en-US" sz="1800" b="0" i="0" u="none" strike="noStrike" dirty="0">
              <a:effectLst/>
              <a:latin typeface="Arial" panose="020B0604020202020204" pitchFamily="34" charset="0"/>
            </a:endParaRPr>
          </a:p>
          <a:p>
            <a:pPr marL="342900" indent="-342900">
              <a:lnSpc>
                <a:spcPct val="107000"/>
              </a:lnSpc>
              <a:spcBef>
                <a:spcPts val="0"/>
              </a:spcBef>
              <a:spcAft>
                <a:spcPts val="800"/>
              </a:spcAft>
              <a:buSzPts val="1000"/>
              <a:buFont typeface="Symbol" panose="05050102010706020507" pitchFamily="18" charset="2"/>
              <a:buChar char=""/>
              <a:tabLst>
                <a:tab pos="457200" algn="l"/>
              </a:tabLst>
            </a:pPr>
            <a:endParaRPr lang="en-US" sz="1800" dirty="0">
              <a:latin typeface="Times New Roman" panose="02020603050405020304" pitchFamily="18" charset="0"/>
              <a:cs typeface="Times New Roman" panose="02020603050405020304" pitchFamily="18" charset="0"/>
            </a:endParaRPr>
          </a:p>
          <a:p>
            <a:pPr marL="342900" indent="-342900">
              <a:lnSpc>
                <a:spcPct val="107000"/>
              </a:lnSpc>
              <a:spcBef>
                <a:spcPts val="0"/>
              </a:spcBef>
              <a:spcAft>
                <a:spcPts val="800"/>
              </a:spcAft>
              <a:buSzPts val="1000"/>
              <a:buFont typeface="Symbol" panose="05050102010706020507" pitchFamily="18" charset="2"/>
              <a:buChar char=""/>
              <a:tabLst>
                <a:tab pos="457200" algn="l"/>
              </a:tabLst>
            </a:pPr>
            <a:endParaRPr lang="en-US" sz="1800" dirty="0">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40882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0F33-AA39-4D25-BDB5-F94FF54B34A4}"/>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rPr>
              <a:t>Project goal and motivation</a:t>
            </a:r>
            <a:endParaRPr lang="en-US" dirty="0"/>
          </a:p>
        </p:txBody>
      </p:sp>
      <p:sp>
        <p:nvSpPr>
          <p:cNvPr id="3" name="Content Placeholder 2">
            <a:extLst>
              <a:ext uri="{FF2B5EF4-FFF2-40B4-BE49-F238E27FC236}">
                <a16:creationId xmlns:a16="http://schemas.microsoft.com/office/drawing/2014/main" id="{72421608-ED46-44E0-A67A-C0368F95A062}"/>
              </a:ext>
            </a:extLst>
          </p:cNvPr>
          <p:cNvSpPr>
            <a:spLocks noGrp="1"/>
          </p:cNvSpPr>
          <p:nvPr>
            <p:ph idx="1"/>
          </p:nvPr>
        </p:nvSpPr>
        <p:spPr>
          <a:xfrm>
            <a:off x="838200" y="1825624"/>
            <a:ext cx="10515600" cy="4841875"/>
          </a:xfrm>
        </p:spPr>
        <p:txBody>
          <a:bodyPr>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Goal:</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classify lumbar spine damages using MR images.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07000"/>
              </a:lnSpc>
              <a:spcBef>
                <a:spcPts val="0"/>
              </a:spcBef>
              <a:spcAft>
                <a:spcPts val="800"/>
              </a:spcAft>
              <a:buSzPts val="1000"/>
              <a:buFont typeface="Symbol" panose="05050102010706020507" pitchFamily="18" charset="2"/>
              <a:buChar char=""/>
              <a:tabLst>
                <a:tab pos="457200" algn="l"/>
              </a:tabLs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Motivation:</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Facilitate radiologist performance in diagnosing spine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damages</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lgn="ctr">
              <a:lnSpc>
                <a:spcPct val="107000"/>
              </a:lnSpc>
              <a:spcBef>
                <a:spcPts val="0"/>
              </a:spcBef>
              <a:spcAft>
                <a:spcPts val="800"/>
              </a:spcAft>
              <a:buSzPts val="1000"/>
              <a:buNone/>
              <a:tabLst>
                <a:tab pos="4572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and</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85837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5F90-06D3-477F-B766-EF5FE0A8DFAD}"/>
              </a:ext>
            </a:extLst>
          </p:cNvPr>
          <p:cNvSpPr>
            <a:spLocks noGrp="1"/>
          </p:cNvSpPr>
          <p:nvPr>
            <p:ph type="title"/>
          </p:nvPr>
        </p:nvSpPr>
        <p:spPr/>
        <p:txBody>
          <a:bodyPr/>
          <a:lstStyle/>
          <a:p>
            <a:r>
              <a:rPr lang="de-DE" dirty="0"/>
              <a:t>Early stopping</a:t>
            </a:r>
            <a:endParaRPr lang="en-US" dirty="0"/>
          </a:p>
        </p:txBody>
      </p:sp>
      <p:sp>
        <p:nvSpPr>
          <p:cNvPr id="3" name="Content Placeholder 2">
            <a:extLst>
              <a:ext uri="{FF2B5EF4-FFF2-40B4-BE49-F238E27FC236}">
                <a16:creationId xmlns:a16="http://schemas.microsoft.com/office/drawing/2014/main" id="{31F423CB-4DC5-4B71-A0CA-77D4EC113FF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200389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88A5-9BCF-4339-9EA0-E73B6B65CBA1}"/>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rPr>
              <a:t>Dataset</a:t>
            </a:r>
            <a:endParaRPr lang="en-US" dirty="0"/>
          </a:p>
        </p:txBody>
      </p:sp>
      <p:sp>
        <p:nvSpPr>
          <p:cNvPr id="3" name="Content Placeholder 2">
            <a:extLst>
              <a:ext uri="{FF2B5EF4-FFF2-40B4-BE49-F238E27FC236}">
                <a16:creationId xmlns:a16="http://schemas.microsoft.com/office/drawing/2014/main" id="{BF53F442-212B-4D71-A6F9-2AF7A5C98D64}"/>
              </a:ext>
            </a:extLst>
          </p:cNvPr>
          <p:cNvSpPr>
            <a:spLocks noGrp="1"/>
          </p:cNvSpPr>
          <p:nvPr>
            <p:ph idx="1"/>
          </p:nvPr>
        </p:nvSpPr>
        <p:spPr/>
        <p:txBody>
          <a:bodyPr>
            <a:normAutofit fontScale="92500" lnSpcReduction="10000"/>
          </a:bodyPr>
          <a:lstStyle/>
          <a:p>
            <a:pPr marL="342900" indent="-342900">
              <a:lnSpc>
                <a:spcPct val="117000"/>
              </a:lnSpc>
              <a:spcBef>
                <a:spcPts val="0"/>
              </a:spcBef>
              <a:spcAft>
                <a:spcPts val="800"/>
              </a:spcAft>
              <a:buSzPts val="1000"/>
              <a:buFont typeface="Symbol" panose="05050102010706020507" pitchFamily="18" charset="2"/>
              <a:buChar char=""/>
              <a:tabLst>
                <a:tab pos="457200" algn="l"/>
              </a:tabLst>
            </a:pPr>
            <a:r>
              <a:rPr lang="en-US" sz="2600" b="1" dirty="0">
                <a:latin typeface="Times New Roman" panose="02020603050405020304" pitchFamily="18" charset="0"/>
                <a:cs typeface="Times New Roman" panose="02020603050405020304" pitchFamily="18" charset="0"/>
              </a:rPr>
              <a:t>Dataset Origin from Kaggle: </a:t>
            </a:r>
            <a:r>
              <a:rPr lang="en-US" sz="2600" dirty="0">
                <a:latin typeface="Times New Roman" panose="02020603050405020304" pitchFamily="18" charset="0"/>
                <a:cs typeface="Times New Roman" panose="02020603050405020304" pitchFamily="18" charset="0"/>
              </a:rPr>
              <a:t>collected by </a:t>
            </a:r>
            <a:r>
              <a:rPr lang="en-US" sz="2600" b="1" dirty="0">
                <a:latin typeface="Times New Roman" panose="02020603050405020304" pitchFamily="18" charset="0"/>
                <a:cs typeface="Times New Roman" panose="02020603050405020304" pitchFamily="18" charset="0"/>
              </a:rPr>
              <a:t>RSNA (</a:t>
            </a:r>
            <a:r>
              <a:rPr lang="en-US" sz="2600" dirty="0">
                <a:latin typeface="Times New Roman" panose="02020603050405020304" pitchFamily="18" charset="0"/>
                <a:cs typeface="Times New Roman" panose="02020603050405020304" pitchFamily="18" charset="0"/>
              </a:rPr>
              <a:t>Radiological Society of North America</a:t>
            </a:r>
            <a:r>
              <a:rPr lang="en-US" sz="2600" b="1" dirty="0">
                <a:latin typeface="Times New Roman" panose="02020603050405020304" pitchFamily="18" charset="0"/>
                <a:cs typeface="Times New Roman" panose="02020603050405020304" pitchFamily="18" charset="0"/>
              </a:rPr>
              <a:t>)</a:t>
            </a:r>
          </a:p>
          <a:p>
            <a:pPr marL="0" indent="0">
              <a:lnSpc>
                <a:spcPct val="117000"/>
              </a:lnSpc>
              <a:spcBef>
                <a:spcPts val="0"/>
              </a:spcBef>
              <a:spcAft>
                <a:spcPts val="800"/>
              </a:spcAft>
              <a:buSzPts val="1000"/>
              <a:buNone/>
              <a:tabLst>
                <a:tab pos="457200" algn="l"/>
              </a:tabLst>
            </a:pPr>
            <a:endParaRPr lang="en-US" sz="2600" b="1" dirty="0">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rPr>
              <a:t>The kind of damage:</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Classifying five lumbar spine degenerative conditions:</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rPr>
              <a:t>Left Neural Foraminal Narrowing</a:t>
            </a:r>
            <a:endParaRPr lang="en-US" sz="2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17000"/>
              </a:lnSpc>
              <a:spcBef>
                <a:spcPts val="0"/>
              </a:spcBef>
              <a:spcAft>
                <a:spcPts val="800"/>
              </a:spcAft>
              <a:buSzPts val="1000"/>
              <a:buFont typeface="Courier New" panose="02070309020205020404" pitchFamily="49" charset="0"/>
              <a:buChar char="o"/>
              <a:tabLst>
                <a:tab pos="914400" algn="l"/>
              </a:tabLst>
            </a:pPr>
            <a:r>
              <a:rPr lang="en-US" sz="2600" dirty="0">
                <a:solidFill>
                  <a:schemeClr val="bg2">
                    <a:lumMod val="75000"/>
                  </a:schemeClr>
                </a:solidFill>
                <a:latin typeface="Times New Roman" panose="02020603050405020304" pitchFamily="18" charset="0"/>
                <a:cs typeface="Times New Roman" panose="02020603050405020304" pitchFamily="18" charset="0"/>
              </a:rPr>
              <a:t>Right Neural Foraminal Narrowing</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600" dirty="0">
                <a:solidFill>
                  <a:schemeClr val="bg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Left Subarticular Stenosis</a:t>
            </a:r>
            <a:endParaRPr lang="en-US" sz="2600" dirty="0">
              <a:solidFill>
                <a:schemeClr val="bg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600" dirty="0">
                <a:solidFill>
                  <a:schemeClr val="bg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Right Subarticular Stenosis</a:t>
            </a:r>
            <a:endParaRPr lang="en-US" sz="2600" dirty="0">
              <a:solidFill>
                <a:schemeClr val="bg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600" dirty="0">
                <a:solidFill>
                  <a:schemeClr val="bg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Spinal Canal Stenosis</a:t>
            </a:r>
            <a:endParaRPr lang="en-US" sz="2600" dirty="0">
              <a:solidFill>
                <a:schemeClr val="bg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Bef>
                <a:spcPts val="0"/>
              </a:spcBef>
              <a:spcAft>
                <a:spcPts val="800"/>
              </a:spcAft>
              <a:buSzPts val="1000"/>
              <a:buFont typeface="Symbol" panose="05050102010706020507" pitchFamily="18" charset="2"/>
              <a:buChar char=""/>
              <a:tabLst>
                <a:tab pos="457200" algn="l"/>
              </a:tabLst>
            </a:pPr>
            <a:endParaRPr lang="en-US" sz="1200" b="1" dirty="0">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9425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B64AD-5283-4150-BA8E-D125677F3F29}"/>
              </a:ext>
            </a:extLst>
          </p:cNvPr>
          <p:cNvSpPr>
            <a:spLocks noGrp="1"/>
          </p:cNvSpPr>
          <p:nvPr>
            <p:ph type="title"/>
          </p:nvPr>
        </p:nvSpPr>
        <p:spPr>
          <a:xfrm>
            <a:off x="6363573" y="602449"/>
            <a:ext cx="5828427" cy="3159853"/>
          </a:xfrm>
        </p:spPr>
        <p:txBody>
          <a:bodyPr>
            <a:noAutofit/>
          </a:bodyPr>
          <a:lstStyle/>
          <a:p>
            <a:r>
              <a:rPr lang="en-US" sz="3600" dirty="0"/>
              <a:t>Neural Foraminal Narrowing</a:t>
            </a:r>
            <a:br>
              <a:rPr lang="en-US" sz="3600" b="1" dirty="0">
                <a:effectLst/>
                <a:latin typeface="Times New Roman" panose="02020603050405020304" pitchFamily="18" charset="0"/>
                <a:ea typeface="Calibri" panose="020F0502020204030204" pitchFamily="34" charset="0"/>
                <a:cs typeface="Times New Roman" panose="02020603050405020304" pitchFamily="18" charset="0"/>
              </a:rPr>
            </a:br>
            <a:r>
              <a:rPr lang="de-DE" sz="3600" b="1" dirty="0"/>
              <a:t>:</a:t>
            </a:r>
            <a:br>
              <a:rPr lang="de-DE" sz="3600" dirty="0"/>
            </a:br>
            <a:r>
              <a:rPr lang="de-DE" sz="3600" dirty="0"/>
              <a:t> </a:t>
            </a:r>
            <a:br>
              <a:rPr lang="de-DE" sz="3600" dirty="0"/>
            </a:br>
            <a:r>
              <a:rPr lang="en-US" sz="3600" dirty="0"/>
              <a:t>Narrowing of the nerve passageways in the spine (right and left)</a:t>
            </a:r>
          </a:p>
        </p:txBody>
      </p:sp>
      <p:pic>
        <p:nvPicPr>
          <p:cNvPr id="5" name="Content Placeholder 4">
            <a:extLst>
              <a:ext uri="{FF2B5EF4-FFF2-40B4-BE49-F238E27FC236}">
                <a16:creationId xmlns:a16="http://schemas.microsoft.com/office/drawing/2014/main" id="{E02E7C10-E047-4935-BE19-DCAF5F93D8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275" y="781777"/>
            <a:ext cx="5676774" cy="5478087"/>
          </a:xfrm>
        </p:spPr>
      </p:pic>
    </p:spTree>
    <p:extLst>
      <p:ext uri="{BB962C8B-B14F-4D97-AF65-F5344CB8AC3E}">
        <p14:creationId xmlns:p14="http://schemas.microsoft.com/office/powerpoint/2010/main" val="907565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88A5-9BCF-4339-9EA0-E73B6B65CBA1}"/>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rPr>
              <a:t>Dataset </a:t>
            </a:r>
            <a:endParaRPr lang="en-US" dirty="0"/>
          </a:p>
        </p:txBody>
      </p:sp>
      <p:sp>
        <p:nvSpPr>
          <p:cNvPr id="3" name="Content Placeholder 2">
            <a:extLst>
              <a:ext uri="{FF2B5EF4-FFF2-40B4-BE49-F238E27FC236}">
                <a16:creationId xmlns:a16="http://schemas.microsoft.com/office/drawing/2014/main" id="{BF53F442-212B-4D71-A6F9-2AF7A5C98D64}"/>
              </a:ext>
            </a:extLst>
          </p:cNvPr>
          <p:cNvSpPr>
            <a:spLocks noGrp="1"/>
          </p:cNvSpPr>
          <p:nvPr>
            <p:ph idx="1"/>
          </p:nvPr>
        </p:nvSpPr>
        <p:spPr>
          <a:xfrm>
            <a:off x="649154" y="1825625"/>
            <a:ext cx="5446846" cy="4351338"/>
          </a:xfrm>
        </p:spPr>
        <p:txBody>
          <a:bodyPr>
            <a:normAutofit lnSpcReduction="1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500" b="1" dirty="0">
                <a:effectLst/>
                <a:latin typeface="Times New Roman" panose="02020603050405020304" pitchFamily="18" charset="0"/>
                <a:ea typeface="Times New Roman" panose="02020603050405020304" pitchFamily="18" charset="0"/>
                <a:cs typeface="Times New Roman" panose="02020603050405020304" pitchFamily="18" charset="0"/>
              </a:rPr>
              <a:t>Severity Levels:</a:t>
            </a:r>
            <a:r>
              <a:rPr lang="en-US" sz="3500" dirty="0">
                <a:effectLst/>
                <a:latin typeface="Times New Roman" panose="02020603050405020304" pitchFamily="18" charset="0"/>
                <a:ea typeface="Times New Roman" panose="02020603050405020304" pitchFamily="18" charset="0"/>
                <a:cs typeface="Times New Roman" panose="02020603050405020304" pitchFamily="18" charset="0"/>
              </a:rPr>
              <a:t> Normal/Mild, Moderate, Severe.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07000"/>
              </a:lnSpc>
              <a:spcBef>
                <a:spcPts val="0"/>
              </a:spcBef>
              <a:spcAft>
                <a:spcPts val="800"/>
              </a:spcAft>
              <a:buSzPts val="1000"/>
              <a:buFont typeface="Symbol" panose="05050102010706020507" pitchFamily="18" charset="2"/>
              <a:buChar char=""/>
              <a:tabLst>
                <a:tab pos="457200" algn="l"/>
              </a:tabLst>
            </a:pPr>
            <a:r>
              <a:rPr lang="en-US" sz="3500" b="1" dirty="0">
                <a:latin typeface="Times New Roman" panose="02020603050405020304" pitchFamily="18" charset="0"/>
                <a:cs typeface="Times New Roman" panose="02020603050405020304" pitchFamily="18" charset="0"/>
              </a:rPr>
              <a:t>Disc Levels:</a:t>
            </a:r>
            <a:endParaRPr lang="en-US" sz="3500" dirty="0">
              <a:latin typeface="Times New Roman" panose="02020603050405020304" pitchFamily="18" charset="0"/>
              <a:cs typeface="Times New Roman" panose="02020603050405020304" pitchFamily="18" charset="0"/>
            </a:endParaRPr>
          </a:p>
          <a:p>
            <a:pPr marL="0" indent="0">
              <a:lnSpc>
                <a:spcPct val="107000"/>
              </a:lnSpc>
              <a:spcBef>
                <a:spcPts val="0"/>
              </a:spcBef>
              <a:spcAft>
                <a:spcPts val="800"/>
              </a:spcAft>
              <a:buSzPts val="1000"/>
              <a:buNone/>
              <a:tabLst>
                <a:tab pos="457200" algn="l"/>
              </a:tabLst>
            </a:pPr>
            <a:r>
              <a:rPr lang="en-US" sz="35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L1/L2 - L2/3 - L3/4 - L4/L5 - L5/S1 </a:t>
            </a:r>
          </a:p>
          <a:p>
            <a:pPr marL="0" indent="0">
              <a:lnSpc>
                <a:spcPct val="107000"/>
              </a:lnSpc>
              <a:spcBef>
                <a:spcPts val="0"/>
              </a:spcBef>
              <a:spcAft>
                <a:spcPts val="800"/>
              </a:spcAft>
              <a:buSzPts val="1000"/>
              <a:buNone/>
              <a:tabLst>
                <a:tab pos="457200" algn="l"/>
              </a:tabLst>
            </a:pPr>
            <a:r>
              <a:rPr lang="en-US" sz="3500" dirty="0">
                <a:latin typeface="Times New Roman" panose="02020603050405020304" pitchFamily="18" charset="0"/>
                <a:cs typeface="Times New Roman" panose="02020603050405020304" pitchFamily="18" charset="0"/>
              </a:rPr>
              <a:t>	disc levels</a:t>
            </a:r>
          </a:p>
          <a:p>
            <a:pPr marL="342900" indent="-342900">
              <a:lnSpc>
                <a:spcPct val="107000"/>
              </a:lnSpc>
              <a:spcBef>
                <a:spcPts val="0"/>
              </a:spcBef>
              <a:spcAft>
                <a:spcPts val="800"/>
              </a:spcAft>
              <a:buSzPts val="1000"/>
              <a:buFont typeface="Symbol" panose="05050102010706020507" pitchFamily="18" charset="2"/>
              <a:buChar char=""/>
              <a:tabLst>
                <a:tab pos="457200" algn="l"/>
              </a:tabLst>
            </a:pPr>
            <a:endParaRPr lang="en-US" sz="1200" b="1" dirty="0">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73F0347-013F-414F-8100-0B81A2058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8418" y="365124"/>
            <a:ext cx="3028078" cy="5956875"/>
          </a:xfrm>
          <a:prstGeom prst="rect">
            <a:avLst/>
          </a:prstGeom>
        </p:spPr>
      </p:pic>
      <p:sp>
        <p:nvSpPr>
          <p:cNvPr id="4" name="Rectangle 3">
            <a:extLst>
              <a:ext uri="{FF2B5EF4-FFF2-40B4-BE49-F238E27FC236}">
                <a16:creationId xmlns:a16="http://schemas.microsoft.com/office/drawing/2014/main" id="{3FA5C171-FDA4-4FD2-8CBB-3FF203364CAF}"/>
              </a:ext>
            </a:extLst>
          </p:cNvPr>
          <p:cNvSpPr/>
          <p:nvPr/>
        </p:nvSpPr>
        <p:spPr>
          <a:xfrm>
            <a:off x="8271641" y="3505200"/>
            <a:ext cx="1681656" cy="8460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804087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88A5-9BCF-4339-9EA0-E73B6B65CBA1}"/>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rPr>
              <a:t>Dataset</a:t>
            </a:r>
            <a:endParaRPr lang="en-US" dirty="0"/>
          </a:p>
        </p:txBody>
      </p:sp>
      <p:sp>
        <p:nvSpPr>
          <p:cNvPr id="3" name="Content Placeholder 2">
            <a:extLst>
              <a:ext uri="{FF2B5EF4-FFF2-40B4-BE49-F238E27FC236}">
                <a16:creationId xmlns:a16="http://schemas.microsoft.com/office/drawing/2014/main" id="{BF53F442-212B-4D71-A6F9-2AF7A5C98D64}"/>
              </a:ext>
            </a:extLst>
          </p:cNvPr>
          <p:cNvSpPr>
            <a:spLocks noGrp="1"/>
          </p:cNvSpPr>
          <p:nvPr>
            <p:ph idx="1"/>
          </p:nvPr>
        </p:nvSpPr>
        <p:spPr/>
        <p:txBody>
          <a:bodyPr>
            <a:normAutofit fontScale="70000" lnSpcReduction="20000"/>
          </a:bodyPr>
          <a:lstStyle/>
          <a:p>
            <a:pPr marL="0" indent="0">
              <a:lnSpc>
                <a:spcPct val="107000"/>
              </a:lnSpc>
              <a:spcBef>
                <a:spcPts val="0"/>
              </a:spcBef>
              <a:spcAft>
                <a:spcPts val="800"/>
              </a:spcAft>
              <a:buSzPts val="1000"/>
              <a:buNone/>
              <a:tabLst>
                <a:tab pos="457200" algn="l"/>
              </a:tabLst>
            </a:pPr>
            <a:r>
              <a:rPr lang="en-US" sz="4600" b="1" dirty="0">
                <a:latin typeface="Times New Roman" panose="02020603050405020304" pitchFamily="18" charset="0"/>
                <a:cs typeface="Times New Roman" panose="02020603050405020304" pitchFamily="18" charset="0"/>
              </a:rPr>
              <a:t>Research Focus: </a:t>
            </a:r>
          </a:p>
          <a:p>
            <a:pPr marL="0" indent="568325">
              <a:lnSpc>
                <a:spcPct val="107000"/>
              </a:lnSpc>
              <a:spcBef>
                <a:spcPts val="0"/>
              </a:spcBef>
              <a:spcAft>
                <a:spcPts val="800"/>
              </a:spcAft>
              <a:buSzPts val="1000"/>
              <a:buNone/>
              <a:tabLst>
                <a:tab pos="457200" algn="l"/>
              </a:tabLst>
            </a:pPr>
            <a:r>
              <a:rPr lang="en-US" sz="4600" dirty="0">
                <a:latin typeface="Times New Roman" panose="02020603050405020304" pitchFamily="18" charset="0"/>
                <a:cs typeface="Times New Roman" panose="02020603050405020304" pitchFamily="18" charset="0"/>
              </a:rPr>
              <a:t>Left Neural Foraminal Narrowing at L5/S1.</a:t>
            </a:r>
          </a:p>
          <a:p>
            <a:pPr marL="0" indent="0">
              <a:buNone/>
            </a:pPr>
            <a:endParaRPr lang="en-US" sz="4600" b="1" dirty="0">
              <a:latin typeface="Times New Roman" panose="02020603050405020304" pitchFamily="18" charset="0"/>
              <a:cs typeface="Times New Roman" panose="02020603050405020304" pitchFamily="18" charset="0"/>
            </a:endParaRPr>
          </a:p>
          <a:p>
            <a:pPr marL="0" indent="0">
              <a:lnSpc>
                <a:spcPct val="107000"/>
              </a:lnSpc>
              <a:spcBef>
                <a:spcPts val="0"/>
              </a:spcBef>
              <a:spcAft>
                <a:spcPts val="800"/>
              </a:spcAft>
              <a:buSzPts val="1000"/>
              <a:buNone/>
              <a:tabLst>
                <a:tab pos="457200" algn="l"/>
              </a:tabLst>
            </a:pPr>
            <a:r>
              <a:rPr lang="en-US" sz="4600" b="1" dirty="0">
                <a:latin typeface="Times New Roman" panose="02020603050405020304" pitchFamily="18" charset="0"/>
                <a:cs typeface="Times New Roman" panose="02020603050405020304" pitchFamily="18" charset="0"/>
              </a:rPr>
              <a:t>Reasoning: resource constraints</a:t>
            </a:r>
          </a:p>
          <a:p>
            <a:pPr marL="461963" indent="0">
              <a:buNone/>
            </a:pPr>
            <a:r>
              <a:rPr lang="en-US" sz="4600" dirty="0">
                <a:latin typeface="Times New Roman" panose="02020603050405020304" pitchFamily="18" charset="0"/>
                <a:cs typeface="Times New Roman" panose="02020603050405020304" pitchFamily="18" charset="0"/>
              </a:rPr>
              <a:t>Five kind of damages and five levels: result in 25 rows</a:t>
            </a:r>
          </a:p>
          <a:p>
            <a:pPr marL="461963" indent="0">
              <a:buNone/>
            </a:pPr>
            <a:r>
              <a:rPr lang="en-US" sz="4600" dirty="0">
                <a:latin typeface="Times New Roman" panose="02020603050405020304" pitchFamily="18" charset="0"/>
                <a:cs typeface="Times New Roman" panose="02020603050405020304" pitchFamily="18" charset="0"/>
              </a:rPr>
              <a:t>80 images pro person result in 2000 rows</a:t>
            </a:r>
          </a:p>
          <a:p>
            <a:pPr marL="461963" indent="0">
              <a:buNone/>
            </a:pPr>
            <a:r>
              <a:rPr lang="en-US" sz="4600" dirty="0">
                <a:latin typeface="Times New Roman" panose="02020603050405020304" pitchFamily="18" charset="0"/>
                <a:cs typeface="Times New Roman" panose="02020603050405020304" pitchFamily="18" charset="0"/>
              </a:rPr>
              <a:t>A sample with 2000 persons results in 4 million rows </a:t>
            </a:r>
          </a:p>
          <a:p>
            <a:pPr marL="461963" indent="0">
              <a:buNone/>
            </a:pPr>
            <a:endParaRPr lang="en-US" dirty="0">
              <a:latin typeface="Times New Roman" panose="02020603050405020304" pitchFamily="18" charset="0"/>
              <a:cs typeface="Times New Roman" panose="02020603050405020304" pitchFamily="18" charset="0"/>
            </a:endParaRPr>
          </a:p>
          <a:p>
            <a:pPr marL="461963" indent="0">
              <a:buNone/>
            </a:pPr>
            <a:br>
              <a:rPr lang="en-US" sz="2000" dirty="0"/>
            </a:br>
            <a:endParaRPr lang="en-US" sz="2000" dirty="0"/>
          </a:p>
          <a:p>
            <a:pPr marL="0" indent="0">
              <a:lnSpc>
                <a:spcPct val="117000"/>
              </a:lnSpc>
              <a:spcBef>
                <a:spcPts val="0"/>
              </a:spcBef>
              <a:spcAft>
                <a:spcPts val="800"/>
              </a:spcAft>
              <a:buSzPts val="1000"/>
              <a:buNone/>
              <a:tabLst>
                <a:tab pos="457200" algn="l"/>
              </a:tabLst>
            </a:pPr>
            <a:endParaRPr lang="en-US" sz="2600" b="1" dirty="0">
              <a:latin typeface="Times New Roman" panose="02020603050405020304" pitchFamily="18" charset="0"/>
              <a:cs typeface="Times New Roman" panose="02020603050405020304" pitchFamily="18" charset="0"/>
            </a:endParaRPr>
          </a:p>
          <a:p>
            <a:pPr marL="342900" indent="-342900">
              <a:lnSpc>
                <a:spcPct val="107000"/>
              </a:lnSpc>
              <a:spcBef>
                <a:spcPts val="0"/>
              </a:spcBef>
              <a:spcAft>
                <a:spcPts val="800"/>
              </a:spcAft>
              <a:buSzPts val="1000"/>
              <a:buFont typeface="Symbol" panose="05050102010706020507" pitchFamily="18" charset="2"/>
              <a:buChar char=""/>
              <a:tabLst>
                <a:tab pos="457200" algn="l"/>
              </a:tabLst>
            </a:pPr>
            <a:endParaRPr lang="en-US" sz="1200" b="1" dirty="0">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92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88A5-9BCF-4339-9EA0-E73B6B65CBA1}"/>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rPr>
              <a:t>Dataset</a:t>
            </a:r>
            <a:endParaRPr lang="en-US" dirty="0"/>
          </a:p>
        </p:txBody>
      </p:sp>
      <p:sp>
        <p:nvSpPr>
          <p:cNvPr id="3" name="Content Placeholder 2">
            <a:extLst>
              <a:ext uri="{FF2B5EF4-FFF2-40B4-BE49-F238E27FC236}">
                <a16:creationId xmlns:a16="http://schemas.microsoft.com/office/drawing/2014/main" id="{BF53F442-212B-4D71-A6F9-2AF7A5C98D64}"/>
              </a:ext>
            </a:extLst>
          </p:cNvPr>
          <p:cNvSpPr>
            <a:spLocks noGrp="1"/>
          </p:cNvSpPr>
          <p:nvPr>
            <p:ph idx="1"/>
          </p:nvPr>
        </p:nvSpPr>
        <p:spPr>
          <a:xfrm>
            <a:off x="838200" y="1513490"/>
            <a:ext cx="5257800" cy="4979385"/>
          </a:xfrm>
        </p:spPr>
        <p:txBody>
          <a:bodyPr>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200" b="1" dirty="0">
                <a:latin typeface="Times New Roman" panose="02020603050405020304" pitchFamily="18" charset="0"/>
                <a:cs typeface="Times New Roman" panose="02020603050405020304" pitchFamily="18" charset="0"/>
              </a:rPr>
              <a:t>Image Categories of MRI </a:t>
            </a:r>
          </a:p>
          <a:p>
            <a:pPr marL="74295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3200" dirty="0">
                <a:latin typeface="Times New Roman" panose="02020603050405020304" pitchFamily="18" charset="0"/>
                <a:cs typeface="Times New Roman" panose="02020603050405020304" pitchFamily="18" charset="0"/>
              </a:rPr>
              <a:t>Sagittal T1:</a:t>
            </a:r>
          </a:p>
          <a:p>
            <a:pPr marL="74295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3200" dirty="0">
                <a:latin typeface="Times New Roman" panose="02020603050405020304" pitchFamily="18" charset="0"/>
                <a:cs typeface="Times New Roman" panose="02020603050405020304" pitchFamily="18" charset="0"/>
              </a:rPr>
              <a:t>Sagittal T2:</a:t>
            </a:r>
          </a:p>
          <a:p>
            <a:pPr marL="74295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sz="3200" dirty="0">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Sagittal Images</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Show the entire spine, </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Better for</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detecting neural foraminal narrowing.</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dirty="0">
              <a:latin typeface="Times New Roman" panose="02020603050405020304" pitchFamily="18" charset="0"/>
              <a:cs typeface="Times New Roman" panose="02020603050405020304" pitchFamily="18" charset="0"/>
            </a:endParaRPr>
          </a:p>
          <a:p>
            <a:pPr marL="74295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dirty="0">
              <a:latin typeface="Times New Roman" panose="02020603050405020304" pitchFamily="18" charset="0"/>
              <a:cs typeface="Times New Roman" panose="02020603050405020304" pitchFamily="18" charset="0"/>
            </a:endParaRPr>
          </a:p>
          <a:p>
            <a:pPr marL="74295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dirty="0">
              <a:latin typeface="Times New Roman" panose="02020603050405020304" pitchFamily="18"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endParaRPr lang="en-US" sz="1400" b="1" dirty="0">
              <a:latin typeface="Times New Roman" panose="02020603050405020304" pitchFamily="18"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endParaRPr lang="en-US" sz="1400" b="1" dirty="0">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63E7E0A-3121-41C2-A2DA-EE1ECDF9C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0"/>
            <a:ext cx="6159775" cy="6834819"/>
          </a:xfrm>
          <a:prstGeom prst="rect">
            <a:avLst/>
          </a:prstGeom>
        </p:spPr>
      </p:pic>
    </p:spTree>
    <p:extLst>
      <p:ext uri="{BB962C8B-B14F-4D97-AF65-F5344CB8AC3E}">
        <p14:creationId xmlns:p14="http://schemas.microsoft.com/office/powerpoint/2010/main" val="3013581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88A5-9BCF-4339-9EA0-E73B6B65CBA1}"/>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rPr>
              <a:t>Dataset</a:t>
            </a:r>
            <a:endParaRPr lang="en-US" dirty="0"/>
          </a:p>
        </p:txBody>
      </p:sp>
      <p:sp>
        <p:nvSpPr>
          <p:cNvPr id="3" name="Content Placeholder 2">
            <a:extLst>
              <a:ext uri="{FF2B5EF4-FFF2-40B4-BE49-F238E27FC236}">
                <a16:creationId xmlns:a16="http://schemas.microsoft.com/office/drawing/2014/main" id="{BF53F442-212B-4D71-A6F9-2AF7A5C98D64}"/>
              </a:ext>
            </a:extLst>
          </p:cNvPr>
          <p:cNvSpPr>
            <a:spLocks noGrp="1"/>
          </p:cNvSpPr>
          <p:nvPr>
            <p:ph idx="1"/>
          </p:nvPr>
        </p:nvSpPr>
        <p:spPr>
          <a:xfrm>
            <a:off x="838200" y="1825625"/>
            <a:ext cx="5257800" cy="4351338"/>
          </a:xfrm>
        </p:spPr>
        <p:txBody>
          <a:bodyPr>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dirty="0">
                <a:latin typeface="Times New Roman" panose="02020603050405020304" pitchFamily="18" charset="0"/>
                <a:cs typeface="Times New Roman" panose="02020603050405020304" pitchFamily="18" charset="0"/>
              </a:rPr>
              <a:t>Image Categories (stored in folders)</a:t>
            </a:r>
          </a:p>
          <a:p>
            <a:pPr marL="74295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latin typeface="Times New Roman" panose="02020603050405020304" pitchFamily="18" charset="0"/>
                <a:cs typeface="Times New Roman" panose="02020603050405020304" pitchFamily="18" charset="0"/>
              </a:rPr>
              <a:t>Axial T2</a:t>
            </a:r>
          </a:p>
          <a:p>
            <a:pPr marL="74295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dirty="0">
              <a:latin typeface="Times New Roman" panose="02020603050405020304" pitchFamily="18" charset="0"/>
              <a:cs typeface="Times New Roman" panose="02020603050405020304" pitchFamily="18" charset="0"/>
            </a:endParaRPr>
          </a:p>
          <a:p>
            <a:pPr marL="342900" indent="-342900">
              <a:lnSpc>
                <a:spcPct val="107000"/>
              </a:lnSpc>
              <a:spcBef>
                <a:spcPts val="0"/>
              </a:spcBef>
              <a:spcAft>
                <a:spcPts val="800"/>
              </a:spcAft>
              <a:buSzPts val="1000"/>
              <a:buFont typeface="Symbol" panose="05050102010706020507" pitchFamily="18" charset="2"/>
              <a:buChar char=""/>
              <a:tabLst>
                <a:tab pos="457200" algn="l"/>
              </a:tabLst>
            </a:pPr>
            <a:r>
              <a:rPr lang="en-US" sz="2400" b="1" dirty="0">
                <a:latin typeface="Times New Roman" panose="02020603050405020304" pitchFamily="18" charset="0"/>
                <a:cs typeface="Times New Roman" panose="02020603050405020304" pitchFamily="18" charset="0"/>
              </a:rPr>
              <a:t>Axial Images:</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latin typeface="Times New Roman" panose="02020603050405020304" pitchFamily="18" charset="0"/>
                <a:cs typeface="Times New Roman" panose="02020603050405020304" pitchFamily="18" charset="0"/>
              </a:rPr>
              <a:t>Axial images show only a cross-sectional "slice" of the spine.</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latin typeface="Times New Roman" panose="02020603050405020304" pitchFamily="18" charset="0"/>
                <a:cs typeface="Times New Roman" panose="02020603050405020304" pitchFamily="18" charset="0"/>
              </a:rPr>
              <a:t>Keeping L5/S1 data few MR Axial images corresponding to L5/S1 "slice"  </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dirty="0">
              <a:latin typeface="Times New Roman" panose="02020603050405020304" pitchFamily="18"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endParaRPr lang="en-US" sz="1400" b="1" dirty="0">
              <a:latin typeface="Times New Roman" panose="02020603050405020304" pitchFamily="18"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endParaRPr lang="en-US" sz="1400" b="1" dirty="0">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B9CCA53-306A-4503-912F-196C139AC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5870" y="0"/>
            <a:ext cx="6026130" cy="6686528"/>
          </a:xfrm>
          <a:prstGeom prst="rect">
            <a:avLst/>
          </a:prstGeom>
        </p:spPr>
      </p:pic>
    </p:spTree>
    <p:extLst>
      <p:ext uri="{BB962C8B-B14F-4D97-AF65-F5344CB8AC3E}">
        <p14:creationId xmlns:p14="http://schemas.microsoft.com/office/powerpoint/2010/main" val="8300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88A5-9BCF-4339-9EA0-E73B6B65CBA1}"/>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rPr>
              <a:t>Dataset (sample for L5/S1)</a:t>
            </a:r>
            <a:endParaRPr lang="en-US" dirty="0"/>
          </a:p>
        </p:txBody>
      </p:sp>
      <p:sp>
        <p:nvSpPr>
          <p:cNvPr id="3" name="Content Placeholder 2">
            <a:extLst>
              <a:ext uri="{FF2B5EF4-FFF2-40B4-BE49-F238E27FC236}">
                <a16:creationId xmlns:a16="http://schemas.microsoft.com/office/drawing/2014/main" id="{BF53F442-212B-4D71-A6F9-2AF7A5C98D64}"/>
              </a:ext>
            </a:extLst>
          </p:cNvPr>
          <p:cNvSpPr>
            <a:spLocks noGrp="1"/>
          </p:cNvSpPr>
          <p:nvPr>
            <p:ph idx="1"/>
          </p:nvPr>
        </p:nvSpPr>
        <p:spPr>
          <a:xfrm>
            <a:off x="838200" y="2778369"/>
            <a:ext cx="10515600" cy="3876896"/>
          </a:xfrm>
        </p:spPr>
        <p:txBody>
          <a:bodyPr>
            <a:normAutofit fontScale="77500" lnSpcReduction="20000"/>
          </a:bodyPr>
          <a:lstStyle/>
          <a:p>
            <a:pPr marL="0" marR="0" lvl="1" indent="0">
              <a:lnSpc>
                <a:spcPct val="107000"/>
              </a:lnSpc>
              <a:spcBef>
                <a:spcPts val="0"/>
              </a:spcBef>
              <a:spcAft>
                <a:spcPts val="800"/>
              </a:spcAft>
              <a:buSzPts val="1000"/>
              <a:buNone/>
            </a:pPr>
            <a:r>
              <a:rPr lang="en-US" sz="3200" b="1" dirty="0">
                <a:latin typeface="Times New Roman" panose="02020603050405020304" pitchFamily="18" charset="0"/>
                <a:cs typeface="Times New Roman" panose="02020603050405020304" pitchFamily="18" charset="0"/>
              </a:rPr>
              <a:t>Number of Persons:</a:t>
            </a:r>
          </a:p>
          <a:p>
            <a:pPr lvl="1">
              <a:lnSpc>
                <a:spcPct val="107000"/>
              </a:lnSpc>
              <a:spcBef>
                <a:spcPts val="0"/>
              </a:spcBef>
              <a:spcAft>
                <a:spcPts val="800"/>
              </a:spcAft>
              <a:buSzPts val="1000"/>
              <a:tabLst>
                <a:tab pos="457200" algn="l"/>
              </a:tabLst>
            </a:pPr>
            <a:r>
              <a:rPr lang="en-US" sz="2800" dirty="0">
                <a:latin typeface="Times New Roman" panose="02020603050405020304" pitchFamily="18" charset="0"/>
                <a:cs typeface="Times New Roman" panose="02020603050405020304" pitchFamily="18" charset="0"/>
              </a:rPr>
              <a:t>Original sample has about 2000 persons</a:t>
            </a:r>
          </a:p>
          <a:p>
            <a:pPr lvl="1">
              <a:lnSpc>
                <a:spcPct val="107000"/>
              </a:lnSpc>
              <a:spcBef>
                <a:spcPts val="0"/>
              </a:spcBef>
              <a:spcAft>
                <a:spcPts val="800"/>
              </a:spcAft>
              <a:buSzPts val="1000"/>
              <a:tabLst>
                <a:tab pos="457200" algn="l"/>
              </a:tabLst>
            </a:pPr>
            <a:endParaRPr lang="en-US" sz="2800" dirty="0">
              <a:latin typeface="Times New Roman" panose="02020603050405020304" pitchFamily="18" charset="0"/>
              <a:cs typeface="Times New Roman" panose="02020603050405020304" pitchFamily="18" charset="0"/>
            </a:endParaRPr>
          </a:p>
          <a:p>
            <a:pPr marL="0" marR="0" lvl="1" indent="0">
              <a:lnSpc>
                <a:spcPct val="107000"/>
              </a:lnSpc>
              <a:spcBef>
                <a:spcPts val="0"/>
              </a:spcBef>
              <a:spcAft>
                <a:spcPts val="800"/>
              </a:spcAft>
              <a:buSzPts val="1000"/>
              <a:buNone/>
            </a:pPr>
            <a:r>
              <a:rPr lang="en-US" sz="3200" b="1" dirty="0">
                <a:latin typeface="Times New Roman" panose="02020603050405020304" pitchFamily="18" charset="0"/>
                <a:cs typeface="Times New Roman" panose="02020603050405020304" pitchFamily="18" charset="0"/>
              </a:rPr>
              <a:t>Average Images per Person:</a:t>
            </a:r>
          </a:p>
          <a:p>
            <a:pPr marR="0" lvl="1">
              <a:lnSpc>
                <a:spcPct val="107000"/>
              </a:lnSpc>
              <a:spcBef>
                <a:spcPts val="0"/>
              </a:spcBef>
              <a:spcAft>
                <a:spcPts val="800"/>
              </a:spcAft>
              <a:buSzPts val="1000"/>
              <a:tabLst>
                <a:tab pos="457200" algn="l"/>
              </a:tabLst>
            </a:pPr>
            <a:r>
              <a:rPr lang="en-US" sz="2800" dirty="0">
                <a:latin typeface="Times New Roman" panose="02020603050405020304" pitchFamily="18" charset="0"/>
                <a:cs typeface="Times New Roman" panose="02020603050405020304" pitchFamily="18" charset="0"/>
              </a:rPr>
              <a:t>Each individual has, on average, 30 images, totaling 60,000 rows.</a:t>
            </a:r>
          </a:p>
          <a:p>
            <a:pPr marR="0" lvl="1">
              <a:lnSpc>
                <a:spcPct val="107000"/>
              </a:lnSpc>
              <a:spcBef>
                <a:spcPts val="0"/>
              </a:spcBef>
              <a:spcAft>
                <a:spcPts val="800"/>
              </a:spcAft>
              <a:buSzPts val="1000"/>
              <a:tabLst>
                <a:tab pos="457200" algn="l"/>
              </a:tabLst>
            </a:pPr>
            <a:endParaRPr lang="en-US" sz="2800" dirty="0">
              <a:latin typeface="Times New Roman" panose="02020603050405020304" pitchFamily="18" charset="0"/>
              <a:cs typeface="Times New Roman" panose="02020603050405020304" pitchFamily="18" charset="0"/>
            </a:endParaRPr>
          </a:p>
          <a:p>
            <a:pPr marL="0" marR="0" indent="0">
              <a:lnSpc>
                <a:spcPct val="107000"/>
              </a:lnSpc>
              <a:spcBef>
                <a:spcPts val="0"/>
              </a:spcBef>
              <a:spcAft>
                <a:spcPts val="800"/>
              </a:spcAft>
              <a:buSzPts val="1000"/>
              <a:buNone/>
            </a:pPr>
            <a:r>
              <a:rPr lang="en-US" sz="3200" b="1" dirty="0">
                <a:latin typeface="Times New Roman" panose="02020603050405020304" pitchFamily="18" charset="0"/>
                <a:cs typeface="Times New Roman" panose="02020603050405020304" pitchFamily="18" charset="0"/>
              </a:rPr>
              <a:t>Random Sampling Strategy:</a:t>
            </a:r>
          </a:p>
          <a:p>
            <a:pPr lvl="1">
              <a:lnSpc>
                <a:spcPct val="107000"/>
              </a:lnSpc>
              <a:spcBef>
                <a:spcPts val="0"/>
              </a:spcBef>
              <a:spcAft>
                <a:spcPts val="800"/>
              </a:spcAft>
              <a:buSzPts val="1000"/>
              <a:tabLst>
                <a:tab pos="457200" algn="l"/>
              </a:tabLst>
            </a:pPr>
            <a:r>
              <a:rPr lang="en-US" sz="2800" dirty="0">
                <a:latin typeface="Times New Roman" panose="02020603050405020304" pitchFamily="18" charset="0"/>
                <a:cs typeface="Times New Roman" panose="02020603050405020304" pitchFamily="18" charset="0"/>
              </a:rPr>
              <a:t>A random sample of 4,000 images is selected for each severity category.</a:t>
            </a:r>
          </a:p>
          <a:p>
            <a:pPr lvl="1">
              <a:lnSpc>
                <a:spcPct val="107000"/>
              </a:lnSpc>
              <a:spcBef>
                <a:spcPts val="0"/>
              </a:spcBef>
              <a:spcAft>
                <a:spcPts val="800"/>
              </a:spcAft>
              <a:buSzPts val="1000"/>
              <a:tabLst>
                <a:tab pos="457200" algn="l"/>
              </a:tabLst>
            </a:pPr>
            <a:r>
              <a:rPr lang="en-US" sz="2800" dirty="0">
                <a:latin typeface="Times New Roman" panose="02020603050405020304" pitchFamily="18" charset="0"/>
                <a:cs typeface="Times New Roman" panose="02020603050405020304" pitchFamily="18" charset="0"/>
              </a:rPr>
              <a:t>The sample is balanced by severity but not by person</a:t>
            </a:r>
            <a:endParaRPr lang="en-US" sz="20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2676275A-EB87-44A6-9D7D-8905D1D46A7B}"/>
              </a:ext>
            </a:extLst>
          </p:cNvPr>
          <p:cNvGraphicFramePr>
            <a:graphicFrameLocks noGrp="1"/>
          </p:cNvGraphicFramePr>
          <p:nvPr>
            <p:extLst>
              <p:ext uri="{D42A27DB-BD31-4B8C-83A1-F6EECF244321}">
                <p14:modId xmlns:p14="http://schemas.microsoft.com/office/powerpoint/2010/main" val="603438551"/>
              </p:ext>
            </p:extLst>
          </p:nvPr>
        </p:nvGraphicFramePr>
        <p:xfrm>
          <a:off x="1017172" y="1572077"/>
          <a:ext cx="10157656" cy="1037479"/>
        </p:xfrm>
        <a:graphic>
          <a:graphicData uri="http://schemas.openxmlformats.org/drawingml/2006/table">
            <a:tbl>
              <a:tblPr firstRow="1" bandRow="1">
                <a:tableStyleId>{5C22544A-7EE6-4342-B048-85BDC9FD1C3A}</a:tableStyleId>
              </a:tblPr>
              <a:tblGrid>
                <a:gridCol w="2539414">
                  <a:extLst>
                    <a:ext uri="{9D8B030D-6E8A-4147-A177-3AD203B41FA5}">
                      <a16:colId xmlns:a16="http://schemas.microsoft.com/office/drawing/2014/main" val="442684307"/>
                    </a:ext>
                  </a:extLst>
                </a:gridCol>
                <a:gridCol w="2547878">
                  <a:extLst>
                    <a:ext uri="{9D8B030D-6E8A-4147-A177-3AD203B41FA5}">
                      <a16:colId xmlns:a16="http://schemas.microsoft.com/office/drawing/2014/main" val="2013181370"/>
                    </a:ext>
                  </a:extLst>
                </a:gridCol>
                <a:gridCol w="2530950">
                  <a:extLst>
                    <a:ext uri="{9D8B030D-6E8A-4147-A177-3AD203B41FA5}">
                      <a16:colId xmlns:a16="http://schemas.microsoft.com/office/drawing/2014/main" val="2848822414"/>
                    </a:ext>
                  </a:extLst>
                </a:gridCol>
                <a:gridCol w="2539414">
                  <a:extLst>
                    <a:ext uri="{9D8B030D-6E8A-4147-A177-3AD203B41FA5}">
                      <a16:colId xmlns:a16="http://schemas.microsoft.com/office/drawing/2014/main" val="542076833"/>
                    </a:ext>
                  </a:extLst>
                </a:gridCol>
              </a:tblGrid>
              <a:tr h="515162">
                <a:tc>
                  <a:txBody>
                    <a:bodyPr/>
                    <a:lstStyle/>
                    <a:p>
                      <a:r>
                        <a:rPr lang="en-US" b="1" dirty="0"/>
                        <a:t>Severity </a:t>
                      </a:r>
                      <a:endParaRPr lang="en-US" dirty="0"/>
                    </a:p>
                  </a:txBody>
                  <a:tcPr/>
                </a:tc>
                <a:tc>
                  <a:txBody>
                    <a:bodyPr/>
                    <a:lstStyle/>
                    <a:p>
                      <a:r>
                        <a:rPr lang="de-DE" dirty="0"/>
                        <a:t>Normal/mild</a:t>
                      </a:r>
                      <a:endParaRPr lang="en-US" dirty="0"/>
                    </a:p>
                  </a:txBody>
                  <a:tcPr/>
                </a:tc>
                <a:tc>
                  <a:txBody>
                    <a:bodyPr/>
                    <a:lstStyle/>
                    <a:p>
                      <a:r>
                        <a:rPr lang="en-US" b="1" dirty="0"/>
                        <a:t>Moderate</a:t>
                      </a:r>
                      <a:endParaRPr lang="en-US" dirty="0"/>
                    </a:p>
                  </a:txBody>
                  <a:tcPr/>
                </a:tc>
                <a:tc>
                  <a:txBody>
                    <a:bodyPr/>
                    <a:lstStyle/>
                    <a:p>
                      <a:r>
                        <a:rPr lang="en-US" b="1" dirty="0"/>
                        <a:t>Severe</a:t>
                      </a:r>
                      <a:endParaRPr lang="en-US" dirty="0"/>
                    </a:p>
                  </a:txBody>
                  <a:tcPr/>
                </a:tc>
                <a:extLst>
                  <a:ext uri="{0D108BD9-81ED-4DB2-BD59-A6C34878D82A}">
                    <a16:rowId xmlns:a16="http://schemas.microsoft.com/office/drawing/2014/main" val="3057030222"/>
                  </a:ext>
                </a:extLst>
              </a:tr>
              <a:tr h="522317">
                <a:tc>
                  <a:txBody>
                    <a:bodyPr/>
                    <a:lstStyle/>
                    <a:p>
                      <a:r>
                        <a:rPr lang="de-DE" dirty="0"/>
                        <a:t>N</a:t>
                      </a:r>
                      <a:endParaRPr lang="en-US" dirty="0"/>
                    </a:p>
                  </a:txBody>
                  <a:tcPr/>
                </a:tc>
                <a:tc>
                  <a:txBody>
                    <a:bodyPr/>
                    <a:lstStyle/>
                    <a:p>
                      <a:r>
                        <a:rPr lang="en-US" sz="1800" b="0" i="0" kern="1200" dirty="0">
                          <a:solidFill>
                            <a:schemeClr val="dk1"/>
                          </a:solidFill>
                          <a:effectLst/>
                          <a:latin typeface="+mn-lt"/>
                          <a:ea typeface="+mn-ea"/>
                          <a:cs typeface="+mn-cs"/>
                        </a:rPr>
                        <a:t>1247</a:t>
                      </a:r>
                      <a:endParaRPr lang="en-US" dirty="0"/>
                    </a:p>
                  </a:txBody>
                  <a:tcPr/>
                </a:tc>
                <a:tc>
                  <a:txBody>
                    <a:bodyPr/>
                    <a:lstStyle/>
                    <a:p>
                      <a:r>
                        <a:rPr lang="en-US" sz="1800" b="0" i="0" kern="1200" dirty="0">
                          <a:solidFill>
                            <a:schemeClr val="dk1"/>
                          </a:solidFill>
                          <a:effectLst/>
                          <a:latin typeface="+mn-lt"/>
                          <a:ea typeface="+mn-ea"/>
                          <a:cs typeface="+mn-cs"/>
                        </a:rPr>
                        <a:t>520</a:t>
                      </a:r>
                      <a:endParaRPr lang="en-US" dirty="0"/>
                    </a:p>
                  </a:txBody>
                  <a:tcPr/>
                </a:tc>
                <a:tc>
                  <a:txBody>
                    <a:bodyPr/>
                    <a:lstStyle/>
                    <a:p>
                      <a:r>
                        <a:rPr lang="en-US" sz="1800" b="0" i="0" kern="1200" dirty="0">
                          <a:solidFill>
                            <a:schemeClr val="dk1"/>
                          </a:solidFill>
                          <a:effectLst/>
                          <a:latin typeface="+mn-lt"/>
                          <a:ea typeface="+mn-ea"/>
                          <a:cs typeface="+mn-cs"/>
                        </a:rPr>
                        <a:t>206</a:t>
                      </a:r>
                      <a:endParaRPr lang="en-US" dirty="0"/>
                    </a:p>
                  </a:txBody>
                  <a:tcPr/>
                </a:tc>
                <a:extLst>
                  <a:ext uri="{0D108BD9-81ED-4DB2-BD59-A6C34878D82A}">
                    <a16:rowId xmlns:a16="http://schemas.microsoft.com/office/drawing/2014/main" val="4132650108"/>
                  </a:ext>
                </a:extLst>
              </a:tr>
            </a:tbl>
          </a:graphicData>
        </a:graphic>
      </p:graphicFrame>
    </p:spTree>
    <p:extLst>
      <p:ext uri="{BB962C8B-B14F-4D97-AF65-F5344CB8AC3E}">
        <p14:creationId xmlns:p14="http://schemas.microsoft.com/office/powerpoint/2010/main" val="2220394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4805</TotalTime>
  <Words>925</Words>
  <Application>Microsoft Office PowerPoint</Application>
  <PresentationFormat>Widescreen</PresentationFormat>
  <Paragraphs>172</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Courier New</vt:lpstr>
      <vt:lpstr>Symbol</vt:lpstr>
      <vt:lpstr>Times New Roman</vt:lpstr>
      <vt:lpstr>Office Theme</vt:lpstr>
      <vt:lpstr>Lumbar Spine Degenerative Classification  BackProp for Back</vt:lpstr>
      <vt:lpstr>Project goal and motivation</vt:lpstr>
      <vt:lpstr>Dataset</vt:lpstr>
      <vt:lpstr>Neural Foraminal Narrowing :   Narrowing of the nerve passageways in the spine (right and left)</vt:lpstr>
      <vt:lpstr>Dataset </vt:lpstr>
      <vt:lpstr>Dataset</vt:lpstr>
      <vt:lpstr>Dataset</vt:lpstr>
      <vt:lpstr>Dataset</vt:lpstr>
      <vt:lpstr>Dataset (sample for L5/S1)</vt:lpstr>
      <vt:lpstr>Dataset (sample for L5/S1)</vt:lpstr>
      <vt:lpstr>Dataset</vt:lpstr>
      <vt:lpstr>Methods - Transfer Learning with Pretrained ResNet-50 for Feature Extraction </vt:lpstr>
      <vt:lpstr>Methods - Transfer Learning with Pretrained Model ResNet-50 </vt:lpstr>
      <vt:lpstr>PowerPoint Presentation</vt:lpstr>
      <vt:lpstr>Accuracy</vt:lpstr>
      <vt:lpstr>Results: prediction on L5/S1 left Left Neural Foraminal Narrowing </vt:lpstr>
      <vt:lpstr>Results: predicion on L1/L2 - L2/3 - L3/4 - L4/L5 (left and right side)</vt:lpstr>
      <vt:lpstr>Preliminary  Results</vt:lpstr>
      <vt:lpstr>Next steps </vt:lpstr>
      <vt:lpstr>Early stopping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paule philips</dc:creator>
  <cp:lastModifiedBy>paule philips</cp:lastModifiedBy>
  <cp:revision>124</cp:revision>
  <dcterms:created xsi:type="dcterms:W3CDTF">2024-11-07T15:30:35Z</dcterms:created>
  <dcterms:modified xsi:type="dcterms:W3CDTF">2024-11-19T09:33:48Z</dcterms:modified>
</cp:coreProperties>
</file>