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78" r:id="rId5"/>
    <p:sldId id="279" r:id="rId6"/>
    <p:sldId id="286" r:id="rId7"/>
    <p:sldId id="283" r:id="rId8"/>
    <p:sldId id="264" r:id="rId9"/>
    <p:sldId id="265" r:id="rId10"/>
    <p:sldId id="281" r:id="rId11"/>
    <p:sldId id="290" r:id="rId12"/>
    <p:sldId id="289" r:id="rId13"/>
    <p:sldId id="292" r:id="rId14"/>
    <p:sldId id="293" r:id="rId15"/>
    <p:sldId id="296" r:id="rId16"/>
    <p:sldId id="276" r:id="rId17"/>
    <p:sldId id="288" r:id="rId18"/>
    <p:sldId id="284" r:id="rId19"/>
    <p:sldId id="262"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02" y="366"/>
      </p:cViewPr>
      <p:guideLst>
        <p:guide orient="horz" pos="2208"/>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E8E0FC-D97B-485A-9ED8-6CF5414024A9}"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45D540-9130-4AE8-A556-6D474E937D64}" type="slidenum">
              <a:rPr lang="en-US" smtClean="0"/>
              <a:t>‹#›</a:t>
            </a:fld>
            <a:endParaRPr lang="en-US"/>
          </a:p>
        </p:txBody>
      </p:sp>
    </p:spTree>
    <p:extLst>
      <p:ext uri="{BB962C8B-B14F-4D97-AF65-F5344CB8AC3E}">
        <p14:creationId xmlns:p14="http://schemas.microsoft.com/office/powerpoint/2010/main" val="2357395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wife has got </a:t>
            </a:r>
            <a:r>
              <a:rPr lang="en-US" dirty="0" err="1"/>
              <a:t>harniton</a:t>
            </a:r>
            <a:r>
              <a:rPr lang="en-US" dirty="0"/>
              <a:t> in the spine. My wife had to leave the hospital due to a lack of severe symptoms."</a:t>
            </a:r>
          </a:p>
        </p:txBody>
      </p:sp>
      <p:sp>
        <p:nvSpPr>
          <p:cNvPr id="4" name="Slide Number Placeholder 3"/>
          <p:cNvSpPr>
            <a:spLocks noGrp="1"/>
          </p:cNvSpPr>
          <p:nvPr>
            <p:ph type="sldNum" sz="quarter" idx="5"/>
          </p:nvPr>
        </p:nvSpPr>
        <p:spPr/>
        <p:txBody>
          <a:bodyPr/>
          <a:lstStyle/>
          <a:p>
            <a:fld id="{3345D540-9130-4AE8-A556-6D474E937D64}" type="slidenum">
              <a:rPr lang="en-US" smtClean="0"/>
              <a:t>2</a:t>
            </a:fld>
            <a:endParaRPr lang="en-US"/>
          </a:p>
        </p:txBody>
      </p:sp>
    </p:spTree>
    <p:extLst>
      <p:ext uri="{BB962C8B-B14F-4D97-AF65-F5344CB8AC3E}">
        <p14:creationId xmlns:p14="http://schemas.microsoft.com/office/powerpoint/2010/main" val="3316906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ResNet-50 is designed to overcome the vanishing gradient problem in deep neural networks. It achieves this through residual learning, where the network learns the differences (residuals) between the input and the output instead of attempting to learn the full mapping. This is implemented using shortcut connections, allowing gradients to flow directly through the network's layers during backpropagation, ensuring effective training even in very deep architectures</a:t>
            </a:r>
          </a:p>
        </p:txBody>
      </p:sp>
      <p:sp>
        <p:nvSpPr>
          <p:cNvPr id="4" name="Slide Number Placeholder 3"/>
          <p:cNvSpPr>
            <a:spLocks noGrp="1"/>
          </p:cNvSpPr>
          <p:nvPr>
            <p:ph type="sldNum" sz="quarter" idx="5"/>
          </p:nvPr>
        </p:nvSpPr>
        <p:spPr/>
        <p:txBody>
          <a:bodyPr/>
          <a:lstStyle/>
          <a:p>
            <a:fld id="{3345D540-9130-4AE8-A556-6D474E937D64}" type="slidenum">
              <a:rPr lang="en-US" smtClean="0"/>
              <a:t>11</a:t>
            </a:fld>
            <a:endParaRPr lang="en-US"/>
          </a:p>
        </p:txBody>
      </p:sp>
    </p:spTree>
    <p:extLst>
      <p:ext uri="{BB962C8B-B14F-4D97-AF65-F5344CB8AC3E}">
        <p14:creationId xmlns:p14="http://schemas.microsoft.com/office/powerpoint/2010/main" val="2175304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Percentage Improvement=Improvement /Baseline Accuracy ​×100</a:t>
            </a:r>
          </a:p>
        </p:txBody>
      </p:sp>
      <p:sp>
        <p:nvSpPr>
          <p:cNvPr id="4" name="Slide Number Placeholder 3"/>
          <p:cNvSpPr>
            <a:spLocks noGrp="1"/>
          </p:cNvSpPr>
          <p:nvPr>
            <p:ph type="sldNum" sz="quarter" idx="5"/>
          </p:nvPr>
        </p:nvSpPr>
        <p:spPr/>
        <p:txBody>
          <a:bodyPr/>
          <a:lstStyle/>
          <a:p>
            <a:fld id="{3345D540-9130-4AE8-A556-6D474E937D64}" type="slidenum">
              <a:rPr lang="en-US" smtClean="0"/>
              <a:t>13</a:t>
            </a:fld>
            <a:endParaRPr lang="en-US"/>
          </a:p>
        </p:txBody>
      </p:sp>
    </p:spTree>
    <p:extLst>
      <p:ext uri="{BB962C8B-B14F-4D97-AF65-F5344CB8AC3E}">
        <p14:creationId xmlns:p14="http://schemas.microsoft.com/office/powerpoint/2010/main" val="3638079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ResNet-50 is designed to overcome the vanishing gradient problem in deep neural networks. It achieves this through residual learning, where the network learns the differences (residuals) between the input and the output instead of attempting to learn the full mapping. This is implemented using shortcut connections, allowing gradients to flow directly through the network's layers during backpropagation, ensuring effective training even in very deep architectures</a:t>
            </a:r>
          </a:p>
        </p:txBody>
      </p:sp>
      <p:sp>
        <p:nvSpPr>
          <p:cNvPr id="4" name="Slide Number Placeholder 3"/>
          <p:cNvSpPr>
            <a:spLocks noGrp="1"/>
          </p:cNvSpPr>
          <p:nvPr>
            <p:ph type="sldNum" sz="quarter" idx="5"/>
          </p:nvPr>
        </p:nvSpPr>
        <p:spPr/>
        <p:txBody>
          <a:bodyPr/>
          <a:lstStyle/>
          <a:p>
            <a:fld id="{3345D540-9130-4AE8-A556-6D474E937D64}" type="slidenum">
              <a:rPr lang="en-US" smtClean="0"/>
              <a:t>18</a:t>
            </a:fld>
            <a:endParaRPr lang="en-US"/>
          </a:p>
        </p:txBody>
      </p:sp>
    </p:spTree>
    <p:extLst>
      <p:ext uri="{BB962C8B-B14F-4D97-AF65-F5344CB8AC3E}">
        <p14:creationId xmlns:p14="http://schemas.microsoft.com/office/powerpoint/2010/main" val="2005118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5CE6E-BD38-4C3B-B975-3CA369A938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E7250E-D209-4E33-9E0A-9E1A038480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942F7B-28B6-40E2-BA77-2DB95579F67F}"/>
              </a:ext>
            </a:extLst>
          </p:cNvPr>
          <p:cNvSpPr>
            <a:spLocks noGrp="1"/>
          </p:cNvSpPr>
          <p:nvPr>
            <p:ph type="dt" sz="half" idx="10"/>
          </p:nvPr>
        </p:nvSpPr>
        <p:spPr/>
        <p:txBody>
          <a:bodyPr/>
          <a:lstStyle/>
          <a:p>
            <a:fld id="{0F673A88-2D38-459F-AEFC-D4E3F6734109}" type="datetimeFigureOut">
              <a:rPr lang="en-US" smtClean="0"/>
              <a:t>11/20/2024</a:t>
            </a:fld>
            <a:endParaRPr lang="en-US" dirty="0"/>
          </a:p>
        </p:txBody>
      </p:sp>
      <p:sp>
        <p:nvSpPr>
          <p:cNvPr id="5" name="Footer Placeholder 4">
            <a:extLst>
              <a:ext uri="{FF2B5EF4-FFF2-40B4-BE49-F238E27FC236}">
                <a16:creationId xmlns:a16="http://schemas.microsoft.com/office/drawing/2014/main" id="{C075011F-C427-4D2B-A76B-4E995F1CF18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2CA9D4-C7B2-41E8-81BC-7D9432D62D7F}"/>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3827341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8BDD-B222-4DA3-A6BD-2D3481A7EE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BD071A-F5F7-4E96-AB20-8672A42D2B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EE8EC0-AA47-4006-A7F8-A8DC608CB1E0}"/>
              </a:ext>
            </a:extLst>
          </p:cNvPr>
          <p:cNvSpPr>
            <a:spLocks noGrp="1"/>
          </p:cNvSpPr>
          <p:nvPr>
            <p:ph type="dt" sz="half" idx="10"/>
          </p:nvPr>
        </p:nvSpPr>
        <p:spPr/>
        <p:txBody>
          <a:bodyPr/>
          <a:lstStyle/>
          <a:p>
            <a:fld id="{0F673A88-2D38-459F-AEFC-D4E3F6734109}" type="datetimeFigureOut">
              <a:rPr lang="en-US" smtClean="0"/>
              <a:t>11/20/2024</a:t>
            </a:fld>
            <a:endParaRPr lang="en-US" dirty="0"/>
          </a:p>
        </p:txBody>
      </p:sp>
      <p:sp>
        <p:nvSpPr>
          <p:cNvPr id="5" name="Footer Placeholder 4">
            <a:extLst>
              <a:ext uri="{FF2B5EF4-FFF2-40B4-BE49-F238E27FC236}">
                <a16:creationId xmlns:a16="http://schemas.microsoft.com/office/drawing/2014/main" id="{45F52F15-E2E3-40B2-AE43-33955E4A9C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3F4D276-39A1-4A40-AD6A-D388A3E326C1}"/>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458101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B2F551-1837-4A62-822A-E81A8569D0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D00CAE-4972-4109-BEA5-9D69D193E5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E4142-8FED-49B6-B3ED-77386437EA0A}"/>
              </a:ext>
            </a:extLst>
          </p:cNvPr>
          <p:cNvSpPr>
            <a:spLocks noGrp="1"/>
          </p:cNvSpPr>
          <p:nvPr>
            <p:ph type="dt" sz="half" idx="10"/>
          </p:nvPr>
        </p:nvSpPr>
        <p:spPr/>
        <p:txBody>
          <a:bodyPr/>
          <a:lstStyle/>
          <a:p>
            <a:fld id="{0F673A88-2D38-459F-AEFC-D4E3F6734109}" type="datetimeFigureOut">
              <a:rPr lang="en-US" smtClean="0"/>
              <a:t>11/20/2024</a:t>
            </a:fld>
            <a:endParaRPr lang="en-US" dirty="0"/>
          </a:p>
        </p:txBody>
      </p:sp>
      <p:sp>
        <p:nvSpPr>
          <p:cNvPr id="5" name="Footer Placeholder 4">
            <a:extLst>
              <a:ext uri="{FF2B5EF4-FFF2-40B4-BE49-F238E27FC236}">
                <a16:creationId xmlns:a16="http://schemas.microsoft.com/office/drawing/2014/main" id="{680F514F-07C3-4547-8AF3-6BF841E3D3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73DF63-EE03-4360-9939-85DC5B29278A}"/>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2136077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FA359-CA31-4C0C-9AA7-AFD805D24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F6F8D9-97CE-48AF-A3E2-3AFB0BA2A6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424B33-0516-4BB9-A836-886E1DB0B76B}"/>
              </a:ext>
            </a:extLst>
          </p:cNvPr>
          <p:cNvSpPr>
            <a:spLocks noGrp="1"/>
          </p:cNvSpPr>
          <p:nvPr>
            <p:ph type="dt" sz="half" idx="10"/>
          </p:nvPr>
        </p:nvSpPr>
        <p:spPr/>
        <p:txBody>
          <a:bodyPr/>
          <a:lstStyle/>
          <a:p>
            <a:fld id="{0F673A88-2D38-459F-AEFC-D4E3F6734109}" type="datetimeFigureOut">
              <a:rPr lang="en-US" smtClean="0"/>
              <a:t>11/20/2024</a:t>
            </a:fld>
            <a:endParaRPr lang="en-US" dirty="0"/>
          </a:p>
        </p:txBody>
      </p:sp>
      <p:sp>
        <p:nvSpPr>
          <p:cNvPr id="5" name="Footer Placeholder 4">
            <a:extLst>
              <a:ext uri="{FF2B5EF4-FFF2-40B4-BE49-F238E27FC236}">
                <a16:creationId xmlns:a16="http://schemas.microsoft.com/office/drawing/2014/main" id="{D2D1AFF9-86D4-41BD-AB3B-340015B6F85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9667B88-E6EC-4D92-9C8D-743A32257FA4}"/>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2771664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0AD9-E97B-4F57-8537-9EDC2473E4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7DA191-9D65-4086-9023-2D79A70250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57F07B-F360-4BEB-B64E-D2ABECB0E520}"/>
              </a:ext>
            </a:extLst>
          </p:cNvPr>
          <p:cNvSpPr>
            <a:spLocks noGrp="1"/>
          </p:cNvSpPr>
          <p:nvPr>
            <p:ph type="dt" sz="half" idx="10"/>
          </p:nvPr>
        </p:nvSpPr>
        <p:spPr/>
        <p:txBody>
          <a:bodyPr/>
          <a:lstStyle/>
          <a:p>
            <a:fld id="{0F673A88-2D38-459F-AEFC-D4E3F6734109}" type="datetimeFigureOut">
              <a:rPr lang="en-US" smtClean="0"/>
              <a:t>11/20/2024</a:t>
            </a:fld>
            <a:endParaRPr lang="en-US" dirty="0"/>
          </a:p>
        </p:txBody>
      </p:sp>
      <p:sp>
        <p:nvSpPr>
          <p:cNvPr id="5" name="Footer Placeholder 4">
            <a:extLst>
              <a:ext uri="{FF2B5EF4-FFF2-40B4-BE49-F238E27FC236}">
                <a16:creationId xmlns:a16="http://schemas.microsoft.com/office/drawing/2014/main" id="{62586C2B-0C96-4584-9FCC-3F3EE0C053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FD480A-6F65-4DE0-9189-974F730B3CB5}"/>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1678036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F252-0307-409A-BF9F-9ED453ECFD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E0E74-1130-4B44-B26C-1946CC4398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3C7F33-737A-4EF7-8297-836C21E6EA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D0E7EB-DAF2-47F0-B4A8-3C1BDD9289A3}"/>
              </a:ext>
            </a:extLst>
          </p:cNvPr>
          <p:cNvSpPr>
            <a:spLocks noGrp="1"/>
          </p:cNvSpPr>
          <p:nvPr>
            <p:ph type="dt" sz="half" idx="10"/>
          </p:nvPr>
        </p:nvSpPr>
        <p:spPr/>
        <p:txBody>
          <a:bodyPr/>
          <a:lstStyle/>
          <a:p>
            <a:fld id="{0F673A88-2D38-459F-AEFC-D4E3F6734109}" type="datetimeFigureOut">
              <a:rPr lang="en-US" smtClean="0"/>
              <a:t>11/20/2024</a:t>
            </a:fld>
            <a:endParaRPr lang="en-US" dirty="0"/>
          </a:p>
        </p:txBody>
      </p:sp>
      <p:sp>
        <p:nvSpPr>
          <p:cNvPr id="6" name="Footer Placeholder 5">
            <a:extLst>
              <a:ext uri="{FF2B5EF4-FFF2-40B4-BE49-F238E27FC236}">
                <a16:creationId xmlns:a16="http://schemas.microsoft.com/office/drawing/2014/main" id="{26862990-DC63-44B6-B0B5-90470AD9498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5037A7-B330-4FF5-B243-347657C29E18}"/>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215110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5EF47-438A-46F7-8737-9A52F84DB7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D2E9B37-9BA0-4C39-A39A-07838EF258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1C8BBE-640B-4BE3-9E08-A65859D708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28B012-4CB1-4DB7-B919-7A4BEAEA1C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C4881-9F7F-4167-B249-72A885D8C3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A088A8-33FC-4DB6-8F8F-69B3E973E08C}"/>
              </a:ext>
            </a:extLst>
          </p:cNvPr>
          <p:cNvSpPr>
            <a:spLocks noGrp="1"/>
          </p:cNvSpPr>
          <p:nvPr>
            <p:ph type="dt" sz="half" idx="10"/>
          </p:nvPr>
        </p:nvSpPr>
        <p:spPr/>
        <p:txBody>
          <a:bodyPr/>
          <a:lstStyle/>
          <a:p>
            <a:fld id="{0F673A88-2D38-459F-AEFC-D4E3F6734109}" type="datetimeFigureOut">
              <a:rPr lang="en-US" smtClean="0"/>
              <a:t>11/20/2024</a:t>
            </a:fld>
            <a:endParaRPr lang="en-US" dirty="0"/>
          </a:p>
        </p:txBody>
      </p:sp>
      <p:sp>
        <p:nvSpPr>
          <p:cNvPr id="8" name="Footer Placeholder 7">
            <a:extLst>
              <a:ext uri="{FF2B5EF4-FFF2-40B4-BE49-F238E27FC236}">
                <a16:creationId xmlns:a16="http://schemas.microsoft.com/office/drawing/2014/main" id="{03BC7AC5-762A-4843-BD2D-31683185EDA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32460E-2AF1-410D-8BBA-A082BEA25AFE}"/>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2575180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500B4-E2BE-429C-9010-A51D0E01F3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DB594A9-9ACC-4342-8614-A234C8429EB9}"/>
              </a:ext>
            </a:extLst>
          </p:cNvPr>
          <p:cNvSpPr>
            <a:spLocks noGrp="1"/>
          </p:cNvSpPr>
          <p:nvPr>
            <p:ph type="dt" sz="half" idx="10"/>
          </p:nvPr>
        </p:nvSpPr>
        <p:spPr/>
        <p:txBody>
          <a:bodyPr/>
          <a:lstStyle/>
          <a:p>
            <a:fld id="{0F673A88-2D38-459F-AEFC-D4E3F6734109}" type="datetimeFigureOut">
              <a:rPr lang="en-US" smtClean="0"/>
              <a:t>11/20/2024</a:t>
            </a:fld>
            <a:endParaRPr lang="en-US" dirty="0"/>
          </a:p>
        </p:txBody>
      </p:sp>
      <p:sp>
        <p:nvSpPr>
          <p:cNvPr id="4" name="Footer Placeholder 3">
            <a:extLst>
              <a:ext uri="{FF2B5EF4-FFF2-40B4-BE49-F238E27FC236}">
                <a16:creationId xmlns:a16="http://schemas.microsoft.com/office/drawing/2014/main" id="{BA65D57D-8C15-4A5C-9B1E-DD9AC61A6E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2B72E8E-F307-41A2-B2C5-36B205270C68}"/>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368175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D2937-E9B6-4330-A704-13830596905B}"/>
              </a:ext>
            </a:extLst>
          </p:cNvPr>
          <p:cNvSpPr>
            <a:spLocks noGrp="1"/>
          </p:cNvSpPr>
          <p:nvPr>
            <p:ph type="dt" sz="half" idx="10"/>
          </p:nvPr>
        </p:nvSpPr>
        <p:spPr/>
        <p:txBody>
          <a:bodyPr/>
          <a:lstStyle/>
          <a:p>
            <a:fld id="{0F673A88-2D38-459F-AEFC-D4E3F6734109}" type="datetimeFigureOut">
              <a:rPr lang="en-US" smtClean="0"/>
              <a:t>11/20/2024</a:t>
            </a:fld>
            <a:endParaRPr lang="en-US" dirty="0"/>
          </a:p>
        </p:txBody>
      </p:sp>
      <p:sp>
        <p:nvSpPr>
          <p:cNvPr id="3" name="Footer Placeholder 2">
            <a:extLst>
              <a:ext uri="{FF2B5EF4-FFF2-40B4-BE49-F238E27FC236}">
                <a16:creationId xmlns:a16="http://schemas.microsoft.com/office/drawing/2014/main" id="{618B7BE9-73DD-4667-8AAC-6F1B034905E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4495CEB-F4A9-41D1-83E8-9FD887C6153C}"/>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2693240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7730F-D06D-4C65-95DE-D494C2806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B04AD1-ECDC-402E-9159-37895BCDCD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3A81D8-A3C4-4586-B4FC-E90B33948C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9678C-2D42-42BD-BBDA-FE1D73968C73}"/>
              </a:ext>
            </a:extLst>
          </p:cNvPr>
          <p:cNvSpPr>
            <a:spLocks noGrp="1"/>
          </p:cNvSpPr>
          <p:nvPr>
            <p:ph type="dt" sz="half" idx="10"/>
          </p:nvPr>
        </p:nvSpPr>
        <p:spPr/>
        <p:txBody>
          <a:bodyPr/>
          <a:lstStyle/>
          <a:p>
            <a:fld id="{0F673A88-2D38-459F-AEFC-D4E3F6734109}" type="datetimeFigureOut">
              <a:rPr lang="en-US" smtClean="0"/>
              <a:t>11/20/2024</a:t>
            </a:fld>
            <a:endParaRPr lang="en-US" dirty="0"/>
          </a:p>
        </p:txBody>
      </p:sp>
      <p:sp>
        <p:nvSpPr>
          <p:cNvPr id="6" name="Footer Placeholder 5">
            <a:extLst>
              <a:ext uri="{FF2B5EF4-FFF2-40B4-BE49-F238E27FC236}">
                <a16:creationId xmlns:a16="http://schemas.microsoft.com/office/drawing/2014/main" id="{60035AC4-5FC5-4D37-8739-028ED816910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DF741E2-E212-4114-9310-AC53A127C4EB}"/>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164485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E6BEC-8B96-484A-A2FD-62EC815DE4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1BA8B6-C880-4177-ADB9-637044E7BB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24E2092-0263-4348-91B3-A93C5418E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301599-C4F7-473B-84E6-A67D152ED333}"/>
              </a:ext>
            </a:extLst>
          </p:cNvPr>
          <p:cNvSpPr>
            <a:spLocks noGrp="1"/>
          </p:cNvSpPr>
          <p:nvPr>
            <p:ph type="dt" sz="half" idx="10"/>
          </p:nvPr>
        </p:nvSpPr>
        <p:spPr/>
        <p:txBody>
          <a:bodyPr/>
          <a:lstStyle/>
          <a:p>
            <a:fld id="{0F673A88-2D38-459F-AEFC-D4E3F6734109}" type="datetimeFigureOut">
              <a:rPr lang="en-US" smtClean="0"/>
              <a:t>11/20/2024</a:t>
            </a:fld>
            <a:endParaRPr lang="en-US" dirty="0"/>
          </a:p>
        </p:txBody>
      </p:sp>
      <p:sp>
        <p:nvSpPr>
          <p:cNvPr id="6" name="Footer Placeholder 5">
            <a:extLst>
              <a:ext uri="{FF2B5EF4-FFF2-40B4-BE49-F238E27FC236}">
                <a16:creationId xmlns:a16="http://schemas.microsoft.com/office/drawing/2014/main" id="{BE1CD6E6-1599-48CF-A766-0AB1A6F62A4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2C020EB-848D-400D-8DB8-CE2F9388ADAA}"/>
              </a:ext>
            </a:extLst>
          </p:cNvPr>
          <p:cNvSpPr>
            <a:spLocks noGrp="1"/>
          </p:cNvSpPr>
          <p:nvPr>
            <p:ph type="sldNum" sz="quarter" idx="12"/>
          </p:nvPr>
        </p:nvSpPr>
        <p:spPr/>
        <p:txBody>
          <a:bodyPr/>
          <a:lstStyle/>
          <a:p>
            <a:fld id="{CE7F6D36-A3EB-45CA-8A0D-F2FB4B8FDACD}" type="slidenum">
              <a:rPr lang="en-US" smtClean="0"/>
              <a:t>‹#›</a:t>
            </a:fld>
            <a:endParaRPr lang="en-US" dirty="0"/>
          </a:p>
        </p:txBody>
      </p:sp>
    </p:spTree>
    <p:extLst>
      <p:ext uri="{BB962C8B-B14F-4D97-AF65-F5344CB8AC3E}">
        <p14:creationId xmlns:p14="http://schemas.microsoft.com/office/powerpoint/2010/main" val="177037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B24DBA-7F5B-41CA-88DD-EC8A11F346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A5015B-00B1-4F51-A7EB-29B4108B3A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E57022-87F0-4FEE-9B00-961419F484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73A88-2D38-459F-AEFC-D4E3F6734109}" type="datetimeFigureOut">
              <a:rPr lang="en-US" smtClean="0"/>
              <a:t>11/20/2024</a:t>
            </a:fld>
            <a:endParaRPr lang="en-US" dirty="0"/>
          </a:p>
        </p:txBody>
      </p:sp>
      <p:sp>
        <p:nvSpPr>
          <p:cNvPr id="5" name="Footer Placeholder 4">
            <a:extLst>
              <a:ext uri="{FF2B5EF4-FFF2-40B4-BE49-F238E27FC236}">
                <a16:creationId xmlns:a16="http://schemas.microsoft.com/office/drawing/2014/main" id="{70CEFA42-831A-4C08-882F-59C2723178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61F67C4-98FA-4BBE-BE94-E4EDEB2CF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7F6D36-A3EB-45CA-8A0D-F2FB4B8FDACD}" type="slidenum">
              <a:rPr lang="en-US" smtClean="0"/>
              <a:t>‹#›</a:t>
            </a:fld>
            <a:endParaRPr lang="en-US" dirty="0"/>
          </a:p>
        </p:txBody>
      </p:sp>
    </p:spTree>
    <p:extLst>
      <p:ext uri="{BB962C8B-B14F-4D97-AF65-F5344CB8AC3E}">
        <p14:creationId xmlns:p14="http://schemas.microsoft.com/office/powerpoint/2010/main" val="19660256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5F52454-4C01-47C5-95AC-3C5CF7B608E3}"/>
              </a:ext>
            </a:extLst>
          </p:cNvPr>
          <p:cNvSpPr>
            <a:spLocks noGrp="1"/>
          </p:cNvSpPr>
          <p:nvPr>
            <p:ph type="subTitle" idx="1"/>
          </p:nvPr>
        </p:nvSpPr>
        <p:spPr/>
        <p:txBody>
          <a:bodyPr>
            <a:norm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Thursday, November 7, 2024</a:t>
            </a:r>
          </a:p>
          <a:p>
            <a:pPr marL="0" marR="0" lvl="0" indent="0" defTabSz="914400" rtl="0" eaLnBrk="0" fontAlgn="base" latinLnBrk="0" hangingPunct="0">
              <a:lnSpc>
                <a:spcPct val="100000"/>
              </a:lnSpc>
              <a:spcBef>
                <a:spcPct val="0"/>
              </a:spcBef>
              <a:spcAft>
                <a:spcPct val="0"/>
              </a:spcAft>
              <a:buClrTx/>
              <a:buSzTx/>
              <a:tabLst/>
            </a:pP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Presented by</a:t>
            </a:r>
            <a:r>
              <a:rPr kumimoji="0" lang="en-US" altLang="en-US" sz="2400" b="0" i="0" u="none" strike="noStrike" cap="none" normalizeH="0" baseline="0" dirty="0">
                <a:ln>
                  <a:noFill/>
                </a:ln>
                <a:solidFill>
                  <a:schemeClr val="tx1"/>
                </a:solidFill>
                <a:effectLst/>
                <a:latin typeface="Arial" panose="020B0604020202020204" pitchFamily="34" charset="0"/>
              </a:rPr>
              <a:t>: Paul </a:t>
            </a:r>
            <a:r>
              <a:rPr kumimoji="0" lang="en-US" altLang="en-US" sz="2400" b="0" i="0" u="none" strike="noStrike" cap="none" normalizeH="0" baseline="0" dirty="0" err="1">
                <a:ln>
                  <a:noFill/>
                </a:ln>
                <a:solidFill>
                  <a:schemeClr val="tx1"/>
                </a:solidFill>
                <a:effectLst/>
                <a:latin typeface="Arial" panose="020B0604020202020204" pitchFamily="34" charset="0"/>
              </a:rPr>
              <a:t>Schmelzer</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
        <p:nvSpPr>
          <p:cNvPr id="4" name="Rectangle 1">
            <a:extLst>
              <a:ext uri="{FF2B5EF4-FFF2-40B4-BE49-F238E27FC236}">
                <a16:creationId xmlns:a16="http://schemas.microsoft.com/office/drawing/2014/main" id="{C8E50886-5A40-40DD-A448-8119C4E303D9}"/>
              </a:ext>
            </a:extLst>
          </p:cNvPr>
          <p:cNvSpPr>
            <a:spLocks noGrp="1" noChangeArrowheads="1"/>
          </p:cNvSpPr>
          <p:nvPr>
            <p:ph type="ctrTitle"/>
          </p:nvPr>
        </p:nvSpPr>
        <p:spPr bwMode="auto">
          <a:xfrm>
            <a:off x="2030668" y="1480831"/>
            <a:ext cx="758733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Arial" panose="020B0604020202020204" pitchFamily="34" charset="0"/>
              </a:rPr>
              <a:t>Classification of Lumbar Spine Damages</a:t>
            </a:r>
            <a:br>
              <a:rPr kumimoji="0" lang="en-US" altLang="en-US" sz="3200" b="0" i="0" u="none" strike="noStrike" cap="none" normalizeH="0" baseline="0" dirty="0">
                <a:ln>
                  <a:noFill/>
                </a:ln>
                <a:solidFill>
                  <a:schemeClr val="tx1"/>
                </a:solidFill>
                <a:effectLst/>
                <a:latin typeface="Arial" panose="020B0604020202020204" pitchFamily="34" charset="0"/>
              </a:rPr>
            </a:b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err="1">
                <a:ln>
                  <a:noFill/>
                </a:ln>
                <a:solidFill>
                  <a:schemeClr val="tx1"/>
                </a:solidFill>
                <a:effectLst/>
                <a:latin typeface="Arial" panose="020B0604020202020204" pitchFamily="34" charset="0"/>
              </a:rPr>
              <a:t>BackPropAgation</a:t>
            </a:r>
            <a:r>
              <a:rPr kumimoji="0" lang="en-US" altLang="en-US" sz="2400" b="0" i="0" u="none" strike="noStrike" cap="none" normalizeH="0" baseline="0" dirty="0">
                <a:ln>
                  <a:noFill/>
                </a:ln>
                <a:solidFill>
                  <a:schemeClr val="tx1"/>
                </a:solidFill>
                <a:effectLst/>
                <a:latin typeface="Arial" panose="020B0604020202020204" pitchFamily="34" charset="0"/>
              </a:rPr>
              <a:t> for Back</a:t>
            </a:r>
          </a:p>
        </p:txBody>
      </p:sp>
      <p:pic>
        <p:nvPicPr>
          <p:cNvPr id="9" name="Picture 8">
            <a:extLst>
              <a:ext uri="{FF2B5EF4-FFF2-40B4-BE49-F238E27FC236}">
                <a16:creationId xmlns:a16="http://schemas.microsoft.com/office/drawing/2014/main" id="{0A05323C-B94D-48AC-BB91-85E9E0252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6715" y="1198343"/>
            <a:ext cx="2129519" cy="4807389"/>
          </a:xfrm>
          <a:prstGeom prst="rect">
            <a:avLst/>
          </a:prstGeom>
        </p:spPr>
      </p:pic>
    </p:spTree>
    <p:extLst>
      <p:ext uri="{BB962C8B-B14F-4D97-AF65-F5344CB8AC3E}">
        <p14:creationId xmlns:p14="http://schemas.microsoft.com/office/powerpoint/2010/main" val="223228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Prediction Goal</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p:txBody>
          <a:bodyPr>
            <a:normAutofit/>
          </a:bodyPr>
          <a:lstStyle/>
          <a:p>
            <a:pPr lvl="1">
              <a:spcAft>
                <a:spcPts val="1200"/>
              </a:spcAft>
            </a:pPr>
            <a:r>
              <a:rPr lang="en-US" sz="4800" b="1" dirty="0"/>
              <a:t>Predictions</a:t>
            </a:r>
            <a:r>
              <a:rPr lang="en-US" sz="4800" dirty="0"/>
              <a:t>: on test data for Left Neural Foraminal Narrowing at L5/S1</a:t>
            </a:r>
          </a:p>
          <a:p>
            <a:pPr lvl="1">
              <a:spcAft>
                <a:spcPts val="1200"/>
              </a:spcAft>
            </a:pPr>
            <a:endParaRPr lang="en-US" sz="4800" dirty="0"/>
          </a:p>
          <a:p>
            <a:pPr lvl="1">
              <a:spcAft>
                <a:spcPts val="1200"/>
              </a:spcAft>
            </a:pPr>
            <a:r>
              <a:rPr lang="en-US" sz="4800" b="1" dirty="0"/>
              <a:t>Predictions: </a:t>
            </a:r>
            <a:r>
              <a:rPr lang="en-US" sz="4800" dirty="0"/>
              <a:t>on other positions L1/L2 - L2/3 - L3/4 - L4/L5</a:t>
            </a:r>
          </a:p>
        </p:txBody>
      </p:sp>
    </p:spTree>
    <p:extLst>
      <p:ext uri="{BB962C8B-B14F-4D97-AF65-F5344CB8AC3E}">
        <p14:creationId xmlns:p14="http://schemas.microsoft.com/office/powerpoint/2010/main" val="2658060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normAutofit/>
          </a:bodyPr>
          <a:lstStyle/>
          <a:p>
            <a:r>
              <a:rPr lang="en-US" sz="4400" b="1" dirty="0">
                <a:effectLst/>
                <a:latin typeface="Times New Roman" panose="02020603050405020304" pitchFamily="18" charset="0"/>
                <a:ea typeface="Times New Roman" panose="02020603050405020304" pitchFamily="18" charset="0"/>
              </a:rPr>
              <a:t>Methods - </a:t>
            </a:r>
            <a:r>
              <a:rPr lang="en-US" dirty="0"/>
              <a:t>Transfer Learning with Pretrained ResNet-50</a:t>
            </a:r>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a:xfrm>
            <a:off x="-190790" y="2010007"/>
            <a:ext cx="6219317" cy="4592468"/>
          </a:xfrm>
        </p:spPr>
        <p:txBody>
          <a:bodyPr>
            <a:normAutofit lnSpcReduction="10000"/>
          </a:bodyPr>
          <a:lstStyle/>
          <a:p>
            <a:pPr marL="457200" lvl="1" indent="0">
              <a:buNone/>
            </a:pPr>
            <a:r>
              <a:rPr lang="en-US" sz="2800" b="1" dirty="0">
                <a:latin typeface="Times New Roman" panose="02020603050405020304" pitchFamily="18" charset="0"/>
                <a:cs typeface="Times New Roman" panose="02020603050405020304" pitchFamily="18" charset="0"/>
              </a:rPr>
              <a:t>ResNet-50 </a:t>
            </a:r>
          </a:p>
          <a:p>
            <a:pPr lvl="1">
              <a:lnSpc>
                <a:spcPct val="100000"/>
              </a:lnSpc>
            </a:pPr>
            <a:r>
              <a:rPr lang="en-US" sz="2800" dirty="0">
                <a:latin typeface="Times New Roman" panose="02020603050405020304" pitchFamily="18" charset="0"/>
                <a:cs typeface="Times New Roman" panose="02020603050405020304" pitchFamily="18" charset="0"/>
              </a:rPr>
              <a:t>A deep convolutional neural network with 50 layers</a:t>
            </a:r>
          </a:p>
          <a:p>
            <a:pPr lvl="1">
              <a:lnSpc>
                <a:spcPct val="100000"/>
              </a:lnSpc>
            </a:pPr>
            <a:r>
              <a:rPr lang="en-US" sz="2800" dirty="0">
                <a:latin typeface="Times New Roman" panose="02020603050405020304" pitchFamily="18" charset="0"/>
                <a:cs typeface="Times New Roman" panose="02020603050405020304" pitchFamily="18" charset="0"/>
              </a:rPr>
              <a:t>Tackles gradient problem </a:t>
            </a:r>
          </a:p>
          <a:p>
            <a:pPr lvl="1">
              <a:lnSpc>
                <a:spcPct val="100000"/>
              </a:lnSpc>
            </a:pPr>
            <a:r>
              <a:rPr lang="en-US" sz="2800" dirty="0">
                <a:latin typeface="Times New Roman" panose="02020603050405020304" pitchFamily="18" charset="0"/>
                <a:cs typeface="Times New Roman" panose="02020603050405020304" pitchFamily="18" charset="0"/>
              </a:rPr>
              <a:t>Operates with pre-trained weights </a:t>
            </a:r>
          </a:p>
          <a:p>
            <a:pPr lvl="1">
              <a:lnSpc>
                <a:spcPct val="100000"/>
              </a:lnSpc>
            </a:pPr>
            <a:r>
              <a:rPr lang="en-US" sz="2800" dirty="0">
                <a:latin typeface="Times New Roman" panose="02020603050405020304" pitchFamily="18" charset="0"/>
                <a:cs typeface="Times New Roman" panose="02020603050405020304" pitchFamily="18" charset="0"/>
              </a:rPr>
              <a:t>Trained on ImageNet-1k: contains 1,000 categories and millions of images</a:t>
            </a:r>
          </a:p>
          <a:p>
            <a:pPr lvl="1">
              <a:lnSpc>
                <a:spcPct val="100000"/>
              </a:lnSpc>
            </a:pPr>
            <a:r>
              <a:rPr lang="en-US" sz="2800" dirty="0">
                <a:latin typeface="Times New Roman" panose="02020603050405020304" pitchFamily="18" charset="0"/>
                <a:cs typeface="Times New Roman" panose="02020603050405020304" pitchFamily="18" charset="0"/>
              </a:rPr>
              <a:t>Good choice for medical imaging</a:t>
            </a:r>
          </a:p>
          <a:p>
            <a:pPr lvl="1">
              <a:lnSpc>
                <a:spcPct val="100000"/>
              </a:lnSpc>
            </a:pPr>
            <a:r>
              <a:rPr lang="en-US" sz="2800" dirty="0">
                <a:latin typeface="Times New Roman" panose="02020603050405020304" pitchFamily="18" charset="0"/>
                <a:cs typeface="Times New Roman" panose="02020603050405020304" pitchFamily="18" charset="0"/>
              </a:rPr>
              <a:t> Introduction of additional layers</a:t>
            </a:r>
          </a:p>
          <a:p>
            <a:pPr lvl="1">
              <a:lnSpc>
                <a:spcPct val="100000"/>
              </a:lnSpc>
            </a:pPr>
            <a:endParaRPr lang="en-US" sz="2000" dirty="0">
              <a:latin typeface="Times New Roman" panose="02020603050405020304" pitchFamily="18" charset="0"/>
              <a:cs typeface="Times New Roman" panose="02020603050405020304" pitchFamily="18" charset="0"/>
            </a:endParaRPr>
          </a:p>
          <a:p>
            <a:pPr lvl="1">
              <a:lnSpc>
                <a:spcPct val="100000"/>
              </a:lnSpc>
            </a:pPr>
            <a:endParaRPr lang="en-US" sz="2000" dirty="0">
              <a:latin typeface="Times New Roman" panose="02020603050405020304" pitchFamily="18" charset="0"/>
              <a:cs typeface="Times New Roman" panose="02020603050405020304" pitchFamily="18" charset="0"/>
            </a:endParaRPr>
          </a:p>
          <a:p>
            <a:pPr lvl="1">
              <a:lnSpc>
                <a:spcPct val="100000"/>
              </a:lnSpc>
            </a:pPr>
            <a:endParaRPr lang="en-US" sz="2000" dirty="0">
              <a:latin typeface="Times New Roman" panose="02020603050405020304" pitchFamily="18" charset="0"/>
              <a:cs typeface="Times New Roman" panose="02020603050405020304" pitchFamily="18" charset="0"/>
            </a:endParaRPr>
          </a:p>
          <a:p>
            <a:pPr lvl="1">
              <a:lnSpc>
                <a:spcPct val="100000"/>
              </a:lnSpc>
            </a:pPr>
            <a:endParaRPr lang="en-US" sz="2000" dirty="0">
              <a:latin typeface="Times New Roman" panose="02020603050405020304" pitchFamily="18" charset="0"/>
              <a:cs typeface="Times New Roman" panose="02020603050405020304" pitchFamily="18" charset="0"/>
            </a:endParaRPr>
          </a:p>
          <a:p>
            <a:endParaRPr lang="en-US" sz="1200" dirty="0"/>
          </a:p>
        </p:txBody>
      </p:sp>
      <p:pic>
        <p:nvPicPr>
          <p:cNvPr id="4" name="Content Placeholder 4">
            <a:extLst>
              <a:ext uri="{FF2B5EF4-FFF2-40B4-BE49-F238E27FC236}">
                <a16:creationId xmlns:a16="http://schemas.microsoft.com/office/drawing/2014/main" id="{0D618FE4-7046-4534-9E8C-7DB472B37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3474" y="1305208"/>
            <a:ext cx="5777240" cy="5870387"/>
          </a:xfrm>
          <a:prstGeom prst="rect">
            <a:avLst/>
          </a:prstGeom>
        </p:spPr>
      </p:pic>
    </p:spTree>
    <p:extLst>
      <p:ext uri="{BB962C8B-B14F-4D97-AF65-F5344CB8AC3E}">
        <p14:creationId xmlns:p14="http://schemas.microsoft.com/office/powerpoint/2010/main" val="3849442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2516B56-6DDE-4B17-A02D-62B1DB0301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27960" y="365124"/>
            <a:ext cx="5493295" cy="5961806"/>
          </a:xfrm>
        </p:spPr>
      </p:pic>
      <p:sp>
        <p:nvSpPr>
          <p:cNvPr id="6" name="Content Placeholder 2">
            <a:extLst>
              <a:ext uri="{FF2B5EF4-FFF2-40B4-BE49-F238E27FC236}">
                <a16:creationId xmlns:a16="http://schemas.microsoft.com/office/drawing/2014/main" id="{6DF8E3CD-5A48-4475-8284-D52DFDDF20E5}"/>
              </a:ext>
            </a:extLst>
          </p:cNvPr>
          <p:cNvSpPr txBox="1">
            <a:spLocks/>
          </p:cNvSpPr>
          <p:nvPr/>
        </p:nvSpPr>
        <p:spPr>
          <a:xfrm>
            <a:off x="208643" y="448097"/>
            <a:ext cx="6219317" cy="59618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1200"/>
              </a:spcAft>
              <a:buNone/>
            </a:pPr>
            <a:r>
              <a:rPr lang="en-US" sz="4000" dirty="0"/>
              <a:t>Process of Classification</a:t>
            </a:r>
          </a:p>
          <a:p>
            <a:r>
              <a:rPr lang="en-US" dirty="0"/>
              <a:t>Training </a:t>
            </a:r>
            <a:r>
              <a:rPr lang="en-US" b="1" dirty="0"/>
              <a:t>With</a:t>
            </a:r>
            <a:r>
              <a:rPr lang="en-US" dirty="0"/>
              <a:t> Bounding Boxes</a:t>
            </a:r>
          </a:p>
          <a:p>
            <a:pPr lvl="1"/>
            <a:r>
              <a:rPr lang="en-US" sz="2800" dirty="0"/>
              <a:t>Provides better accuracy</a:t>
            </a:r>
          </a:p>
          <a:p>
            <a:pPr lvl="1"/>
            <a:r>
              <a:rPr lang="en-US" sz="2800" dirty="0"/>
              <a:t>Training only on L5/S1</a:t>
            </a:r>
          </a:p>
          <a:p>
            <a:pPr lvl="1"/>
            <a:r>
              <a:rPr lang="en-US" sz="2800" dirty="0"/>
              <a:t>Less generalization</a:t>
            </a:r>
          </a:p>
          <a:p>
            <a:pPr lvl="1"/>
            <a:endParaRPr lang="en-US" sz="2800" b="1" dirty="0"/>
          </a:p>
          <a:p>
            <a:pPr marL="228600" lvl="1">
              <a:spcBef>
                <a:spcPts val="1000"/>
              </a:spcBef>
            </a:pPr>
            <a:r>
              <a:rPr lang="en-US" sz="2800" dirty="0"/>
              <a:t>Training </a:t>
            </a:r>
            <a:r>
              <a:rPr lang="en-US" sz="2800" b="1" dirty="0"/>
              <a:t>Without</a:t>
            </a:r>
            <a:r>
              <a:rPr lang="en-US" sz="2800" dirty="0"/>
              <a:t> Bounding Boxes</a:t>
            </a:r>
          </a:p>
          <a:p>
            <a:pPr lvl="1"/>
            <a:r>
              <a:rPr lang="en-US" sz="2800" dirty="0"/>
              <a:t>Can be trained on the whole image</a:t>
            </a:r>
          </a:p>
          <a:p>
            <a:pPr lvl="2"/>
            <a:r>
              <a:rPr lang="en-US" sz="2800" dirty="0"/>
              <a:t>all levels of spine damage</a:t>
            </a:r>
          </a:p>
          <a:p>
            <a:pPr lvl="1"/>
            <a:r>
              <a:rPr lang="en-US" sz="2800" dirty="0"/>
              <a:t>Generalization </a:t>
            </a:r>
          </a:p>
          <a:p>
            <a:pPr lvl="2"/>
            <a:r>
              <a:rPr lang="en-US" sz="2800" dirty="0"/>
              <a:t>better predictions for other levels</a:t>
            </a:r>
          </a:p>
          <a:p>
            <a:pPr lvl="1"/>
            <a:endParaRPr lang="en-US" dirty="0"/>
          </a:p>
          <a:p>
            <a:pPr marL="228600" lvl="1">
              <a:spcBef>
                <a:spcPts val="1000"/>
              </a:spcBef>
            </a:pPr>
            <a:endParaRPr lang="en-US" sz="2800" dirty="0"/>
          </a:p>
          <a:p>
            <a:pPr marL="457200" lvl="1" indent="0">
              <a:buNone/>
            </a:pPr>
            <a:endParaRPr lang="en-US" dirty="0"/>
          </a:p>
          <a:p>
            <a:pPr lvl="1">
              <a:lnSpc>
                <a:spcPct val="100000"/>
              </a:lnSpc>
            </a:pPr>
            <a:endParaRPr lang="en-US" sz="2000" dirty="0">
              <a:latin typeface="Times New Roman" panose="02020603050405020304" pitchFamily="18" charset="0"/>
              <a:cs typeface="Times New Roman" panose="02020603050405020304" pitchFamily="18" charset="0"/>
            </a:endParaRPr>
          </a:p>
          <a:p>
            <a:pPr marL="457200" lvl="1" indent="0">
              <a:lnSpc>
                <a:spcPct val="100000"/>
              </a:lnSpc>
              <a:buNone/>
            </a:pPr>
            <a:endParaRPr lang="en-US" sz="2000" dirty="0">
              <a:latin typeface="Times New Roman" panose="02020603050405020304" pitchFamily="18" charset="0"/>
              <a:cs typeface="Times New Roman" panose="02020603050405020304" pitchFamily="18" charset="0"/>
            </a:endParaRPr>
          </a:p>
          <a:p>
            <a:pPr lvl="1">
              <a:lnSpc>
                <a:spcPct val="100000"/>
              </a:lnSpc>
            </a:pPr>
            <a:endParaRPr lang="en-US" sz="2000" dirty="0">
              <a:latin typeface="Times New Roman" panose="02020603050405020304" pitchFamily="18" charset="0"/>
              <a:cs typeface="Times New Roman" panose="02020603050405020304" pitchFamily="18" charset="0"/>
            </a:endParaRPr>
          </a:p>
          <a:p>
            <a:endParaRPr lang="en-US" sz="1200" dirty="0"/>
          </a:p>
        </p:txBody>
      </p:sp>
    </p:spTree>
    <p:extLst>
      <p:ext uri="{BB962C8B-B14F-4D97-AF65-F5344CB8AC3E}">
        <p14:creationId xmlns:p14="http://schemas.microsoft.com/office/powerpoint/2010/main" val="2077975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022E-E541-4617-8513-AA3551D29155}"/>
              </a:ext>
            </a:extLst>
          </p:cNvPr>
          <p:cNvSpPr>
            <a:spLocks noGrp="1"/>
          </p:cNvSpPr>
          <p:nvPr>
            <p:ph type="title"/>
          </p:nvPr>
        </p:nvSpPr>
        <p:spPr/>
        <p:txBody>
          <a:bodyPr/>
          <a:lstStyle/>
          <a:p>
            <a:r>
              <a:rPr lang="de-DE" b="1" dirty="0">
                <a:latin typeface="Times New Roman" panose="02020603050405020304" pitchFamily="18" charset="0"/>
              </a:rPr>
              <a:t>Results - </a:t>
            </a:r>
            <a:r>
              <a:rPr lang="de-DE" dirty="0">
                <a:latin typeface="Times New Roman" panose="02020603050405020304" pitchFamily="18" charset="0"/>
              </a:rPr>
              <a:t>Accuracy</a:t>
            </a:r>
            <a:endParaRPr lang="en-US"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37D49222-CB33-4B00-95B8-5E5F2771CE88}"/>
              </a:ext>
            </a:extLst>
          </p:cNvPr>
          <p:cNvSpPr>
            <a:spLocks noGrp="1"/>
          </p:cNvSpPr>
          <p:nvPr>
            <p:ph idx="1"/>
          </p:nvPr>
        </p:nvSpPr>
        <p:spPr/>
        <p:txBody>
          <a:bodyPr/>
          <a:lstStyle/>
          <a:p>
            <a:pPr lvl="1">
              <a:lnSpc>
                <a:spcPct val="100000"/>
              </a:lnSpc>
              <a:spcAft>
                <a:spcPts val="1200"/>
              </a:spcAft>
            </a:pPr>
            <a:r>
              <a:rPr lang="en-US" sz="3200" dirty="0">
                <a:latin typeface="Times New Roman" panose="02020603050405020304" pitchFamily="18" charset="0"/>
                <a:cs typeface="Times New Roman" panose="02020603050405020304" pitchFamily="18" charset="0"/>
              </a:rPr>
              <a:t>Baseline Accuracy = Majority Class Sample/​ Total Number of Samples </a:t>
            </a:r>
          </a:p>
          <a:p>
            <a:pPr lvl="3">
              <a:lnSpc>
                <a:spcPct val="100000"/>
              </a:lnSpc>
              <a:spcAft>
                <a:spcPts val="1200"/>
              </a:spcAft>
            </a:pPr>
            <a:r>
              <a:rPr lang="de-DE" sz="2600" dirty="0">
                <a:latin typeface="Times New Roman" panose="02020603050405020304" pitchFamily="18" charset="0"/>
                <a:cs typeface="Times New Roman" panose="02020603050405020304" pitchFamily="18" charset="0"/>
              </a:rPr>
              <a:t>Base line accuracy 35%</a:t>
            </a:r>
          </a:p>
          <a:p>
            <a:pPr lvl="1">
              <a:lnSpc>
                <a:spcPct val="100000"/>
              </a:lnSpc>
              <a:spcAft>
                <a:spcPts val="1200"/>
              </a:spcAft>
            </a:pPr>
            <a:r>
              <a:rPr lang="de-DE" sz="3200" dirty="0">
                <a:latin typeface="Times New Roman" panose="02020603050405020304" pitchFamily="18" charset="0"/>
                <a:cs typeface="Times New Roman" panose="02020603050405020304" pitchFamily="18" charset="0"/>
              </a:rPr>
              <a:t>End accuray = TP1 + TP2+TP3/Total number in samples </a:t>
            </a:r>
          </a:p>
          <a:p>
            <a:pPr lvl="3">
              <a:lnSpc>
                <a:spcPct val="100000"/>
              </a:lnSpc>
              <a:spcAft>
                <a:spcPts val="1200"/>
              </a:spcAft>
            </a:pPr>
            <a:r>
              <a:rPr lang="de-DE" sz="2600" dirty="0">
                <a:latin typeface="Times New Roman" panose="02020603050405020304" pitchFamily="18" charset="0"/>
                <a:cs typeface="Times New Roman" panose="02020603050405020304" pitchFamily="18" charset="0"/>
              </a:rPr>
              <a:t> 	about 85%</a:t>
            </a:r>
          </a:p>
          <a:p>
            <a:endParaRPr lang="de-DE" dirty="0"/>
          </a:p>
          <a:p>
            <a:endParaRPr lang="en-US" dirty="0"/>
          </a:p>
        </p:txBody>
      </p:sp>
    </p:spTree>
    <p:extLst>
      <p:ext uri="{BB962C8B-B14F-4D97-AF65-F5344CB8AC3E}">
        <p14:creationId xmlns:p14="http://schemas.microsoft.com/office/powerpoint/2010/main" val="166913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194E-0A49-4E39-A5F0-8705008C1013}"/>
              </a:ext>
            </a:extLst>
          </p:cNvPr>
          <p:cNvSpPr>
            <a:spLocks noGrp="1"/>
          </p:cNvSpPr>
          <p:nvPr>
            <p:ph type="title"/>
          </p:nvPr>
        </p:nvSpPr>
        <p:spPr/>
        <p:txBody>
          <a:bodyPr/>
          <a:lstStyle/>
          <a:p>
            <a:endParaRPr lang="en-US" dirty="0"/>
          </a:p>
        </p:txBody>
      </p:sp>
      <p:sp>
        <p:nvSpPr>
          <p:cNvPr id="7" name="Content Placeholder 6">
            <a:extLst>
              <a:ext uri="{FF2B5EF4-FFF2-40B4-BE49-F238E27FC236}">
                <a16:creationId xmlns:a16="http://schemas.microsoft.com/office/drawing/2014/main" id="{7F72994A-5E40-4386-9971-AF035CD71006}"/>
              </a:ext>
            </a:extLst>
          </p:cNvPr>
          <p:cNvSpPr>
            <a:spLocks noGrp="1"/>
          </p:cNvSpPr>
          <p:nvPr>
            <p:ph idx="1"/>
          </p:nvPr>
        </p:nvSpPr>
        <p:spPr>
          <a:xfrm>
            <a:off x="838200" y="1825625"/>
            <a:ext cx="4112321" cy="4351338"/>
          </a:xfrm>
        </p:spPr>
        <p:txBody>
          <a:bodyPr/>
          <a:lstStyle/>
          <a:p>
            <a:pPr marL="0" indent="0">
              <a:buNone/>
            </a:pPr>
            <a:r>
              <a:rPr lang="en-US" b="1" dirty="0"/>
              <a:t>With</a:t>
            </a:r>
            <a:r>
              <a:rPr lang="en-US" dirty="0"/>
              <a:t> Bounding Boxes</a:t>
            </a:r>
            <a:br>
              <a:rPr lang="en-US" dirty="0"/>
            </a:br>
            <a:r>
              <a:rPr lang="de-DE" dirty="0"/>
              <a:t> </a:t>
            </a:r>
            <a:endParaRPr lang="en-US" dirty="0"/>
          </a:p>
        </p:txBody>
      </p:sp>
      <p:pic>
        <p:nvPicPr>
          <p:cNvPr id="13" name="Picture 12">
            <a:extLst>
              <a:ext uri="{FF2B5EF4-FFF2-40B4-BE49-F238E27FC236}">
                <a16:creationId xmlns:a16="http://schemas.microsoft.com/office/drawing/2014/main" id="{777F2E5E-886B-40D1-89E3-C5C219F356E8}"/>
              </a:ext>
            </a:extLst>
          </p:cNvPr>
          <p:cNvPicPr>
            <a:picLocks noChangeAspect="1"/>
          </p:cNvPicPr>
          <p:nvPr/>
        </p:nvPicPr>
        <p:blipFill>
          <a:blip r:embed="rId2"/>
          <a:stretch>
            <a:fillRect/>
          </a:stretch>
        </p:blipFill>
        <p:spPr>
          <a:xfrm>
            <a:off x="4954640" y="0"/>
            <a:ext cx="7048730" cy="6858000"/>
          </a:xfrm>
          <a:prstGeom prst="rect">
            <a:avLst/>
          </a:prstGeom>
        </p:spPr>
      </p:pic>
    </p:spTree>
    <p:extLst>
      <p:ext uri="{BB962C8B-B14F-4D97-AF65-F5344CB8AC3E}">
        <p14:creationId xmlns:p14="http://schemas.microsoft.com/office/powerpoint/2010/main" val="2141713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C8683-0255-4E22-95F8-C3B56E85166E}"/>
              </a:ext>
            </a:extLst>
          </p:cNvPr>
          <p:cNvSpPr>
            <a:spLocks noGrp="1"/>
          </p:cNvSpPr>
          <p:nvPr>
            <p:ph type="title"/>
          </p:nvPr>
        </p:nvSpPr>
        <p:spPr/>
        <p:txBody>
          <a:bodyPr/>
          <a:lstStyle/>
          <a:p>
            <a:endParaRPr lang="en-US"/>
          </a:p>
        </p:txBody>
      </p:sp>
      <p:pic>
        <p:nvPicPr>
          <p:cNvPr id="9" name="Picture 8">
            <a:extLst>
              <a:ext uri="{FF2B5EF4-FFF2-40B4-BE49-F238E27FC236}">
                <a16:creationId xmlns:a16="http://schemas.microsoft.com/office/drawing/2014/main" id="{71A8F365-2DC3-48A6-9411-9C371A4CCBBF}"/>
              </a:ext>
            </a:extLst>
          </p:cNvPr>
          <p:cNvPicPr>
            <a:picLocks noChangeAspect="1"/>
          </p:cNvPicPr>
          <p:nvPr/>
        </p:nvPicPr>
        <p:blipFill>
          <a:blip r:embed="rId2"/>
          <a:stretch>
            <a:fillRect/>
          </a:stretch>
        </p:blipFill>
        <p:spPr>
          <a:xfrm>
            <a:off x="5143270" y="-52602"/>
            <a:ext cx="7048730" cy="6858000"/>
          </a:xfrm>
          <a:prstGeom prst="rect">
            <a:avLst/>
          </a:prstGeom>
        </p:spPr>
      </p:pic>
      <p:sp>
        <p:nvSpPr>
          <p:cNvPr id="10" name="Content Placeholder 6">
            <a:extLst>
              <a:ext uri="{FF2B5EF4-FFF2-40B4-BE49-F238E27FC236}">
                <a16:creationId xmlns:a16="http://schemas.microsoft.com/office/drawing/2014/main" id="{89AD5344-84E2-427F-BBA7-A6855B530417}"/>
              </a:ext>
            </a:extLst>
          </p:cNvPr>
          <p:cNvSpPr>
            <a:spLocks noGrp="1"/>
          </p:cNvSpPr>
          <p:nvPr>
            <p:ph idx="1"/>
          </p:nvPr>
        </p:nvSpPr>
        <p:spPr>
          <a:xfrm>
            <a:off x="838200" y="1825625"/>
            <a:ext cx="10515600" cy="4351338"/>
          </a:xfrm>
        </p:spPr>
        <p:txBody>
          <a:bodyPr/>
          <a:lstStyle/>
          <a:p>
            <a:pPr marL="0" indent="0">
              <a:buNone/>
            </a:pPr>
            <a:r>
              <a:rPr lang="en-US" b="1" dirty="0"/>
              <a:t>Without </a:t>
            </a:r>
            <a:r>
              <a:rPr lang="en-US" dirty="0"/>
              <a:t>Bounding Boxes</a:t>
            </a:r>
            <a:br>
              <a:rPr lang="en-US" dirty="0"/>
            </a:br>
            <a:r>
              <a:rPr lang="de-DE" dirty="0"/>
              <a:t> </a:t>
            </a:r>
            <a:endParaRPr lang="en-US" dirty="0"/>
          </a:p>
        </p:txBody>
      </p:sp>
    </p:spTree>
    <p:extLst>
      <p:ext uri="{BB962C8B-B14F-4D97-AF65-F5344CB8AC3E}">
        <p14:creationId xmlns:p14="http://schemas.microsoft.com/office/powerpoint/2010/main" val="4214773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3EC8-2323-4BDD-ACF3-DF503A54175B}"/>
              </a:ext>
            </a:extLst>
          </p:cNvPr>
          <p:cNvSpPr>
            <a:spLocks noGrp="1"/>
          </p:cNvSpPr>
          <p:nvPr>
            <p:ph type="title"/>
          </p:nvPr>
        </p:nvSpPr>
        <p:spPr/>
        <p:txBody>
          <a:bodyPr/>
          <a:lstStyle/>
          <a:p>
            <a:r>
              <a:rPr lang="de-DE" b="1" dirty="0">
                <a:latin typeface="Times New Roman" panose="02020603050405020304" pitchFamily="18" charset="0"/>
              </a:rPr>
              <a:t>Next steps </a:t>
            </a:r>
            <a:endParaRPr lang="en-US" b="1" dirty="0">
              <a:latin typeface="Times New Roman" panose="02020603050405020304" pitchFamily="18" charset="0"/>
            </a:endParaRPr>
          </a:p>
        </p:txBody>
      </p:sp>
      <p:sp>
        <p:nvSpPr>
          <p:cNvPr id="3" name="Content Placeholder 2">
            <a:extLst>
              <a:ext uri="{FF2B5EF4-FFF2-40B4-BE49-F238E27FC236}">
                <a16:creationId xmlns:a16="http://schemas.microsoft.com/office/drawing/2014/main" id="{53B6E686-C17F-4246-97AC-8E74041F1B10}"/>
              </a:ext>
            </a:extLst>
          </p:cNvPr>
          <p:cNvSpPr>
            <a:spLocks noGrp="1"/>
          </p:cNvSpPr>
          <p:nvPr>
            <p:ph idx="1"/>
          </p:nvPr>
        </p:nvSpPr>
        <p:spPr/>
        <p:txBody>
          <a:bodyPr>
            <a:normAutofit fontScale="25000" lnSpcReduction="20000"/>
          </a:bodyPr>
          <a:lstStyle/>
          <a:p>
            <a:pPr marL="0" indent="0">
              <a:lnSpc>
                <a:spcPct val="107000"/>
              </a:lnSpc>
              <a:spcBef>
                <a:spcPts val="0"/>
              </a:spcBef>
              <a:spcAft>
                <a:spcPts val="800"/>
              </a:spcAft>
              <a:buSzPts val="1000"/>
              <a:buNone/>
              <a:tabLst>
                <a:tab pos="457200" algn="l"/>
              </a:tabLst>
            </a:pPr>
            <a:r>
              <a:rPr lang="de-DE" sz="14400" b="1" dirty="0">
                <a:latin typeface="Times New Roman" panose="02020603050405020304" pitchFamily="18" charset="0"/>
                <a:cs typeface="Times New Roman" panose="02020603050405020304" pitchFamily="18" charset="0"/>
              </a:rPr>
              <a:t>Nice to have: </a:t>
            </a:r>
          </a:p>
          <a:p>
            <a:pPr>
              <a:lnSpc>
                <a:spcPct val="107000"/>
              </a:lnSpc>
              <a:spcBef>
                <a:spcPts val="0"/>
              </a:spcBef>
              <a:spcAft>
                <a:spcPts val="1200"/>
              </a:spcAft>
              <a:buSzPts val="1000"/>
              <a:tabLst>
                <a:tab pos="457200" algn="l"/>
              </a:tabLst>
            </a:pPr>
            <a:r>
              <a:rPr lang="en-US" sz="14400" dirty="0">
                <a:latin typeface="Times New Roman" panose="02020603050405020304" pitchFamily="18" charset="0"/>
                <a:cs typeface="Times New Roman" panose="02020603050405020304" pitchFamily="18" charset="0"/>
              </a:rPr>
              <a:t>Localization of the damage</a:t>
            </a:r>
          </a:p>
          <a:p>
            <a:pPr>
              <a:lnSpc>
                <a:spcPct val="107000"/>
              </a:lnSpc>
              <a:spcBef>
                <a:spcPts val="0"/>
              </a:spcBef>
              <a:spcAft>
                <a:spcPts val="1200"/>
              </a:spcAft>
              <a:buSzPts val="1000"/>
              <a:tabLst>
                <a:tab pos="457200" algn="l"/>
              </a:tabLst>
            </a:pPr>
            <a:r>
              <a:rPr lang="en-US" sz="14400" dirty="0">
                <a:latin typeface="Times New Roman" panose="02020603050405020304" pitchFamily="18" charset="0"/>
                <a:cs typeface="Times New Roman" panose="02020603050405020304" pitchFamily="18" charset="0"/>
              </a:rPr>
              <a:t>Comparison between training </a:t>
            </a:r>
            <a:r>
              <a:rPr lang="en-US" sz="14400" b="1" dirty="0">
                <a:latin typeface="Times New Roman" panose="02020603050405020304" pitchFamily="18" charset="0"/>
                <a:cs typeface="Times New Roman" panose="02020603050405020304" pitchFamily="18" charset="0"/>
              </a:rPr>
              <a:t>with</a:t>
            </a:r>
            <a:r>
              <a:rPr lang="en-US" sz="14400" dirty="0">
                <a:latin typeface="Times New Roman" panose="02020603050405020304" pitchFamily="18" charset="0"/>
                <a:cs typeface="Times New Roman" panose="02020603050405020304" pitchFamily="18" charset="0"/>
              </a:rPr>
              <a:t> and </a:t>
            </a:r>
            <a:r>
              <a:rPr lang="en-US" sz="14400" b="1" dirty="0">
                <a:latin typeface="Times New Roman" panose="02020603050405020304" pitchFamily="18" charset="0"/>
                <a:cs typeface="Times New Roman" panose="02020603050405020304" pitchFamily="18" charset="0"/>
              </a:rPr>
              <a:t>without</a:t>
            </a:r>
            <a:r>
              <a:rPr lang="en-US" sz="14400" dirty="0">
                <a:latin typeface="Times New Roman" panose="02020603050405020304" pitchFamily="18" charset="0"/>
                <a:cs typeface="Times New Roman" panose="02020603050405020304" pitchFamily="18" charset="0"/>
              </a:rPr>
              <a:t> Bounding Boxes</a:t>
            </a:r>
          </a:p>
          <a:p>
            <a:pPr>
              <a:lnSpc>
                <a:spcPct val="107000"/>
              </a:lnSpc>
              <a:spcBef>
                <a:spcPts val="0"/>
              </a:spcBef>
              <a:spcAft>
                <a:spcPts val="800"/>
              </a:spcAft>
              <a:buSzPts val="1000"/>
              <a:tabLst>
                <a:tab pos="457200" algn="l"/>
              </a:tabLst>
            </a:pPr>
            <a:r>
              <a:rPr lang="de-DE" sz="14400" dirty="0">
                <a:latin typeface="Times New Roman" panose="02020603050405020304" pitchFamily="18" charset="0"/>
                <a:cs typeface="Times New Roman" panose="02020603050405020304" pitchFamily="18" charset="0"/>
              </a:rPr>
              <a:t>Predicion on </a:t>
            </a:r>
            <a:r>
              <a:rPr lang="en-US" sz="14400" dirty="0">
                <a:latin typeface="Times New Roman" panose="02020603050405020304" pitchFamily="18" charset="0"/>
                <a:cs typeface="Times New Roman" panose="02020603050405020304" pitchFamily="18" charset="0"/>
              </a:rPr>
              <a:t>L1/L2 - L2/3 - L3/4 - L4/L5</a:t>
            </a:r>
            <a:r>
              <a:rPr lang="de-DE" sz="14400" dirty="0">
                <a:latin typeface="Times New Roman" panose="02020603050405020304" pitchFamily="18" charset="0"/>
                <a:cs typeface="Times New Roman" panose="02020603050405020304" pitchFamily="18" charset="0"/>
              </a:rPr>
              <a:t> (left and right side)</a:t>
            </a:r>
            <a:endParaRPr lang="en-US" sz="14400" dirty="0">
              <a:latin typeface="Times New Roman" panose="02020603050405020304" pitchFamily="18" charset="0"/>
              <a:cs typeface="Times New Roman" panose="02020603050405020304" pitchFamily="18" charset="0"/>
            </a:endParaRPr>
          </a:p>
          <a:p>
            <a:pPr>
              <a:lnSpc>
                <a:spcPct val="107000"/>
              </a:lnSpc>
              <a:spcBef>
                <a:spcPts val="0"/>
              </a:spcBef>
              <a:spcAft>
                <a:spcPts val="800"/>
              </a:spcAft>
              <a:buSzPts val="1000"/>
              <a:tabLst>
                <a:tab pos="457200" algn="l"/>
              </a:tabLst>
            </a:pPr>
            <a:endParaRPr lang="en-US" sz="3200" dirty="0"/>
          </a:p>
          <a:p>
            <a:pPr>
              <a:lnSpc>
                <a:spcPct val="107000"/>
              </a:lnSpc>
              <a:spcBef>
                <a:spcPts val="0"/>
              </a:spcBef>
              <a:spcAft>
                <a:spcPts val="800"/>
              </a:spcAft>
              <a:buSzPts val="1000"/>
              <a:tabLst>
                <a:tab pos="457200" algn="l"/>
              </a:tabLst>
            </a:pPr>
            <a:endParaRPr lang="en-US" dirty="0"/>
          </a:p>
          <a:p>
            <a:pPr>
              <a:lnSpc>
                <a:spcPct val="107000"/>
              </a:lnSpc>
              <a:spcBef>
                <a:spcPts val="0"/>
              </a:spcBef>
              <a:spcAft>
                <a:spcPts val="800"/>
              </a:spcAft>
              <a:buSzPts val="1000"/>
              <a:tabLst>
                <a:tab pos="457200" algn="l"/>
              </a:tabLst>
            </a:pPr>
            <a:r>
              <a:rPr lang="en-US" dirty="0"/>
              <a:t> </a:t>
            </a:r>
          </a:p>
          <a:p>
            <a:pPr marL="0" indent="0">
              <a:lnSpc>
                <a:spcPct val="107000"/>
              </a:lnSpc>
              <a:spcBef>
                <a:spcPts val="0"/>
              </a:spcBef>
              <a:spcAft>
                <a:spcPts val="800"/>
              </a:spcAft>
              <a:buSzPts val="1000"/>
              <a:buNone/>
              <a:tabLst>
                <a:tab pos="457200" algn="l"/>
              </a:tabLst>
            </a:pPr>
            <a:endParaRPr lang="de-DE" sz="32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0"/>
              </a:spcBef>
              <a:spcAft>
                <a:spcPts val="800"/>
              </a:spcAft>
              <a:buSzPts val="1000"/>
              <a:buNone/>
              <a:tabLst>
                <a:tab pos="457200" algn="l"/>
              </a:tabLst>
            </a:pP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l" rtl="0" eaLnBrk="1" fontAlgn="t" latinLnBrk="0" hangingPunct="1">
              <a:spcBef>
                <a:spcPts val="0"/>
              </a:spcBef>
              <a:spcAft>
                <a:spcPts val="0"/>
              </a:spcAft>
            </a:pPr>
            <a:r>
              <a:rPr lang="en-US" sz="1800" b="1" i="0" u="none" strike="noStrike" kern="1200" dirty="0">
                <a:solidFill>
                  <a:srgbClr val="FFFFFF"/>
                </a:solidFill>
                <a:effectLst/>
                <a:latin typeface="Calibri" panose="020F0502020204030204" pitchFamily="34" charset="0"/>
              </a:rPr>
              <a:t>Moderate</a:t>
            </a:r>
            <a:endParaRPr lang="en-US" sz="1800" b="0" i="0" u="none" strike="noStrike" dirty="0">
              <a:effectLst/>
              <a:latin typeface="Arial" panose="020B0604020202020204" pitchFamily="34"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40882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DF7F-FBDE-403F-8413-DDF79B1DA7E3}"/>
              </a:ext>
            </a:extLst>
          </p:cNvPr>
          <p:cNvSpPr>
            <a:spLocks noGrp="1"/>
          </p:cNvSpPr>
          <p:nvPr>
            <p:ph type="title"/>
          </p:nvPr>
        </p:nvSpPr>
        <p:spPr/>
        <p:txBody>
          <a:bodyPr/>
          <a:lstStyle/>
          <a:p>
            <a:r>
              <a:rPr lang="de-DE" b="1" dirty="0"/>
              <a:t>Backups</a:t>
            </a:r>
            <a:endParaRPr lang="en-US" b="1" dirty="0"/>
          </a:p>
        </p:txBody>
      </p:sp>
      <p:pic>
        <p:nvPicPr>
          <p:cNvPr id="5" name="Content Placeholder 4">
            <a:extLst>
              <a:ext uri="{FF2B5EF4-FFF2-40B4-BE49-F238E27FC236}">
                <a16:creationId xmlns:a16="http://schemas.microsoft.com/office/drawing/2014/main" id="{0E64B6C5-0E77-497A-BF31-DD8871F103FE}"/>
              </a:ext>
            </a:extLst>
          </p:cNvPr>
          <p:cNvPicPr>
            <a:picLocks noGrp="1" noChangeAspect="1"/>
          </p:cNvPicPr>
          <p:nvPr>
            <p:ph idx="1"/>
          </p:nvPr>
        </p:nvPicPr>
        <p:blipFill>
          <a:blip r:embed="rId2"/>
          <a:stretch>
            <a:fillRect/>
          </a:stretch>
        </p:blipFill>
        <p:spPr>
          <a:xfrm>
            <a:off x="5758645" y="375561"/>
            <a:ext cx="6433355" cy="6259277"/>
          </a:xfrm>
        </p:spPr>
      </p:pic>
      <p:sp>
        <p:nvSpPr>
          <p:cNvPr id="6" name="Content Placeholder 6">
            <a:extLst>
              <a:ext uri="{FF2B5EF4-FFF2-40B4-BE49-F238E27FC236}">
                <a16:creationId xmlns:a16="http://schemas.microsoft.com/office/drawing/2014/main" id="{9E21C1E1-DF07-4EB0-8745-A9E50C174600}"/>
              </a:ext>
            </a:extLst>
          </p:cNvPr>
          <p:cNvSpPr txBox="1">
            <a:spLocks/>
          </p:cNvSpPr>
          <p:nvPr/>
        </p:nvSpPr>
        <p:spPr>
          <a:xfrm>
            <a:off x="838200" y="1825625"/>
            <a:ext cx="462348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dirty="0"/>
              <a:t>With </a:t>
            </a:r>
            <a:r>
              <a:rPr lang="en-US" sz="3200" dirty="0"/>
              <a:t>Bounding Boxes on</a:t>
            </a:r>
          </a:p>
          <a:p>
            <a:pPr marL="0" indent="0">
              <a:buFont typeface="Arial" panose="020B0604020202020204" pitchFamily="34" charset="0"/>
              <a:buNone/>
            </a:pPr>
            <a:r>
              <a:rPr lang="en-US" sz="3200" b="1" dirty="0"/>
              <a:t>L1/L2 - L2/3 - L3/4 - L4/L5</a:t>
            </a:r>
          </a:p>
          <a:p>
            <a:pPr marL="0" indent="0">
              <a:buFont typeface="Arial" panose="020B0604020202020204" pitchFamily="34" charset="0"/>
              <a:buNone/>
            </a:pPr>
            <a:endParaRPr lang="en-US" sz="3200" b="1" dirty="0"/>
          </a:p>
          <a:p>
            <a:pPr marL="0" indent="0">
              <a:buFont typeface="Arial" panose="020B0604020202020204" pitchFamily="34" charset="0"/>
              <a:buNone/>
            </a:pPr>
            <a:r>
              <a:rPr lang="en-US" sz="3200" b="1" dirty="0"/>
              <a:t>using coordinates x y </a:t>
            </a:r>
            <a:br>
              <a:rPr lang="en-US" dirty="0"/>
            </a:br>
            <a:r>
              <a:rPr lang="de-DE" dirty="0"/>
              <a:t> </a:t>
            </a:r>
            <a:endParaRPr lang="en-US" dirty="0"/>
          </a:p>
        </p:txBody>
      </p:sp>
    </p:spTree>
    <p:extLst>
      <p:ext uri="{BB962C8B-B14F-4D97-AF65-F5344CB8AC3E}">
        <p14:creationId xmlns:p14="http://schemas.microsoft.com/office/powerpoint/2010/main" val="3861512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normAutofit fontScale="90000"/>
          </a:bodyPr>
          <a:lstStyle/>
          <a:p>
            <a:r>
              <a:rPr lang="en-US" sz="4400" b="1" dirty="0">
                <a:effectLst/>
                <a:latin typeface="Times New Roman" panose="02020603050405020304" pitchFamily="18" charset="0"/>
                <a:ea typeface="Times New Roman" panose="02020603050405020304" pitchFamily="18" charset="0"/>
              </a:rPr>
              <a:t>Methods - </a:t>
            </a:r>
            <a:r>
              <a:rPr lang="en-US" sz="4400" b="1" dirty="0">
                <a:latin typeface="Times New Roman" panose="02020603050405020304" pitchFamily="18" charset="0"/>
                <a:cs typeface="Times New Roman" panose="02020603050405020304" pitchFamily="18" charset="0"/>
              </a:rPr>
              <a:t>Transfer Learning with Pretrained Model ResNet-50</a:t>
            </a:r>
            <a:br>
              <a:rPr lang="en-US" sz="4400" b="1"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p:txBody>
          <a:bodyPr>
            <a:normAutofit/>
          </a:bodyPr>
          <a:lstStyle/>
          <a:p>
            <a:pPr marL="457200" lvl="1" indent="0">
              <a:lnSpc>
                <a:spcPct val="100000"/>
              </a:lnSpc>
              <a:buNone/>
            </a:pPr>
            <a:r>
              <a:rPr lang="en-US" sz="3200" dirty="0">
                <a:latin typeface="Times New Roman" panose="02020603050405020304" pitchFamily="18" charset="0"/>
                <a:cs typeface="Times New Roman" panose="02020603050405020304" pitchFamily="18" charset="0"/>
              </a:rPr>
              <a:t>Early stopping</a:t>
            </a:r>
          </a:p>
          <a:p>
            <a:pPr lvl="2">
              <a:lnSpc>
                <a:spcPct val="100000"/>
              </a:lnSpc>
              <a:spcBef>
                <a:spcPts val="1200"/>
              </a:spcBef>
            </a:pPr>
            <a:r>
              <a:rPr lang="en-US" sz="2400" b="1" dirty="0">
                <a:latin typeface="Times New Roman" panose="02020603050405020304" pitchFamily="18" charset="0"/>
                <a:cs typeface="Times New Roman" panose="02020603050405020304" pitchFamily="18" charset="0"/>
              </a:rPr>
              <a:t>Divergence-Based Early Stopping</a:t>
            </a:r>
            <a:r>
              <a:rPr lang="en-US" sz="2400" dirty="0">
                <a:latin typeface="Times New Roman" panose="02020603050405020304" pitchFamily="18" charset="0"/>
                <a:cs typeface="Times New Roman" panose="02020603050405020304" pitchFamily="18" charset="0"/>
              </a:rPr>
              <a:t>:</a:t>
            </a:r>
          </a:p>
          <a:p>
            <a:pPr lvl="3">
              <a:lnSpc>
                <a:spcPct val="100000"/>
              </a:lnSpc>
            </a:pPr>
            <a:r>
              <a:rPr lang="en-US" sz="2200" dirty="0">
                <a:latin typeface="Times New Roman" panose="02020603050405020304" pitchFamily="18" charset="0"/>
                <a:cs typeface="Times New Roman" panose="02020603050405020304" pitchFamily="18" charset="0"/>
              </a:rPr>
              <a:t>Validation loss exceeds training loss by more than a predefined threshold  (0.5)</a:t>
            </a:r>
          </a:p>
          <a:p>
            <a:pPr lvl="3">
              <a:lnSpc>
                <a:spcPct val="100000"/>
              </a:lnSpc>
            </a:pPr>
            <a:r>
              <a:rPr lang="en-US" sz="2200" dirty="0">
                <a:latin typeface="Times New Roman" panose="02020603050405020304" pitchFamily="18" charset="0"/>
                <a:cs typeface="Times New Roman" panose="02020603050405020304" pitchFamily="18" charset="0"/>
              </a:rPr>
              <a:t>Over a certain number of epochs (5)</a:t>
            </a:r>
          </a:p>
          <a:p>
            <a:pPr lvl="3">
              <a:lnSpc>
                <a:spcPct val="100000"/>
              </a:lnSpc>
            </a:pPr>
            <a:endParaRPr lang="en-US" sz="1200" dirty="0">
              <a:latin typeface="Times New Roman" panose="02020603050405020304" pitchFamily="18" charset="0"/>
              <a:cs typeface="Times New Roman" panose="02020603050405020304" pitchFamily="18" charset="0"/>
            </a:endParaRPr>
          </a:p>
          <a:p>
            <a:pPr lvl="2">
              <a:lnSpc>
                <a:spcPct val="100000"/>
              </a:lnSpc>
            </a:pPr>
            <a:r>
              <a:rPr lang="en-US" sz="2400" b="1" dirty="0">
                <a:latin typeface="Times New Roman" panose="02020603050405020304" pitchFamily="18" charset="0"/>
                <a:cs typeface="Times New Roman" panose="02020603050405020304" pitchFamily="18" charset="0"/>
              </a:rPr>
              <a:t>Plateau-Based Early Stopping:</a:t>
            </a:r>
          </a:p>
          <a:p>
            <a:pPr lvl="3">
              <a:lnSpc>
                <a:spcPct val="100000"/>
              </a:lnSpc>
            </a:pPr>
            <a:r>
              <a:rPr lang="en-US" sz="2200" dirty="0">
                <a:latin typeface="Times New Roman" panose="02020603050405020304" pitchFamily="18" charset="0"/>
                <a:cs typeface="Times New Roman" panose="02020603050405020304" pitchFamily="18" charset="0"/>
              </a:rPr>
              <a:t>Validation loss stops improving for a specified number (5) of epochs </a:t>
            </a:r>
          </a:p>
          <a:p>
            <a:pPr lvl="1">
              <a:lnSpc>
                <a:spcPct val="100000"/>
              </a:lnSpc>
            </a:pPr>
            <a:endParaRPr lang="en-US" sz="2000" dirty="0">
              <a:latin typeface="Times New Roman" panose="02020603050405020304" pitchFamily="18" charset="0"/>
              <a:cs typeface="Times New Roman" panose="02020603050405020304" pitchFamily="18" charset="0"/>
            </a:endParaRPr>
          </a:p>
          <a:p>
            <a:pPr lvl="1">
              <a:lnSpc>
                <a:spcPct val="100000"/>
              </a:lnSpc>
            </a:pPr>
            <a:endParaRPr lang="en-US" sz="2000" dirty="0">
              <a:latin typeface="Times New Roman" panose="02020603050405020304" pitchFamily="18" charset="0"/>
              <a:cs typeface="Times New Roman" panose="02020603050405020304" pitchFamily="18" charset="0"/>
            </a:endParaRPr>
          </a:p>
          <a:p>
            <a:endParaRPr lang="en-US" sz="1200" dirty="0"/>
          </a:p>
        </p:txBody>
      </p:sp>
    </p:spTree>
    <p:extLst>
      <p:ext uri="{BB962C8B-B14F-4D97-AF65-F5344CB8AC3E}">
        <p14:creationId xmlns:p14="http://schemas.microsoft.com/office/powerpoint/2010/main" val="9778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a:xfrm>
            <a:off x="838200" y="1825625"/>
            <a:ext cx="5257800" cy="4351338"/>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latin typeface="Times New Roman" panose="02020603050405020304" pitchFamily="18" charset="0"/>
                <a:cs typeface="Times New Roman" panose="02020603050405020304" pitchFamily="18" charset="0"/>
              </a:rPr>
              <a:t>Image Categories (stored in folders)</a:t>
            </a: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latin typeface="Times New Roman" panose="02020603050405020304" pitchFamily="18" charset="0"/>
                <a:cs typeface="Times New Roman" panose="02020603050405020304" pitchFamily="18" charset="0"/>
              </a:rPr>
              <a:t>Axial T2</a:t>
            </a: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dirty="0">
              <a:latin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2400" b="1" dirty="0">
                <a:latin typeface="Times New Roman" panose="02020603050405020304" pitchFamily="18" charset="0"/>
                <a:cs typeface="Times New Roman" panose="02020603050405020304" pitchFamily="18" charset="0"/>
              </a:rPr>
              <a:t>Axial Images: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latin typeface="Times New Roman" panose="02020603050405020304" pitchFamily="18" charset="0"/>
                <a:cs typeface="Times New Roman" panose="02020603050405020304" pitchFamily="18" charset="0"/>
              </a:rPr>
              <a:t>Axial images show only a cross-sectional "slice" of the spine.</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latin typeface="Times New Roman" panose="02020603050405020304" pitchFamily="18" charset="0"/>
                <a:cs typeface="Times New Roman" panose="02020603050405020304" pitchFamily="18" charset="0"/>
              </a:rPr>
              <a:t>Keeping L5/S1 data few MR Axial images corresponding to L5/S1 "slice"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dirty="0">
              <a:latin typeface="Times New Roman" panose="02020603050405020304" pitchFamily="18"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400" b="1" dirty="0">
              <a:latin typeface="Times New Roman" panose="02020603050405020304" pitchFamily="18"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4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B9CCA53-306A-4503-912F-196C139ACD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5870" y="0"/>
            <a:ext cx="6026130" cy="6686528"/>
          </a:xfrm>
          <a:prstGeom prst="rect">
            <a:avLst/>
          </a:prstGeom>
        </p:spPr>
      </p:pic>
    </p:spTree>
    <p:extLst>
      <p:ext uri="{BB962C8B-B14F-4D97-AF65-F5344CB8AC3E}">
        <p14:creationId xmlns:p14="http://schemas.microsoft.com/office/powerpoint/2010/main" val="830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0F33-AA39-4D25-BDB5-F94FF54B34A4}"/>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Project goal and motivation</a:t>
            </a:r>
            <a:endParaRPr lang="en-US" dirty="0"/>
          </a:p>
        </p:txBody>
      </p:sp>
      <p:sp>
        <p:nvSpPr>
          <p:cNvPr id="3" name="Content Placeholder 2">
            <a:extLst>
              <a:ext uri="{FF2B5EF4-FFF2-40B4-BE49-F238E27FC236}">
                <a16:creationId xmlns:a16="http://schemas.microsoft.com/office/drawing/2014/main" id="{72421608-ED46-44E0-A67A-C0368F95A062}"/>
              </a:ext>
            </a:extLst>
          </p:cNvPr>
          <p:cNvSpPr>
            <a:spLocks noGrp="1"/>
          </p:cNvSpPr>
          <p:nvPr>
            <p:ph idx="1"/>
          </p:nvPr>
        </p:nvSpPr>
        <p:spPr>
          <a:xfrm>
            <a:off x="838200" y="1825624"/>
            <a:ext cx="10515600" cy="4841875"/>
          </a:xfrm>
        </p:spPr>
        <p:txBody>
          <a:bodyPr>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Goal:</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classify lumbar spine damages using MR images.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Motivation:</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Facilitate performance of radiologists in diagnosing spine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damages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lgn="ctr">
              <a:lnSpc>
                <a:spcPct val="107000"/>
              </a:lnSpc>
              <a:spcBef>
                <a:spcPts val="0"/>
              </a:spcBef>
              <a:spcAft>
                <a:spcPts val="800"/>
              </a:spcAft>
              <a:buSzPts val="1000"/>
              <a:buNone/>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858377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3EC8-2323-4BDD-ACF3-DF503A54175B}"/>
              </a:ext>
            </a:extLst>
          </p:cNvPr>
          <p:cNvSpPr>
            <a:spLocks noGrp="1"/>
          </p:cNvSpPr>
          <p:nvPr>
            <p:ph type="title"/>
          </p:nvPr>
        </p:nvSpPr>
        <p:spPr/>
        <p:txBody>
          <a:bodyPr/>
          <a:lstStyle/>
          <a:p>
            <a:endParaRPr lang="en-US" dirty="0"/>
          </a:p>
        </p:txBody>
      </p:sp>
      <p:pic>
        <p:nvPicPr>
          <p:cNvPr id="11" name="Content Placeholder 10">
            <a:extLst>
              <a:ext uri="{FF2B5EF4-FFF2-40B4-BE49-F238E27FC236}">
                <a16:creationId xmlns:a16="http://schemas.microsoft.com/office/drawing/2014/main" id="{4EF245E9-3E6B-429C-98EE-5B2EAE3559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75" y="215490"/>
            <a:ext cx="12028050" cy="6014025"/>
          </a:xfrm>
        </p:spPr>
      </p:pic>
    </p:spTree>
    <p:extLst>
      <p:ext uri="{BB962C8B-B14F-4D97-AF65-F5344CB8AC3E}">
        <p14:creationId xmlns:p14="http://schemas.microsoft.com/office/powerpoint/2010/main" val="2607610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p:txBody>
          <a:bodyPr>
            <a:normAutofit fontScale="92500" lnSpcReduction="10000"/>
          </a:bodyPr>
          <a:lstStyle/>
          <a:p>
            <a:pPr marL="342900" indent="-342900">
              <a:lnSpc>
                <a:spcPct val="117000"/>
              </a:lnSpc>
              <a:spcBef>
                <a:spcPts val="0"/>
              </a:spcBef>
              <a:spcAft>
                <a:spcPts val="800"/>
              </a:spcAft>
              <a:buSzPts val="1000"/>
              <a:buFont typeface="Symbol" panose="05050102010706020507" pitchFamily="18" charset="2"/>
              <a:buChar char=""/>
              <a:tabLst>
                <a:tab pos="457200" algn="l"/>
              </a:tabLst>
            </a:pPr>
            <a:r>
              <a:rPr lang="en-US" sz="2600" b="1" dirty="0">
                <a:latin typeface="Times New Roman" panose="02020603050405020304" pitchFamily="18" charset="0"/>
                <a:cs typeface="Times New Roman" panose="02020603050405020304" pitchFamily="18" charset="0"/>
              </a:rPr>
              <a:t>Dataset Origin from Kaggle: </a:t>
            </a:r>
            <a:r>
              <a:rPr lang="en-US" sz="2600" dirty="0">
                <a:latin typeface="Times New Roman" panose="02020603050405020304" pitchFamily="18" charset="0"/>
                <a:cs typeface="Times New Roman" panose="02020603050405020304" pitchFamily="18" charset="0"/>
              </a:rPr>
              <a:t>collected by </a:t>
            </a:r>
            <a:r>
              <a:rPr lang="en-US" sz="2600" b="1" dirty="0">
                <a:latin typeface="Times New Roman" panose="02020603050405020304" pitchFamily="18" charset="0"/>
                <a:cs typeface="Times New Roman" panose="02020603050405020304" pitchFamily="18" charset="0"/>
              </a:rPr>
              <a:t>RSNA (</a:t>
            </a:r>
            <a:r>
              <a:rPr lang="en-US" sz="2600" dirty="0">
                <a:latin typeface="Times New Roman" panose="02020603050405020304" pitchFamily="18" charset="0"/>
                <a:cs typeface="Times New Roman" panose="02020603050405020304" pitchFamily="18" charset="0"/>
              </a:rPr>
              <a:t>Radiological Society of North America</a:t>
            </a:r>
            <a:r>
              <a:rPr lang="en-US" sz="2600" b="1" dirty="0">
                <a:latin typeface="Times New Roman" panose="02020603050405020304" pitchFamily="18" charset="0"/>
                <a:cs typeface="Times New Roman" panose="02020603050405020304" pitchFamily="18" charset="0"/>
              </a:rPr>
              <a:t>)</a:t>
            </a:r>
          </a:p>
          <a:p>
            <a:pPr marL="0" indent="0">
              <a:lnSpc>
                <a:spcPct val="117000"/>
              </a:lnSpc>
              <a:spcBef>
                <a:spcPts val="0"/>
              </a:spcBef>
              <a:spcAft>
                <a:spcPts val="800"/>
              </a:spcAft>
              <a:buSzPts val="1000"/>
              <a:buNone/>
              <a:tabLst>
                <a:tab pos="457200" algn="l"/>
              </a:tabLst>
            </a:pPr>
            <a:endParaRPr lang="en-US" sz="26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The kind of damage:</a:t>
            </a:r>
            <a:r>
              <a:rPr lang="en-US" sz="2600" dirty="0">
                <a:effectLst/>
                <a:latin typeface="Times New Roman" panose="02020603050405020304" pitchFamily="18" charset="0"/>
                <a:ea typeface="Times New Roman" panose="02020603050405020304" pitchFamily="18" charset="0"/>
                <a:cs typeface="Times New Roman" panose="02020603050405020304" pitchFamily="18" charset="0"/>
              </a:rPr>
              <a:t> Classifying five lumbar spine degenerative conditions:</a:t>
            </a:r>
            <a:endParaRPr lang="en-US" sz="26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b="1" dirty="0">
                <a:effectLst/>
                <a:latin typeface="Times New Roman" panose="02020603050405020304" pitchFamily="18" charset="0"/>
                <a:ea typeface="Times New Roman" panose="02020603050405020304" pitchFamily="18" charset="0"/>
                <a:cs typeface="Times New Roman" panose="02020603050405020304" pitchFamily="18" charset="0"/>
              </a:rPr>
              <a:t>Left Neural Foraminal Narrowing</a:t>
            </a:r>
            <a:endParaRPr lang="en-US" sz="2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17000"/>
              </a:lnSpc>
              <a:spcBef>
                <a:spcPts val="0"/>
              </a:spcBef>
              <a:spcAft>
                <a:spcPts val="800"/>
              </a:spcAft>
              <a:buSzPts val="1000"/>
              <a:buFont typeface="Courier New" panose="02070309020205020404" pitchFamily="49" charset="0"/>
              <a:buChar char="o"/>
              <a:tabLst>
                <a:tab pos="914400" algn="l"/>
              </a:tabLst>
            </a:pPr>
            <a:r>
              <a:rPr lang="en-US" sz="2600" dirty="0">
                <a:solidFill>
                  <a:schemeClr val="bg2">
                    <a:lumMod val="75000"/>
                  </a:schemeClr>
                </a:solidFill>
                <a:latin typeface="Times New Roman" panose="02020603050405020304" pitchFamily="18" charset="0"/>
                <a:cs typeface="Times New Roman" panose="02020603050405020304" pitchFamily="18" charset="0"/>
              </a:rPr>
              <a:t>Right Neural Foraminal Narrowing</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Left Subarticular Stenosis</a:t>
            </a:r>
            <a:endParaRPr lang="en-US" sz="2600" dirty="0">
              <a:solidFill>
                <a:schemeClr val="bg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Right Subarticular Stenosis</a:t>
            </a:r>
            <a:endParaRPr lang="en-US" sz="2600" dirty="0">
              <a:solidFill>
                <a:schemeClr val="bg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600" dirty="0">
                <a:solidFill>
                  <a:schemeClr val="bg2">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Spinal Canal Stenosis</a:t>
            </a:r>
            <a:endParaRPr lang="en-US" sz="2600" dirty="0">
              <a:solidFill>
                <a:schemeClr val="bg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2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425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B64AD-5283-4150-BA8E-D125677F3F29}"/>
              </a:ext>
            </a:extLst>
          </p:cNvPr>
          <p:cNvSpPr>
            <a:spLocks noGrp="1"/>
          </p:cNvSpPr>
          <p:nvPr>
            <p:ph type="title"/>
          </p:nvPr>
        </p:nvSpPr>
        <p:spPr>
          <a:xfrm>
            <a:off x="6363573" y="602449"/>
            <a:ext cx="5828427" cy="3159853"/>
          </a:xfrm>
        </p:spPr>
        <p:txBody>
          <a:bodyPr>
            <a:noAutofit/>
          </a:bodyPr>
          <a:lstStyle/>
          <a:p>
            <a:r>
              <a:rPr lang="en-US" sz="3600" dirty="0"/>
              <a:t>Neural Foraminal Narrowing</a:t>
            </a:r>
            <a:br>
              <a:rPr lang="en-US" sz="3600" b="1" dirty="0">
                <a:effectLst/>
                <a:latin typeface="Times New Roman" panose="02020603050405020304" pitchFamily="18" charset="0"/>
                <a:ea typeface="Calibri" panose="020F0502020204030204" pitchFamily="34" charset="0"/>
                <a:cs typeface="Times New Roman" panose="02020603050405020304" pitchFamily="18" charset="0"/>
              </a:rPr>
            </a:br>
            <a:r>
              <a:rPr lang="de-DE" sz="3600" b="1" dirty="0"/>
              <a:t>:</a:t>
            </a:r>
            <a:br>
              <a:rPr lang="de-DE" sz="3600" dirty="0"/>
            </a:br>
            <a:r>
              <a:rPr lang="de-DE" sz="3600" dirty="0"/>
              <a:t> </a:t>
            </a:r>
            <a:br>
              <a:rPr lang="de-DE" sz="3600" dirty="0"/>
            </a:br>
            <a:r>
              <a:rPr lang="en-US" sz="3600" dirty="0"/>
              <a:t>Narrowing of the nerve passageways in the spine (right and left)</a:t>
            </a:r>
          </a:p>
        </p:txBody>
      </p:sp>
      <p:pic>
        <p:nvPicPr>
          <p:cNvPr id="5" name="Content Placeholder 4">
            <a:extLst>
              <a:ext uri="{FF2B5EF4-FFF2-40B4-BE49-F238E27FC236}">
                <a16:creationId xmlns:a16="http://schemas.microsoft.com/office/drawing/2014/main" id="{E02E7C10-E047-4935-BE19-DCAF5F93D8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3275" y="781777"/>
            <a:ext cx="5676774" cy="5478087"/>
          </a:xfrm>
        </p:spPr>
      </p:pic>
    </p:spTree>
    <p:extLst>
      <p:ext uri="{BB962C8B-B14F-4D97-AF65-F5344CB8AC3E}">
        <p14:creationId xmlns:p14="http://schemas.microsoft.com/office/powerpoint/2010/main" val="907565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 </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a:xfrm>
            <a:off x="649154" y="1825625"/>
            <a:ext cx="5446846" cy="4351338"/>
          </a:xfrm>
        </p:spPr>
        <p:txBody>
          <a:bodyPr>
            <a:normAutofit lnSpcReduction="1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500" b="1" dirty="0">
                <a:effectLst/>
                <a:latin typeface="Times New Roman" panose="02020603050405020304" pitchFamily="18" charset="0"/>
                <a:ea typeface="Times New Roman" panose="02020603050405020304" pitchFamily="18" charset="0"/>
                <a:cs typeface="Times New Roman" panose="02020603050405020304" pitchFamily="18" charset="0"/>
              </a:rPr>
              <a:t>Severity Levels:</a:t>
            </a:r>
            <a:r>
              <a:rPr lang="en-US" sz="3500" dirty="0">
                <a:effectLst/>
                <a:latin typeface="Times New Roman" panose="02020603050405020304" pitchFamily="18" charset="0"/>
                <a:ea typeface="Times New Roman" panose="02020603050405020304" pitchFamily="18" charset="0"/>
                <a:cs typeface="Times New Roman" panose="02020603050405020304" pitchFamily="18" charset="0"/>
              </a:rPr>
              <a:t> Normal/Mild, Moderate, Severe.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5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3500" b="1" dirty="0">
                <a:latin typeface="Times New Roman" panose="02020603050405020304" pitchFamily="18" charset="0"/>
                <a:cs typeface="Times New Roman" panose="02020603050405020304" pitchFamily="18" charset="0"/>
              </a:rPr>
              <a:t>Disc Levels:</a:t>
            </a:r>
            <a:endParaRPr lang="en-US" sz="3500" dirty="0">
              <a:latin typeface="Times New Roman" panose="02020603050405020304" pitchFamily="18" charset="0"/>
              <a:cs typeface="Times New Roman" panose="02020603050405020304" pitchFamily="18" charset="0"/>
            </a:endParaRPr>
          </a:p>
          <a:p>
            <a:pPr marL="0" indent="0">
              <a:lnSpc>
                <a:spcPct val="107000"/>
              </a:lnSpc>
              <a:spcBef>
                <a:spcPts val="0"/>
              </a:spcBef>
              <a:spcAft>
                <a:spcPts val="800"/>
              </a:spcAft>
              <a:buSzPts val="1000"/>
              <a:buNone/>
              <a:tabLst>
                <a:tab pos="457200" algn="l"/>
              </a:tabLst>
            </a:pPr>
            <a:r>
              <a:rPr lang="en-US" sz="35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L1/L2 - L2/3 - L3/4 - L4/L5 - L5/S1 </a:t>
            </a:r>
          </a:p>
          <a:p>
            <a:pPr marL="0" indent="0">
              <a:lnSpc>
                <a:spcPct val="107000"/>
              </a:lnSpc>
              <a:spcBef>
                <a:spcPts val="0"/>
              </a:spcBef>
              <a:spcAft>
                <a:spcPts val="800"/>
              </a:spcAft>
              <a:buSzPts val="1000"/>
              <a:buNone/>
              <a:tabLst>
                <a:tab pos="457200" algn="l"/>
              </a:tabLst>
            </a:pPr>
            <a:r>
              <a:rPr lang="en-US" sz="3500" dirty="0">
                <a:latin typeface="Times New Roman" panose="02020603050405020304" pitchFamily="18" charset="0"/>
                <a:cs typeface="Times New Roman" panose="02020603050405020304" pitchFamily="18" charset="0"/>
              </a:rPr>
              <a:t>	disc levels</a:t>
            </a: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2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73F0347-013F-414F-8100-0B81A2058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8418" y="365124"/>
            <a:ext cx="3028078" cy="5956875"/>
          </a:xfrm>
          <a:prstGeom prst="rect">
            <a:avLst/>
          </a:prstGeom>
        </p:spPr>
      </p:pic>
      <p:sp>
        <p:nvSpPr>
          <p:cNvPr id="4" name="Rectangle 3">
            <a:extLst>
              <a:ext uri="{FF2B5EF4-FFF2-40B4-BE49-F238E27FC236}">
                <a16:creationId xmlns:a16="http://schemas.microsoft.com/office/drawing/2014/main" id="{3FA5C171-FDA4-4FD2-8CBB-3FF203364CAF}"/>
              </a:ext>
            </a:extLst>
          </p:cNvPr>
          <p:cNvSpPr/>
          <p:nvPr/>
        </p:nvSpPr>
        <p:spPr>
          <a:xfrm>
            <a:off x="8271641" y="3505200"/>
            <a:ext cx="1681656" cy="8460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804087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p:txBody>
          <a:bodyPr>
            <a:normAutofit fontScale="70000" lnSpcReduction="20000"/>
          </a:bodyPr>
          <a:lstStyle/>
          <a:p>
            <a:pPr marL="0" indent="0">
              <a:lnSpc>
                <a:spcPct val="107000"/>
              </a:lnSpc>
              <a:spcBef>
                <a:spcPts val="0"/>
              </a:spcBef>
              <a:spcAft>
                <a:spcPts val="800"/>
              </a:spcAft>
              <a:buSzPts val="1000"/>
              <a:buNone/>
              <a:tabLst>
                <a:tab pos="457200" algn="l"/>
              </a:tabLst>
            </a:pPr>
            <a:r>
              <a:rPr lang="en-US" sz="4600" b="1" dirty="0">
                <a:latin typeface="Times New Roman" panose="02020603050405020304" pitchFamily="18" charset="0"/>
                <a:cs typeface="Times New Roman" panose="02020603050405020304" pitchFamily="18" charset="0"/>
              </a:rPr>
              <a:t>Research Focus: </a:t>
            </a:r>
          </a:p>
          <a:p>
            <a:pPr marL="0" indent="568325">
              <a:lnSpc>
                <a:spcPct val="107000"/>
              </a:lnSpc>
              <a:spcBef>
                <a:spcPts val="0"/>
              </a:spcBef>
              <a:spcAft>
                <a:spcPts val="800"/>
              </a:spcAft>
              <a:buSzPts val="1000"/>
              <a:buNone/>
              <a:tabLst>
                <a:tab pos="457200" algn="l"/>
              </a:tabLst>
            </a:pPr>
            <a:r>
              <a:rPr lang="en-US" sz="4600" dirty="0">
                <a:latin typeface="Times New Roman" panose="02020603050405020304" pitchFamily="18" charset="0"/>
                <a:cs typeface="Times New Roman" panose="02020603050405020304" pitchFamily="18" charset="0"/>
              </a:rPr>
              <a:t>Left Neural Foraminal Narrowing at L5/S1.</a:t>
            </a:r>
          </a:p>
          <a:p>
            <a:pPr marL="0" indent="0">
              <a:buNone/>
            </a:pPr>
            <a:endParaRPr lang="en-US" sz="4600" b="1" dirty="0">
              <a:latin typeface="Times New Roman" panose="02020603050405020304" pitchFamily="18" charset="0"/>
              <a:cs typeface="Times New Roman" panose="02020603050405020304" pitchFamily="18" charset="0"/>
            </a:endParaRPr>
          </a:p>
          <a:p>
            <a:pPr marL="0" indent="0">
              <a:lnSpc>
                <a:spcPct val="107000"/>
              </a:lnSpc>
              <a:spcBef>
                <a:spcPts val="0"/>
              </a:spcBef>
              <a:spcAft>
                <a:spcPts val="800"/>
              </a:spcAft>
              <a:buSzPts val="1000"/>
              <a:buNone/>
              <a:tabLst>
                <a:tab pos="457200" algn="l"/>
              </a:tabLst>
            </a:pPr>
            <a:r>
              <a:rPr lang="en-US" sz="4600" b="1" dirty="0">
                <a:latin typeface="Times New Roman" panose="02020603050405020304" pitchFamily="18" charset="0"/>
                <a:cs typeface="Times New Roman" panose="02020603050405020304" pitchFamily="18" charset="0"/>
              </a:rPr>
              <a:t>Reasoning: resource constraints</a:t>
            </a:r>
          </a:p>
          <a:p>
            <a:pPr marL="461963" indent="0">
              <a:buNone/>
            </a:pPr>
            <a:r>
              <a:rPr lang="en-US" sz="4600" dirty="0">
                <a:latin typeface="Times New Roman" panose="02020603050405020304" pitchFamily="18" charset="0"/>
                <a:cs typeface="Times New Roman" panose="02020603050405020304" pitchFamily="18" charset="0"/>
              </a:rPr>
              <a:t>Five kind of damages and five levels: result in 25 rows</a:t>
            </a:r>
          </a:p>
          <a:p>
            <a:pPr marL="461963" indent="0">
              <a:buNone/>
            </a:pPr>
            <a:r>
              <a:rPr lang="en-US" sz="4600" dirty="0">
                <a:latin typeface="Times New Roman" panose="02020603050405020304" pitchFamily="18" charset="0"/>
                <a:cs typeface="Times New Roman" panose="02020603050405020304" pitchFamily="18" charset="0"/>
              </a:rPr>
              <a:t>80 images per person result in 2000 rows</a:t>
            </a:r>
          </a:p>
          <a:p>
            <a:pPr marL="461963" indent="0">
              <a:buNone/>
            </a:pPr>
            <a:r>
              <a:rPr lang="en-US" sz="4600" dirty="0">
                <a:latin typeface="Times New Roman" panose="02020603050405020304" pitchFamily="18" charset="0"/>
                <a:cs typeface="Times New Roman" panose="02020603050405020304" pitchFamily="18" charset="0"/>
              </a:rPr>
              <a:t>A sample with 2000 persons results in 4 million rows </a:t>
            </a:r>
          </a:p>
          <a:p>
            <a:pPr marL="461963" indent="0">
              <a:buNone/>
            </a:pPr>
            <a:endParaRPr lang="en-US" dirty="0">
              <a:latin typeface="Times New Roman" panose="02020603050405020304" pitchFamily="18" charset="0"/>
              <a:cs typeface="Times New Roman" panose="02020603050405020304" pitchFamily="18" charset="0"/>
            </a:endParaRPr>
          </a:p>
          <a:p>
            <a:pPr marL="461963" indent="0">
              <a:buNone/>
            </a:pPr>
            <a:br>
              <a:rPr lang="en-US" sz="2000" dirty="0"/>
            </a:br>
            <a:endParaRPr lang="en-US" sz="2000" dirty="0"/>
          </a:p>
          <a:p>
            <a:pPr marL="0" indent="0">
              <a:lnSpc>
                <a:spcPct val="117000"/>
              </a:lnSpc>
              <a:spcBef>
                <a:spcPts val="0"/>
              </a:spcBef>
              <a:spcAft>
                <a:spcPts val="800"/>
              </a:spcAft>
              <a:buSzPts val="1000"/>
              <a:buNone/>
              <a:tabLst>
                <a:tab pos="457200" algn="l"/>
              </a:tabLst>
            </a:pPr>
            <a:endParaRPr lang="en-US" sz="2600" b="1" dirty="0">
              <a:latin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2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9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a:xfrm>
            <a:off x="838200" y="1513490"/>
            <a:ext cx="5257800" cy="4979385"/>
          </a:xfrm>
        </p:spPr>
        <p:txBody>
          <a:bodyPr>
            <a:normAutofit fontScale="92500" lnSpcReduction="1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b="1" dirty="0">
                <a:latin typeface="Times New Roman" panose="02020603050405020304" pitchFamily="18" charset="0"/>
                <a:cs typeface="Times New Roman" panose="02020603050405020304" pitchFamily="18" charset="0"/>
              </a:rPr>
              <a:t>Image Categories of MRI </a:t>
            </a: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latin typeface="Times New Roman" panose="02020603050405020304" pitchFamily="18" charset="0"/>
                <a:cs typeface="Times New Roman" panose="02020603050405020304" pitchFamily="18" charset="0"/>
              </a:rPr>
              <a:t>Sagittal T1:</a:t>
            </a: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latin typeface="Times New Roman" panose="02020603050405020304" pitchFamily="18" charset="0"/>
                <a:cs typeface="Times New Roman" panose="02020603050405020304" pitchFamily="18" charset="0"/>
              </a:rPr>
              <a:t>Sagittal T2:</a:t>
            </a: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solidFill>
                  <a:schemeClr val="bg2">
                    <a:lumMod val="90000"/>
                  </a:schemeClr>
                </a:solidFill>
                <a:latin typeface="Times New Roman" panose="02020603050405020304" pitchFamily="18" charset="0"/>
                <a:cs typeface="Times New Roman" panose="02020603050405020304" pitchFamily="18" charset="0"/>
              </a:rPr>
              <a:t>Axial T2</a:t>
            </a: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sz="32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Sagittal Images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Show the entire spine,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latin typeface="Times New Roman" panose="02020603050405020304" pitchFamily="18" charset="0"/>
                <a:ea typeface="Times New Roman" panose="02020603050405020304" pitchFamily="18" charset="0"/>
                <a:cs typeface="Times New Roman" panose="02020603050405020304" pitchFamily="18" charset="0"/>
              </a:rPr>
              <a:t>Better for</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detecting neural foraminal narrowing.</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dirty="0">
              <a:latin typeface="Times New Roman" panose="02020603050405020304" pitchFamily="18" charset="0"/>
              <a:cs typeface="Times New Roman" panose="02020603050405020304" pitchFamily="18" charset="0"/>
            </a:endParaRP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dirty="0">
              <a:latin typeface="Times New Roman" panose="02020603050405020304" pitchFamily="18" charset="0"/>
              <a:cs typeface="Times New Roman" panose="02020603050405020304" pitchFamily="18" charset="0"/>
            </a:endParaRPr>
          </a:p>
          <a:p>
            <a:pPr marL="742950" lvl="1" indent="-285750">
              <a:lnSpc>
                <a:spcPct val="107000"/>
              </a:lnSpc>
              <a:spcBef>
                <a:spcPts val="0"/>
              </a:spcBef>
              <a:spcAft>
                <a:spcPts val="800"/>
              </a:spcAft>
              <a:buSzPts val="1000"/>
              <a:buFont typeface="Courier New" panose="02070309020205020404" pitchFamily="49" charset="0"/>
              <a:buChar char="o"/>
              <a:tabLst>
                <a:tab pos="914400" algn="l"/>
              </a:tabLst>
            </a:pPr>
            <a:endParaRPr lang="en-US" dirty="0">
              <a:latin typeface="Times New Roman" panose="02020603050405020304" pitchFamily="18"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400" b="1" dirty="0">
              <a:latin typeface="Times New Roman" panose="02020603050405020304" pitchFamily="18" charset="0"/>
              <a:cs typeface="Times New Roman" panose="02020603050405020304" pitchFamily="18" charset="0"/>
            </a:endParaRPr>
          </a:p>
          <a:p>
            <a:pPr marL="800100" lvl="1" indent="-342900">
              <a:lnSpc>
                <a:spcPct val="107000"/>
              </a:lnSpc>
              <a:spcBef>
                <a:spcPts val="0"/>
              </a:spcBef>
              <a:spcAft>
                <a:spcPts val="800"/>
              </a:spcAft>
              <a:buSzPts val="1000"/>
              <a:buFont typeface="Symbol" panose="05050102010706020507" pitchFamily="18" charset="2"/>
              <a:buChar char=""/>
              <a:tabLst>
                <a:tab pos="457200" algn="l"/>
              </a:tabLst>
            </a:pPr>
            <a:endParaRPr lang="en-US" sz="1400" b="1"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63E7E0A-3121-41C2-A2DA-EE1ECDF9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0"/>
            <a:ext cx="6159775" cy="6834819"/>
          </a:xfrm>
          <a:prstGeom prst="rect">
            <a:avLst/>
          </a:prstGeom>
        </p:spPr>
      </p:pic>
    </p:spTree>
    <p:extLst>
      <p:ext uri="{BB962C8B-B14F-4D97-AF65-F5344CB8AC3E}">
        <p14:creationId xmlns:p14="http://schemas.microsoft.com/office/powerpoint/2010/main" val="3013581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688A5-9BCF-4339-9EA0-E73B6B65CBA1}"/>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 (sample for L5/S1)</a:t>
            </a:r>
            <a:endParaRPr lang="en-US" dirty="0"/>
          </a:p>
        </p:txBody>
      </p:sp>
      <p:sp>
        <p:nvSpPr>
          <p:cNvPr id="3" name="Content Placeholder 2">
            <a:extLst>
              <a:ext uri="{FF2B5EF4-FFF2-40B4-BE49-F238E27FC236}">
                <a16:creationId xmlns:a16="http://schemas.microsoft.com/office/drawing/2014/main" id="{BF53F442-212B-4D71-A6F9-2AF7A5C98D64}"/>
              </a:ext>
            </a:extLst>
          </p:cNvPr>
          <p:cNvSpPr>
            <a:spLocks noGrp="1"/>
          </p:cNvSpPr>
          <p:nvPr>
            <p:ph idx="1"/>
          </p:nvPr>
        </p:nvSpPr>
        <p:spPr>
          <a:xfrm>
            <a:off x="838200" y="2778369"/>
            <a:ext cx="10515600" cy="3876896"/>
          </a:xfrm>
        </p:spPr>
        <p:txBody>
          <a:bodyPr>
            <a:normAutofit fontScale="77500" lnSpcReduction="20000"/>
          </a:bodyPr>
          <a:lstStyle/>
          <a:p>
            <a:pPr marL="0" marR="0" lvl="1" indent="0">
              <a:lnSpc>
                <a:spcPct val="107000"/>
              </a:lnSpc>
              <a:spcBef>
                <a:spcPts val="0"/>
              </a:spcBef>
              <a:spcAft>
                <a:spcPts val="800"/>
              </a:spcAft>
              <a:buSzPts val="1000"/>
              <a:buNone/>
            </a:pPr>
            <a:r>
              <a:rPr lang="en-US" sz="3200" b="1" dirty="0">
                <a:latin typeface="Times New Roman" panose="02020603050405020304" pitchFamily="18" charset="0"/>
                <a:cs typeface="Times New Roman" panose="02020603050405020304" pitchFamily="18" charset="0"/>
              </a:rPr>
              <a:t>Number of Persons:</a:t>
            </a:r>
          </a:p>
          <a:p>
            <a:pPr lvl="1">
              <a:lnSpc>
                <a:spcPct val="107000"/>
              </a:lnSpc>
              <a:spcBef>
                <a:spcPts val="0"/>
              </a:spcBef>
              <a:spcAft>
                <a:spcPts val="800"/>
              </a:spcAft>
              <a:buSzPts val="1000"/>
              <a:tabLst>
                <a:tab pos="457200" algn="l"/>
              </a:tabLst>
            </a:pPr>
            <a:r>
              <a:rPr lang="en-US" sz="2800" dirty="0">
                <a:latin typeface="Times New Roman" panose="02020603050405020304" pitchFamily="18" charset="0"/>
                <a:cs typeface="Times New Roman" panose="02020603050405020304" pitchFamily="18" charset="0"/>
              </a:rPr>
              <a:t>Original sample has about 2000 persons</a:t>
            </a:r>
          </a:p>
          <a:p>
            <a:pPr lvl="1">
              <a:lnSpc>
                <a:spcPct val="107000"/>
              </a:lnSpc>
              <a:spcBef>
                <a:spcPts val="0"/>
              </a:spcBef>
              <a:spcAft>
                <a:spcPts val="800"/>
              </a:spcAft>
              <a:buSzPts val="1000"/>
              <a:tabLst>
                <a:tab pos="457200" algn="l"/>
              </a:tabLst>
            </a:pPr>
            <a:endParaRPr lang="en-US" sz="2800" dirty="0">
              <a:latin typeface="Times New Roman" panose="02020603050405020304" pitchFamily="18" charset="0"/>
              <a:cs typeface="Times New Roman" panose="02020603050405020304" pitchFamily="18" charset="0"/>
            </a:endParaRPr>
          </a:p>
          <a:p>
            <a:pPr marL="0" marR="0" lvl="1" indent="0">
              <a:lnSpc>
                <a:spcPct val="107000"/>
              </a:lnSpc>
              <a:spcBef>
                <a:spcPts val="0"/>
              </a:spcBef>
              <a:spcAft>
                <a:spcPts val="800"/>
              </a:spcAft>
              <a:buSzPts val="1000"/>
              <a:buNone/>
            </a:pPr>
            <a:r>
              <a:rPr lang="en-US" sz="3200" b="1" dirty="0">
                <a:latin typeface="Times New Roman" panose="02020603050405020304" pitchFamily="18" charset="0"/>
                <a:cs typeface="Times New Roman" panose="02020603050405020304" pitchFamily="18" charset="0"/>
              </a:rPr>
              <a:t>Average Images per Person:</a:t>
            </a:r>
          </a:p>
          <a:p>
            <a:pPr marR="0" lvl="1">
              <a:lnSpc>
                <a:spcPct val="107000"/>
              </a:lnSpc>
              <a:spcBef>
                <a:spcPts val="0"/>
              </a:spcBef>
              <a:spcAft>
                <a:spcPts val="800"/>
              </a:spcAft>
              <a:buSzPts val="1000"/>
              <a:tabLst>
                <a:tab pos="457200" algn="l"/>
              </a:tabLst>
            </a:pPr>
            <a:r>
              <a:rPr lang="en-US" sz="2800" dirty="0">
                <a:latin typeface="Times New Roman" panose="02020603050405020304" pitchFamily="18" charset="0"/>
                <a:cs typeface="Times New Roman" panose="02020603050405020304" pitchFamily="18" charset="0"/>
              </a:rPr>
              <a:t>Each individual has about 40 sagittal images, totaling 80,000 rows.</a:t>
            </a:r>
          </a:p>
          <a:p>
            <a:pPr marR="0" lvl="1">
              <a:lnSpc>
                <a:spcPct val="107000"/>
              </a:lnSpc>
              <a:spcBef>
                <a:spcPts val="0"/>
              </a:spcBef>
              <a:spcAft>
                <a:spcPts val="800"/>
              </a:spcAft>
              <a:buSzPts val="1000"/>
              <a:tabLst>
                <a:tab pos="457200" algn="l"/>
              </a:tabLst>
            </a:pPr>
            <a:endParaRPr lang="en-US" sz="2800" dirty="0">
              <a:latin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SzPts val="1000"/>
              <a:buNone/>
            </a:pPr>
            <a:r>
              <a:rPr lang="en-US" sz="3200" b="1" dirty="0">
                <a:latin typeface="Times New Roman" panose="02020603050405020304" pitchFamily="18" charset="0"/>
                <a:cs typeface="Times New Roman" panose="02020603050405020304" pitchFamily="18" charset="0"/>
              </a:rPr>
              <a:t>Random Sampling Strategy:</a:t>
            </a:r>
          </a:p>
          <a:p>
            <a:pPr lvl="1">
              <a:lnSpc>
                <a:spcPct val="107000"/>
              </a:lnSpc>
              <a:spcBef>
                <a:spcPts val="0"/>
              </a:spcBef>
              <a:spcAft>
                <a:spcPts val="800"/>
              </a:spcAft>
              <a:buSzPts val="1000"/>
              <a:tabLst>
                <a:tab pos="457200" algn="l"/>
              </a:tabLst>
            </a:pPr>
            <a:r>
              <a:rPr lang="en-US" sz="2800" dirty="0">
                <a:latin typeface="Times New Roman" panose="02020603050405020304" pitchFamily="18" charset="0"/>
                <a:cs typeface="Times New Roman" panose="02020603050405020304" pitchFamily="18" charset="0"/>
              </a:rPr>
              <a:t>A random sample of 4,000 images is selected for each severity category.</a:t>
            </a:r>
          </a:p>
          <a:p>
            <a:pPr lvl="1">
              <a:lnSpc>
                <a:spcPct val="107000"/>
              </a:lnSpc>
              <a:spcBef>
                <a:spcPts val="0"/>
              </a:spcBef>
              <a:spcAft>
                <a:spcPts val="800"/>
              </a:spcAft>
              <a:buSzPts val="1000"/>
              <a:tabLst>
                <a:tab pos="457200" algn="l"/>
              </a:tabLst>
            </a:pPr>
            <a:r>
              <a:rPr lang="en-US" sz="2800" dirty="0">
                <a:latin typeface="Times New Roman" panose="02020603050405020304" pitchFamily="18" charset="0"/>
                <a:cs typeface="Times New Roman" panose="02020603050405020304" pitchFamily="18" charset="0"/>
              </a:rPr>
              <a:t>The sample is balanced by severity but not by person</a:t>
            </a:r>
            <a:endParaRPr lang="en-US"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676275A-EB87-44A6-9D7D-8905D1D46A7B}"/>
              </a:ext>
            </a:extLst>
          </p:cNvPr>
          <p:cNvGraphicFramePr>
            <a:graphicFrameLocks noGrp="1"/>
          </p:cNvGraphicFramePr>
          <p:nvPr>
            <p:extLst>
              <p:ext uri="{D42A27DB-BD31-4B8C-83A1-F6EECF244321}">
                <p14:modId xmlns:p14="http://schemas.microsoft.com/office/powerpoint/2010/main" val="603438551"/>
              </p:ext>
            </p:extLst>
          </p:nvPr>
        </p:nvGraphicFramePr>
        <p:xfrm>
          <a:off x="1017172" y="1572077"/>
          <a:ext cx="10157656" cy="1037479"/>
        </p:xfrm>
        <a:graphic>
          <a:graphicData uri="http://schemas.openxmlformats.org/drawingml/2006/table">
            <a:tbl>
              <a:tblPr firstRow="1" bandRow="1">
                <a:tableStyleId>{5C22544A-7EE6-4342-B048-85BDC9FD1C3A}</a:tableStyleId>
              </a:tblPr>
              <a:tblGrid>
                <a:gridCol w="2539414">
                  <a:extLst>
                    <a:ext uri="{9D8B030D-6E8A-4147-A177-3AD203B41FA5}">
                      <a16:colId xmlns:a16="http://schemas.microsoft.com/office/drawing/2014/main" val="442684307"/>
                    </a:ext>
                  </a:extLst>
                </a:gridCol>
                <a:gridCol w="2547878">
                  <a:extLst>
                    <a:ext uri="{9D8B030D-6E8A-4147-A177-3AD203B41FA5}">
                      <a16:colId xmlns:a16="http://schemas.microsoft.com/office/drawing/2014/main" val="2013181370"/>
                    </a:ext>
                  </a:extLst>
                </a:gridCol>
                <a:gridCol w="2530950">
                  <a:extLst>
                    <a:ext uri="{9D8B030D-6E8A-4147-A177-3AD203B41FA5}">
                      <a16:colId xmlns:a16="http://schemas.microsoft.com/office/drawing/2014/main" val="2848822414"/>
                    </a:ext>
                  </a:extLst>
                </a:gridCol>
                <a:gridCol w="2539414">
                  <a:extLst>
                    <a:ext uri="{9D8B030D-6E8A-4147-A177-3AD203B41FA5}">
                      <a16:colId xmlns:a16="http://schemas.microsoft.com/office/drawing/2014/main" val="542076833"/>
                    </a:ext>
                  </a:extLst>
                </a:gridCol>
              </a:tblGrid>
              <a:tr h="515162">
                <a:tc>
                  <a:txBody>
                    <a:bodyPr/>
                    <a:lstStyle/>
                    <a:p>
                      <a:r>
                        <a:rPr lang="en-US" b="1" dirty="0"/>
                        <a:t>Severity </a:t>
                      </a:r>
                      <a:endParaRPr lang="en-US" dirty="0"/>
                    </a:p>
                  </a:txBody>
                  <a:tcPr/>
                </a:tc>
                <a:tc>
                  <a:txBody>
                    <a:bodyPr/>
                    <a:lstStyle/>
                    <a:p>
                      <a:r>
                        <a:rPr lang="de-DE" dirty="0"/>
                        <a:t>Normal/mild</a:t>
                      </a:r>
                      <a:endParaRPr lang="en-US" dirty="0"/>
                    </a:p>
                  </a:txBody>
                  <a:tcPr/>
                </a:tc>
                <a:tc>
                  <a:txBody>
                    <a:bodyPr/>
                    <a:lstStyle/>
                    <a:p>
                      <a:r>
                        <a:rPr lang="en-US" b="1" dirty="0"/>
                        <a:t>Moderate</a:t>
                      </a:r>
                      <a:endParaRPr lang="en-US" dirty="0"/>
                    </a:p>
                  </a:txBody>
                  <a:tcPr/>
                </a:tc>
                <a:tc>
                  <a:txBody>
                    <a:bodyPr/>
                    <a:lstStyle/>
                    <a:p>
                      <a:r>
                        <a:rPr lang="en-US" b="1" dirty="0"/>
                        <a:t>Severe</a:t>
                      </a:r>
                      <a:endParaRPr lang="en-US" dirty="0"/>
                    </a:p>
                  </a:txBody>
                  <a:tcPr/>
                </a:tc>
                <a:extLst>
                  <a:ext uri="{0D108BD9-81ED-4DB2-BD59-A6C34878D82A}">
                    <a16:rowId xmlns:a16="http://schemas.microsoft.com/office/drawing/2014/main" val="3057030222"/>
                  </a:ext>
                </a:extLst>
              </a:tr>
              <a:tr h="522317">
                <a:tc>
                  <a:txBody>
                    <a:bodyPr/>
                    <a:lstStyle/>
                    <a:p>
                      <a:r>
                        <a:rPr lang="de-DE" dirty="0"/>
                        <a:t>N</a:t>
                      </a:r>
                      <a:endParaRPr lang="en-US" dirty="0"/>
                    </a:p>
                  </a:txBody>
                  <a:tcPr/>
                </a:tc>
                <a:tc>
                  <a:txBody>
                    <a:bodyPr/>
                    <a:lstStyle/>
                    <a:p>
                      <a:r>
                        <a:rPr lang="en-US" sz="1800" b="0" i="0" kern="1200" dirty="0">
                          <a:solidFill>
                            <a:schemeClr val="dk1"/>
                          </a:solidFill>
                          <a:effectLst/>
                          <a:latin typeface="+mn-lt"/>
                          <a:ea typeface="+mn-ea"/>
                          <a:cs typeface="+mn-cs"/>
                        </a:rPr>
                        <a:t>1247</a:t>
                      </a:r>
                      <a:endParaRPr lang="en-US" dirty="0"/>
                    </a:p>
                  </a:txBody>
                  <a:tcPr/>
                </a:tc>
                <a:tc>
                  <a:txBody>
                    <a:bodyPr/>
                    <a:lstStyle/>
                    <a:p>
                      <a:r>
                        <a:rPr lang="en-US" sz="1800" b="0" i="0" kern="1200" dirty="0">
                          <a:solidFill>
                            <a:schemeClr val="dk1"/>
                          </a:solidFill>
                          <a:effectLst/>
                          <a:latin typeface="+mn-lt"/>
                          <a:ea typeface="+mn-ea"/>
                          <a:cs typeface="+mn-cs"/>
                        </a:rPr>
                        <a:t>520</a:t>
                      </a:r>
                      <a:endParaRPr lang="en-US" dirty="0"/>
                    </a:p>
                  </a:txBody>
                  <a:tcPr/>
                </a:tc>
                <a:tc>
                  <a:txBody>
                    <a:bodyPr/>
                    <a:lstStyle/>
                    <a:p>
                      <a:r>
                        <a:rPr lang="en-US" sz="1800" b="0" i="0" kern="1200" dirty="0">
                          <a:solidFill>
                            <a:schemeClr val="dk1"/>
                          </a:solidFill>
                          <a:effectLst/>
                          <a:latin typeface="+mn-lt"/>
                          <a:ea typeface="+mn-ea"/>
                          <a:cs typeface="+mn-cs"/>
                        </a:rPr>
                        <a:t>206</a:t>
                      </a:r>
                      <a:endParaRPr lang="en-US" dirty="0"/>
                    </a:p>
                  </a:txBody>
                  <a:tcPr/>
                </a:tc>
                <a:extLst>
                  <a:ext uri="{0D108BD9-81ED-4DB2-BD59-A6C34878D82A}">
                    <a16:rowId xmlns:a16="http://schemas.microsoft.com/office/drawing/2014/main" val="4132650108"/>
                  </a:ext>
                </a:extLst>
              </a:tr>
            </a:tbl>
          </a:graphicData>
        </a:graphic>
      </p:graphicFrame>
    </p:spTree>
    <p:extLst>
      <p:ext uri="{BB962C8B-B14F-4D97-AF65-F5344CB8AC3E}">
        <p14:creationId xmlns:p14="http://schemas.microsoft.com/office/powerpoint/2010/main" val="2220394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3EC8-2323-4BDD-ACF3-DF503A54175B}"/>
              </a:ext>
            </a:extLst>
          </p:cNvPr>
          <p:cNvSpPr>
            <a:spLocks noGrp="1"/>
          </p:cNvSpPr>
          <p:nvPr>
            <p:ph type="title"/>
          </p:nvPr>
        </p:nvSpPr>
        <p:spPr/>
        <p:txBody>
          <a:bodyPr/>
          <a:lstStyle/>
          <a:p>
            <a:r>
              <a:rPr lang="en-US" sz="4400" b="1" dirty="0">
                <a:effectLst/>
                <a:latin typeface="Times New Roman" panose="02020603050405020304" pitchFamily="18" charset="0"/>
                <a:ea typeface="Times New Roman" panose="02020603050405020304" pitchFamily="18" charset="0"/>
              </a:rPr>
              <a:t>Dataset (sample for L5/S1)</a:t>
            </a:r>
            <a:endParaRPr lang="en-US" dirty="0"/>
          </a:p>
        </p:txBody>
      </p:sp>
      <p:sp>
        <p:nvSpPr>
          <p:cNvPr id="3" name="Content Placeholder 2">
            <a:extLst>
              <a:ext uri="{FF2B5EF4-FFF2-40B4-BE49-F238E27FC236}">
                <a16:creationId xmlns:a16="http://schemas.microsoft.com/office/drawing/2014/main" id="{53B6E686-C17F-4246-97AC-8E74041F1B10}"/>
              </a:ext>
            </a:extLst>
          </p:cNvPr>
          <p:cNvSpPr>
            <a:spLocks noGrp="1"/>
          </p:cNvSpPr>
          <p:nvPr>
            <p:ph idx="1"/>
          </p:nvPr>
        </p:nvSpPr>
        <p:spPr/>
        <p:txBody>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Train-test split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80%</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for training and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for testing.</a:t>
            </a: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Train-validation split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80%</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for training and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20%</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for validation.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Calculation time on the training set is approximately one hour per epoch.</a:t>
            </a:r>
          </a:p>
          <a:p>
            <a:pPr marL="342900" indent="-342900">
              <a:lnSpc>
                <a:spcPct val="107000"/>
              </a:lnSpc>
              <a:spcBef>
                <a:spcPts val="0"/>
              </a:spcBef>
              <a:spcAft>
                <a:spcPts val="800"/>
              </a:spcAft>
              <a:buSzPts val="1000"/>
              <a:buFont typeface="Symbol" panose="05050102010706020507" pitchFamily="18" charset="2"/>
              <a:buChar char=""/>
              <a:tabLst>
                <a:tab pos="457200" algn="l"/>
              </a:tabLst>
            </a:pPr>
            <a:r>
              <a:rPr lang="en-US" sz="3200" dirty="0">
                <a:latin typeface="Times New Roman" panose="02020603050405020304" pitchFamily="18" charset="0"/>
                <a:cs typeface="Times New Roman" panose="02020603050405020304" pitchFamily="18" charset="0"/>
              </a:rPr>
              <a:t>Early stopping in 5 -9 epochs.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latin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57128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5211</TotalTime>
  <Words>854</Words>
  <Application>Microsoft Office PowerPoint</Application>
  <PresentationFormat>Widescreen</PresentationFormat>
  <Paragraphs>161</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Courier New</vt:lpstr>
      <vt:lpstr>Symbol</vt:lpstr>
      <vt:lpstr>Times New Roman</vt:lpstr>
      <vt:lpstr>Office Theme</vt:lpstr>
      <vt:lpstr>Classification of Lumbar Spine Damages  BackPropAgation for Back</vt:lpstr>
      <vt:lpstr>Project goal and motivation</vt:lpstr>
      <vt:lpstr>Dataset</vt:lpstr>
      <vt:lpstr>Neural Foraminal Narrowing :   Narrowing of the nerve passageways in the spine (right and left)</vt:lpstr>
      <vt:lpstr>Dataset </vt:lpstr>
      <vt:lpstr>Dataset</vt:lpstr>
      <vt:lpstr>Dataset</vt:lpstr>
      <vt:lpstr>Dataset (sample for L5/S1)</vt:lpstr>
      <vt:lpstr>Dataset (sample for L5/S1)</vt:lpstr>
      <vt:lpstr>Prediction Goal</vt:lpstr>
      <vt:lpstr>Methods - Transfer Learning with Pretrained ResNet-50</vt:lpstr>
      <vt:lpstr>PowerPoint Presentation</vt:lpstr>
      <vt:lpstr>Results - Accuracy</vt:lpstr>
      <vt:lpstr>PowerPoint Presentation</vt:lpstr>
      <vt:lpstr>PowerPoint Presentation</vt:lpstr>
      <vt:lpstr>Next steps </vt:lpstr>
      <vt:lpstr>Backups</vt:lpstr>
      <vt:lpstr>Methods - Transfer Learning with Pretrained Model ResNet-50 </vt:lpstr>
      <vt:lpstr>Dataset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paule philips</dc:creator>
  <cp:lastModifiedBy>paule philips</cp:lastModifiedBy>
  <cp:revision>159</cp:revision>
  <dcterms:created xsi:type="dcterms:W3CDTF">2024-11-07T15:30:35Z</dcterms:created>
  <dcterms:modified xsi:type="dcterms:W3CDTF">2024-11-20T08:48:02Z</dcterms:modified>
</cp:coreProperties>
</file>