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70" r:id="rId6"/>
    <p:sldId id="262" r:id="rId7"/>
    <p:sldId id="264" r:id="rId8"/>
    <p:sldId id="260" r:id="rId9"/>
    <p:sldId id="265" r:id="rId10"/>
    <p:sldId id="259" r:id="rId11"/>
    <p:sldId id="269" r:id="rId12"/>
    <p:sldId id="267" r:id="rId13"/>
    <p:sldId id="268" r:id="rId14"/>
    <p:sldId id="273" r:id="rId15"/>
    <p:sldId id="276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8E0FC-D97B-485A-9ED8-6CF5414024A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D540-9130-4AE8-A556-6D474E93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deep networks, gradients can become very small as they are backpropagated through many layers, causing the model to struggle with learning in deeper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5D540-9130-4AE8-A556-6D474E937D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CE6E-BD38-4C3B-B975-3CA369A9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7250E-D209-4E33-9E0A-9E1A03848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2F7B-28B6-40E2-BA77-2DB95579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011F-C427-4D2B-A76B-4E995F1C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A9D4-C7B2-41E8-81BC-7D9432D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4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8BDD-B222-4DA3-A6BD-2D3481A7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D071A-F5F7-4E96-AB20-8672A42D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EC0-AA47-4006-A7F8-A8DC608C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2F15-E2E3-40B2-AE43-33955E4A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D276-39A1-4A40-AD6A-D388A3E3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2F551-1837-4A62-822A-E81A8569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00CAE-4972-4109-BEA5-9D69D193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142-8FED-49B6-B3ED-77386437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514F-07C3-4547-8AF3-6BF841E3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DF63-EE03-4360-9939-85DC5B29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7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359-CA31-4C0C-9AA7-AFD805D2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F8D9-97CE-48AF-A3E2-3AFB0BA2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4B33-0516-4BB9-A836-886E1DB0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AFF9-86D4-41BD-AB3B-340015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7B88-E6EC-4D92-9C8D-743A3225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0AD9-E97B-4F57-8537-9EDC2473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A191-9D65-4086-9023-2D79A702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F07B-F360-4BEB-B64E-D2ABECB0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6C2B-0C96-4584-9FCC-3F3EE0C0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480A-6F65-4DE0-9189-974F730B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F252-0307-409A-BF9F-9ED453EC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0E74-1130-4B44-B26C-1946CC439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C7F33-737A-4EF7-8297-836C21E6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E7EB-DAF2-47F0-B4A8-3C1BDD92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62990-DC63-44B6-B0B5-90470AD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37A7-B330-4FF5-B243-347657C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EF47-438A-46F7-8737-9A52F84D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E9B37-9BA0-4C39-A39A-07838EF2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8BBE-640B-4BE3-9E08-A65859D7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8B012-4CB1-4DB7-B919-7A4BEAEA1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C4881-9F7F-4167-B249-72A885D8C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088A8-33FC-4DB6-8F8F-69B3E973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C7AC5-762A-4843-BD2D-31683185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460E-2AF1-410D-8BBA-A082BEA2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00B4-E2BE-429C-9010-A51D0E01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594A9-9ACC-4342-8614-A234C84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D57D-8C15-4A5C-9B1E-DD9AC61A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2E8E-F307-41A2-B2C5-36B2052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5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D2937-E9B6-4330-A704-13830596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B7BE9-73DD-4667-8AAC-6F1B0349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5CEB-F4A9-41D1-83E8-9FD887C6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730F-D06D-4C65-95DE-D494C280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4AD1-ECDC-402E-9159-37895BCD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A81D8-A3C4-4586-B4FC-E90B33948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678C-2D42-42BD-BBDA-FE1D7396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35AC4-5FC5-4D37-8739-028ED81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41E2-E212-4114-9310-AC53A12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5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BEC-8B96-484A-A2FD-62EC815D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BA8B6-C880-4177-ADB9-637044E7B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2092-0263-4348-91B3-A93C541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01599-C4F7-473B-84E6-A67D152E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D6E6-1599-48CF-A766-0AB1A6F6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20EB-848D-400D-8DB8-CE2F9388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24DBA-7F5B-41CA-88DD-EC8A11F3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015B-00B1-4F51-A7EB-29B4108B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7022-87F0-4FEE-9B00-961419F48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3A88-2D38-459F-AEFC-D4E3F6734109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FA42-831A-4C08-882F-59C272317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67C4-98FA-4BBE-BE94-E4EDEB2C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6D36-A3EB-45CA-8A0D-F2FB4B8FDA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F52454-4C01-47C5-95AC-3C5CF7B6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Thursday, November 7,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Paul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Schmelzer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</a:rPr>
              <a:t>Introduce the different from </a:t>
            </a:r>
            <a:r>
              <a:rPr lang="en-US" dirty="0" err="1">
                <a:latin typeface="Arial" panose="020B0604020202020204" pitchFamily="34" charset="0"/>
              </a:rPr>
              <a:t>mri</a:t>
            </a:r>
            <a:r>
              <a:rPr lang="en-US">
                <a:latin typeface="Arial" panose="020B0604020202020204" pitchFamily="34" charset="0"/>
              </a:rPr>
              <a:t> images </a:t>
            </a:r>
            <a:r>
              <a:rPr lang="en-US" dirty="0">
                <a:latin typeface="Arial" panose="020B0604020202020204" pitchFamily="34" charset="0"/>
              </a:rPr>
              <a:t>into </a:t>
            </a:r>
            <a:r>
              <a:rPr lang="en-US" dirty="0" err="1">
                <a:latin typeface="Arial" panose="020B0604020202020204" pitchFamily="34" charset="0"/>
              </a:rPr>
              <a:t>pppt</a:t>
            </a:r>
            <a:r>
              <a:rPr lang="en-US" dirty="0">
                <a:latin typeface="Arial" panose="020B0604020202020204" pitchFamily="34" charset="0"/>
              </a:rPr>
              <a:t>, and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E50886-5A40-40DD-A448-8119C4E303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16854" y="1480831"/>
            <a:ext cx="781496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Lumbar Spine Degenerative Classification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BackProp for Back</a:t>
            </a:r>
          </a:p>
        </p:txBody>
      </p:sp>
    </p:spTree>
    <p:extLst>
      <p:ext uri="{BB962C8B-B14F-4D97-AF65-F5344CB8AC3E}">
        <p14:creationId xmlns:p14="http://schemas.microsoft.com/office/powerpoint/2010/main" val="223228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9B719-BEEF-4526-8C79-42B8E563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8" y="975360"/>
            <a:ext cx="10457392" cy="5228696"/>
          </a:xfrm>
        </p:spPr>
      </p:pic>
    </p:spTree>
    <p:extLst>
      <p:ext uri="{BB962C8B-B14F-4D97-AF65-F5344CB8AC3E}">
        <p14:creationId xmlns:p14="http://schemas.microsoft.com/office/powerpoint/2010/main" val="327343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Preliminary 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686-C17F-4246-97AC-8E74041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79217C-1209-4306-9E76-A568157B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49039"/>
              </p:ext>
            </p:extLst>
          </p:nvPr>
        </p:nvGraphicFramePr>
        <p:xfrm>
          <a:off x="74524" y="1521619"/>
          <a:ext cx="11119340" cy="2479675"/>
        </p:xfrm>
        <a:graphic>
          <a:graphicData uri="http://schemas.openxmlformats.org/drawingml/2006/table">
            <a:tbl>
              <a:tblPr/>
              <a:tblGrid>
                <a:gridCol w="2668676">
                  <a:extLst>
                    <a:ext uri="{9D8B030D-6E8A-4147-A177-3AD203B41FA5}">
                      <a16:colId xmlns:a16="http://schemas.microsoft.com/office/drawing/2014/main" val="914542756"/>
                    </a:ext>
                  </a:extLst>
                </a:gridCol>
                <a:gridCol w="2890994">
                  <a:extLst>
                    <a:ext uri="{9D8B030D-6E8A-4147-A177-3AD203B41FA5}">
                      <a16:colId xmlns:a16="http://schemas.microsoft.com/office/drawing/2014/main" val="2779279295"/>
                    </a:ext>
                  </a:extLst>
                </a:gridCol>
                <a:gridCol w="2779835">
                  <a:extLst>
                    <a:ext uri="{9D8B030D-6E8A-4147-A177-3AD203B41FA5}">
                      <a16:colId xmlns:a16="http://schemas.microsoft.com/office/drawing/2014/main" val="3371841835"/>
                    </a:ext>
                  </a:extLst>
                </a:gridCol>
                <a:gridCol w="2779835">
                  <a:extLst>
                    <a:ext uri="{9D8B030D-6E8A-4147-A177-3AD203B41FA5}">
                      <a16:colId xmlns:a16="http://schemas.microsoft.com/office/drawing/2014/main" val="4258336193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Prediction normal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Probability medium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Probability severe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480348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0.33 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0.33 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0.33 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92490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algn="r" fontAlgn="ctr"/>
                      <a:r>
                        <a:rPr lang="en-US" b="0" dirty="0">
                          <a:effectLst/>
                        </a:rPr>
                        <a:t>normal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0.42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5826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algn="r" fontAlgn="ctr"/>
                      <a:r>
                        <a:rPr lang="de-DE" b="0" dirty="0">
                          <a:effectLst/>
                        </a:rPr>
                        <a:t>medium</a:t>
                      </a:r>
                      <a:endParaRPr lang="en-US" b="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0.22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CF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0.63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7AB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0.13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9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08555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algn="r" fontAlgn="ctr"/>
                      <a:r>
                        <a:rPr lang="de-DE" b="0" dirty="0">
                          <a:effectLst/>
                        </a:rPr>
                        <a:t>severe</a:t>
                      </a:r>
                      <a:endParaRPr lang="en-US" b="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0.68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1F1F1"/>
                          </a:solidFill>
                          <a:effectLst/>
                        </a:rPr>
                        <a:t>0.19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04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9B1F6-BE58-437D-8B98-D98AB5C86B34}"/>
              </a:ext>
            </a:extLst>
          </p:cNvPr>
          <p:cNvSpPr txBox="1"/>
          <p:nvPr/>
        </p:nvSpPr>
        <p:spPr>
          <a:xfrm>
            <a:off x="1057275" y="4633697"/>
            <a:ext cx="10136589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category prediction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(Severe ) is predicted very poorly.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Severe damage predicted as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category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(Moderate).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7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Preliminary 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686-C17F-4246-97AC-8E74041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There is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clear distinction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medium and severe severity.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Complexity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Severity is not determined by images alone—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play a crucial role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deciding the condition. </a:t>
            </a:r>
          </a:p>
          <a:p>
            <a:pPr marL="342900" indent="-3429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Problem: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contains images labeled with damage severity (e.g., mild, moderate, severe).</a:t>
            </a:r>
          </a:p>
          <a:p>
            <a:pPr marL="342900" marR="0" lvl="0" indent="-3429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is the decision of how much damage qualifies as "big" or "small" standardized?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Combining Medium and Severe Categories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Due to the lack of clear distinction, the Medium and Severe categories have been combined into a single "Damage or Not Damage" classification.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5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Preliminary 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686-C17F-4246-97AC-8E74041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to two classes: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with medium + severe vs. normal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sz="3200" b="1" i="0" u="none" strike="noStrike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sz="32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32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Nmal/mild</a:t>
            </a:r>
            <a:endParaRPr lang="en-US" sz="3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with medium and severe severity are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persons, but balanced in terms of images.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person, there are 7000 images (7000 x 2 = 14000)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Train-test split 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validation split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 time on the training set is approximately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epochs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due to divergence between the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Moderate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6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Preliminary 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686-C17F-4246-97AC-8E74041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domain knowledge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axial MRI for predicting spinal damages: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with medium + severe vs. normal severity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lang="en-US" sz="32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32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Nmal/mild</a:t>
            </a:r>
            <a:endParaRPr lang="en-US" sz="3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with medium and severe severity are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persons, but balanced in terms of images.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person, there are 7000 images (7000 x 2 = 14000)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Train-test split 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validation split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Moderate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3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686-C17F-4246-97AC-8E74041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to have: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/>
              <a:t>Localization of the L5/S1 vertebrae in spinal MRI images of the lumbar spine.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/>
              <a:t>This allows for loading MRI images of the spine and assigning x and y coordinates for predictions.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Moderate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5F90-06D3-477F-B766-EF5FE0A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23CB-4DC5-4B71-A0CA-77D4EC11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D046B17-7DBB-4A83-A1E7-F459A17682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" y="690299"/>
          <a:ext cx="11753850" cy="7971542"/>
        </p:xfrm>
        <a:graphic>
          <a:graphicData uri="http://schemas.openxmlformats.org/drawingml/2006/table">
            <a:tbl>
              <a:tblPr/>
              <a:tblGrid>
                <a:gridCol w="1053061">
                  <a:extLst>
                    <a:ext uri="{9D8B030D-6E8A-4147-A177-3AD203B41FA5}">
                      <a16:colId xmlns:a16="http://schemas.microsoft.com/office/drawing/2014/main" val="4171583706"/>
                    </a:ext>
                  </a:extLst>
                </a:gridCol>
                <a:gridCol w="3375466">
                  <a:extLst>
                    <a:ext uri="{9D8B030D-6E8A-4147-A177-3AD203B41FA5}">
                      <a16:colId xmlns:a16="http://schemas.microsoft.com/office/drawing/2014/main" val="3189031587"/>
                    </a:ext>
                  </a:extLst>
                </a:gridCol>
                <a:gridCol w="1265798">
                  <a:extLst>
                    <a:ext uri="{9D8B030D-6E8A-4147-A177-3AD203B41FA5}">
                      <a16:colId xmlns:a16="http://schemas.microsoft.com/office/drawing/2014/main" val="4265909863"/>
                    </a:ext>
                  </a:extLst>
                </a:gridCol>
                <a:gridCol w="2793976">
                  <a:extLst>
                    <a:ext uri="{9D8B030D-6E8A-4147-A177-3AD203B41FA5}">
                      <a16:colId xmlns:a16="http://schemas.microsoft.com/office/drawing/2014/main" val="3336104941"/>
                    </a:ext>
                  </a:extLst>
                </a:gridCol>
                <a:gridCol w="797772">
                  <a:extLst>
                    <a:ext uri="{9D8B030D-6E8A-4147-A177-3AD203B41FA5}">
                      <a16:colId xmlns:a16="http://schemas.microsoft.com/office/drawing/2014/main" val="2199800740"/>
                    </a:ext>
                  </a:extLst>
                </a:gridCol>
                <a:gridCol w="1134610">
                  <a:extLst>
                    <a:ext uri="{9D8B030D-6E8A-4147-A177-3AD203B41FA5}">
                      <a16:colId xmlns:a16="http://schemas.microsoft.com/office/drawing/2014/main" val="3864542670"/>
                    </a:ext>
                  </a:extLst>
                </a:gridCol>
                <a:gridCol w="1333167">
                  <a:extLst>
                    <a:ext uri="{9D8B030D-6E8A-4147-A177-3AD203B41FA5}">
                      <a16:colId xmlns:a16="http://schemas.microsoft.com/office/drawing/2014/main" val="265492148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study_id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categorie            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severity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condition          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level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x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y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23001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left_neural_foraminal_narrowing_l1_l2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l1/l2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196.07067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126.021201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022667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left_neural_foraminal_narrowing_l2_l3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l2/l3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191.32156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170.120141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754643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left_neural_foraminal_narrowing_l3_l4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l3/l4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187.87835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217.245081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9889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left_neural_foraminal_narrowing_l4_l5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Moderate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l4/l5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186.50447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251.592129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1863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left_neural_foraminal_narrowing_l5_s1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l5/s1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197.10057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289.457306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9794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left_subarticular_stenosis_l1_l2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l1/l2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179.12645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161.235521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0609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left_subarticular_stenosis_l2_l3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l2/l3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180.97973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158.764479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300922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left_subarticular_stenosis_l3_l4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l3/l4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176.03765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157.528957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766380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left_subarticular_stenosis_l4_l5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Moderate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l4/l5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172.94884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156.911197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561859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left_subarticular_stenosis_l5_s1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left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l5/s1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179.74421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161.853282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08435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right_neural_foraminal_narrowing_l1_l2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l1/l2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194.56979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127.755258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551494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right_neural_foraminal_narrowing_l2_l3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l2/l3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191.63289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165.93499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38031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right_neural_foraminal_narrowing_l3_l4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Moderate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l3/l4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187.22753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210.722753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115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right_neural_foraminal_narrowing_l4_l5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Moderate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l4/l5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187.96176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251.839388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401922"/>
                  </a:ext>
                </a:extLst>
              </a:tr>
              <a:tr h="390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right_neural_foraminal_narrowing_l5_s1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neural foraminal narrowing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l5/s1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198.24092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285.613767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69822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right_subarticular_stenosis_l1_l2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l1/l2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145.28877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158.624642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78842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right_subarticular_stenosis_l2_l3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l2/l3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145.90004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157.096466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27407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right_subarticular_stenosis_l3_l4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l3/l4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142.84369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156.179561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698515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right_subarticular_stenosis_l4_l5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l4/l5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147.42822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158.013372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5639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right_subarticular_stenosis_l5_s1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right subarticular stenosis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l5/s1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145.90004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161.375358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851245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spinal_canal_stenosis_l1_l2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 canal stenosis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l1/l2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322.83186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227.964602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78340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spinal_canal_stenosis_l2_l3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 canal stenosis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l2/l3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320.57143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295.714286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31188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spinal_canal_stenosis_l3_l4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 canal stenosis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l3/l4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323.0303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371.818182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68929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spinal_canal_stenosis_l4_l5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 canal stenosis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l4/l5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335.29204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427.327434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973093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4003253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spinal_canal_stenosis_l5_s1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Normal/Mild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spinal canal stenosis           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l5/s1 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353.41593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483.964602</a:t>
                      </a:r>
                    </a:p>
                  </a:txBody>
                  <a:tcPr marL="6487" marR="6487" marT="64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10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0F33-AA39-4D25-BDB5-F94FF54B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608-ED46-44E0-A67A-C0368F95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classify lumbar spine degenerative conditions using MR images.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Back Pain Impact: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Affects 619 million people globally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MRI: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Detailed views of vertebrae, discs, and nerves for accurate assessment.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0F33-AA39-4D25-BDB5-F94FF54B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608-ED46-44E0-A67A-C0368F95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Facilitate radiologist performance in diagnosing spine conditions for improved patient outcomes.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 times between MRI and diagnosis by radiologist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tool to help non-radiologists act quickly until a neurosurgeon appointment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second opinion for patients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88A5-9BCF-4339-9EA0-E73B6B65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F442-212B-4D71-A6F9-2AF7A5C9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Origin from Kaggle: 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8 global sites, across 5 continents collected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RSNA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Radiological Society of North America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Classifying five lumbar spine degenerative conditions: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Neural Foraminal Narrowing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Neural Foraminal Narrowing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Subarticular Stenosis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Subarticular Stenosis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Spinal Canal Stenosis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Severity Levels: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Normal/Mild, Moderate, Severe.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by Disc Levels: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scores across L1/L2 to L5/S1 disc levels.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2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342-0A26-48D9-8B3F-789D80E5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F8AF3-472D-43EB-80DA-6B833BC8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5" y="514345"/>
            <a:ext cx="5705084" cy="5612377"/>
          </a:xfrm>
        </p:spPr>
      </p:pic>
    </p:spTree>
    <p:extLst>
      <p:ext uri="{BB962C8B-B14F-4D97-AF65-F5344CB8AC3E}">
        <p14:creationId xmlns:p14="http://schemas.microsoft.com/office/powerpoint/2010/main" val="324359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88A5-9BCF-4339-9EA0-E73B6B65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F442-212B-4D71-A6F9-2AF7A5C9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Categories (stored in folders)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Sagittal T2/STIR 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Sagittal T1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Axial T2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Sagittal Images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entire spine, providing more context for detecting stenosis and neural foraminal narrowing.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Axial Images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show localized parts of the spine, limiting their effectiveness for detecting foraminal narrowing when only one image per person is available.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of selecting an incorrect position if Axial images are used.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88A5-9BCF-4339-9EA0-E73B6B65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for the first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F442-212B-4D71-A6F9-2AF7A5C9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/>
              <a:t>Research Focus: </a:t>
            </a:r>
            <a:r>
              <a:rPr lang="en-US" dirty="0"/>
              <a:t>Left Neural Foraminal Narrowing at L5/S1.</a:t>
            </a:r>
          </a:p>
          <a:p>
            <a:pPr lvl="1"/>
            <a:r>
              <a:rPr lang="en-US" b="1" dirty="0"/>
              <a:t>Localization</a:t>
            </a:r>
            <a:r>
              <a:rPr lang="en-US" dirty="0"/>
              <a:t>: Focusing on one degenerative condition and one location due to computational limits.</a:t>
            </a:r>
          </a:p>
          <a:p>
            <a:pPr lvl="1"/>
            <a:r>
              <a:rPr lang="en-US" b="1" dirty="0"/>
              <a:t>Image Selection</a:t>
            </a:r>
            <a:r>
              <a:rPr lang="en-US" dirty="0"/>
              <a:t>: Only one image per person, using </a:t>
            </a:r>
            <a:r>
              <a:rPr lang="en-US" b="1" dirty="0"/>
              <a:t>sagittal</a:t>
            </a:r>
            <a:r>
              <a:rPr lang="en-US" dirty="0"/>
              <a:t> images (T2/STIR and T1).</a:t>
            </a:r>
          </a:p>
          <a:p>
            <a:pPr lvl="1"/>
            <a:r>
              <a:rPr lang="en-US" b="1" dirty="0"/>
              <a:t>Reasoning</a:t>
            </a:r>
            <a:r>
              <a:rPr lang="en-US" dirty="0"/>
              <a:t>: </a:t>
            </a:r>
            <a:r>
              <a:rPr lang="en-US" b="1" dirty="0"/>
              <a:t>axial images</a:t>
            </a:r>
            <a:r>
              <a:rPr lang="en-US" dirty="0"/>
              <a:t> only show one part of the vertebra and are not suitable for stenosis assessment.</a:t>
            </a:r>
          </a:p>
          <a:p>
            <a:pPr lvl="1"/>
            <a:r>
              <a:rPr lang="en-US" dirty="0"/>
              <a:t>About 2000 persons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100 equally sampled persons with respect to severity</a:t>
            </a:r>
          </a:p>
          <a:p>
            <a:pPr mar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76275A-EB87-44A6-9D7D-8905D1D46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63241"/>
              </p:ext>
            </p:extLst>
          </p:nvPr>
        </p:nvGraphicFramePr>
        <p:xfrm>
          <a:off x="2032000" y="4547394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2684307"/>
                    </a:ext>
                  </a:extLst>
                </a:gridCol>
                <a:gridCol w="2038773">
                  <a:extLst>
                    <a:ext uri="{9D8B030D-6E8A-4147-A177-3AD203B41FA5}">
                      <a16:colId xmlns:a16="http://schemas.microsoft.com/office/drawing/2014/main" val="2013181370"/>
                    </a:ext>
                  </a:extLst>
                </a:gridCol>
                <a:gridCol w="2025227">
                  <a:extLst>
                    <a:ext uri="{9D8B030D-6E8A-4147-A177-3AD203B41FA5}">
                      <a16:colId xmlns:a16="http://schemas.microsoft.com/office/drawing/2014/main" val="2848822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2076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Severity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Normal/mild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Severe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3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50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9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88A5-9BCF-4339-9EA0-E73B6B65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 -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Transfer Learning with ResNet-50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F442-212B-4D71-A6F9-2AF7A5C9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pretrained convolutional neural network (CNN)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model training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 on medical images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50 layers with residual connections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Technique: Residual learning (skips connections for better performing in deep layers)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Ideal for deep learning on complex, layered datasets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own layers to improve performance of the original model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4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EC8-2323-4BDD-ACF3-DF503A5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Preliminasry 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686-C17F-4246-97AC-8E74041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individuals with one image pr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person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Predictions with 100 individuals per severity classification range between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37%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Changing layers in the model did not improve the results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Sample Strategy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with medium and severe severity 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persons, but balanced in terms of images.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person, there are 4000 images (4000 x 3 = 12000)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Train-test split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validation split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training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 time on the training set is approximately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hours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epochs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due to divergence between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1635</Words>
  <Application>Microsoft Office PowerPoint</Application>
  <PresentationFormat>Widescreen</PresentationFormat>
  <Paragraphs>334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Lumbar Spine Degenerative Classification  BackProp for Back</vt:lpstr>
      <vt:lpstr>Project Overview</vt:lpstr>
      <vt:lpstr>Project Overview</vt:lpstr>
      <vt:lpstr>Dataset</vt:lpstr>
      <vt:lpstr>PowerPoint Presentation</vt:lpstr>
      <vt:lpstr>Dataset</vt:lpstr>
      <vt:lpstr>Dataset for the first step</vt:lpstr>
      <vt:lpstr>Methods - Pretrained Transfer Learning with ResNet-50 </vt:lpstr>
      <vt:lpstr>Preliminasry  Results</vt:lpstr>
      <vt:lpstr>PowerPoint Presentation</vt:lpstr>
      <vt:lpstr>Preliminary  Results</vt:lpstr>
      <vt:lpstr>Preliminary  Results</vt:lpstr>
      <vt:lpstr>Preliminary  Results</vt:lpstr>
      <vt:lpstr>Preliminary  Results</vt:lpstr>
      <vt:lpstr>Next steps </vt:lpstr>
      <vt:lpstr>backups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paule philips</dc:creator>
  <cp:lastModifiedBy>paule philips</cp:lastModifiedBy>
  <cp:revision>56</cp:revision>
  <dcterms:created xsi:type="dcterms:W3CDTF">2024-11-07T15:30:35Z</dcterms:created>
  <dcterms:modified xsi:type="dcterms:W3CDTF">2024-11-08T15:20:00Z</dcterms:modified>
</cp:coreProperties>
</file>