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CDB\geopackage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to Open GeoPackage File by Layer Count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Time in Seconds - GDAL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trendline>
            <c:name>Exponential Trendline</c:name>
            <c:spPr>
              <a:ln w="19050" cap="rnd">
                <a:solidFill>
                  <a:schemeClr val="accent1">
                    <a:shade val="7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Sheet1!$A$11:$A$18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  <c:pt idx="6">
                  <c:v>5000</c:v>
                </c:pt>
                <c:pt idx="7">
                  <c:v>10000</c:v>
                </c:pt>
              </c:numCache>
            </c:numRef>
          </c:cat>
          <c:val>
            <c:numRef>
              <c:f>Sheet1!$B$11:$B$18</c:f>
              <c:numCache>
                <c:formatCode>General</c:formatCode>
                <c:ptCount val="8"/>
                <c:pt idx="0">
                  <c:v>1.4959E-2</c:v>
                </c:pt>
                <c:pt idx="1">
                  <c:v>1.0971E-2</c:v>
                </c:pt>
                <c:pt idx="2">
                  <c:v>5.4852999999999999E-2</c:v>
                </c:pt>
                <c:pt idx="3">
                  <c:v>0.10471999999999999</c:v>
                </c:pt>
                <c:pt idx="4">
                  <c:v>0.89061699999999999</c:v>
                </c:pt>
                <c:pt idx="5">
                  <c:v>3.0817570000000001</c:v>
                </c:pt>
                <c:pt idx="6">
                  <c:v>118.041246</c:v>
                </c:pt>
                <c:pt idx="7">
                  <c:v>470.70089899999999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0-42D2-9AD3-99E7A3AB351E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Time in Seconds - SQLite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val>
            <c:numRef>
              <c:f>Sheet1!$C$11:$C$19</c:f>
              <c:numCache>
                <c:formatCode>General</c:formatCode>
                <c:ptCount val="9"/>
                <c:pt idx="0">
                  <c:v>3.9890000000000004E-3</c:v>
                </c:pt>
                <c:pt idx="1">
                  <c:v>1.9949999999999998E-3</c:v>
                </c:pt>
                <c:pt idx="2">
                  <c:v>3.9890000000000004E-3</c:v>
                </c:pt>
                <c:pt idx="3">
                  <c:v>9.9729999999999992E-3</c:v>
                </c:pt>
                <c:pt idx="4">
                  <c:v>5.4856000000000002E-2</c:v>
                </c:pt>
                <c:pt idx="5">
                  <c:v>0.122669</c:v>
                </c:pt>
                <c:pt idx="6">
                  <c:v>1.5688040000000001</c:v>
                </c:pt>
                <c:pt idx="7">
                  <c:v>7.1797940000000002</c:v>
                </c:pt>
                <c:pt idx="8">
                  <c:v>343.67969799999997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0-42D2-9AD3-99E7A3AB3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543160"/>
        <c:axId val="615545128"/>
      </c:lineChart>
      <c:catAx>
        <c:axId val="615543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45128"/>
        <c:crosses val="autoZero"/>
        <c:auto val="1"/>
        <c:lblAlgn val="ctr"/>
        <c:lblOffset val="100"/>
        <c:noMultiLvlLbl val="0"/>
      </c:catAx>
      <c:valAx>
        <c:axId val="615545128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43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309EB-3E80-45AB-A9F9-47F09E41BC72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7234CD-A403-4D2E-9DF6-59715C1DA715}">
      <dgm:prSet/>
      <dgm:spPr/>
      <dgm:t>
        <a:bodyPr/>
        <a:lstStyle/>
        <a:p>
          <a:r>
            <a:rPr lang="en-US"/>
            <a:t>Each empty ShapeFile still take disk space and four files. An empty layer in GeoPackage has negligible</a:t>
          </a:r>
        </a:p>
      </dgm:t>
    </dgm:pt>
    <dgm:pt modelId="{43A24F4F-EF07-47D6-A149-76F8FB37F8C9}" type="parTrans" cxnId="{60B82B08-45F9-4C2F-87CA-2FA1242BBF96}">
      <dgm:prSet/>
      <dgm:spPr/>
      <dgm:t>
        <a:bodyPr/>
        <a:lstStyle/>
        <a:p>
          <a:endParaRPr lang="en-US"/>
        </a:p>
      </dgm:t>
    </dgm:pt>
    <dgm:pt modelId="{2D0EA18E-7050-4490-945A-10104393D1A4}" type="sibTrans" cxnId="{60B82B08-45F9-4C2F-87CA-2FA1242BBF96}">
      <dgm:prSet/>
      <dgm:spPr/>
      <dgm:t>
        <a:bodyPr/>
        <a:lstStyle/>
        <a:p>
          <a:endParaRPr lang="en-US"/>
        </a:p>
      </dgm:t>
    </dgm:pt>
    <dgm:pt modelId="{D1A7D440-E52F-4581-AA4C-FA4FD523E80A}">
      <dgm:prSet/>
      <dgm:spPr/>
      <dgm:t>
        <a:bodyPr/>
        <a:lstStyle/>
        <a:p>
          <a:r>
            <a:rPr lang="en-US"/>
            <a:t>Disk allocation units may greatly penalize large numbers of small files as is seen with ShapeFiles, depending on the file system.</a:t>
          </a:r>
        </a:p>
      </dgm:t>
    </dgm:pt>
    <dgm:pt modelId="{E5D29417-186A-4944-9CEC-8BEFA9C266AD}" type="parTrans" cxnId="{3030DF47-2C64-45E9-9DC4-22DF9F221C66}">
      <dgm:prSet/>
      <dgm:spPr/>
      <dgm:t>
        <a:bodyPr/>
        <a:lstStyle/>
        <a:p>
          <a:endParaRPr lang="en-US"/>
        </a:p>
      </dgm:t>
    </dgm:pt>
    <dgm:pt modelId="{58E1007A-E75A-469A-B4CF-262C85B3A8F2}" type="sibTrans" cxnId="{3030DF47-2C64-45E9-9DC4-22DF9F221C66}">
      <dgm:prSet/>
      <dgm:spPr/>
      <dgm:t>
        <a:bodyPr/>
        <a:lstStyle/>
        <a:p>
          <a:endParaRPr lang="en-US"/>
        </a:p>
      </dgm:t>
    </dgm:pt>
    <dgm:pt modelId="{69195CEF-C71E-4321-9F81-B1B88622E55B}">
      <dgm:prSet/>
      <dgm:spPr/>
      <dgm:t>
        <a:bodyPr/>
        <a:lstStyle/>
        <a:p>
          <a:r>
            <a:rPr lang="en-US"/>
            <a:t>None of the test took advantage of spatial indexing for queries. Spatial filters may offer additional performance and functionality capabilities</a:t>
          </a:r>
        </a:p>
      </dgm:t>
    </dgm:pt>
    <dgm:pt modelId="{308FB72B-7827-46A6-8C18-C713726A2EEB}" type="parTrans" cxnId="{709FE223-D51C-4102-A0CA-CEBB14A959E9}">
      <dgm:prSet/>
      <dgm:spPr/>
      <dgm:t>
        <a:bodyPr/>
        <a:lstStyle/>
        <a:p>
          <a:endParaRPr lang="en-US"/>
        </a:p>
      </dgm:t>
    </dgm:pt>
    <dgm:pt modelId="{AEECA42C-5F56-4872-B2F4-3E02E7EA3C26}" type="sibTrans" cxnId="{709FE223-D51C-4102-A0CA-CEBB14A959E9}">
      <dgm:prSet/>
      <dgm:spPr/>
      <dgm:t>
        <a:bodyPr/>
        <a:lstStyle/>
        <a:p>
          <a:endParaRPr lang="en-US"/>
        </a:p>
      </dgm:t>
    </dgm:pt>
    <dgm:pt modelId="{FA6E0FC1-AFD8-423A-8576-5EB2D68F2955}" type="pres">
      <dgm:prSet presAssocID="{E59309EB-3E80-45AB-A9F9-47F09E41BC72}" presName="vert0" presStyleCnt="0">
        <dgm:presLayoutVars>
          <dgm:dir/>
          <dgm:animOne val="branch"/>
          <dgm:animLvl val="lvl"/>
        </dgm:presLayoutVars>
      </dgm:prSet>
      <dgm:spPr/>
    </dgm:pt>
    <dgm:pt modelId="{C5212F36-5E8B-4AE8-8ED2-221BF942EBD1}" type="pres">
      <dgm:prSet presAssocID="{157234CD-A403-4D2E-9DF6-59715C1DA715}" presName="thickLine" presStyleLbl="alignNode1" presStyleIdx="0" presStyleCnt="3"/>
      <dgm:spPr/>
    </dgm:pt>
    <dgm:pt modelId="{02EF7D27-4F84-4711-B80E-D5549225030E}" type="pres">
      <dgm:prSet presAssocID="{157234CD-A403-4D2E-9DF6-59715C1DA715}" presName="horz1" presStyleCnt="0"/>
      <dgm:spPr/>
    </dgm:pt>
    <dgm:pt modelId="{C79473FB-17F7-4AAC-AA04-4F0A7B42F237}" type="pres">
      <dgm:prSet presAssocID="{157234CD-A403-4D2E-9DF6-59715C1DA715}" presName="tx1" presStyleLbl="revTx" presStyleIdx="0" presStyleCnt="3"/>
      <dgm:spPr/>
    </dgm:pt>
    <dgm:pt modelId="{ADAEC9D5-BC1C-496D-BD78-7B521FD1BA2F}" type="pres">
      <dgm:prSet presAssocID="{157234CD-A403-4D2E-9DF6-59715C1DA715}" presName="vert1" presStyleCnt="0"/>
      <dgm:spPr/>
    </dgm:pt>
    <dgm:pt modelId="{72029D8C-88A5-493F-862A-B7E36D416A27}" type="pres">
      <dgm:prSet presAssocID="{D1A7D440-E52F-4581-AA4C-FA4FD523E80A}" presName="thickLine" presStyleLbl="alignNode1" presStyleIdx="1" presStyleCnt="3"/>
      <dgm:spPr/>
    </dgm:pt>
    <dgm:pt modelId="{A9CFA354-960E-4605-8675-494A0463B9EC}" type="pres">
      <dgm:prSet presAssocID="{D1A7D440-E52F-4581-AA4C-FA4FD523E80A}" presName="horz1" presStyleCnt="0"/>
      <dgm:spPr/>
    </dgm:pt>
    <dgm:pt modelId="{565A3F6F-BB01-439B-88B9-3411CCD95094}" type="pres">
      <dgm:prSet presAssocID="{D1A7D440-E52F-4581-AA4C-FA4FD523E80A}" presName="tx1" presStyleLbl="revTx" presStyleIdx="1" presStyleCnt="3"/>
      <dgm:spPr/>
    </dgm:pt>
    <dgm:pt modelId="{42619673-04AC-4634-9A03-F7079AB12A7E}" type="pres">
      <dgm:prSet presAssocID="{D1A7D440-E52F-4581-AA4C-FA4FD523E80A}" presName="vert1" presStyleCnt="0"/>
      <dgm:spPr/>
    </dgm:pt>
    <dgm:pt modelId="{1B8040DD-1BF5-4FE1-A6FA-3BF835E3E44A}" type="pres">
      <dgm:prSet presAssocID="{69195CEF-C71E-4321-9F81-B1B88622E55B}" presName="thickLine" presStyleLbl="alignNode1" presStyleIdx="2" presStyleCnt="3"/>
      <dgm:spPr/>
    </dgm:pt>
    <dgm:pt modelId="{B99DEB79-46A1-4EF2-8500-E1A2DDAF8E9B}" type="pres">
      <dgm:prSet presAssocID="{69195CEF-C71E-4321-9F81-B1B88622E55B}" presName="horz1" presStyleCnt="0"/>
      <dgm:spPr/>
    </dgm:pt>
    <dgm:pt modelId="{90479B8B-4C84-4781-8D18-C073D5C16D77}" type="pres">
      <dgm:prSet presAssocID="{69195CEF-C71E-4321-9F81-B1B88622E55B}" presName="tx1" presStyleLbl="revTx" presStyleIdx="2" presStyleCnt="3"/>
      <dgm:spPr/>
    </dgm:pt>
    <dgm:pt modelId="{6081C77E-E1D4-4119-ACDD-C7DF8E11902D}" type="pres">
      <dgm:prSet presAssocID="{69195CEF-C71E-4321-9F81-B1B88622E55B}" presName="vert1" presStyleCnt="0"/>
      <dgm:spPr/>
    </dgm:pt>
  </dgm:ptLst>
  <dgm:cxnLst>
    <dgm:cxn modelId="{60B82B08-45F9-4C2F-87CA-2FA1242BBF96}" srcId="{E59309EB-3E80-45AB-A9F9-47F09E41BC72}" destId="{157234CD-A403-4D2E-9DF6-59715C1DA715}" srcOrd="0" destOrd="0" parTransId="{43A24F4F-EF07-47D6-A149-76F8FB37F8C9}" sibTransId="{2D0EA18E-7050-4490-945A-10104393D1A4}"/>
    <dgm:cxn modelId="{26F16708-2F6A-4C4F-BC23-251623DC315A}" type="presOf" srcId="{D1A7D440-E52F-4581-AA4C-FA4FD523E80A}" destId="{565A3F6F-BB01-439B-88B9-3411CCD95094}" srcOrd="0" destOrd="0" presId="urn:microsoft.com/office/officeart/2008/layout/LinedList"/>
    <dgm:cxn modelId="{709FE223-D51C-4102-A0CA-CEBB14A959E9}" srcId="{E59309EB-3E80-45AB-A9F9-47F09E41BC72}" destId="{69195CEF-C71E-4321-9F81-B1B88622E55B}" srcOrd="2" destOrd="0" parTransId="{308FB72B-7827-46A6-8C18-C713726A2EEB}" sibTransId="{AEECA42C-5F56-4872-B2F4-3E02E7EA3C26}"/>
    <dgm:cxn modelId="{3030DF47-2C64-45E9-9DC4-22DF9F221C66}" srcId="{E59309EB-3E80-45AB-A9F9-47F09E41BC72}" destId="{D1A7D440-E52F-4581-AA4C-FA4FD523E80A}" srcOrd="1" destOrd="0" parTransId="{E5D29417-186A-4944-9CEC-8BEFA9C266AD}" sibTransId="{58E1007A-E75A-469A-B4CF-262C85B3A8F2}"/>
    <dgm:cxn modelId="{2B60196A-559E-4F66-AD1E-2496758C1A16}" type="presOf" srcId="{69195CEF-C71E-4321-9F81-B1B88622E55B}" destId="{90479B8B-4C84-4781-8D18-C073D5C16D77}" srcOrd="0" destOrd="0" presId="urn:microsoft.com/office/officeart/2008/layout/LinedList"/>
    <dgm:cxn modelId="{A610DD9A-4BEB-4E98-A91D-2E94CF286507}" type="presOf" srcId="{E59309EB-3E80-45AB-A9F9-47F09E41BC72}" destId="{FA6E0FC1-AFD8-423A-8576-5EB2D68F2955}" srcOrd="0" destOrd="0" presId="urn:microsoft.com/office/officeart/2008/layout/LinedList"/>
    <dgm:cxn modelId="{1BFED7A5-DE9C-47C7-A706-A8866D912AA8}" type="presOf" srcId="{157234CD-A403-4D2E-9DF6-59715C1DA715}" destId="{C79473FB-17F7-4AAC-AA04-4F0A7B42F237}" srcOrd="0" destOrd="0" presId="urn:microsoft.com/office/officeart/2008/layout/LinedList"/>
    <dgm:cxn modelId="{E083CDE6-503B-48C3-8F42-DB7D095ED665}" type="presParOf" srcId="{FA6E0FC1-AFD8-423A-8576-5EB2D68F2955}" destId="{C5212F36-5E8B-4AE8-8ED2-221BF942EBD1}" srcOrd="0" destOrd="0" presId="urn:microsoft.com/office/officeart/2008/layout/LinedList"/>
    <dgm:cxn modelId="{386E9A7F-F3ED-4B72-AFE3-7CD1B38AF569}" type="presParOf" srcId="{FA6E0FC1-AFD8-423A-8576-5EB2D68F2955}" destId="{02EF7D27-4F84-4711-B80E-D5549225030E}" srcOrd="1" destOrd="0" presId="urn:microsoft.com/office/officeart/2008/layout/LinedList"/>
    <dgm:cxn modelId="{A3209E10-2ACD-4B09-A204-943EBFE4B2F8}" type="presParOf" srcId="{02EF7D27-4F84-4711-B80E-D5549225030E}" destId="{C79473FB-17F7-4AAC-AA04-4F0A7B42F237}" srcOrd="0" destOrd="0" presId="urn:microsoft.com/office/officeart/2008/layout/LinedList"/>
    <dgm:cxn modelId="{C7DCE5AE-F82E-4D0A-B638-B1CE56277F3E}" type="presParOf" srcId="{02EF7D27-4F84-4711-B80E-D5549225030E}" destId="{ADAEC9D5-BC1C-496D-BD78-7B521FD1BA2F}" srcOrd="1" destOrd="0" presId="urn:microsoft.com/office/officeart/2008/layout/LinedList"/>
    <dgm:cxn modelId="{6EAAB141-E434-436C-8AC9-30EBFEE94FBD}" type="presParOf" srcId="{FA6E0FC1-AFD8-423A-8576-5EB2D68F2955}" destId="{72029D8C-88A5-493F-862A-B7E36D416A27}" srcOrd="2" destOrd="0" presId="urn:microsoft.com/office/officeart/2008/layout/LinedList"/>
    <dgm:cxn modelId="{8EE7B83C-1A4C-4223-AE86-2E7E630A4A91}" type="presParOf" srcId="{FA6E0FC1-AFD8-423A-8576-5EB2D68F2955}" destId="{A9CFA354-960E-4605-8675-494A0463B9EC}" srcOrd="3" destOrd="0" presId="urn:microsoft.com/office/officeart/2008/layout/LinedList"/>
    <dgm:cxn modelId="{BB5B9928-3930-409F-88F4-60976F1C0983}" type="presParOf" srcId="{A9CFA354-960E-4605-8675-494A0463B9EC}" destId="{565A3F6F-BB01-439B-88B9-3411CCD95094}" srcOrd="0" destOrd="0" presId="urn:microsoft.com/office/officeart/2008/layout/LinedList"/>
    <dgm:cxn modelId="{0DDE2B22-0BFA-414E-A172-65E1BA9B21CC}" type="presParOf" srcId="{A9CFA354-960E-4605-8675-494A0463B9EC}" destId="{42619673-04AC-4634-9A03-F7079AB12A7E}" srcOrd="1" destOrd="0" presId="urn:microsoft.com/office/officeart/2008/layout/LinedList"/>
    <dgm:cxn modelId="{959BD571-4767-4BD2-8D07-4399E505B1B2}" type="presParOf" srcId="{FA6E0FC1-AFD8-423A-8576-5EB2D68F2955}" destId="{1B8040DD-1BF5-4FE1-A6FA-3BF835E3E44A}" srcOrd="4" destOrd="0" presId="urn:microsoft.com/office/officeart/2008/layout/LinedList"/>
    <dgm:cxn modelId="{AE102195-D2EF-48F9-9BB2-8DE538ED9AAE}" type="presParOf" srcId="{FA6E0FC1-AFD8-423A-8576-5EB2D68F2955}" destId="{B99DEB79-46A1-4EF2-8500-E1A2DDAF8E9B}" srcOrd="5" destOrd="0" presId="urn:microsoft.com/office/officeart/2008/layout/LinedList"/>
    <dgm:cxn modelId="{0C9A9177-F9D2-4E1E-A090-C50093984C4D}" type="presParOf" srcId="{B99DEB79-46A1-4EF2-8500-E1A2DDAF8E9B}" destId="{90479B8B-4C84-4781-8D18-C073D5C16D77}" srcOrd="0" destOrd="0" presId="urn:microsoft.com/office/officeart/2008/layout/LinedList"/>
    <dgm:cxn modelId="{6629333D-25B5-413C-A10B-364C75D14C46}" type="presParOf" srcId="{B99DEB79-46A1-4EF2-8500-E1A2DDAF8E9B}" destId="{6081C77E-E1D4-4119-ACDD-C7DF8E1190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12F36-5E8B-4AE8-8ED2-221BF942EBD1}">
      <dsp:nvSpPr>
        <dsp:cNvPr id="0" name=""/>
        <dsp:cNvSpPr/>
      </dsp:nvSpPr>
      <dsp:spPr>
        <a:xfrm>
          <a:off x="0" y="168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9473FB-17F7-4AAC-AA04-4F0A7B42F237}">
      <dsp:nvSpPr>
        <dsp:cNvPr id="0" name=""/>
        <dsp:cNvSpPr/>
      </dsp:nvSpPr>
      <dsp:spPr>
        <a:xfrm>
          <a:off x="0" y="1688"/>
          <a:ext cx="10515600" cy="115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Each empty ShapeFile still take disk space and four files. An empty layer in GeoPackage has negligible</a:t>
          </a:r>
        </a:p>
      </dsp:txBody>
      <dsp:txXfrm>
        <a:off x="0" y="1688"/>
        <a:ext cx="10515600" cy="1151399"/>
      </dsp:txXfrm>
    </dsp:sp>
    <dsp:sp modelId="{72029D8C-88A5-493F-862A-B7E36D416A27}">
      <dsp:nvSpPr>
        <dsp:cNvPr id="0" name=""/>
        <dsp:cNvSpPr/>
      </dsp:nvSpPr>
      <dsp:spPr>
        <a:xfrm>
          <a:off x="0" y="1153087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5A3F6F-BB01-439B-88B9-3411CCD95094}">
      <dsp:nvSpPr>
        <dsp:cNvPr id="0" name=""/>
        <dsp:cNvSpPr/>
      </dsp:nvSpPr>
      <dsp:spPr>
        <a:xfrm>
          <a:off x="0" y="1153087"/>
          <a:ext cx="10515600" cy="115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Disk allocation units may greatly penalize large numbers of small files as is seen with ShapeFiles, depending on the file system.</a:t>
          </a:r>
        </a:p>
      </dsp:txBody>
      <dsp:txXfrm>
        <a:off x="0" y="1153087"/>
        <a:ext cx="10515600" cy="1151399"/>
      </dsp:txXfrm>
    </dsp:sp>
    <dsp:sp modelId="{1B8040DD-1BF5-4FE1-A6FA-3BF835E3E44A}">
      <dsp:nvSpPr>
        <dsp:cNvPr id="0" name=""/>
        <dsp:cNvSpPr/>
      </dsp:nvSpPr>
      <dsp:spPr>
        <a:xfrm>
          <a:off x="0" y="2304487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479B8B-4C84-4781-8D18-C073D5C16D77}">
      <dsp:nvSpPr>
        <dsp:cNvPr id="0" name=""/>
        <dsp:cNvSpPr/>
      </dsp:nvSpPr>
      <dsp:spPr>
        <a:xfrm>
          <a:off x="0" y="2304487"/>
          <a:ext cx="10515600" cy="115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None of the test took advantage of spatial indexing for queries. Spatial filters may offer additional performance and functionality capabilities</a:t>
          </a:r>
        </a:p>
      </dsp:txBody>
      <dsp:txXfrm>
        <a:off x="0" y="2304487"/>
        <a:ext cx="10515600" cy="115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3E83-8D01-4F5D-A666-1AF6D4820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44703-57F9-4140-B8F4-ACCD479A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87BA-4882-4C1C-BFE3-2F452FC4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09BB-0201-4439-9123-776396D5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E369-B48B-4433-9CE8-F282EC95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AA39-CC08-4127-A010-E8CAFA9D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8710-DE1F-47AB-962D-3E4DB43C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D1C6-D26C-4EED-9335-A49C926E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BD74-A0BE-4A51-AD6E-1CBCDD24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3950-C391-4072-9B13-0FFA736D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C99E-1CE1-45C6-93C1-7CAFBAFD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A74A4-210B-4B74-8A31-A65F512C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3171-2F2A-4BCC-AB3D-A27F017E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423E-2F44-40C0-BBC7-DECFE372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28C8-33CC-4BAB-B140-903F7859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8803-69A7-4BF9-B1A9-FB96CD3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ABE0-73E8-4F93-8B28-477F9278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67440-844E-4E19-B1A2-326B5B2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45B1-70F7-40BD-9BD0-91128C45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7E2FD-8932-4270-8F43-25B34B44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2A1B-E113-4604-9003-583C4FD5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778B-B08E-47A1-BECF-0E30F870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5A90-A926-4644-9C4B-40375A02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A646-EF6C-4BA6-AC45-189CFA8E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A289-0E51-4251-BEF4-F4A4872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C4DB-07BD-4C75-A9F1-7980CDE7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E78D-DC04-4A1B-A055-9E0F9A74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E3170-FA95-40D4-970E-47AF3F87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A33FA-5058-43EC-B267-D167743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6490-E38C-4AE3-AE2D-CA31947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04226-AB19-49F1-AEBE-3F095D3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7738-6694-4D7C-9E5F-510B3071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4027-02FF-4614-8EB5-B6A3D2A8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C6DF3-F6FD-4AFB-9487-79C70A743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86FB-BF5C-4342-ACF3-714F74949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2717E-505C-4804-96C1-04179DDC0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B6492-17FB-4C60-BFDF-D829CCF6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B3304-DBF3-4756-AC45-66EA9B9A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79FB1-EC36-49D2-A858-241D4E34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E22-471A-4569-8936-A9F72DA0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5E746-E952-487B-AB1A-F249BF8A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D88B8-539B-47CA-B222-1856744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C7CFE-3F4B-4457-963B-DC3DBEBD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CDF11-ED09-4457-877A-4D5BA34B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5E74-807D-47A9-BE37-D4B3009E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B992-EADE-4475-9050-C2EE847A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9686-F967-4825-AE54-D164E58F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E06F-8BF4-4A75-83D1-FCE47640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1632-E649-41E2-9C46-EDF01D13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6392-01D4-4C2D-B8DF-C355A5D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EC36B-1C5D-4AE4-9A36-F13806AB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257E-80B7-4C89-B91D-D8C71FB7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F131-0A3A-47D2-9D08-2461BBD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9C6A5-C7AF-496F-AEB8-379DA53B2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5672-A10E-4BEE-9197-121EC26B2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CF082-8573-4711-8B94-D174CFC4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8A7F-18F6-455B-9C34-510606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A87A-7C58-4A11-953F-D6ACEBDF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56054-E71E-4714-9E5A-A9B5C57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AB3AE-F18A-48F4-B798-55ACD11E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04F6-379A-4377-8076-BFA56C4E6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5B76-FD1E-4095-8D27-058AA1C0D8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3E82-3AD7-4E7D-8B75-7C98D3B43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50CD-0DA3-4633-9B12-40ED21E0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gnitics/GeoC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EE9-9EEF-4473-A5D7-D1C71AF4C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GeoCDB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F9C0-D7D7-49D4-B5F9-293350BBC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499B0-92EB-43A1-B1F7-1F008047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Test Dataset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DB41-EFF8-4C4D-904D-9753927E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en-US" sz="2400"/>
              <a:t>24 Geocells</a:t>
            </a:r>
          </a:p>
          <a:p>
            <a:pPr lvl="0"/>
            <a:r>
              <a:rPr lang="en-US" sz="2400"/>
              <a:t>LODs populated up to LOD 12</a:t>
            </a:r>
          </a:p>
          <a:p>
            <a:pPr lvl="0"/>
            <a:r>
              <a:rPr lang="en-US" sz="2400"/>
              <a:t>237,296 ShapeFile related files (.shp, .shx, .dbf, .dbt)</a:t>
            </a:r>
          </a:p>
          <a:p>
            <a:pPr lvl="0"/>
            <a:r>
              <a:rPr lang="en-US" sz="2400"/>
              <a:t>276GB size on disk</a:t>
            </a:r>
          </a:p>
          <a:p>
            <a:pPr lvl="0"/>
            <a:r>
              <a:rPr lang="en-US" sz="2400"/>
              <a:t>203GB compressed size</a:t>
            </a:r>
          </a:p>
          <a:p>
            <a:pPr lvl="0"/>
            <a:r>
              <a:rPr lang="en-US" sz="2400"/>
              <a:t>447,679 total files  (Original with ShapeFiles)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098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5DC64-2697-4BB1-819A-E99CD45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System Reduction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27045-78AA-4808-A5F5-8BA5E5F56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65886"/>
              </p:ext>
            </p:extLst>
          </p:nvPr>
        </p:nvGraphicFramePr>
        <p:xfrm>
          <a:off x="1502092" y="707169"/>
          <a:ext cx="9187815" cy="370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15">
                  <a:extLst>
                    <a:ext uri="{9D8B030D-6E8A-4147-A177-3AD203B41FA5}">
                      <a16:colId xmlns:a16="http://schemas.microsoft.com/office/drawing/2014/main" val="2804451495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842142206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4275450323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 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File Count Reduction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Disk Space Reduction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14765358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1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52%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21%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51024656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2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57%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26%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71696494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3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57%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26%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80490149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4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57%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26%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18916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9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08BB-9912-486F-B4B4-23D66438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Conversion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B88E16-AFA4-4FD3-AA89-474E0386D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809710"/>
              </p:ext>
            </p:extLst>
          </p:nvPr>
        </p:nvGraphicFramePr>
        <p:xfrm>
          <a:off x="838200" y="2375050"/>
          <a:ext cx="10515603" cy="304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71">
                  <a:extLst>
                    <a:ext uri="{9D8B030D-6E8A-4147-A177-3AD203B41FA5}">
                      <a16:colId xmlns:a16="http://schemas.microsoft.com/office/drawing/2014/main" val="628013489"/>
                    </a:ext>
                  </a:extLst>
                </a:gridCol>
                <a:gridCol w="2046304">
                  <a:extLst>
                    <a:ext uri="{9D8B030D-6E8A-4147-A177-3AD203B41FA5}">
                      <a16:colId xmlns:a16="http://schemas.microsoft.com/office/drawing/2014/main" val="1279913383"/>
                    </a:ext>
                  </a:extLst>
                </a:gridCol>
                <a:gridCol w="1962750">
                  <a:extLst>
                    <a:ext uri="{9D8B030D-6E8A-4147-A177-3AD203B41FA5}">
                      <a16:colId xmlns:a16="http://schemas.microsoft.com/office/drawing/2014/main" val="997737296"/>
                    </a:ext>
                  </a:extLst>
                </a:gridCol>
                <a:gridCol w="1653855">
                  <a:extLst>
                    <a:ext uri="{9D8B030D-6E8A-4147-A177-3AD203B41FA5}">
                      <a16:colId xmlns:a16="http://schemas.microsoft.com/office/drawing/2014/main" val="471730622"/>
                    </a:ext>
                  </a:extLst>
                </a:gridCol>
                <a:gridCol w="1970346">
                  <a:extLst>
                    <a:ext uri="{9D8B030D-6E8A-4147-A177-3AD203B41FA5}">
                      <a16:colId xmlns:a16="http://schemas.microsoft.com/office/drawing/2014/main" val="599520598"/>
                    </a:ext>
                  </a:extLst>
                </a:gridCol>
                <a:gridCol w="2036177">
                  <a:extLst>
                    <a:ext uri="{9D8B030D-6E8A-4147-A177-3AD203B41FA5}">
                      <a16:colId xmlns:a16="http://schemas.microsoft.com/office/drawing/2014/main" val="2307288066"/>
                    </a:ext>
                  </a:extLst>
                </a:gridCol>
              </a:tblGrid>
              <a:tr h="608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GeoPackage Files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 CDB Files after Conversion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CDB File Count Delta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Size on Disk After Conversion (GB)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CDB Size on Disk Delta (GB)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403215568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59,324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               215,326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-232,353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2140047655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           210,384 </a:t>
                      </a: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-237,296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770895612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210,407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-257,275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932084001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210,544 </a:t>
                      </a: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-257,275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298513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66200-D835-4BDE-8060-890E2AD4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Notes about these options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C0A52EE1-6C7B-40E7-A821-3ED52712A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28461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4E8FC-19FF-4170-A894-841275A1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9AD1C3-10FB-420C-B851-E27D295F3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63366"/>
              </p:ext>
            </p:extLst>
          </p:nvPr>
        </p:nvGraphicFramePr>
        <p:xfrm>
          <a:off x="1083528" y="2166938"/>
          <a:ext cx="10024944" cy="345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89">
                  <a:extLst>
                    <a:ext uri="{9D8B030D-6E8A-4147-A177-3AD203B41FA5}">
                      <a16:colId xmlns:a16="http://schemas.microsoft.com/office/drawing/2014/main" val="2767158417"/>
                    </a:ext>
                  </a:extLst>
                </a:gridCol>
                <a:gridCol w="3870725">
                  <a:extLst>
                    <a:ext uri="{9D8B030D-6E8A-4147-A177-3AD203B41FA5}">
                      <a16:colId xmlns:a16="http://schemas.microsoft.com/office/drawing/2014/main" val="2846668910"/>
                    </a:ext>
                  </a:extLst>
                </a:gridCol>
                <a:gridCol w="3999530">
                  <a:extLst>
                    <a:ext uri="{9D8B030D-6E8A-4147-A177-3AD203B41FA5}">
                      <a16:colId xmlns:a16="http://schemas.microsoft.com/office/drawing/2014/main" val="1967351155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Layer Count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in Seconds - GDAL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in Seconds - SQLite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2771945828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0.014959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0.003989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576076392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0.010971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0.001995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1855088635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0.054853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0.003989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2371328501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0.10472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0.009973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3298976724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0.890617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0.054856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999146088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3.081757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0.122669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1214527973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118.041246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1.568804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1804526135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470.700899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7.179794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3207068127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343.679698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878788485"/>
                  </a:ext>
                </a:extLst>
              </a:tr>
            </a:tbl>
          </a:graphicData>
        </a:graphic>
      </p:graphicFrame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08F316CA-F760-4068-8E3A-60FF63C58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641" y="5142559"/>
            <a:ext cx="642421" cy="642421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891B769E-5A5A-4376-93CC-615DB1BDE999}"/>
              </a:ext>
            </a:extLst>
          </p:cNvPr>
          <p:cNvSpPr/>
          <p:nvPr/>
        </p:nvSpPr>
        <p:spPr>
          <a:xfrm>
            <a:off x="6102472" y="5831188"/>
            <a:ext cx="1353424" cy="750120"/>
          </a:xfrm>
          <a:prstGeom prst="borderCallout1">
            <a:avLst>
              <a:gd name="adj1" fmla="val 18750"/>
              <a:gd name="adj2" fmla="val -8333"/>
              <a:gd name="adj3" fmla="val -41928"/>
              <a:gd name="adj4" fmla="val -43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After more than 24 hours of waiting, we gave up.</a:t>
            </a:r>
          </a:p>
        </p:txBody>
      </p:sp>
    </p:spTree>
    <p:extLst>
      <p:ext uri="{BB962C8B-B14F-4D97-AF65-F5344CB8AC3E}">
        <p14:creationId xmlns:p14="http://schemas.microsoft.com/office/powerpoint/2010/main" val="342386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DA1-7188-4120-B17D-4AB6F877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Scalability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435564-CFE7-469B-BE56-40E6DE34B5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169878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20B20-2242-46CB-BE98-35557A924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Time to open a GeoPackage file degrades as the number of layers gets very large</a:t>
            </a:r>
          </a:p>
          <a:p>
            <a:r>
              <a:rPr lang="en-US" dirty="0"/>
              <a:t>Raw SQLite is faster than GDAL, but follows the same curve</a:t>
            </a:r>
          </a:p>
          <a:p>
            <a:r>
              <a:rPr lang="en-US" dirty="0"/>
              <a:t>This issue makes Option 2 infeasible, as it uses a single GeoPackage with many layers</a:t>
            </a:r>
          </a:p>
        </p:txBody>
      </p:sp>
    </p:spTree>
    <p:extLst>
      <p:ext uri="{BB962C8B-B14F-4D97-AF65-F5344CB8AC3E}">
        <p14:creationId xmlns:p14="http://schemas.microsoft.com/office/powerpoint/2010/main" val="17577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AEE030-9317-43C4-921A-93CA3A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GeoCDB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FCD4C-02C3-4968-BCB7-9362609D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tools to convert an existing CDB to GeoCDB are being published on GitHub:</a:t>
            </a:r>
          </a:p>
          <a:p>
            <a:pPr lvl="1"/>
            <a:r>
              <a:rPr lang="en-US" dirty="0">
                <a:hlinkClick r:id="rId2"/>
              </a:rPr>
              <a:t>https://github.com/Cognitics/GeoCDB</a:t>
            </a:r>
            <a:endParaRPr lang="en-US" dirty="0"/>
          </a:p>
          <a:p>
            <a:pPr lvl="1"/>
            <a:r>
              <a:rPr lang="en-US" dirty="0"/>
              <a:t>Existing Prototype tools have been developed in Python using GDAL, other languages/environments </a:t>
            </a:r>
            <a:r>
              <a:rPr lang="en-US"/>
              <a:t>are planned</a:t>
            </a:r>
            <a:endParaRPr lang="en-US" dirty="0"/>
          </a:p>
          <a:p>
            <a:r>
              <a:rPr lang="en-US" dirty="0"/>
              <a:t>Additional tools and performance analysis are continuing to be developed and updated on GitHub</a:t>
            </a:r>
          </a:p>
          <a:p>
            <a:r>
              <a:rPr lang="en-US" dirty="0"/>
              <a:t>Contributions and pull requests are welcome</a:t>
            </a:r>
          </a:p>
        </p:txBody>
      </p:sp>
    </p:spTree>
    <p:extLst>
      <p:ext uri="{BB962C8B-B14F-4D97-AF65-F5344CB8AC3E}">
        <p14:creationId xmlns:p14="http://schemas.microsoft.com/office/powerpoint/2010/main" val="378423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379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GeoCDB Statistics</vt:lpstr>
      <vt:lpstr>Test Dataset</vt:lpstr>
      <vt:lpstr>File System Reduction</vt:lpstr>
      <vt:lpstr>Conversion Details</vt:lpstr>
      <vt:lpstr>Notes about these options</vt:lpstr>
      <vt:lpstr>Performance</vt:lpstr>
      <vt:lpstr>Scalability</vt:lpstr>
      <vt:lpstr>GeoCDB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GeoCDB Statistics</dc:title>
  <dc:creator>Kevin Bentley</dc:creator>
  <cp:lastModifiedBy>Kevin Bentley</cp:lastModifiedBy>
  <cp:revision>2</cp:revision>
  <dcterms:created xsi:type="dcterms:W3CDTF">2018-09-06T04:20:33Z</dcterms:created>
  <dcterms:modified xsi:type="dcterms:W3CDTF">2018-09-06T04:39:18Z</dcterms:modified>
</cp:coreProperties>
</file>