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a:xfrm>
            <a:off x="789214" y="5624512"/>
            <a:ext cx="2743200" cy="365125"/>
          </a:xfrm>
        </p:spPr>
        <p:txBody>
          <a:bodyPr/>
          <a:lstStyle/>
          <a:p>
            <a:fld id="{5C9C9147-FC6A-4FBD-9C97-86294A768F5C}" type="datetimeFigureOut">
              <a:rPr lang="en-IN" smtClean="0"/>
              <a:t>08-08-2018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62EBB2-FD60-4962-A2E8-9DC8866F50ED}" type="slidenum">
              <a:rPr lang="en-IN" smtClean="0"/>
              <a:t>‹#›</a:t>
            </a:fld>
            <a:endParaRPr lang="en-IN"/>
          </a:p>
        </p:txBody>
      </p:sp>
      <p:sp>
        <p:nvSpPr>
          <p:cNvPr id="7" name="CaseCode"/>
          <p:cNvSpPr txBox="1"/>
          <p:nvPr userDrawn="1"/>
        </p:nvSpPr>
        <p:spPr>
          <a:xfrm>
            <a:off x="6336000" y="6476999"/>
            <a:ext cx="4896560" cy="100027"/>
          </a:xfrm>
          <a:prstGeom prst="rect">
            <a:avLst/>
          </a:prstGeom>
          <a:noFill/>
        </p:spPr>
        <p:txBody>
          <a:bodyPr wrap="square" lIns="0" tIns="0" rIns="0" bIns="0" rtlCol="0">
            <a:spAutoFit/>
          </a:bodyPr>
          <a:lstStyle/>
          <a:p>
            <a:pPr algn="r" defTabSz="1219170">
              <a:buSzPct val="100000"/>
              <a:buFont typeface="Arial"/>
              <a:buNone/>
            </a:pPr>
            <a:r>
              <a:rPr lang="en-US" sz="650" b="1" dirty="0" smtClean="0">
                <a:solidFill>
                  <a:srgbClr val="75787B"/>
                </a:solidFill>
                <a:latin typeface="Verdana" panose="020B0604030504040204" pitchFamily="34" charset="0"/>
                <a:ea typeface="Verdana" panose="020B0604030504040204" pitchFamily="34" charset="0"/>
              </a:rPr>
              <a:t>PST Analytics    </a:t>
            </a:r>
            <a:r>
              <a:rPr lang="en-US" sz="650" dirty="0" smtClean="0">
                <a:solidFill>
                  <a:srgbClr val="75787B"/>
                </a:solidFill>
                <a:latin typeface="Verdana" panose="020B0604030504040204" pitchFamily="34" charset="0"/>
                <a:ea typeface="Verdana" panose="020B0604030504040204" pitchFamily="34" charset="0"/>
              </a:rPr>
              <a:t>Skill Up to Stand Out</a:t>
            </a:r>
            <a:endParaRPr lang="en-US" sz="650" dirty="0">
              <a:solidFill>
                <a:srgbClr val="75787B"/>
              </a:solidFill>
              <a:latin typeface="Verdana" panose="020B0604030504040204" pitchFamily="34" charset="0"/>
              <a:ea typeface="Verdana" panose="020B0604030504040204" pitchFamily="34" charset="0"/>
            </a:endParaRP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dirty="0">
                <a:solidFill>
                  <a:srgbClr val="75787B"/>
                </a:solidFill>
                <a:latin typeface="Verdana" panose="020B0604030504040204" pitchFamily="34" charset="0"/>
                <a:ea typeface="Verdana" panose="020B0604030504040204" pitchFamily="34" charset="0"/>
              </a:rPr>
              <a:t>Copyright © </a:t>
            </a:r>
            <a:r>
              <a:rPr lang="en-US" sz="650" dirty="0" smtClean="0">
                <a:solidFill>
                  <a:srgbClr val="75787B"/>
                </a:solidFill>
                <a:latin typeface="Verdana" panose="020B0604030504040204" pitchFamily="34" charset="0"/>
                <a:ea typeface="Verdana" panose="020B0604030504040204" pitchFamily="34" charset="0"/>
              </a:rPr>
              <a:t>2018 PST Analytics. </a:t>
            </a:r>
            <a:r>
              <a:rPr lang="en-US" sz="650" dirty="0">
                <a:solidFill>
                  <a:srgbClr val="75787B"/>
                </a:solidFill>
                <a:latin typeface="Verdana" panose="020B0604030504040204" pitchFamily="34" charset="0"/>
                <a:ea typeface="Verdana" panose="020B0604030504040204" pitchFamily="34" charset="0"/>
              </a:rPr>
              <a:t>All rights reserved.</a:t>
            </a:r>
          </a:p>
        </p:txBody>
      </p:sp>
    </p:spTree>
    <p:extLst>
      <p:ext uri="{BB962C8B-B14F-4D97-AF65-F5344CB8AC3E}">
        <p14:creationId xmlns:p14="http://schemas.microsoft.com/office/powerpoint/2010/main" val="18326149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C9C9147-FC6A-4FBD-9C97-86294A768F5C}" type="datetimeFigureOut">
              <a:rPr lang="en-IN" smtClean="0"/>
              <a:t>08-08-2018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803995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C9C9147-FC6A-4FBD-9C97-86294A768F5C}" type="datetimeFigureOut">
              <a:rPr lang="en-IN" smtClean="0"/>
              <a:t>08-08-2018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1470655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C9C9147-FC6A-4FBD-9C97-86294A768F5C}" type="datetimeFigureOut">
              <a:rPr lang="en-IN" smtClean="0"/>
              <a:t>08-08-2018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363756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9C9147-FC6A-4FBD-9C97-86294A768F5C}" type="datetimeFigureOut">
              <a:rPr lang="en-IN" smtClean="0"/>
              <a:t>08-08-2018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3783193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C9C9147-FC6A-4FBD-9C97-86294A768F5C}" type="datetimeFigureOut">
              <a:rPr lang="en-IN" smtClean="0"/>
              <a:t>08-08-2018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278303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C9C9147-FC6A-4FBD-9C97-86294A768F5C}" type="datetimeFigureOut">
              <a:rPr lang="en-IN" smtClean="0"/>
              <a:t>08-08-2018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1262377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C9C9147-FC6A-4FBD-9C97-86294A768F5C}" type="datetimeFigureOut">
              <a:rPr lang="en-IN" smtClean="0"/>
              <a:t>08-08-2018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3942522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9C9147-FC6A-4FBD-9C97-86294A768F5C}" type="datetimeFigureOut">
              <a:rPr lang="en-IN" smtClean="0"/>
              <a:t>08-08-2018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2160217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9C9147-FC6A-4FBD-9C97-86294A768F5C}" type="datetimeFigureOut">
              <a:rPr lang="en-IN" smtClean="0"/>
              <a:t>08-08-2018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2708510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9C9147-FC6A-4FBD-9C97-86294A768F5C}" type="datetimeFigureOut">
              <a:rPr lang="en-IN" smtClean="0"/>
              <a:t>08-08-2018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71011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9C9147-FC6A-4FBD-9C97-86294A768F5C}" type="datetimeFigureOut">
              <a:rPr lang="en-IN" smtClean="0"/>
              <a:t>08-08-2018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62EBB2-FD60-4962-A2E8-9DC8866F50ED}" type="slidenum">
              <a:rPr lang="en-IN" smtClean="0"/>
              <a:t>‹#›</a:t>
            </a:fld>
            <a:endParaRPr lang="en-IN"/>
          </a:p>
        </p:txBody>
      </p:sp>
    </p:spTree>
    <p:extLst>
      <p:ext uri="{BB962C8B-B14F-4D97-AF65-F5344CB8AC3E}">
        <p14:creationId xmlns:p14="http://schemas.microsoft.com/office/powerpoint/2010/main" val="4178743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9558" y="322457"/>
            <a:ext cx="5890053" cy="5832366"/>
          </a:xfrm>
          <a:prstGeom prst="rect">
            <a:avLst/>
          </a:prstGeom>
        </p:spPr>
        <p:txBody>
          <a:bodyPr wrap="square">
            <a:spAutoFit/>
          </a:bodyPr>
          <a:lstStyle/>
          <a:p>
            <a:pPr algn="just"/>
            <a:r>
              <a:rPr lang="en-IN" sz="2300" b="1" dirty="0" smtClean="0"/>
              <a:t>Assignment </a:t>
            </a:r>
            <a:r>
              <a:rPr lang="en-IN" sz="2300" b="1" dirty="0" smtClean="0"/>
              <a:t>9 </a:t>
            </a:r>
            <a:r>
              <a:rPr lang="en-IN" sz="2300" b="1" dirty="0" smtClean="0"/>
              <a:t>– </a:t>
            </a:r>
            <a:r>
              <a:rPr lang="en-IN" sz="2300" b="1" dirty="0" smtClean="0"/>
              <a:t>Build Interactivity</a:t>
            </a:r>
            <a:endParaRPr lang="en-IN" sz="2300" b="1" dirty="0" smtClean="0"/>
          </a:p>
          <a:p>
            <a:pPr algn="just"/>
            <a:endParaRPr lang="en-IN" sz="1400" b="1" dirty="0"/>
          </a:p>
          <a:p>
            <a:pPr algn="just"/>
            <a:endParaRPr lang="en-IN" sz="1400" b="1" dirty="0" smtClean="0"/>
          </a:p>
          <a:p>
            <a:pPr algn="just"/>
            <a:r>
              <a:rPr lang="en-IN" sz="1400" dirty="0"/>
              <a:t>Amazing Mart EU has a problem: they have seen significant improvement and success in areas where Tableau has been made available; however, due to a recent restructuring, they lack the budget to purchase further licenses. They still have the capability to produce visualizations and distribute them, but their current reports are static, only allowing people to ask questions already answered by the reports. You are the Senior Tableau Developer at Amazing Mart EU and have been given the task of building out interactive reporting to help overcome this challenge. You have been asked for the following charts</a:t>
            </a:r>
            <a:r>
              <a:rPr lang="en-IN" sz="1400" dirty="0" smtClean="0"/>
              <a:t>:</a:t>
            </a:r>
          </a:p>
          <a:p>
            <a:pPr algn="just"/>
            <a:r>
              <a:rPr lang="en-IN" sz="1400" dirty="0" smtClean="0"/>
              <a:t>  </a:t>
            </a:r>
          </a:p>
          <a:p>
            <a:pPr marL="342900" indent="-342900" algn="just">
              <a:buAutoNum type="arabicPeriod"/>
            </a:pPr>
            <a:r>
              <a:rPr lang="en-IN" sz="1400" dirty="0" smtClean="0"/>
              <a:t>A </a:t>
            </a:r>
            <a:r>
              <a:rPr lang="en-IN" sz="1400" dirty="0"/>
              <a:t>monthly trend analysis of Profit Margin by Ship Mode, allowing the end user to filter between Years, Regions, and Categories (Use a line chart).  </a:t>
            </a:r>
            <a:endParaRPr lang="en-IN" sz="1400" dirty="0" smtClean="0"/>
          </a:p>
          <a:p>
            <a:pPr marL="342900" indent="-342900" algn="just">
              <a:buAutoNum type="arabicPeriod"/>
            </a:pPr>
            <a:r>
              <a:rPr lang="en-IN" sz="1400" dirty="0" smtClean="0"/>
              <a:t>A </a:t>
            </a:r>
            <a:r>
              <a:rPr lang="en-IN" sz="1400" dirty="0"/>
              <a:t>yearly analysis allowing the end user to choose which Dimension they would like to analyse (Use a small multiples area chart and a parameter).   </a:t>
            </a:r>
            <a:endParaRPr lang="en-IN" sz="1400" dirty="0" smtClean="0"/>
          </a:p>
          <a:p>
            <a:pPr marL="342900" indent="-342900" algn="just">
              <a:buAutoNum type="arabicPeriod"/>
            </a:pPr>
            <a:r>
              <a:rPr lang="en-IN" sz="1400" dirty="0" smtClean="0"/>
              <a:t>A </a:t>
            </a:r>
            <a:r>
              <a:rPr lang="en-IN" sz="1400" dirty="0"/>
              <a:t>What-If analysis of company performance, visualizing whatever chosen Measure the end user would like to analyse, as well as a potential What-If scenario given an increase or decrease (Use a line chart and a parameter). </a:t>
            </a:r>
            <a:endParaRPr lang="en-IN" sz="1400" dirty="0" smtClean="0"/>
          </a:p>
          <a:p>
            <a:pPr marL="342900" indent="-342900" algn="just">
              <a:buAutoNum type="arabicPeriod"/>
            </a:pPr>
            <a:r>
              <a:rPr lang="en-IN" sz="1400" dirty="0" smtClean="0"/>
              <a:t>An </a:t>
            </a:r>
            <a:r>
              <a:rPr lang="en-IN" sz="1400" dirty="0"/>
              <a:t>ability to visualize Profit at any level of Order Date (year, quarter, month, week, day) across all years (Use a bar chart and a parameter). </a:t>
            </a:r>
            <a:endParaRPr lang="en-IN" sz="1400" dirty="0" smtClean="0"/>
          </a:p>
          <a:p>
            <a:pPr marL="342900" indent="-342900" algn="just">
              <a:buAutoNum type="arabicPeriod"/>
            </a:pPr>
            <a:r>
              <a:rPr lang="en-IN" sz="1400" dirty="0" smtClean="0"/>
              <a:t>Use </a:t>
            </a:r>
            <a:r>
              <a:rPr lang="en-IN" sz="1400" dirty="0"/>
              <a:t>what you have just learned to create the ultimate, flexible dashboard allowing the end user to view a combination of every relevant dimension and every relevant measure, across any date range, at any specific date part they would like (Use whatever charts you feel would best convey the message). </a:t>
            </a:r>
            <a:endParaRPr lang="en-IN" sz="14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53816" y="389044"/>
            <a:ext cx="1221611" cy="795262"/>
          </a:xfrm>
          <a:prstGeom prst="rect">
            <a:avLst/>
          </a:prstGeom>
        </p:spPr>
      </p:pic>
      <p:pic>
        <p:nvPicPr>
          <p:cNvPr id="1026" name="Picture 2" descr="Image result for interactive dashboard clip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0689" y="2502543"/>
            <a:ext cx="4095750" cy="271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2413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299</Words>
  <Application>Microsoft Office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Verdana</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18</cp:revision>
  <dcterms:created xsi:type="dcterms:W3CDTF">2018-08-07T20:35:57Z</dcterms:created>
  <dcterms:modified xsi:type="dcterms:W3CDTF">2018-08-07T21:34:06Z</dcterms:modified>
</cp:coreProperties>
</file>