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789214" y="5624512"/>
            <a:ext cx="2743200" cy="365125"/>
          </a:xfrm>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b="1" dirty="0" smtClean="0">
                <a:solidFill>
                  <a:srgbClr val="75787B"/>
                </a:solidFill>
                <a:latin typeface="Verdana" panose="020B0604030504040204" pitchFamily="34" charset="0"/>
                <a:ea typeface="Verdana" panose="020B0604030504040204" pitchFamily="34" charset="0"/>
              </a:rPr>
              <a:t>PST Analytics    </a:t>
            </a:r>
            <a:r>
              <a:rPr lang="en-US" sz="650" dirty="0" smtClean="0">
                <a:solidFill>
                  <a:srgbClr val="75787B"/>
                </a:solidFill>
                <a:latin typeface="Verdana" panose="020B0604030504040204" pitchFamily="34" charset="0"/>
                <a:ea typeface="Verdana" panose="020B0604030504040204" pitchFamily="34" charset="0"/>
              </a:rPr>
              <a:t>Skill Up to Stand Out</a:t>
            </a:r>
            <a:endParaRPr lang="en-US" sz="650" dirty="0">
              <a:solidFill>
                <a:srgbClr val="75787B"/>
              </a:solidFill>
              <a:latin typeface="Verdana" panose="020B0604030504040204" pitchFamily="34" charset="0"/>
              <a:ea typeface="Verdana" panose="020B0604030504040204" pitchFamily="34" charset="0"/>
            </a:endParaRP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srgbClr val="75787B"/>
                </a:solidFill>
                <a:latin typeface="Verdana" panose="020B0604030504040204" pitchFamily="34" charset="0"/>
                <a:ea typeface="Verdana" panose="020B0604030504040204" pitchFamily="34" charset="0"/>
              </a:rPr>
              <a:t>Copyright © </a:t>
            </a:r>
            <a:r>
              <a:rPr lang="en-US" sz="650" dirty="0" smtClean="0">
                <a:solidFill>
                  <a:srgbClr val="75787B"/>
                </a:solidFill>
                <a:latin typeface="Verdana" panose="020B0604030504040204" pitchFamily="34" charset="0"/>
                <a:ea typeface="Verdana" panose="020B0604030504040204" pitchFamily="34" charset="0"/>
              </a:rPr>
              <a:t>2018 PST Analytics. </a:t>
            </a:r>
            <a:r>
              <a:rPr lang="en-US" sz="650" dirty="0">
                <a:solidFill>
                  <a:srgbClr val="75787B"/>
                </a:solidFill>
                <a:latin typeface="Verdana" panose="020B0604030504040204" pitchFamily="34" charset="0"/>
                <a:ea typeface="Verdana" panose="020B0604030504040204" pitchFamily="34" charset="0"/>
              </a:rPr>
              <a:t>All rights reserved.</a:t>
            </a:r>
          </a:p>
        </p:txBody>
      </p:sp>
    </p:spTree>
    <p:extLst>
      <p:ext uri="{BB962C8B-B14F-4D97-AF65-F5344CB8AC3E}">
        <p14:creationId xmlns:p14="http://schemas.microsoft.com/office/powerpoint/2010/main" val="18326149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80399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47065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6375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78319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8303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9C9147-FC6A-4FBD-9C97-86294A768F5C}" type="datetimeFigureOut">
              <a:rPr lang="en-IN" smtClean="0"/>
              <a:t>08-08-2018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26237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9C9147-FC6A-4FBD-9C97-86294A768F5C}" type="datetimeFigureOut">
              <a:rPr lang="en-IN" smtClean="0"/>
              <a:t>08-08-2018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94252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C9147-FC6A-4FBD-9C97-86294A768F5C}" type="datetimeFigureOut">
              <a:rPr lang="en-IN" smtClean="0"/>
              <a:t>08-08-2018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16021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0851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71011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C9147-FC6A-4FBD-9C97-86294A768F5C}" type="datetimeFigureOut">
              <a:rPr lang="en-IN" smtClean="0"/>
              <a:t>08-08-2018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2EBB2-FD60-4962-A2E8-9DC8866F50ED}" type="slidenum">
              <a:rPr lang="en-IN" smtClean="0"/>
              <a:t>‹#›</a:t>
            </a:fld>
            <a:endParaRPr lang="en-IN"/>
          </a:p>
        </p:txBody>
      </p:sp>
    </p:spTree>
    <p:extLst>
      <p:ext uri="{BB962C8B-B14F-4D97-AF65-F5344CB8AC3E}">
        <p14:creationId xmlns:p14="http://schemas.microsoft.com/office/powerpoint/2010/main" val="4178743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558" y="322457"/>
            <a:ext cx="5890053" cy="6401753"/>
          </a:xfrm>
          <a:prstGeom prst="rect">
            <a:avLst/>
          </a:prstGeom>
        </p:spPr>
        <p:txBody>
          <a:bodyPr wrap="square">
            <a:spAutoFit/>
          </a:bodyPr>
          <a:lstStyle/>
          <a:p>
            <a:pPr algn="just"/>
            <a:r>
              <a:rPr lang="en-IN" sz="2300" b="1" dirty="0" smtClean="0"/>
              <a:t>Assignment </a:t>
            </a:r>
            <a:r>
              <a:rPr lang="en-IN" sz="2300" b="1" dirty="0" smtClean="0"/>
              <a:t>10 </a:t>
            </a:r>
            <a:r>
              <a:rPr lang="en-IN" sz="2300" b="1" dirty="0" smtClean="0"/>
              <a:t>– </a:t>
            </a:r>
            <a:r>
              <a:rPr lang="en-IN" sz="2300" b="1" dirty="0" smtClean="0"/>
              <a:t>Profitability Analysis Dashboard</a:t>
            </a:r>
            <a:endParaRPr lang="en-IN" sz="2300" b="1" dirty="0" smtClean="0"/>
          </a:p>
          <a:p>
            <a:pPr algn="just"/>
            <a:endParaRPr lang="en-IN" sz="1400" b="1" dirty="0"/>
          </a:p>
          <a:p>
            <a:pPr algn="just"/>
            <a:endParaRPr lang="en-IN" sz="1400" b="1" dirty="0" smtClean="0"/>
          </a:p>
          <a:p>
            <a:pPr algn="just"/>
            <a:r>
              <a:rPr lang="en-IN" sz="1400" dirty="0"/>
              <a:t>You have been recruited as a freelancer for </a:t>
            </a:r>
            <a:r>
              <a:rPr lang="en-IN" sz="1400" dirty="0" err="1"/>
              <a:t>AmazingMart</a:t>
            </a:r>
            <a:r>
              <a:rPr lang="en-IN" sz="1400" dirty="0"/>
              <a:t> EU that supplies Furniture, Office Supplies and Technology products to customers across Western Europe.  They have requested you to build an interactive dashboard which they can use to derive insights regarding the profit from their historical orders from 2013 to 2016. After some brainstorming with the client, you agreed on the following visualisation deliverables: </a:t>
            </a:r>
            <a:endParaRPr lang="en-IN" sz="1400" dirty="0" smtClean="0"/>
          </a:p>
          <a:p>
            <a:pPr algn="just"/>
            <a:endParaRPr lang="en-IN" sz="1400" dirty="0"/>
          </a:p>
          <a:p>
            <a:pPr algn="just"/>
            <a:r>
              <a:rPr lang="en-IN" sz="1400" dirty="0"/>
              <a:t>1. Display the overall profit per product category and product sub-category. Allow the user to dynamically expand/collapse the level of product category in this visualisation, and they should be able to filter on order year (use a horizontal bar chart). </a:t>
            </a:r>
          </a:p>
          <a:p>
            <a:pPr algn="just"/>
            <a:r>
              <a:rPr lang="en-IN" sz="1400" dirty="0"/>
              <a:t>2. Perform an analysis on individual customer profitability (sales vs. profit) whilst considering the effect of average discount given (use a scatterplot). </a:t>
            </a:r>
          </a:p>
          <a:p>
            <a:pPr algn="just"/>
            <a:r>
              <a:rPr lang="en-IN" sz="1400" dirty="0"/>
              <a:t>3. Using the geographic data, create a sheet with a split of the overall profit per country whilst allowing the user to filter per region (use a filled maps chart). </a:t>
            </a:r>
          </a:p>
          <a:p>
            <a:pPr algn="just"/>
            <a:r>
              <a:rPr lang="en-IN" sz="1400" dirty="0"/>
              <a:t>4. Combine the above three charts into a dashboard with full interactivity between the charts, where a selection on one updates the remaining charts.  Allow for additional filtering on year and region. Also ensure that you arrange the graphs in such a way that they display clearly and that insights are easily identified (Use generic desktop size for designing your dashboard). </a:t>
            </a:r>
            <a:endParaRPr lang="en-IN" sz="1400" dirty="0" smtClean="0"/>
          </a:p>
          <a:p>
            <a:pPr algn="just"/>
            <a:r>
              <a:rPr lang="en-IN" sz="1400" dirty="0"/>
              <a:t>5. As they expect a number of the stakeholders will be accessing the dashboard from their company issued tablets, they have also requested that you ensure that the dashboard is tablet friendly for use with iPad.</a:t>
            </a:r>
            <a:endParaRPr lang="en-IN" sz="1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816" y="389044"/>
            <a:ext cx="1221611" cy="795262"/>
          </a:xfrm>
          <a:prstGeom prst="rect">
            <a:avLst/>
          </a:prstGeom>
        </p:spPr>
      </p:pic>
      <p:pic>
        <p:nvPicPr>
          <p:cNvPr id="1026" name="Picture 2" descr="Image result for interactive dashboard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689" y="2502543"/>
            <a:ext cx="409575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241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287</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19</cp:revision>
  <dcterms:created xsi:type="dcterms:W3CDTF">2018-08-07T20:35:57Z</dcterms:created>
  <dcterms:modified xsi:type="dcterms:W3CDTF">2018-08-07T21:37:12Z</dcterms:modified>
</cp:coreProperties>
</file>