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789214" y="5624512"/>
            <a:ext cx="2743200" cy="365125"/>
          </a:xfrm>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b="1" dirty="0" smtClean="0">
                <a:solidFill>
                  <a:srgbClr val="75787B"/>
                </a:solidFill>
                <a:latin typeface="Verdana" panose="020B0604030504040204" pitchFamily="34" charset="0"/>
                <a:ea typeface="Verdana" panose="020B0604030504040204" pitchFamily="34" charset="0"/>
              </a:rPr>
              <a:t>PST Analytics    </a:t>
            </a:r>
            <a:r>
              <a:rPr lang="en-US" sz="650" dirty="0" smtClean="0">
                <a:solidFill>
                  <a:srgbClr val="75787B"/>
                </a:solidFill>
                <a:latin typeface="Verdana" panose="020B0604030504040204" pitchFamily="34" charset="0"/>
                <a:ea typeface="Verdana" panose="020B0604030504040204" pitchFamily="34" charset="0"/>
              </a:rPr>
              <a:t>Skill Up to Stand Out</a:t>
            </a:r>
            <a:endParaRPr lang="en-US" sz="650" dirty="0">
              <a:solidFill>
                <a:srgbClr val="75787B"/>
              </a:solidFill>
              <a:latin typeface="Verdana" panose="020B0604030504040204" pitchFamily="34" charset="0"/>
              <a:ea typeface="Verdana" panose="020B0604030504040204" pitchFamily="34" charset="0"/>
            </a:endParaRP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srgbClr val="75787B"/>
                </a:solidFill>
                <a:latin typeface="Verdana" panose="020B0604030504040204" pitchFamily="34" charset="0"/>
                <a:ea typeface="Verdana" panose="020B0604030504040204" pitchFamily="34" charset="0"/>
              </a:rPr>
              <a:t>Copyright © </a:t>
            </a:r>
            <a:r>
              <a:rPr lang="en-US" sz="650" dirty="0" smtClean="0">
                <a:solidFill>
                  <a:srgbClr val="75787B"/>
                </a:solidFill>
                <a:latin typeface="Verdana" panose="020B0604030504040204" pitchFamily="34" charset="0"/>
                <a:ea typeface="Verdana" panose="020B0604030504040204" pitchFamily="34" charset="0"/>
              </a:rPr>
              <a:t>2018 PST Analytics. </a:t>
            </a:r>
            <a:r>
              <a:rPr lang="en-US" sz="650" dirty="0">
                <a:solidFill>
                  <a:srgbClr val="75787B"/>
                </a:solidFill>
                <a:latin typeface="Verdana" panose="020B0604030504040204" pitchFamily="34" charset="0"/>
                <a:ea typeface="Verdana" panose="020B0604030504040204" pitchFamily="34" charset="0"/>
              </a:rPr>
              <a:t>All rights reserved.</a:t>
            </a:r>
          </a:p>
        </p:txBody>
      </p:sp>
    </p:spTree>
    <p:extLst>
      <p:ext uri="{BB962C8B-B14F-4D97-AF65-F5344CB8AC3E}">
        <p14:creationId xmlns:p14="http://schemas.microsoft.com/office/powerpoint/2010/main" val="18326149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8039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4706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6375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9C9147-FC6A-4FBD-9C97-86294A768F5C}" type="datetimeFigureOut">
              <a:rPr lang="en-IN" smtClean="0"/>
              <a:t>08-08-2018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7831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8303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9C9147-FC6A-4FBD-9C97-86294A768F5C}" type="datetimeFigureOut">
              <a:rPr lang="en-IN" smtClean="0"/>
              <a:t>08-08-2018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126237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9C9147-FC6A-4FBD-9C97-86294A768F5C}" type="datetimeFigureOut">
              <a:rPr lang="en-IN" smtClean="0"/>
              <a:t>08-08-2018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394252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9C9147-FC6A-4FBD-9C97-86294A768F5C}" type="datetimeFigureOut">
              <a:rPr lang="en-IN" smtClean="0"/>
              <a:t>08-08-2018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16021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27085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9C9147-FC6A-4FBD-9C97-86294A768F5C}" type="datetimeFigureOut">
              <a:rPr lang="en-IN" smtClean="0"/>
              <a:t>08-08-2018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2EBB2-FD60-4962-A2E8-9DC8866F50ED}" type="slidenum">
              <a:rPr lang="en-IN" smtClean="0"/>
              <a:t>‹#›</a:t>
            </a:fld>
            <a:endParaRPr lang="en-IN"/>
          </a:p>
        </p:txBody>
      </p:sp>
    </p:spTree>
    <p:extLst>
      <p:ext uri="{BB962C8B-B14F-4D97-AF65-F5344CB8AC3E}">
        <p14:creationId xmlns:p14="http://schemas.microsoft.com/office/powerpoint/2010/main" val="71011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C9147-FC6A-4FBD-9C97-86294A768F5C}" type="datetimeFigureOut">
              <a:rPr lang="en-IN" smtClean="0"/>
              <a:t>08-08-2018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EBB2-FD60-4962-A2E8-9DC8866F50ED}" type="slidenum">
              <a:rPr lang="en-IN" smtClean="0"/>
              <a:t>‹#›</a:t>
            </a:fld>
            <a:endParaRPr lang="en-IN"/>
          </a:p>
        </p:txBody>
      </p:sp>
    </p:spTree>
    <p:extLst>
      <p:ext uri="{BB962C8B-B14F-4D97-AF65-F5344CB8AC3E}">
        <p14:creationId xmlns:p14="http://schemas.microsoft.com/office/powerpoint/2010/main" val="417874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558" y="322457"/>
            <a:ext cx="5890053" cy="5832366"/>
          </a:xfrm>
          <a:prstGeom prst="rect">
            <a:avLst/>
          </a:prstGeom>
        </p:spPr>
        <p:txBody>
          <a:bodyPr wrap="square">
            <a:spAutoFit/>
          </a:bodyPr>
          <a:lstStyle/>
          <a:p>
            <a:pPr algn="just"/>
            <a:r>
              <a:rPr lang="en-IN" sz="2300" b="1" dirty="0" smtClean="0"/>
              <a:t>Assignment </a:t>
            </a:r>
            <a:r>
              <a:rPr lang="en-IN" sz="2300" b="1" dirty="0" smtClean="0"/>
              <a:t>8 </a:t>
            </a:r>
            <a:r>
              <a:rPr lang="en-IN" sz="2300" b="1" dirty="0" smtClean="0"/>
              <a:t>– </a:t>
            </a:r>
            <a:r>
              <a:rPr lang="en-IN" sz="2300" b="1" dirty="0" smtClean="0"/>
              <a:t>Time Series Analysis</a:t>
            </a:r>
            <a:endParaRPr lang="en-IN" sz="2300" b="1" dirty="0" smtClean="0"/>
          </a:p>
          <a:p>
            <a:pPr algn="just"/>
            <a:endParaRPr lang="en-IN" sz="1400" b="1" dirty="0"/>
          </a:p>
          <a:p>
            <a:pPr algn="just"/>
            <a:endParaRPr lang="en-IN" sz="1400" b="1" dirty="0" smtClean="0"/>
          </a:p>
          <a:p>
            <a:pPr algn="just"/>
            <a:r>
              <a:rPr lang="en-IN" sz="1400" dirty="0"/>
              <a:t>You are a Senior Business Analyst at retailer Amazing Mart’s EU office. Your CMO has approached you and asked you to look into how orders change over time, so her team can better allocate their promotional budget and campaigns. She has specifically asked for the following information:  </a:t>
            </a:r>
            <a:endParaRPr lang="en-IN" sz="1400" dirty="0" smtClean="0"/>
          </a:p>
          <a:p>
            <a:pPr marL="342900" indent="-342900" algn="just">
              <a:buAutoNum type="arabicPeriod"/>
            </a:pPr>
            <a:r>
              <a:rPr lang="en-IN" sz="1400" dirty="0" smtClean="0"/>
              <a:t>A </a:t>
            </a:r>
            <a:r>
              <a:rPr lang="en-IN" sz="1400" dirty="0"/>
              <a:t>monthly seasonality analysis for Sales by Category in each year (Use a line chart). </a:t>
            </a:r>
            <a:endParaRPr lang="en-IN" sz="1400" dirty="0" smtClean="0"/>
          </a:p>
          <a:p>
            <a:pPr marL="342900" indent="-342900" algn="just">
              <a:buAutoNum type="arabicPeriod"/>
            </a:pPr>
            <a:r>
              <a:rPr lang="en-IN" sz="1400" dirty="0" smtClean="0"/>
              <a:t>Wanting </a:t>
            </a:r>
            <a:r>
              <a:rPr lang="en-IN" sz="1400" dirty="0"/>
              <a:t>to drill further, your CMO has asked for the Sales seasonality to be shown for each day of the week, looking for any patterns by weekday instead of just month (Use an area chart).   </a:t>
            </a:r>
            <a:endParaRPr lang="en-IN" sz="1400" dirty="0" smtClean="0"/>
          </a:p>
          <a:p>
            <a:pPr marL="342900" indent="-342900" algn="just">
              <a:buAutoNum type="arabicPeriod"/>
            </a:pPr>
            <a:r>
              <a:rPr lang="en-IN" sz="1400" dirty="0" smtClean="0"/>
              <a:t>Her </a:t>
            </a:r>
            <a:r>
              <a:rPr lang="en-IN" sz="1400" dirty="0"/>
              <a:t>team has a working theory that the first half of the month has better Sales than the second half in some Regions. Create a visualization to compare the beginning of the month to the end to see if this pattern holds (Use a bar chart). </a:t>
            </a:r>
            <a:endParaRPr lang="en-IN" sz="1400" dirty="0" smtClean="0"/>
          </a:p>
          <a:p>
            <a:pPr marL="342900" indent="-342900" algn="just">
              <a:buAutoNum type="arabicPeriod"/>
            </a:pPr>
            <a:r>
              <a:rPr lang="en-IN" sz="1400" dirty="0" smtClean="0"/>
              <a:t>An </a:t>
            </a:r>
            <a:r>
              <a:rPr lang="en-IN" sz="1400" dirty="0"/>
              <a:t>ability to visualize Sales by Customer Cohort, specifically a year of first purchase cohort, showing whether repeat or new customer acquisition is driving sales (Use a stacked bar chart).   </a:t>
            </a:r>
            <a:endParaRPr lang="en-IN" sz="1400" dirty="0" smtClean="0"/>
          </a:p>
          <a:p>
            <a:pPr marL="342900" indent="-342900" algn="just">
              <a:buAutoNum type="arabicPeriod"/>
            </a:pPr>
            <a:r>
              <a:rPr lang="en-IN" sz="1400" dirty="0" smtClean="0"/>
              <a:t>A </a:t>
            </a:r>
            <a:r>
              <a:rPr lang="en-IN" sz="1400" dirty="0"/>
              <a:t>chart showing Sales, broken down by Segment, before and after a recent marketing campaign, with a reference line showing the campaign start date. Knowing your CMO, she would like to be able to see this for whatever campaign she chooses, not just the most recent campaign, so it would be great to surprise her with a dynamic chart that adjusts based off whatever campaign date she chooses to look at (Use a line chart, a reference line, and a parameter). </a:t>
            </a:r>
            <a:endParaRPr lang="en-IN"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3816" y="389044"/>
            <a:ext cx="1221611" cy="795262"/>
          </a:xfrm>
          <a:prstGeom prst="rect">
            <a:avLst/>
          </a:prstGeom>
        </p:spPr>
      </p:pic>
      <p:pic>
        <p:nvPicPr>
          <p:cNvPr id="2" name="Picture 2" descr="Image result for time series analysis 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51" y="2759375"/>
            <a:ext cx="4324350"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4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2018-08-07T20:35:57Z</dcterms:created>
  <dcterms:modified xsi:type="dcterms:W3CDTF">2018-08-07T21:30:55Z</dcterms:modified>
</cp:coreProperties>
</file>