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84" r:id="rId2"/>
    <p:sldId id="277" r:id="rId3"/>
    <p:sldId id="278" r:id="rId4"/>
    <p:sldId id="273" r:id="rId5"/>
    <p:sldId id="274" r:id="rId6"/>
    <p:sldId id="275" r:id="rId7"/>
    <p:sldId id="276" r:id="rId8"/>
    <p:sldId id="279" r:id="rId9"/>
    <p:sldId id="285" r:id="rId10"/>
    <p:sldId id="282" r:id="rId11"/>
    <p:sldId id="280" r:id="rId12"/>
    <p:sldId id="281"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8" d="100"/>
          <a:sy n="118" d="100"/>
        </p:scale>
        <p:origin x="29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1C742-8895-4293-87F2-02029321C9B1}" type="datetimeFigureOut">
              <a:rPr lang="en-US" smtClean="0"/>
              <a:t>12/29/2017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A86E2-29FA-499F-B6A0-5A715C1B30AF}" type="slidenum">
              <a:rPr lang="en-US" smtClean="0"/>
              <a:t>‹#›</a:t>
            </a:fld>
            <a:endParaRPr lang="en-US"/>
          </a:p>
        </p:txBody>
      </p:sp>
    </p:spTree>
    <p:extLst>
      <p:ext uri="{BB962C8B-B14F-4D97-AF65-F5344CB8AC3E}">
        <p14:creationId xmlns:p14="http://schemas.microsoft.com/office/powerpoint/2010/main" val="61466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9642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10</a:t>
            </a:fld>
            <a:endParaRPr lang="en-US"/>
          </a:p>
        </p:txBody>
      </p:sp>
    </p:spTree>
    <p:extLst>
      <p:ext uri="{BB962C8B-B14F-4D97-AF65-F5344CB8AC3E}">
        <p14:creationId xmlns:p14="http://schemas.microsoft.com/office/powerpoint/2010/main" val="278166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11</a:t>
            </a:fld>
            <a:endParaRPr lang="en-US"/>
          </a:p>
        </p:txBody>
      </p:sp>
    </p:spTree>
    <p:extLst>
      <p:ext uri="{BB962C8B-B14F-4D97-AF65-F5344CB8AC3E}">
        <p14:creationId xmlns:p14="http://schemas.microsoft.com/office/powerpoint/2010/main" val="149020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12</a:t>
            </a:fld>
            <a:endParaRPr lang="en-US"/>
          </a:p>
        </p:txBody>
      </p:sp>
    </p:spTree>
    <p:extLst>
      <p:ext uri="{BB962C8B-B14F-4D97-AF65-F5344CB8AC3E}">
        <p14:creationId xmlns:p14="http://schemas.microsoft.com/office/powerpoint/2010/main" val="287637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13</a:t>
            </a:fld>
            <a:endParaRPr lang="en-US"/>
          </a:p>
        </p:txBody>
      </p:sp>
    </p:spTree>
    <p:extLst>
      <p:ext uri="{BB962C8B-B14F-4D97-AF65-F5344CB8AC3E}">
        <p14:creationId xmlns:p14="http://schemas.microsoft.com/office/powerpoint/2010/main" val="294679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2</a:t>
            </a:fld>
            <a:endParaRPr lang="en-US"/>
          </a:p>
        </p:txBody>
      </p:sp>
    </p:spTree>
    <p:extLst>
      <p:ext uri="{BB962C8B-B14F-4D97-AF65-F5344CB8AC3E}">
        <p14:creationId xmlns:p14="http://schemas.microsoft.com/office/powerpoint/2010/main" val="1080435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3</a:t>
            </a:fld>
            <a:endParaRPr lang="en-US"/>
          </a:p>
        </p:txBody>
      </p:sp>
    </p:spTree>
    <p:extLst>
      <p:ext uri="{BB962C8B-B14F-4D97-AF65-F5344CB8AC3E}">
        <p14:creationId xmlns:p14="http://schemas.microsoft.com/office/powerpoint/2010/main" val="272948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4</a:t>
            </a:fld>
            <a:endParaRPr lang="en-US"/>
          </a:p>
        </p:txBody>
      </p:sp>
    </p:spTree>
    <p:extLst>
      <p:ext uri="{BB962C8B-B14F-4D97-AF65-F5344CB8AC3E}">
        <p14:creationId xmlns:p14="http://schemas.microsoft.com/office/powerpoint/2010/main" val="333391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5</a:t>
            </a:fld>
            <a:endParaRPr lang="en-US"/>
          </a:p>
        </p:txBody>
      </p:sp>
    </p:spTree>
    <p:extLst>
      <p:ext uri="{BB962C8B-B14F-4D97-AF65-F5344CB8AC3E}">
        <p14:creationId xmlns:p14="http://schemas.microsoft.com/office/powerpoint/2010/main" val="159319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6</a:t>
            </a:fld>
            <a:endParaRPr lang="en-US"/>
          </a:p>
        </p:txBody>
      </p:sp>
    </p:spTree>
    <p:extLst>
      <p:ext uri="{BB962C8B-B14F-4D97-AF65-F5344CB8AC3E}">
        <p14:creationId xmlns:p14="http://schemas.microsoft.com/office/powerpoint/2010/main" val="270626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7</a:t>
            </a:fld>
            <a:endParaRPr lang="en-US"/>
          </a:p>
        </p:txBody>
      </p:sp>
    </p:spTree>
    <p:extLst>
      <p:ext uri="{BB962C8B-B14F-4D97-AF65-F5344CB8AC3E}">
        <p14:creationId xmlns:p14="http://schemas.microsoft.com/office/powerpoint/2010/main" val="355747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t>8</a:t>
            </a:fld>
            <a:endParaRPr lang="en-US"/>
          </a:p>
        </p:txBody>
      </p:sp>
    </p:spTree>
    <p:extLst>
      <p:ext uri="{BB962C8B-B14F-4D97-AF65-F5344CB8AC3E}">
        <p14:creationId xmlns:p14="http://schemas.microsoft.com/office/powerpoint/2010/main" val="155720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74646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91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640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91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70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327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786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854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343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537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855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45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36217-E903-48DD-81E9-09722C02391F}" type="datetimeFigureOut">
              <a:rPr lang="en-US" smtClean="0">
                <a:solidFill>
                  <a:prstClr val="black">
                    <a:tint val="75000"/>
                  </a:prstClr>
                </a:solidFill>
              </a:rPr>
              <a:pPr/>
              <a:t>12/29/2017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944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d.com/talks/hans_rosling_shows_the_best_stats_you_ve_ever_see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7" name="TextBox 6"/>
          <p:cNvSpPr txBox="1"/>
          <p:nvPr/>
        </p:nvSpPr>
        <p:spPr>
          <a:xfrm>
            <a:off x="429768" y="5998464"/>
            <a:ext cx="2441566" cy="369332"/>
          </a:xfrm>
          <a:prstGeom prst="rect">
            <a:avLst/>
          </a:prstGeom>
          <a:noFill/>
        </p:spPr>
        <p:txBody>
          <a:bodyPr wrap="none" rtlCol="0">
            <a:spAutoFit/>
          </a:bodyPr>
          <a:lstStyle/>
          <a:p>
            <a:r>
              <a:rPr lang="en-IN" b="1" dirty="0" smtClean="0">
                <a:solidFill>
                  <a:prstClr val="black"/>
                </a:solidFill>
              </a:rPr>
              <a:t>Powered by Stay Ahead</a:t>
            </a:r>
            <a:endParaRPr lang="en-IN" b="1" dirty="0">
              <a:solidFill>
                <a:prstClr val="black"/>
              </a:solidFill>
            </a:endParaRPr>
          </a:p>
        </p:txBody>
      </p:sp>
      <p:sp>
        <p:nvSpPr>
          <p:cNvPr id="8" name="TextBox 7"/>
          <p:cNvSpPr txBox="1"/>
          <p:nvPr/>
        </p:nvSpPr>
        <p:spPr>
          <a:xfrm>
            <a:off x="1404137" y="6229296"/>
            <a:ext cx="1500924" cy="276999"/>
          </a:xfrm>
          <a:prstGeom prst="rect">
            <a:avLst/>
          </a:prstGeom>
          <a:noFill/>
        </p:spPr>
        <p:txBody>
          <a:bodyPr wrap="none" rtlCol="0">
            <a:spAutoFit/>
          </a:bodyPr>
          <a:lstStyle/>
          <a:p>
            <a:r>
              <a:rPr lang="en-IN" sz="1200" b="1" i="1" dirty="0" smtClean="0">
                <a:solidFill>
                  <a:prstClr val="black"/>
                </a:solidFill>
              </a:rPr>
              <a:t>We Build Network!!!</a:t>
            </a:r>
            <a:endParaRPr lang="en-IN" sz="1200" b="1" i="1" dirty="0">
              <a:solidFill>
                <a:prstClr val="black"/>
              </a:solidFill>
            </a:endParaRPr>
          </a:p>
        </p:txBody>
      </p:sp>
      <p:sp>
        <p:nvSpPr>
          <p:cNvPr id="9" name="TextBox 8"/>
          <p:cNvSpPr txBox="1"/>
          <p:nvPr/>
        </p:nvSpPr>
        <p:spPr>
          <a:xfrm>
            <a:off x="3017520" y="1897820"/>
            <a:ext cx="8139729" cy="584775"/>
          </a:xfrm>
          <a:prstGeom prst="rect">
            <a:avLst/>
          </a:prstGeom>
          <a:noFill/>
        </p:spPr>
        <p:txBody>
          <a:bodyPr wrap="none" rtlCol="0">
            <a:spAutoFit/>
          </a:bodyPr>
          <a:lstStyle/>
          <a:p>
            <a:r>
              <a:rPr lang="en-IN" sz="3200" b="1" dirty="0" smtClean="0">
                <a:solidFill>
                  <a:prstClr val="black"/>
                </a:solidFill>
              </a:rPr>
              <a:t>Business Problem 8 – Laundry pick-up start-up </a:t>
            </a:r>
            <a:endParaRPr lang="en-IN" sz="3200" b="1" dirty="0">
              <a:solidFill>
                <a:prstClr val="black"/>
              </a:solidFill>
            </a:endParaRPr>
          </a:p>
        </p:txBody>
      </p:sp>
    </p:spTree>
    <p:extLst>
      <p:ext uri="{BB962C8B-B14F-4D97-AF65-F5344CB8AC3E}">
        <p14:creationId xmlns:p14="http://schemas.microsoft.com/office/powerpoint/2010/main" val="285056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719" y="4333744"/>
            <a:ext cx="8900161" cy="646331"/>
          </a:xfrm>
          <a:prstGeom prst="rect">
            <a:avLst/>
          </a:prstGeom>
        </p:spPr>
        <p:txBody>
          <a:bodyPr wrap="square">
            <a:spAutoFit/>
          </a:bodyPr>
          <a:lstStyle/>
          <a:p>
            <a:r>
              <a:rPr lang="en-US" dirty="0">
                <a:hlinkClick r:id="rId3"/>
              </a:rPr>
              <a:t>https://</a:t>
            </a:r>
            <a:r>
              <a:rPr lang="en-US" dirty="0" smtClean="0">
                <a:hlinkClick r:id="rId3"/>
              </a:rPr>
              <a:t>www.ted.com/talks/hans_rosling_shows_the_best_stats_you_ve_ever_seen</a:t>
            </a:r>
            <a:endParaRPr lang="en-US" dirty="0" smtClean="0"/>
          </a:p>
          <a:p>
            <a:endParaRPr lang="en-US" dirty="0"/>
          </a:p>
        </p:txBody>
      </p:sp>
      <p:sp>
        <p:nvSpPr>
          <p:cNvPr id="5" name="Rectangle 4"/>
          <p:cNvSpPr/>
          <p:nvPr/>
        </p:nvSpPr>
        <p:spPr>
          <a:xfrm>
            <a:off x="426719" y="552217"/>
            <a:ext cx="6392091" cy="3416320"/>
          </a:xfrm>
          <a:prstGeom prst="rect">
            <a:avLst/>
          </a:prstGeom>
        </p:spPr>
        <p:txBody>
          <a:bodyPr wrap="square">
            <a:spAutoFit/>
          </a:bodyPr>
          <a:lstStyle/>
          <a:p>
            <a:pPr algn="just"/>
            <a:r>
              <a:rPr lang="en-US" b="1" dirty="0" smtClean="0"/>
              <a:t>Business Problem </a:t>
            </a:r>
          </a:p>
          <a:p>
            <a:pPr algn="just"/>
            <a:endParaRPr lang="en-US" dirty="0" smtClean="0"/>
          </a:p>
          <a:p>
            <a:pPr algn="just"/>
            <a:r>
              <a:rPr lang="en-US" dirty="0" smtClean="0"/>
              <a:t>You </a:t>
            </a:r>
            <a:r>
              <a:rPr lang="en-US" dirty="0"/>
              <a:t>have been hired by the World Bank as a Tableau Developer. </a:t>
            </a:r>
          </a:p>
          <a:p>
            <a:pPr algn="just"/>
            <a:endParaRPr lang="en-US" dirty="0"/>
          </a:p>
          <a:p>
            <a:pPr algn="just"/>
            <a:r>
              <a:rPr lang="en-US" dirty="0"/>
              <a:t>Your first assignment is to deliver an animated dashboard showing how populations of countries across the World have been developing over the past 50 years.</a:t>
            </a:r>
          </a:p>
          <a:p>
            <a:pPr algn="just"/>
            <a:endParaRPr lang="en-US" dirty="0"/>
          </a:p>
          <a:p>
            <a:pPr algn="just"/>
            <a:r>
              <a:rPr lang="en-US" dirty="0"/>
              <a:t>Specifically, the stakeholders of this assignment are interested to see overall trends in fertility, life expectancy and population. In addition to overall trends they would like to be able to drill into individual countries. </a:t>
            </a:r>
          </a:p>
        </p:txBody>
      </p:sp>
      <p:pic>
        <p:nvPicPr>
          <p:cNvPr id="2050" name="Picture 2" descr="Image result for world ba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9460" y="405689"/>
            <a:ext cx="4787111" cy="9393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72364" y="1685502"/>
            <a:ext cx="2884207" cy="938719"/>
          </a:xfrm>
          <a:prstGeom prst="rect">
            <a:avLst/>
          </a:prstGeom>
          <a:noFill/>
        </p:spPr>
        <p:txBody>
          <a:bodyPr wrap="square" rtlCol="0">
            <a:spAutoFit/>
          </a:bodyPr>
          <a:lstStyle/>
          <a:p>
            <a:pPr algn="just"/>
            <a:r>
              <a:rPr lang="en-IN" sz="1100" i="1" dirty="0"/>
              <a:t>What we will learn today</a:t>
            </a:r>
          </a:p>
          <a:p>
            <a:pPr marL="285750" indent="-285750" algn="just">
              <a:buFont typeface="Arial" panose="020B0604020202020204" pitchFamily="34" charset="0"/>
              <a:buChar char="•"/>
            </a:pPr>
            <a:r>
              <a:rPr lang="en-IN" sz="1100" i="1" dirty="0"/>
              <a:t>Adding Animations in the visualization</a:t>
            </a:r>
          </a:p>
          <a:p>
            <a:pPr marL="742950" lvl="1" indent="-285750" algn="just">
              <a:buFont typeface="Arial" panose="020B0604020202020204" pitchFamily="34" charset="0"/>
              <a:buChar char="•"/>
            </a:pPr>
            <a:r>
              <a:rPr lang="en-IN" sz="1100" i="1" dirty="0"/>
              <a:t>Different options in Animation</a:t>
            </a:r>
          </a:p>
          <a:p>
            <a:pPr marL="742950" lvl="1" indent="-285750" algn="just">
              <a:buFont typeface="Arial" panose="020B0604020202020204" pitchFamily="34" charset="0"/>
              <a:buChar char="•"/>
            </a:pPr>
            <a:r>
              <a:rPr lang="en-IN" sz="1100" i="1" dirty="0"/>
              <a:t>Sorting by the field on secondary data</a:t>
            </a:r>
          </a:p>
        </p:txBody>
      </p:sp>
    </p:spTree>
    <p:extLst>
      <p:ext uri="{BB962C8B-B14F-4D97-AF65-F5344CB8AC3E}">
        <p14:creationId xmlns:p14="http://schemas.microsoft.com/office/powerpoint/2010/main" val="241042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85987" y="1295400"/>
            <a:ext cx="7820025" cy="4267200"/>
          </a:xfrm>
          <a:prstGeom prst="rect">
            <a:avLst/>
          </a:prstGeom>
        </p:spPr>
      </p:pic>
    </p:spTree>
    <p:extLst>
      <p:ext uri="{BB962C8B-B14F-4D97-AF65-F5344CB8AC3E}">
        <p14:creationId xmlns:p14="http://schemas.microsoft.com/office/powerpoint/2010/main" val="1201373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33600" y="1114425"/>
            <a:ext cx="7924800" cy="4629150"/>
          </a:xfrm>
          <a:prstGeom prst="rect">
            <a:avLst/>
          </a:prstGeom>
        </p:spPr>
      </p:pic>
    </p:spTree>
    <p:extLst>
      <p:ext uri="{BB962C8B-B14F-4D97-AF65-F5344CB8AC3E}">
        <p14:creationId xmlns:p14="http://schemas.microsoft.com/office/powerpoint/2010/main" val="1617890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0263" y="294152"/>
            <a:ext cx="11138262" cy="6370975"/>
          </a:xfrm>
          <a:prstGeom prst="rect">
            <a:avLst/>
          </a:prstGeom>
        </p:spPr>
        <p:txBody>
          <a:bodyPr wrap="square">
            <a:spAutoFit/>
          </a:bodyPr>
          <a:lstStyle/>
          <a:p>
            <a:r>
              <a:rPr lang="en-US" sz="1200" b="1" dirty="0"/>
              <a:t>Easy Questions: </a:t>
            </a:r>
          </a:p>
          <a:p>
            <a:r>
              <a:rPr lang="en-US" sz="1200" dirty="0"/>
              <a:t>1. What is Tableau? Or Why Data Visualization with Tableau? </a:t>
            </a:r>
          </a:p>
          <a:p>
            <a:r>
              <a:rPr lang="en-US" sz="1200" dirty="0"/>
              <a:t>2. How is Tableau better than other products?</a:t>
            </a:r>
          </a:p>
          <a:p>
            <a:r>
              <a:rPr lang="en-US" sz="1200" dirty="0"/>
              <a:t>3. Name 1 advantage and 1 disadvantage of using Tableau extracts</a:t>
            </a:r>
          </a:p>
          <a:p>
            <a:r>
              <a:rPr lang="en-US" sz="1200" dirty="0"/>
              <a:t>4. What is a </a:t>
            </a:r>
            <a:r>
              <a:rPr lang="en-US" sz="1200" dirty="0" err="1"/>
              <a:t>treemap</a:t>
            </a:r>
            <a:r>
              <a:rPr lang="en-US" sz="1200" dirty="0"/>
              <a:t> and what are the building elements of a </a:t>
            </a:r>
            <a:r>
              <a:rPr lang="en-US" sz="1200" dirty="0" err="1"/>
              <a:t>treemap</a:t>
            </a:r>
            <a:r>
              <a:rPr lang="en-US" sz="1200" dirty="0"/>
              <a:t>?</a:t>
            </a:r>
          </a:p>
          <a:p>
            <a:r>
              <a:rPr lang="en-US" sz="1200" dirty="0"/>
              <a:t>5. How do you enable a dual axis on a chart?</a:t>
            </a:r>
          </a:p>
          <a:p>
            <a:r>
              <a:rPr lang="en-US" sz="1200" dirty="0"/>
              <a:t>6. Is there a free version of Tableau? If so, what are its main limitations?</a:t>
            </a:r>
          </a:p>
          <a:p>
            <a:r>
              <a:rPr lang="en-US" sz="1200" dirty="0"/>
              <a:t>7. What is the difference between CSV and Excel files?</a:t>
            </a:r>
          </a:p>
          <a:p>
            <a:r>
              <a:rPr lang="en-US" sz="1200" dirty="0"/>
              <a:t>8. How do you change a </a:t>
            </a:r>
            <a:r>
              <a:rPr lang="en-US" sz="1200" dirty="0" smtClean="0"/>
              <a:t>quick filter </a:t>
            </a:r>
            <a:r>
              <a:rPr lang="en-US" sz="1200" dirty="0"/>
              <a:t>from a list of items to a dropdown?</a:t>
            </a:r>
          </a:p>
          <a:p>
            <a:endParaRPr lang="en-US" sz="1200" dirty="0"/>
          </a:p>
          <a:p>
            <a:r>
              <a:rPr lang="en-US" sz="1200" b="1" dirty="0"/>
              <a:t>Medium Questions:</a:t>
            </a:r>
          </a:p>
          <a:p>
            <a:r>
              <a:rPr lang="en-US" sz="1200" dirty="0"/>
              <a:t>1. If a field is not in your view, can you use it as a filter for the view?</a:t>
            </a:r>
          </a:p>
          <a:p>
            <a:r>
              <a:rPr lang="en-US" sz="1200" dirty="0"/>
              <a:t>2. How do you change level of detail without adding to the </a:t>
            </a:r>
            <a:r>
              <a:rPr lang="en-US" sz="1200" dirty="0" smtClean="0"/>
              <a:t>visualization?</a:t>
            </a:r>
            <a:endParaRPr lang="en-US" sz="1200" dirty="0"/>
          </a:p>
          <a:p>
            <a:r>
              <a:rPr lang="en-US" sz="1200" dirty="0"/>
              <a:t>3. Tableau Desktop and Tableau Server limitations question</a:t>
            </a:r>
          </a:p>
          <a:p>
            <a:r>
              <a:rPr lang="en-US" sz="1200" dirty="0"/>
              <a:t>4. What is the difference between </a:t>
            </a:r>
            <a:r>
              <a:rPr lang="en-US" sz="1200" dirty="0" err="1"/>
              <a:t>twb</a:t>
            </a:r>
            <a:r>
              <a:rPr lang="en-US" sz="1200" dirty="0"/>
              <a:t> and </a:t>
            </a:r>
            <a:r>
              <a:rPr lang="en-US" sz="1200" dirty="0" err="1"/>
              <a:t>twbx</a:t>
            </a:r>
            <a:r>
              <a:rPr lang="en-US" sz="1200" dirty="0"/>
              <a:t> files?</a:t>
            </a:r>
          </a:p>
          <a:p>
            <a:r>
              <a:rPr lang="en-US" sz="1200" dirty="0"/>
              <a:t>5. What are blended axes in Tableau and how do you create them?</a:t>
            </a:r>
          </a:p>
          <a:p>
            <a:r>
              <a:rPr lang="en-US" sz="1200" dirty="0"/>
              <a:t>6. When can you delete worksheets and when can you only hide them?</a:t>
            </a:r>
          </a:p>
          <a:p>
            <a:r>
              <a:rPr lang="en-US" sz="1200" dirty="0"/>
              <a:t>7. How do you make animations leave a trail?</a:t>
            </a:r>
          </a:p>
          <a:p>
            <a:r>
              <a:rPr lang="en-US" sz="1200" dirty="0"/>
              <a:t>8. How do you run a simple linear regression statistical model in Tableau?</a:t>
            </a:r>
          </a:p>
          <a:p>
            <a:r>
              <a:rPr lang="en-US" sz="1200" dirty="0"/>
              <a:t>9. How does aggregation work in Tableau?</a:t>
            </a:r>
          </a:p>
          <a:p>
            <a:r>
              <a:rPr lang="en-US" sz="1200" dirty="0"/>
              <a:t>10. Is a blend in Tableau a type of join? If so, then which type?</a:t>
            </a:r>
          </a:p>
          <a:p>
            <a:endParaRPr lang="en-US" sz="1200" dirty="0"/>
          </a:p>
          <a:p>
            <a:endParaRPr lang="en-US" sz="1200" dirty="0"/>
          </a:p>
          <a:p>
            <a:r>
              <a:rPr lang="en-US" sz="1200" b="1" dirty="0"/>
              <a:t>Difficult Questions: </a:t>
            </a:r>
          </a:p>
          <a:p>
            <a:r>
              <a:rPr lang="en-US" sz="1200" dirty="0"/>
              <a:t>1. What are filters? How many types of filters are there in Tableau?</a:t>
            </a:r>
          </a:p>
          <a:p>
            <a:r>
              <a:rPr lang="en-US" sz="1200" dirty="0"/>
              <a:t>2. Give an example of a use-case for Data Source filters</a:t>
            </a:r>
          </a:p>
          <a:p>
            <a:r>
              <a:rPr lang="en-US" sz="1200" dirty="0"/>
              <a:t>3. Everything about context filters!</a:t>
            </a:r>
          </a:p>
          <a:p>
            <a:r>
              <a:rPr lang="en-US" sz="1200" dirty="0"/>
              <a:t>4. What is the difference between joins and blends in Tableau?</a:t>
            </a:r>
          </a:p>
          <a:p>
            <a:r>
              <a:rPr lang="en-US" sz="1200" dirty="0"/>
              <a:t>5. How do Blends work in Tableau?</a:t>
            </a:r>
          </a:p>
          <a:p>
            <a:r>
              <a:rPr lang="en-US" sz="1200" dirty="0"/>
              <a:t>6. How do you combine Data through appending?</a:t>
            </a:r>
          </a:p>
          <a:p>
            <a:r>
              <a:rPr lang="en-US" sz="1200" dirty="0"/>
              <a:t>7. How do you combine Data through a custom SQL query?</a:t>
            </a:r>
          </a:p>
          <a:p>
            <a:r>
              <a:rPr lang="en-US" sz="1200" dirty="0"/>
              <a:t>8. What is the difference between static and dynamic sets?</a:t>
            </a:r>
          </a:p>
          <a:p>
            <a:r>
              <a:rPr lang="en-US" sz="1200" dirty="0"/>
              <a:t>9. What roles do dimensions and measures play in Tableau?</a:t>
            </a:r>
          </a:p>
          <a:p>
            <a:r>
              <a:rPr lang="en-US" sz="1200" dirty="0"/>
              <a:t>10. What is the difference between discrete and continuous variables in Tableau?</a:t>
            </a:r>
          </a:p>
        </p:txBody>
      </p:sp>
      <p:pic>
        <p:nvPicPr>
          <p:cNvPr id="1026" name="Picture 2" descr="Image result for interview ques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306" y="818109"/>
            <a:ext cx="4076791" cy="30677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02583" y="4040778"/>
            <a:ext cx="3405291" cy="553998"/>
          </a:xfrm>
          <a:prstGeom prst="rect">
            <a:avLst/>
          </a:prstGeom>
          <a:noFill/>
        </p:spPr>
        <p:txBody>
          <a:bodyPr wrap="none" rtlCol="0">
            <a:spAutoFit/>
          </a:bodyPr>
          <a:lstStyle/>
          <a:p>
            <a:r>
              <a:rPr lang="en-US" sz="3000" b="1" dirty="0" smtClean="0"/>
              <a:t>Interview Questions</a:t>
            </a:r>
            <a:endParaRPr lang="en-US" sz="3000" b="1" dirty="0"/>
          </a:p>
        </p:txBody>
      </p:sp>
    </p:spTree>
    <p:extLst>
      <p:ext uri="{BB962C8B-B14F-4D97-AF65-F5344CB8AC3E}">
        <p14:creationId xmlns:p14="http://schemas.microsoft.com/office/powerpoint/2010/main" val="174921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6720" y="324624"/>
            <a:ext cx="6670766" cy="5909310"/>
          </a:xfrm>
          <a:prstGeom prst="rect">
            <a:avLst/>
          </a:prstGeom>
        </p:spPr>
        <p:txBody>
          <a:bodyPr wrap="square">
            <a:spAutoFit/>
          </a:bodyPr>
          <a:lstStyle/>
          <a:p>
            <a:pPr algn="just"/>
            <a:r>
              <a:rPr lang="en-US" b="1" dirty="0" smtClean="0"/>
              <a:t>Business Problem</a:t>
            </a:r>
          </a:p>
          <a:p>
            <a:pPr algn="just"/>
            <a:endParaRPr lang="en-US" dirty="0" smtClean="0"/>
          </a:p>
          <a:p>
            <a:pPr algn="just"/>
            <a:r>
              <a:rPr lang="en-US" dirty="0" smtClean="0"/>
              <a:t>You </a:t>
            </a:r>
            <a:r>
              <a:rPr lang="en-US" dirty="0"/>
              <a:t>are </a:t>
            </a:r>
            <a:r>
              <a:rPr lang="en-US" dirty="0" smtClean="0"/>
              <a:t>a Data </a:t>
            </a:r>
            <a:r>
              <a:rPr lang="en-US" dirty="0"/>
              <a:t>Scientist working for a laundry-pickup services startup. This is a relatively small company and they cannot compete with the big players in the major cities. The company's strategy is to build a vast network in the smaller cities. </a:t>
            </a:r>
          </a:p>
          <a:p>
            <a:pPr algn="just"/>
            <a:endParaRPr lang="en-US" dirty="0" smtClean="0"/>
          </a:p>
          <a:p>
            <a:pPr algn="just"/>
            <a:r>
              <a:rPr lang="en-US" dirty="0" smtClean="0"/>
              <a:t>This </a:t>
            </a:r>
            <a:r>
              <a:rPr lang="en-US" dirty="0"/>
              <a:t>company  already had a strong presence in 140 locations and recently opened stores in 10 new cities. Additionally, the company has two separate sales region. </a:t>
            </a:r>
          </a:p>
          <a:p>
            <a:pPr algn="just"/>
            <a:endParaRPr lang="en-US" dirty="0"/>
          </a:p>
          <a:p>
            <a:pPr algn="just"/>
            <a:r>
              <a:rPr lang="en-US" dirty="0"/>
              <a:t>You have </a:t>
            </a:r>
            <a:r>
              <a:rPr lang="en-US" dirty="0" smtClean="0"/>
              <a:t>been </a:t>
            </a:r>
            <a:r>
              <a:rPr lang="en-US" dirty="0"/>
              <a:t>assigned two analytics tasks </a:t>
            </a:r>
          </a:p>
          <a:p>
            <a:pPr algn="just"/>
            <a:endParaRPr lang="en-US" dirty="0"/>
          </a:p>
          <a:p>
            <a:pPr marL="285750" indent="-285750" algn="just">
              <a:buFont typeface="Arial" panose="020B0604020202020204" pitchFamily="34" charset="0"/>
              <a:buChar char="•"/>
            </a:pPr>
            <a:r>
              <a:rPr lang="en-US" dirty="0" smtClean="0"/>
              <a:t>Identify </a:t>
            </a:r>
            <a:r>
              <a:rPr lang="en-US" dirty="0"/>
              <a:t>which of the two sales regions is performing better (Outperforms the other in 2 of the 3 metrics</a:t>
            </a:r>
            <a:r>
              <a:rPr lang="en-US" dirty="0" smtClean="0"/>
              <a:t>)</a:t>
            </a:r>
          </a:p>
          <a:p>
            <a:pPr marL="800100" lvl="1" indent="-342900" algn="just">
              <a:buFont typeface="+mj-lt"/>
              <a:buAutoNum type="arabicPeriod"/>
            </a:pPr>
            <a:r>
              <a:rPr lang="en-US" dirty="0" smtClean="0"/>
              <a:t>AVG </a:t>
            </a:r>
            <a:r>
              <a:rPr lang="en-US" dirty="0"/>
              <a:t>Revenue per </a:t>
            </a:r>
            <a:r>
              <a:rPr lang="en-US" dirty="0" smtClean="0"/>
              <a:t>city</a:t>
            </a:r>
          </a:p>
          <a:p>
            <a:pPr marL="800100" lvl="1" indent="-342900" algn="just">
              <a:buFont typeface="+mj-lt"/>
              <a:buAutoNum type="arabicPeriod"/>
            </a:pPr>
            <a:r>
              <a:rPr lang="en-US" dirty="0" smtClean="0"/>
              <a:t>AVG </a:t>
            </a:r>
            <a:r>
              <a:rPr lang="en-US" dirty="0"/>
              <a:t>Marketing spend per city (Less is </a:t>
            </a:r>
            <a:r>
              <a:rPr lang="en-US" dirty="0" smtClean="0"/>
              <a:t>better)</a:t>
            </a:r>
          </a:p>
          <a:p>
            <a:pPr marL="800100" lvl="1" indent="-342900" algn="just">
              <a:buFont typeface="+mj-lt"/>
              <a:buAutoNum type="arabicPeriod"/>
            </a:pPr>
            <a:r>
              <a:rPr lang="en-US" dirty="0" smtClean="0"/>
              <a:t>AVG </a:t>
            </a:r>
            <a:r>
              <a:rPr lang="en-US" dirty="0"/>
              <a:t>ROMI per city (Revenue/Marketing spend)</a:t>
            </a:r>
          </a:p>
          <a:p>
            <a:pPr algn="just"/>
            <a:endParaRPr lang="en-US" dirty="0"/>
          </a:p>
          <a:p>
            <a:pPr marL="285750" indent="-285750" algn="just">
              <a:buFont typeface="Arial" panose="020B0604020202020204" pitchFamily="34" charset="0"/>
              <a:buChar char="•"/>
            </a:pPr>
            <a:r>
              <a:rPr lang="en-US" dirty="0" smtClean="0"/>
              <a:t>Identify </a:t>
            </a:r>
            <a:r>
              <a:rPr lang="en-US" dirty="0"/>
              <a:t>which of the 10 new locations have the best potential for the company to invest more funds into marketing</a:t>
            </a:r>
          </a:p>
        </p:txBody>
      </p:sp>
      <p:pic>
        <p:nvPicPr>
          <p:cNvPr id="1026" name="Picture 2" descr="Image result for laundry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486" y="643849"/>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791384" y="3990821"/>
            <a:ext cx="2884207" cy="1785104"/>
          </a:xfrm>
          <a:prstGeom prst="rect">
            <a:avLst/>
          </a:prstGeom>
          <a:noFill/>
        </p:spPr>
        <p:txBody>
          <a:bodyPr wrap="square" rtlCol="0">
            <a:spAutoFit/>
          </a:bodyPr>
          <a:lstStyle/>
          <a:p>
            <a:pPr algn="just"/>
            <a:r>
              <a:rPr lang="en-IN" sz="1100" i="1" dirty="0"/>
              <a:t>What we will learn today</a:t>
            </a:r>
          </a:p>
          <a:p>
            <a:pPr marL="285750" indent="-285750" algn="just">
              <a:buFont typeface="Arial" panose="020B0604020202020204" pitchFamily="34" charset="0"/>
              <a:buChar char="•"/>
            </a:pPr>
            <a:r>
              <a:rPr lang="en-IN" sz="1100" i="1" dirty="0" smtClean="0"/>
              <a:t>New Features in Tableau 10</a:t>
            </a:r>
          </a:p>
          <a:p>
            <a:pPr marL="742950" lvl="1" indent="-285750" algn="just">
              <a:buFont typeface="Arial" panose="020B0604020202020204" pitchFamily="34" charset="0"/>
              <a:buChar char="•"/>
            </a:pPr>
            <a:r>
              <a:rPr lang="en-IN" sz="1100" i="1" dirty="0" smtClean="0"/>
              <a:t>Custom Territory</a:t>
            </a:r>
          </a:p>
          <a:p>
            <a:pPr marL="1200150" lvl="2" indent="-285750" algn="just">
              <a:buFont typeface="Arial" panose="020B0604020202020204" pitchFamily="34" charset="0"/>
              <a:buChar char="•"/>
            </a:pPr>
            <a:r>
              <a:rPr lang="en-IN" sz="1100" i="1" dirty="0" smtClean="0"/>
              <a:t>Groups</a:t>
            </a:r>
          </a:p>
          <a:p>
            <a:pPr marL="1200150" lvl="2" indent="-285750" algn="just">
              <a:buFont typeface="Arial" panose="020B0604020202020204" pitchFamily="34" charset="0"/>
              <a:buChar char="•"/>
            </a:pPr>
            <a:r>
              <a:rPr lang="en-IN" sz="1100" i="1" dirty="0" smtClean="0"/>
              <a:t>Geocoding</a:t>
            </a:r>
          </a:p>
          <a:p>
            <a:pPr marL="742950" lvl="1" indent="-285750" algn="just">
              <a:buFont typeface="Arial" panose="020B0604020202020204" pitchFamily="34" charset="0"/>
              <a:buChar char="•"/>
            </a:pPr>
            <a:r>
              <a:rPr lang="en-IN" sz="1100" i="1" dirty="0" smtClean="0"/>
              <a:t>Highlighting</a:t>
            </a:r>
          </a:p>
          <a:p>
            <a:pPr marL="742950" lvl="1" indent="-285750" algn="just">
              <a:buFont typeface="Arial" panose="020B0604020202020204" pitchFamily="34" charset="0"/>
              <a:buChar char="•"/>
            </a:pPr>
            <a:r>
              <a:rPr lang="en-IN" sz="1100" i="1" dirty="0" smtClean="0"/>
              <a:t>Cross database joining</a:t>
            </a:r>
            <a:endParaRPr lang="en-IN" sz="1100" i="1" dirty="0" smtClean="0"/>
          </a:p>
          <a:p>
            <a:pPr marL="742950" lvl="1" indent="-285750" algn="just">
              <a:buFont typeface="Arial" panose="020B0604020202020204" pitchFamily="34" charset="0"/>
              <a:buChar char="•"/>
            </a:pPr>
            <a:r>
              <a:rPr lang="en-IN" sz="1100" i="1" dirty="0" smtClean="0"/>
              <a:t>Clustering</a:t>
            </a:r>
          </a:p>
          <a:p>
            <a:pPr marL="1200150" lvl="2" indent="-285750" algn="just">
              <a:buFont typeface="Arial" panose="020B0604020202020204" pitchFamily="34" charset="0"/>
              <a:buChar char="•"/>
            </a:pPr>
            <a:r>
              <a:rPr lang="en-IN" sz="1100" i="1" dirty="0" smtClean="0"/>
              <a:t>Saving a cluster</a:t>
            </a:r>
          </a:p>
          <a:p>
            <a:pPr marL="742950" lvl="1" indent="-285750" algn="just">
              <a:buFont typeface="Arial" panose="020B0604020202020204" pitchFamily="34" charset="0"/>
              <a:buChar char="•"/>
            </a:pPr>
            <a:r>
              <a:rPr lang="en-IN" sz="1100" i="1" dirty="0" smtClean="0"/>
              <a:t>Device type dashboards</a:t>
            </a:r>
          </a:p>
        </p:txBody>
      </p:sp>
    </p:spTree>
    <p:extLst>
      <p:ext uri="{BB962C8B-B14F-4D97-AF65-F5344CB8AC3E}">
        <p14:creationId xmlns:p14="http://schemas.microsoft.com/office/powerpoint/2010/main" val="161127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66937" y="1304925"/>
            <a:ext cx="7858125" cy="4248150"/>
          </a:xfrm>
          <a:prstGeom prst="rect">
            <a:avLst/>
          </a:prstGeom>
        </p:spPr>
      </p:pic>
    </p:spTree>
    <p:extLst>
      <p:ext uri="{BB962C8B-B14F-4D97-AF65-F5344CB8AC3E}">
        <p14:creationId xmlns:p14="http://schemas.microsoft.com/office/powerpoint/2010/main" val="4171024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05025" y="790575"/>
            <a:ext cx="7981950" cy="5276850"/>
          </a:xfrm>
          <a:prstGeom prst="rect">
            <a:avLst/>
          </a:prstGeom>
        </p:spPr>
      </p:pic>
    </p:spTree>
    <p:extLst>
      <p:ext uri="{BB962C8B-B14F-4D97-AF65-F5344CB8AC3E}">
        <p14:creationId xmlns:p14="http://schemas.microsoft.com/office/powerpoint/2010/main" val="11450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52650" y="561975"/>
            <a:ext cx="7886700" cy="5734050"/>
          </a:xfrm>
          <a:prstGeom prst="rect">
            <a:avLst/>
          </a:prstGeom>
        </p:spPr>
      </p:pic>
    </p:spTree>
    <p:extLst>
      <p:ext uri="{BB962C8B-B14F-4D97-AF65-F5344CB8AC3E}">
        <p14:creationId xmlns:p14="http://schemas.microsoft.com/office/powerpoint/2010/main" val="201883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33600" y="1123950"/>
            <a:ext cx="7924800" cy="4610100"/>
          </a:xfrm>
          <a:prstGeom prst="rect">
            <a:avLst/>
          </a:prstGeom>
        </p:spPr>
      </p:pic>
    </p:spTree>
    <p:extLst>
      <p:ext uri="{BB962C8B-B14F-4D97-AF65-F5344CB8AC3E}">
        <p14:creationId xmlns:p14="http://schemas.microsoft.com/office/powerpoint/2010/main" val="1794994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95500" y="538162"/>
            <a:ext cx="8001000" cy="5781675"/>
          </a:xfrm>
          <a:prstGeom prst="rect">
            <a:avLst/>
          </a:prstGeom>
        </p:spPr>
      </p:pic>
    </p:spTree>
    <p:extLst>
      <p:ext uri="{BB962C8B-B14F-4D97-AF65-F5344CB8AC3E}">
        <p14:creationId xmlns:p14="http://schemas.microsoft.com/office/powerpoint/2010/main" val="263424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09787" y="828675"/>
            <a:ext cx="7972425" cy="5200650"/>
          </a:xfrm>
          <a:prstGeom prst="rect">
            <a:avLst/>
          </a:prstGeom>
        </p:spPr>
      </p:pic>
    </p:spTree>
    <p:extLst>
      <p:ext uri="{BB962C8B-B14F-4D97-AF65-F5344CB8AC3E}">
        <p14:creationId xmlns:p14="http://schemas.microsoft.com/office/powerpoint/2010/main" val="1075539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7" name="TextBox 6"/>
          <p:cNvSpPr txBox="1"/>
          <p:nvPr/>
        </p:nvSpPr>
        <p:spPr>
          <a:xfrm>
            <a:off x="429768" y="5998464"/>
            <a:ext cx="2441566" cy="369332"/>
          </a:xfrm>
          <a:prstGeom prst="rect">
            <a:avLst/>
          </a:prstGeom>
          <a:noFill/>
        </p:spPr>
        <p:txBody>
          <a:bodyPr wrap="none" rtlCol="0">
            <a:spAutoFit/>
          </a:bodyPr>
          <a:lstStyle/>
          <a:p>
            <a:r>
              <a:rPr lang="en-IN" b="1" dirty="0" smtClean="0">
                <a:solidFill>
                  <a:prstClr val="black"/>
                </a:solidFill>
              </a:rPr>
              <a:t>Powered by Stay Ahead</a:t>
            </a:r>
            <a:endParaRPr lang="en-IN" b="1" dirty="0">
              <a:solidFill>
                <a:prstClr val="black"/>
              </a:solidFill>
            </a:endParaRPr>
          </a:p>
        </p:txBody>
      </p:sp>
      <p:sp>
        <p:nvSpPr>
          <p:cNvPr id="8" name="TextBox 7"/>
          <p:cNvSpPr txBox="1"/>
          <p:nvPr/>
        </p:nvSpPr>
        <p:spPr>
          <a:xfrm>
            <a:off x="1404137" y="6229296"/>
            <a:ext cx="1500924" cy="276999"/>
          </a:xfrm>
          <a:prstGeom prst="rect">
            <a:avLst/>
          </a:prstGeom>
          <a:noFill/>
        </p:spPr>
        <p:txBody>
          <a:bodyPr wrap="none" rtlCol="0">
            <a:spAutoFit/>
          </a:bodyPr>
          <a:lstStyle/>
          <a:p>
            <a:r>
              <a:rPr lang="en-IN" sz="1200" b="1" i="1" dirty="0" smtClean="0">
                <a:solidFill>
                  <a:prstClr val="black"/>
                </a:solidFill>
              </a:rPr>
              <a:t>We Build Network!!!</a:t>
            </a:r>
            <a:endParaRPr lang="en-IN" sz="1200" b="1" i="1" dirty="0">
              <a:solidFill>
                <a:prstClr val="black"/>
              </a:solidFill>
            </a:endParaRPr>
          </a:p>
        </p:txBody>
      </p:sp>
      <p:sp>
        <p:nvSpPr>
          <p:cNvPr id="9" name="TextBox 8"/>
          <p:cNvSpPr txBox="1"/>
          <p:nvPr/>
        </p:nvSpPr>
        <p:spPr>
          <a:xfrm>
            <a:off x="3017520" y="1897820"/>
            <a:ext cx="7035516" cy="584775"/>
          </a:xfrm>
          <a:prstGeom prst="rect">
            <a:avLst/>
          </a:prstGeom>
          <a:noFill/>
        </p:spPr>
        <p:txBody>
          <a:bodyPr wrap="none" rtlCol="0">
            <a:spAutoFit/>
          </a:bodyPr>
          <a:lstStyle/>
          <a:p>
            <a:r>
              <a:rPr lang="en-IN" sz="3200" b="1" dirty="0" smtClean="0">
                <a:solidFill>
                  <a:prstClr val="black"/>
                </a:solidFill>
              </a:rPr>
              <a:t>Business Problem 9 – World bank group </a:t>
            </a:r>
            <a:endParaRPr lang="en-IN" sz="3200" b="1" dirty="0">
              <a:solidFill>
                <a:prstClr val="black"/>
              </a:solidFill>
            </a:endParaRPr>
          </a:p>
        </p:txBody>
      </p:sp>
    </p:spTree>
    <p:extLst>
      <p:ext uri="{BB962C8B-B14F-4D97-AF65-F5344CB8AC3E}">
        <p14:creationId xmlns:p14="http://schemas.microsoft.com/office/powerpoint/2010/main" val="2812473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1_Deloitte_US_Brand</Template>
  <TotalTime>1768</TotalTime>
  <Words>701</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Tiwari, Rahul</dc:creator>
  <cp:lastModifiedBy>HP</cp:lastModifiedBy>
  <cp:revision>104</cp:revision>
  <dcterms:created xsi:type="dcterms:W3CDTF">2016-08-31T16:48:56Z</dcterms:created>
  <dcterms:modified xsi:type="dcterms:W3CDTF">2017-12-29T12:44:49Z</dcterms:modified>
</cp:coreProperties>
</file>