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264" r:id="rId9"/>
    <p:sldId id="268" r:id="rId10"/>
    <p:sldId id="265" r:id="rId11"/>
    <p:sldId id="267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1"/>
    <p:restoredTop sz="94728"/>
  </p:normalViewPr>
  <p:slideViewPr>
    <p:cSldViewPr snapToGrid="0">
      <p:cViewPr varScale="1">
        <p:scale>
          <a:sx n="101" d="100"/>
          <a:sy n="101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3F00-D51D-E95A-60D3-A1679B618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5B17C-1663-9BCD-559B-AEF5569B1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4AB1B-177A-89E1-43DA-3BB4AAC8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D666-BFA1-0C9A-BC36-3D9925E7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25BD-84C9-8188-BDE9-1FC58D15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248B-7760-0CA7-3F24-B40F17C9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74CF6-4B10-033D-B65F-A6CCBE7F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5C62-08E2-3CCF-D191-67E162A4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46C8C-A0A3-573B-B877-D554755D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D4D2-7FA9-1374-CC6A-62D8BB25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1FC26-927B-CF13-6036-6DDFB942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2D718-5401-6E70-C168-C3269A13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AD46-1D66-43CF-ABA1-48F3D787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4319-9BC7-9152-B24E-B902E50D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76C6-7308-07A8-70C6-C902F6B6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FD1-F619-2B86-F1EF-84338390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AA35-1D1E-9F62-3EF2-6D7EB04E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4B70-A68E-7B4E-6A0C-042B991E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9414-5D97-B063-F438-91B4267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211E-E5C2-CCBA-841F-200DC9AF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0FBC-A954-7F7D-B558-260BA6AF0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CF359-B33F-7517-5F24-AF8E6D8E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EF24-8998-BC62-CA58-C5C980F1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9C87-57E4-0DE7-0435-E5FF2C23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17A0-B7EB-BC36-5CEB-A89ECC39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D726-7A98-3CEA-9AFA-BD982BA7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E873-952B-4A30-87E3-553D944E0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3963-509C-1F91-1C58-3B4E4609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51D8B-C619-42CF-A44D-0CBDEA81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C259F-E383-AB2A-25AC-65E49FEE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87CC-06C7-ADDD-33E6-D3AC9012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B163-6AF2-318C-C724-54E8B9D8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10E9-2439-0628-955F-95E234C2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AAE95-1B91-CB17-F591-FF78BEFBE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797-711E-A931-3DCD-3C6BA8B36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D8786-3501-1BB8-AA7B-129B2214F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57955-F6A6-1777-8103-7EF4643F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84B55-1607-B265-0E6A-E650114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7B48C-EE0C-3A2C-ECF2-3AC05118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529B-6CCF-4DB7-1927-9ECB5DD8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8FF0D-8C8E-3666-0E1A-1346BF04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C498B-85DA-38EA-3984-EDD94C8E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5A06F-DA7D-ADEE-B09C-0E941956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B8ED6-9A48-1EBC-9046-1221DA61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502A4-6A14-06BD-7C13-AD24875B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C28D9-C834-F339-9FA6-BD3DBD9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68B4-9378-33FA-2C4D-BC79274E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7421-5D4E-000A-D6DD-26DD60F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7ED1C-67CB-112A-1948-F157456D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5EAF9-E4AE-F79B-91AF-53CC653F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3D67-F67E-1A07-259F-484403D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6BDF-70D3-EC60-79F1-DEF99429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2DED-B157-D846-715A-EC75126E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9F8FA-32DE-F26D-0ED1-FAD8DE323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0746E-C912-79F8-FE7A-CA9A56270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57641-5E89-0A04-6DF3-9C00D84B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9D734-772D-565A-AAD0-E366356C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DACEF-2A26-79F0-EA50-C5FB2491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9A3D6-00E7-F0C2-D0B6-387416C5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D0D5-DD34-8A5C-D06E-E85B15166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B2B0-38B4-3072-0B7E-29BF3BB4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F5B16-AB79-FF4F-BBE7-B38D3D26C57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A857-C2B0-039E-6A9F-84E2E0BF3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27B7-9787-4E4D-5E93-23D5319A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9C637-57B3-DF42-8B36-2F4E8360C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8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tainer.org/docs/user/main/definition_fi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pronim.org/neurodocker" TargetMode="External"/><Relationship Id="rId2" Type="http://schemas.openxmlformats.org/officeDocument/2006/relationships/hyperlink" Target="https://github.com/NeuroDesk/neurocontain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pcced.github.io/2023-09-06-rse-singularity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F387-77CB-08D7-9FE2-56F2D5CC5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building </a:t>
            </a:r>
            <a:r>
              <a:rPr lang="en-US" dirty="0" err="1"/>
              <a:t>apptainer</a:t>
            </a:r>
            <a:r>
              <a:rPr lang="en-US" dirty="0"/>
              <a:t>* containers on </a:t>
            </a:r>
            <a:r>
              <a:rPr lang="en-US" dirty="0" err="1"/>
              <a:t>nyx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8A9E4-90CF-F1AE-07D5-24C33077A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*singularity</a:t>
            </a:r>
          </a:p>
        </p:txBody>
      </p:sp>
    </p:spTree>
    <p:extLst>
      <p:ext uri="{BB962C8B-B14F-4D97-AF65-F5344CB8AC3E}">
        <p14:creationId xmlns:p14="http://schemas.microsoft.com/office/powerpoint/2010/main" val="408345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267A-CD3A-4569-5B48-35C3140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chemeClr val="accent1"/>
                </a:solidFill>
              </a:rPr>
              <a:t>build</a:t>
            </a:r>
            <a:r>
              <a:rPr lang="en-US" dirty="0"/>
              <a:t> an </a:t>
            </a:r>
            <a:r>
              <a:rPr lang="en-US" dirty="0" err="1"/>
              <a:t>apptainer</a:t>
            </a:r>
            <a:r>
              <a:rPr lang="en-US" dirty="0"/>
              <a:t>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6CA1-6D27-ADD1-C6CA-5B3882EF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definition file, e.g.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container.def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dirty="0"/>
              <a:t>Start with a base image pulled from a repo</a:t>
            </a:r>
          </a:p>
          <a:p>
            <a:pPr lvl="2"/>
            <a:r>
              <a:rPr lang="en-US" dirty="0"/>
              <a:t>e.g. a basic installation of some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version</a:t>
            </a:r>
          </a:p>
          <a:p>
            <a:pPr lvl="1"/>
            <a:r>
              <a:rPr lang="en-US" dirty="0"/>
              <a:t>Install and configure additional software in a script-like manner 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apptainer.org</a:t>
            </a:r>
            <a:r>
              <a:rPr lang="en-US" dirty="0">
                <a:hlinkClick r:id="rId2"/>
              </a:rPr>
              <a:t>/docs/user/main/</a:t>
            </a:r>
            <a:r>
              <a:rPr lang="en-US" dirty="0" err="1">
                <a:hlinkClick r:id="rId2"/>
              </a:rPr>
              <a:t>definition_files.html</a:t>
            </a:r>
            <a:endParaRPr lang="en-US" dirty="0"/>
          </a:p>
          <a:p>
            <a:r>
              <a:rPr lang="en-US" dirty="0"/>
              <a:t>Run build: </a:t>
            </a:r>
            <a:br>
              <a:rPr lang="en-US" dirty="0"/>
            </a:br>
            <a:r>
              <a:rPr lang="en-US" sz="23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3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build --</a:t>
            </a:r>
            <a:r>
              <a:rPr lang="en-US" sz="23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fakeroot</a:t>
            </a:r>
            <a:r>
              <a:rPr lang="en-US" sz="23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  <a:r>
              <a:rPr lang="en-US" sz="23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r>
              <a:rPr lang="en-US" sz="23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3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container.def</a:t>
            </a:r>
            <a:endParaRPr lang="en-US" sz="23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dirty="0"/>
              <a:t>Normally superuser rights are required to build container images:</a:t>
            </a:r>
            <a:br>
              <a:rPr lang="en-US" dirty="0"/>
            </a:br>
            <a:r>
              <a:rPr lang="en-US" dirty="0"/>
              <a:t>workaround: --</a:t>
            </a:r>
            <a:r>
              <a:rPr lang="en-US" dirty="0" err="1"/>
              <a:t>fakeroot</a:t>
            </a:r>
            <a:r>
              <a:rPr lang="en-US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359604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DED7-24E8-0BC7-BFC2-53F1BD3D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special about </a:t>
            </a:r>
            <a:r>
              <a:rPr lang="en-US" b="1" dirty="0" err="1">
                <a:solidFill>
                  <a:schemeClr val="accent1"/>
                </a:solidFill>
              </a:rPr>
              <a:t>nyx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465B-62EF-0138-041F-5D14CC25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containers on login node (compute nodes have no internet access)</a:t>
            </a:r>
          </a:p>
          <a:p>
            <a:pPr lvl="1"/>
            <a:r>
              <a:rPr lang="en-US" dirty="0"/>
              <a:t>Alternative: personal computer, docker, etc.</a:t>
            </a:r>
          </a:p>
          <a:p>
            <a:r>
              <a:rPr lang="en-US" dirty="0"/>
              <a:t>Best location: 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~/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</a:p>
          <a:p>
            <a:r>
              <a:rPr lang="en-US" dirty="0"/>
              <a:t>Also use </a:t>
            </a:r>
            <a:r>
              <a:rPr lang="en-US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~/</a:t>
            </a:r>
            <a:r>
              <a:rPr lang="en-US" sz="26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r>
              <a:rPr lang="en-US" sz="26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 </a:t>
            </a:r>
            <a:r>
              <a:rPr lang="en-US" dirty="0"/>
              <a:t>for cache and temporary storage during build:</a:t>
            </a:r>
          </a:p>
          <a:p>
            <a:pPr lvl="1"/>
            <a:r>
              <a:rPr lang="en-US" sz="2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export APPTAINER_TMPDIR=~/</a:t>
            </a:r>
            <a:r>
              <a:rPr lang="en-US" sz="2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r>
              <a:rPr lang="en-US" sz="2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  <a:r>
              <a:rPr lang="en-US" sz="2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tmp</a:t>
            </a:r>
            <a:endParaRPr lang="en-US" sz="22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sz="2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export APPTAINER_CACHEDIR=~/</a:t>
            </a:r>
            <a:r>
              <a:rPr lang="en-US" sz="2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r>
              <a:rPr lang="en-US" sz="22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  <a:r>
              <a:rPr lang="en-US" sz="22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tmp</a:t>
            </a:r>
            <a:endParaRPr lang="en-US" sz="22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--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fakeroot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option</a:t>
            </a: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“destination filesystem does not support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xattrs</a:t>
            </a:r>
            <a:r>
              <a:rPr lang="en-US" dirty="0">
                <a:effectLst/>
                <a:latin typeface="Helvetica Neue" panose="02000503000000020004" pitchFamily="2" charset="0"/>
              </a:rPr>
              <a:t>,” warning</a:t>
            </a:r>
          </a:p>
          <a:p>
            <a:pPr lvl="1"/>
            <a:r>
              <a:rPr lang="en-US" dirty="0">
                <a:latin typeface="Helvetica Neue" panose="02000503000000020004" pitchFamily="2" charset="0"/>
              </a:rPr>
              <a:t>still, everything seems to work fine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3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515F-FE1D-AD56-858E-26F452A9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software in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4816-9725-A048-BF7F-AE3D3A94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  <a:p>
            <a:r>
              <a:rPr lang="en-US" dirty="0"/>
              <a:t>Google/</a:t>
            </a:r>
            <a:r>
              <a:rPr lang="en-US" dirty="0" err="1"/>
              <a:t>Github</a:t>
            </a:r>
            <a:r>
              <a:rPr lang="en-US" dirty="0"/>
              <a:t> for existing container definition file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NeuroDesk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neurocontainers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www.repronim.org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neurodocker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1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4BE8-FB95-03E7-68CB-4496139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F7A6-CBCB-4CD6-BB1E-141F2BB9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ssh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nyx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cd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ptmp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git clone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github.com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dchaimow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/intro-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nyx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cd intro-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-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nyx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4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342F-BF9A-E523-9EC0-2E947FB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EDE7-E7A4-2D01-265E-8F8143DA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https://epcced.github.io/2023-09-06-rse-singularity/index.html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458B-474D-3D4F-F267-E0DEC05E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FE40-D3D0-F0DE-E9BE-663AE663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nyx</a:t>
            </a:r>
            <a:r>
              <a:rPr lang="en-US" dirty="0"/>
              <a:t> or </a:t>
            </a:r>
            <a:r>
              <a:rPr lang="en-US" dirty="0" err="1"/>
              <a:t>gadegtron</a:t>
            </a:r>
            <a:endParaRPr lang="en-US" dirty="0"/>
          </a:p>
          <a:p>
            <a:pPr lvl="1"/>
            <a:r>
              <a:rPr lang="en-US" dirty="0"/>
              <a:t>everything already installed</a:t>
            </a:r>
          </a:p>
          <a:p>
            <a:pPr lvl="1"/>
            <a:r>
              <a:rPr lang="en-US" dirty="0"/>
              <a:t>environment variables?</a:t>
            </a:r>
          </a:p>
          <a:p>
            <a:r>
              <a:rPr lang="en-US" dirty="0" err="1"/>
              <a:t>macos</a:t>
            </a:r>
            <a:r>
              <a:rPr lang="en-US" dirty="0"/>
              <a:t>: requires VM (</a:t>
            </a:r>
            <a:r>
              <a:rPr lang="en-US" dirty="0" err="1"/>
              <a:t>qemu</a:t>
            </a:r>
            <a:r>
              <a:rPr lang="en-US" dirty="0"/>
              <a:t> and lima) AND intel emulation</a:t>
            </a:r>
          </a:p>
          <a:p>
            <a:pPr lvl="1"/>
            <a:r>
              <a:rPr lang="en-US" dirty="0"/>
              <a:t>install homebrew</a:t>
            </a:r>
          </a:p>
          <a:p>
            <a:pPr lvl="1"/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brew install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qemu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lima</a:t>
            </a:r>
          </a:p>
          <a:p>
            <a:pPr lvl="1"/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limactl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start --name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apptainer_intel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--arch x86_64 \ template://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endParaRPr lang="en-US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2"/>
            <a:r>
              <a:rPr lang="en-US" sz="1600" dirty="0">
                <a:ea typeface="Fira Code" pitchFamily="49" charset="0"/>
                <a:cs typeface="Fira Code" pitchFamily="49" charset="0"/>
              </a:rPr>
              <a:t>edit, adding:</a:t>
            </a:r>
            <a:br>
              <a:rPr lang="en-US" sz="16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 dirty="0"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ssh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 </a:t>
            </a:r>
            <a:b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 </a:t>
            </a:r>
            <a:r>
              <a:rPr lang="en-US" sz="1400" dirty="0"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forwardX11</a:t>
            </a:r>
            <a:r>
              <a:rPr lang="en-US" sz="1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 </a:t>
            </a:r>
            <a:r>
              <a:rPr lang="en-US" sz="1400" dirty="0"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true</a:t>
            </a:r>
            <a:endParaRPr lang="en-US" sz="16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EA8-EF52-5D9A-FD87-3BD2DDF7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83D3-E919-ECDC-658A-2A4C376B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</a:t>
            </a:r>
            <a:r>
              <a:rPr lang="en-US" b="1" dirty="0">
                <a:solidFill>
                  <a:schemeClr val="accent1"/>
                </a:solidFill>
              </a:rPr>
              <a:t>simulate</a:t>
            </a:r>
            <a:r>
              <a:rPr lang="en-US" dirty="0"/>
              <a:t> a computer with its own OS and software installation that is independent of the host computer</a:t>
            </a:r>
          </a:p>
          <a:p>
            <a:r>
              <a:rPr lang="en-US" dirty="0"/>
              <a:t>A virtual machine can simulate any OS</a:t>
            </a:r>
          </a:p>
          <a:p>
            <a:r>
              <a:rPr lang="en-US" dirty="0"/>
              <a:t>A container runs on-top of some Linux components of the host computer</a:t>
            </a:r>
          </a:p>
          <a:p>
            <a:pPr lvl="1">
              <a:buFont typeface="System Font Regular"/>
              <a:buChar char="→"/>
            </a:pPr>
            <a:r>
              <a:rPr lang="en-US" dirty="0"/>
              <a:t> More lightweight but still allows to simulate any Linux</a:t>
            </a:r>
          </a:p>
          <a:p>
            <a:r>
              <a:rPr lang="en-US" dirty="0"/>
              <a:t>Running container is launched from an </a:t>
            </a:r>
            <a:r>
              <a:rPr lang="en-US" b="1" dirty="0">
                <a:solidFill>
                  <a:schemeClr val="accent1"/>
                </a:solidFill>
              </a:rPr>
              <a:t>image</a:t>
            </a:r>
            <a:r>
              <a:rPr lang="en-US" dirty="0"/>
              <a:t> (e.g. </a:t>
            </a:r>
            <a:r>
              <a:rPr lang="en-US" dirty="0" err="1"/>
              <a:t>container.sif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used to run your virtual computer wherever and how many times you want</a:t>
            </a:r>
          </a:p>
          <a:p>
            <a:r>
              <a:rPr lang="en-US" dirty="0"/>
              <a:t>The container image is built from a </a:t>
            </a:r>
            <a:r>
              <a:rPr lang="en-US" b="1" dirty="0">
                <a:solidFill>
                  <a:schemeClr val="accent1"/>
                </a:solidFill>
              </a:rPr>
              <a:t>recipe file </a:t>
            </a:r>
            <a:r>
              <a:rPr lang="en-US" dirty="0"/>
              <a:t>(e.g. </a:t>
            </a:r>
            <a:r>
              <a:rPr lang="en-US" dirty="0" err="1"/>
              <a:t>container.def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269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38B3-A4AC-AFC9-B71D-1E68A78A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3C54-DDA4-9DE0-C888-19D0273DC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Documentation</a:t>
            </a:r>
          </a:p>
          <a:p>
            <a:pPr lvl="1"/>
            <a:r>
              <a:rPr lang="en-US" dirty="0"/>
              <a:t>there is a clear record of what software and software dependencies were used, from bottom to top.</a:t>
            </a:r>
          </a:p>
          <a:p>
            <a:r>
              <a:rPr lang="en-US" b="1" dirty="0">
                <a:solidFill>
                  <a:schemeClr val="accent1"/>
                </a:solidFill>
              </a:rPr>
              <a:t>Portability</a:t>
            </a:r>
          </a:p>
          <a:p>
            <a:pPr lvl="1"/>
            <a:r>
              <a:rPr lang="en-US" dirty="0"/>
              <a:t>the container can be used on any computer on which Singularity/</a:t>
            </a:r>
            <a:r>
              <a:rPr lang="en-US" dirty="0" err="1"/>
              <a:t>Apptainer</a:t>
            </a:r>
            <a:r>
              <a:rPr lang="en-US" dirty="0"/>
              <a:t> can be installed.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Reproducibility</a:t>
            </a:r>
          </a:p>
          <a:p>
            <a:pPr lvl="1"/>
            <a:r>
              <a:rPr lang="en-US" dirty="0"/>
              <a:t>you can use the exact same software and environment on your computer and on other resources (like a large-scale computing cluster).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Configurability</a:t>
            </a:r>
          </a:p>
          <a:p>
            <a:pPr lvl="1"/>
            <a:r>
              <a:rPr lang="en-US" dirty="0"/>
              <a:t>containers can be sized to take advantage of more resources (memory, CPU, etc.) on large systems (clusters) or less, depending on the circumstances.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9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F60D-7CDA-BE88-47E0-1CED69CF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What is Singularity/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Apptainer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Ubuntu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53C09-304A-9623-3AC4-B90B78D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container software: </a:t>
            </a:r>
            <a:r>
              <a:rPr lang="en-US" b="1" dirty="0">
                <a:solidFill>
                  <a:schemeClr val="accent1"/>
                </a:solidFill>
              </a:rPr>
              <a:t>docker</a:t>
            </a:r>
          </a:p>
          <a:p>
            <a:pPr lvl="1"/>
            <a:r>
              <a:rPr lang="en-US" dirty="0"/>
              <a:t>Problematic on multi-user systems without superuser rights</a:t>
            </a:r>
          </a:p>
          <a:p>
            <a:r>
              <a:rPr lang="en-US" dirty="0"/>
              <a:t>Alternative, widely used on HPCs: </a:t>
            </a:r>
            <a:r>
              <a:rPr lang="en-US" b="1" dirty="0">
                <a:solidFill>
                  <a:schemeClr val="accent1"/>
                </a:solidFill>
              </a:rPr>
              <a:t>singularity</a:t>
            </a:r>
          </a:p>
          <a:p>
            <a:r>
              <a:rPr lang="en-US" dirty="0"/>
              <a:t>In 2021 singularity project split:</a:t>
            </a:r>
          </a:p>
          <a:p>
            <a:pPr lvl="1"/>
            <a:r>
              <a:rPr lang="en-US" dirty="0"/>
              <a:t>commercial fork: </a:t>
            </a:r>
            <a:r>
              <a:rPr lang="en-US" dirty="0" err="1"/>
              <a:t>SingularityCE</a:t>
            </a:r>
            <a:endParaRPr lang="en-US" dirty="0"/>
          </a:p>
          <a:p>
            <a:pPr lvl="1"/>
            <a:r>
              <a:rPr lang="en-US" dirty="0"/>
              <a:t>free: renamed to </a:t>
            </a:r>
            <a:r>
              <a:rPr lang="en-US" b="1" dirty="0" err="1">
                <a:solidFill>
                  <a:schemeClr val="accent1"/>
                </a:solidFill>
              </a:rPr>
              <a:t>apptainer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8CB1-27B8-9500-0B4A-ACC0646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chemeClr val="accent1"/>
                </a:solidFill>
              </a:rPr>
              <a:t>get</a:t>
            </a:r>
            <a:r>
              <a:rPr lang="en-US" dirty="0"/>
              <a:t> an </a:t>
            </a:r>
            <a:r>
              <a:rPr lang="en-US" dirty="0" err="1"/>
              <a:t>apptainer</a:t>
            </a:r>
            <a:r>
              <a:rPr lang="en-US" dirty="0"/>
              <a:t>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8E38-77D8-C66C-6C2A-1B6A9453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</a:t>
            </a:r>
          </a:p>
          <a:p>
            <a:r>
              <a:rPr lang="en-US" dirty="0"/>
              <a:t>pull from repository</a:t>
            </a:r>
          </a:p>
          <a:p>
            <a:r>
              <a:rPr lang="en-US" dirty="0"/>
              <a:t>pull and convert docker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6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9964-964A-4B5F-AF2C-AF4CE26C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chemeClr val="accent1"/>
                </a:solidFill>
              </a:rPr>
              <a:t>run</a:t>
            </a:r>
            <a:r>
              <a:rPr lang="en-US" dirty="0"/>
              <a:t> an </a:t>
            </a:r>
            <a:r>
              <a:rPr lang="en-US" dirty="0" err="1"/>
              <a:t>apptainer</a:t>
            </a:r>
            <a:r>
              <a:rPr lang="en-US" dirty="0"/>
              <a:t>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EC67-07D4-5F0F-210F-1619B621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run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</a:p>
          <a:p>
            <a:pPr lvl="1"/>
            <a:r>
              <a:rPr lang="en-US" dirty="0">
                <a:ea typeface="Fira Code" pitchFamily="49" charset="0"/>
                <a:cs typeface="Fira Code" pitchFamily="49" charset="0"/>
              </a:rPr>
              <a:t>runs </a:t>
            </a:r>
            <a:r>
              <a:rPr lang="en-US" dirty="0" err="1">
                <a:ea typeface="Fira Code" pitchFamily="49" charset="0"/>
                <a:cs typeface="Fira Code" pitchFamily="49" charset="0"/>
              </a:rPr>
              <a:t>prefedined</a:t>
            </a:r>
            <a:r>
              <a:rPr lang="en-US" dirty="0">
                <a:ea typeface="Fira Code" pitchFamily="49" charset="0"/>
                <a:cs typeface="Fira Code" pitchFamily="49" charset="0"/>
              </a:rPr>
              <a:t> script inside container</a:t>
            </a:r>
          </a:p>
          <a:p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exec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command</a:t>
            </a:r>
          </a:p>
          <a:p>
            <a:pPr lvl="1"/>
            <a:r>
              <a:rPr lang="en-US" dirty="0">
                <a:ea typeface="Fira Code" pitchFamily="49" charset="0"/>
                <a:cs typeface="Fira Code" pitchFamily="49" charset="0"/>
              </a:rPr>
              <a:t>runs a specific command inside container </a:t>
            </a:r>
          </a:p>
          <a:p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apptainer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shell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dirty="0">
                <a:ea typeface="Fira Code" pitchFamily="49" charset="0"/>
                <a:cs typeface="Fira Code" pitchFamily="49" charset="0"/>
              </a:rPr>
              <a:t>launches interactive shell inside container</a:t>
            </a:r>
          </a:p>
        </p:txBody>
      </p:sp>
    </p:spTree>
    <p:extLst>
      <p:ext uri="{BB962C8B-B14F-4D97-AF65-F5344CB8AC3E}">
        <p14:creationId xmlns:p14="http://schemas.microsoft.com/office/powerpoint/2010/main" val="218332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017A-F9CC-0224-D066-413BEAC3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– host system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E0B1-75B2-1A35-1115-4DE13382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Binding</a:t>
            </a:r>
            <a:r>
              <a:rPr lang="en-US" dirty="0"/>
              <a:t> directories (=linking)</a:t>
            </a:r>
          </a:p>
          <a:p>
            <a:pPr lvl="1"/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singularity shell -B /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host_dir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:/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container_dir</a:t>
            </a: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20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container.sif</a:t>
            </a:r>
            <a:endParaRPr lang="en-US" sz="20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lvl="1"/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APPTAINER_BINDPATH</a:t>
            </a:r>
          </a:p>
          <a:p>
            <a:r>
              <a:rPr lang="en-US" dirty="0"/>
              <a:t>Some default bindings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user data (you are the same user inside and outside the container)</a:t>
            </a:r>
          </a:p>
        </p:txBody>
      </p:sp>
    </p:spTree>
    <p:extLst>
      <p:ext uri="{BB962C8B-B14F-4D97-AF65-F5344CB8AC3E}">
        <p14:creationId xmlns:p14="http://schemas.microsoft.com/office/powerpoint/2010/main" val="355224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654</Words>
  <Application>Microsoft Macintosh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Fira Code</vt:lpstr>
      <vt:lpstr>Helvetica Neue</vt:lpstr>
      <vt:lpstr>System Font Regular</vt:lpstr>
      <vt:lpstr>Ubuntu</vt:lpstr>
      <vt:lpstr>Office Theme</vt:lpstr>
      <vt:lpstr>Intro to building apptainer* containers on nyx</vt:lpstr>
      <vt:lpstr>More info</vt:lpstr>
      <vt:lpstr>Setup</vt:lpstr>
      <vt:lpstr>What is a container?</vt:lpstr>
      <vt:lpstr>Why containers?</vt:lpstr>
      <vt:lpstr>What is Singularity/Apptainer?</vt:lpstr>
      <vt:lpstr>How to get an apptainer container?</vt:lpstr>
      <vt:lpstr>How to run an apptainer container?</vt:lpstr>
      <vt:lpstr>Container – host system interactions</vt:lpstr>
      <vt:lpstr>How to build an apptainer container?</vt:lpstr>
      <vt:lpstr>What is special about nyx?</vt:lpstr>
      <vt:lpstr>How to install software in a container?</vt:lpstr>
      <vt:lpstr>Practical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 Chaimow</dc:creator>
  <cp:lastModifiedBy>Denis Chaimow</cp:lastModifiedBy>
  <cp:revision>7</cp:revision>
  <dcterms:created xsi:type="dcterms:W3CDTF">2024-10-25T08:04:04Z</dcterms:created>
  <dcterms:modified xsi:type="dcterms:W3CDTF">2024-10-29T11:55:06Z</dcterms:modified>
</cp:coreProperties>
</file>