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0" r:id="rId5"/>
    <p:sldId id="264" r:id="rId6"/>
    <p:sldId id="266" r:id="rId7"/>
    <p:sldId id="267" r:id="rId8"/>
    <p:sldId id="262" r:id="rId9"/>
    <p:sldId id="268" r:id="rId10"/>
    <p:sldId id="270" r:id="rId11"/>
    <p:sldId id="2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4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242092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120166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124466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214233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188772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390829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39457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426046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65570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372870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D825BD-5CA3-409A-9D66-DAD0BCBE28F3}" type="datetimeFigureOut">
              <a:rPr lang="zh-CN" altLang="en-US" smtClean="0"/>
              <a:t>15/9/30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1154025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825BD-5CA3-409A-9D66-DAD0BCBE28F3}" type="datetimeFigureOut">
              <a:rPr lang="zh-CN" altLang="en-US" smtClean="0"/>
              <a:t>15/9/30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BF498-CA09-4C5F-89F7-AAD98F45C839}" type="slidenum">
              <a:rPr lang="zh-CN" altLang="en-US" smtClean="0"/>
              <a:t>‹#›</a:t>
            </a:fld>
            <a:endParaRPr lang="zh-CN" altLang="en-US"/>
          </a:p>
        </p:txBody>
      </p:sp>
    </p:spTree>
    <p:extLst>
      <p:ext uri="{BB962C8B-B14F-4D97-AF65-F5344CB8AC3E}">
        <p14:creationId xmlns:p14="http://schemas.microsoft.com/office/powerpoint/2010/main" val="417960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gif"/><Relationship Id="rId21" Type="http://schemas.openxmlformats.org/officeDocument/2006/relationships/image" Target="../media/image29.gif"/><Relationship Id="rId22" Type="http://schemas.openxmlformats.org/officeDocument/2006/relationships/image" Target="../media/image30.gif"/><Relationship Id="rId23" Type="http://schemas.openxmlformats.org/officeDocument/2006/relationships/image" Target="../media/image31.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jpeg"/><Relationship Id="rId18" Type="http://schemas.openxmlformats.org/officeDocument/2006/relationships/image" Target="../media/image26.png"/><Relationship Id="rId19" Type="http://schemas.openxmlformats.org/officeDocument/2006/relationships/image" Target="../media/image27.gif"/><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gif"/><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200" dirty="0" smtClean="0">
                <a:latin typeface="华文中宋" panose="02010600040101010101" pitchFamily="2" charset="-122"/>
                <a:ea typeface="华文中宋" panose="02010600040101010101" pitchFamily="2" charset="-122"/>
              </a:rPr>
              <a:t>超越学科的认知基础</a:t>
            </a:r>
            <a:r>
              <a:rPr lang="en-US" altLang="zh-CN" sz="3200" dirty="0" smtClean="0">
                <a:latin typeface="华文中宋" panose="02010600040101010101" pitchFamily="2" charset="-122"/>
                <a:ea typeface="华文中宋" panose="02010600040101010101" pitchFamily="2" charset="-122"/>
              </a:rPr>
              <a:t>(</a:t>
            </a:r>
            <a:r>
              <a:rPr lang="zh-CN" altLang="en-US" sz="3200" dirty="0" smtClean="0">
                <a:latin typeface="华文中宋" panose="02010600040101010101" pitchFamily="2" charset="-122"/>
                <a:ea typeface="华文中宋" panose="02010600040101010101" pitchFamily="2" charset="-122"/>
              </a:rPr>
              <a:t>法学模块</a:t>
            </a:r>
            <a:r>
              <a:rPr lang="en-US" altLang="zh-CN" sz="3200" dirty="0" smtClean="0">
                <a:latin typeface="华文中宋" panose="02010600040101010101" pitchFamily="2" charset="-122"/>
                <a:ea typeface="华文中宋" panose="02010600040101010101" pitchFamily="2" charset="-122"/>
              </a:rPr>
              <a:t>)</a:t>
            </a:r>
            <a:r>
              <a:rPr lang="zh-CN" altLang="en-US" sz="3200" dirty="0" smtClean="0">
                <a:latin typeface="华文中宋" panose="02010600040101010101" pitchFamily="2" charset="-122"/>
                <a:ea typeface="华文中宋" panose="02010600040101010101" pitchFamily="2" charset="-122"/>
              </a:rPr>
              <a:t>：</a:t>
            </a:r>
            <a:r>
              <a:rPr lang="en-US" altLang="zh-CN" sz="3200" dirty="0" smtClean="0">
                <a:latin typeface="华文中宋" panose="02010600040101010101" pitchFamily="2" charset="-122"/>
                <a:ea typeface="华文中宋" panose="02010600040101010101" pitchFamily="2" charset="-122"/>
              </a:rPr>
              <a:t/>
            </a:r>
            <a:br>
              <a:rPr lang="en-US" altLang="zh-CN" sz="3200" dirty="0" smtClean="0">
                <a:latin typeface="华文中宋" panose="02010600040101010101" pitchFamily="2" charset="-122"/>
                <a:ea typeface="华文中宋" panose="02010600040101010101" pitchFamily="2" charset="-122"/>
              </a:rPr>
            </a:br>
            <a:r>
              <a:rPr lang="en-US" altLang="zh-CN" sz="3200" dirty="0">
                <a:latin typeface="华文中宋" panose="02010600040101010101" pitchFamily="2" charset="-122"/>
                <a:ea typeface="华文中宋" panose="02010600040101010101" pitchFamily="2" charset="-122"/>
              </a:rPr>
              <a:t/>
            </a:r>
            <a:br>
              <a:rPr lang="en-US" altLang="zh-CN" sz="3200" dirty="0">
                <a:latin typeface="华文中宋" panose="02010600040101010101" pitchFamily="2" charset="-122"/>
                <a:ea typeface="华文中宋" panose="02010600040101010101" pitchFamily="2" charset="-122"/>
              </a:rPr>
            </a:br>
            <a:r>
              <a:rPr lang="zh-CN" altLang="en-US" sz="3200" dirty="0" smtClean="0">
                <a:latin typeface="华文中宋" panose="02010600040101010101" pitchFamily="2" charset="-122"/>
                <a:ea typeface="华文中宋" panose="02010600040101010101" pitchFamily="2" charset="-122"/>
              </a:rPr>
              <a:t>供课堂讨论使用的一些素材</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2971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华文中宋" panose="02010600040101010101" pitchFamily="2" charset="-122"/>
                <a:ea typeface="华文中宋" panose="02010600040101010101" pitchFamily="2" charset="-122"/>
              </a:rPr>
              <a:t>法律电商时代</a:t>
            </a:r>
            <a:endParaRPr lang="zh-CN" altLang="en-US" sz="2800" dirty="0">
              <a:latin typeface="华文中宋" panose="02010600040101010101" pitchFamily="2" charset="-122"/>
              <a:ea typeface="华文中宋" panose="02010600040101010101" pitchFamily="2" charset="-122"/>
            </a:endParaRPr>
          </a:p>
        </p:txBody>
      </p:sp>
      <p:grpSp>
        <p:nvGrpSpPr>
          <p:cNvPr id="3" name="组合 2"/>
          <p:cNvGrpSpPr/>
          <p:nvPr/>
        </p:nvGrpSpPr>
        <p:grpSpPr>
          <a:xfrm>
            <a:off x="780387" y="1793621"/>
            <a:ext cx="5386209" cy="3425558"/>
            <a:chOff x="1800764" y="1979331"/>
            <a:chExt cx="8505086" cy="3505222"/>
          </a:xfrm>
        </p:grpSpPr>
        <p:grpSp>
          <p:nvGrpSpPr>
            <p:cNvPr id="7" name="Group 170"/>
            <p:cNvGrpSpPr/>
            <p:nvPr/>
          </p:nvGrpSpPr>
          <p:grpSpPr>
            <a:xfrm>
              <a:off x="1800765" y="2979461"/>
              <a:ext cx="1159340" cy="642945"/>
              <a:chOff x="-3961" y="-1"/>
              <a:chExt cx="1159338" cy="642944"/>
            </a:xfrm>
          </p:grpSpPr>
          <p:sp>
            <p:nvSpPr>
              <p:cNvPr id="8" name="Shape 166"/>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sz="900"/>
              </a:p>
            </p:txBody>
          </p:sp>
          <p:grpSp>
            <p:nvGrpSpPr>
              <p:cNvPr id="9" name="Group 169"/>
              <p:cNvGrpSpPr/>
              <p:nvPr/>
            </p:nvGrpSpPr>
            <p:grpSpPr>
              <a:xfrm>
                <a:off x="-3961" y="71437"/>
                <a:ext cx="1159338" cy="514356"/>
                <a:chOff x="-75399" y="-1"/>
                <a:chExt cx="1159336" cy="514355"/>
              </a:xfrm>
            </p:grpSpPr>
            <p:sp>
              <p:nvSpPr>
                <p:cNvPr id="10" name="Shape 167"/>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11" name="Shape 168"/>
                <p:cNvSpPr/>
                <p:nvPr/>
              </p:nvSpPr>
              <p:spPr>
                <a:xfrm>
                  <a:off x="-75399" y="146469"/>
                  <a:ext cx="1159336"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在线撮合交易</a:t>
                  </a:r>
                </a:p>
              </p:txBody>
            </p:sp>
          </p:grpSp>
        </p:grpSp>
        <p:sp>
          <p:nvSpPr>
            <p:cNvPr id="12" name="Shape 172"/>
            <p:cNvSpPr/>
            <p:nvPr/>
          </p:nvSpPr>
          <p:spPr>
            <a:xfrm>
              <a:off x="1804727" y="2050770"/>
              <a:ext cx="1143009" cy="642943"/>
            </a:xfrm>
            <a:prstGeom prst="rect">
              <a:avLst/>
            </a:prstGeom>
            <a:solidFill>
              <a:srgbClr val="4F81BD"/>
            </a:solidFill>
            <a:ln w="15875">
              <a:solidFill>
                <a:srgbClr val="558ED5"/>
              </a:solidFill>
              <a:round/>
            </a:ln>
          </p:spPr>
          <p:txBody>
            <a:bodyPr lIns="0" tIns="0" rIns="0" bIns="0" anchor="ctr"/>
            <a:lstStyle/>
            <a:p>
              <a:pPr lvl="0" defTabSz="1028700">
                <a:defRPr sz="2000"/>
              </a:pPr>
              <a:endParaRPr sz="900"/>
            </a:p>
          </p:txBody>
        </p:sp>
        <p:grpSp>
          <p:nvGrpSpPr>
            <p:cNvPr id="13" name="Group 175"/>
            <p:cNvGrpSpPr/>
            <p:nvPr/>
          </p:nvGrpSpPr>
          <p:grpSpPr>
            <a:xfrm>
              <a:off x="1800764" y="2122206"/>
              <a:ext cx="1159340" cy="514356"/>
              <a:chOff x="-75401" y="-1"/>
              <a:chExt cx="1159339" cy="514355"/>
            </a:xfrm>
          </p:grpSpPr>
          <p:sp>
            <p:nvSpPr>
              <p:cNvPr id="14" name="Shape 173"/>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15" name="Shape 174"/>
              <p:cNvSpPr/>
              <p:nvPr/>
            </p:nvSpPr>
            <p:spPr>
              <a:xfrm>
                <a:off x="-75401" y="146467"/>
                <a:ext cx="1159339"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法律文书提供</a:t>
                </a:r>
              </a:p>
            </p:txBody>
          </p:sp>
        </p:grpSp>
        <p:sp>
          <p:nvSpPr>
            <p:cNvPr id="16" name="Shape 176"/>
            <p:cNvSpPr/>
            <p:nvPr/>
          </p:nvSpPr>
          <p:spPr>
            <a:xfrm>
              <a:off x="1804727" y="3908157"/>
              <a:ext cx="1143009" cy="642943"/>
            </a:xfrm>
            <a:prstGeom prst="rect">
              <a:avLst/>
            </a:prstGeom>
            <a:solidFill>
              <a:srgbClr val="4F81BD"/>
            </a:solidFill>
            <a:ln w="15875">
              <a:solidFill>
                <a:srgbClr val="558ED5"/>
              </a:solidFill>
              <a:round/>
            </a:ln>
          </p:spPr>
          <p:txBody>
            <a:bodyPr lIns="0" tIns="0" rIns="0" bIns="0" anchor="ctr"/>
            <a:lstStyle/>
            <a:p>
              <a:pPr lvl="0" defTabSz="1028700">
                <a:defRPr sz="2000"/>
              </a:pPr>
              <a:endParaRPr sz="900"/>
            </a:p>
          </p:txBody>
        </p:sp>
        <p:grpSp>
          <p:nvGrpSpPr>
            <p:cNvPr id="17" name="Group 179"/>
            <p:cNvGrpSpPr/>
            <p:nvPr/>
          </p:nvGrpSpPr>
          <p:grpSpPr>
            <a:xfrm>
              <a:off x="1800764" y="3979595"/>
              <a:ext cx="1159340" cy="514356"/>
              <a:chOff x="-75401" y="-1"/>
              <a:chExt cx="1159339" cy="514355"/>
            </a:xfrm>
          </p:grpSpPr>
          <p:sp>
            <p:nvSpPr>
              <p:cNvPr id="18" name="Shape 177"/>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19" name="Shape 178"/>
              <p:cNvSpPr/>
              <p:nvPr/>
            </p:nvSpPr>
            <p:spPr>
              <a:xfrm>
                <a:off x="-75401" y="146467"/>
                <a:ext cx="1159339"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法律数据分析</a:t>
                </a:r>
              </a:p>
            </p:txBody>
          </p:sp>
        </p:grpSp>
        <p:sp>
          <p:nvSpPr>
            <p:cNvPr id="20" name="Shape 180"/>
            <p:cNvSpPr/>
            <p:nvPr/>
          </p:nvSpPr>
          <p:spPr>
            <a:xfrm>
              <a:off x="1804727" y="4836852"/>
              <a:ext cx="1143009" cy="642943"/>
            </a:xfrm>
            <a:prstGeom prst="rect">
              <a:avLst/>
            </a:prstGeom>
            <a:solidFill>
              <a:srgbClr val="4F81BD"/>
            </a:solidFill>
            <a:ln w="15875">
              <a:solidFill>
                <a:srgbClr val="558ED5"/>
              </a:solidFill>
              <a:round/>
            </a:ln>
          </p:spPr>
          <p:txBody>
            <a:bodyPr lIns="0" tIns="0" rIns="0" bIns="0" anchor="ctr"/>
            <a:lstStyle/>
            <a:p>
              <a:pPr lvl="0" defTabSz="1028700">
                <a:defRPr sz="2000"/>
              </a:pPr>
              <a:endParaRPr sz="900"/>
            </a:p>
          </p:txBody>
        </p:sp>
        <p:grpSp>
          <p:nvGrpSpPr>
            <p:cNvPr id="21" name="Group 183"/>
            <p:cNvGrpSpPr/>
            <p:nvPr/>
          </p:nvGrpSpPr>
          <p:grpSpPr>
            <a:xfrm>
              <a:off x="1876165" y="4908288"/>
              <a:ext cx="1008538" cy="514356"/>
              <a:chOff x="0" y="-1"/>
              <a:chExt cx="1008537" cy="514355"/>
            </a:xfrm>
          </p:grpSpPr>
          <p:sp>
            <p:nvSpPr>
              <p:cNvPr id="22" name="Shape 181"/>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23" name="Shape 182"/>
              <p:cNvSpPr/>
              <p:nvPr/>
            </p:nvSpPr>
            <p:spPr>
              <a:xfrm>
                <a:off x="11966" y="146467"/>
                <a:ext cx="984605"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法律数据库</a:t>
                </a:r>
              </a:p>
            </p:txBody>
          </p:sp>
        </p:grpSp>
        <p:pic>
          <p:nvPicPr>
            <p:cNvPr id="24" name="image10.png"/>
            <p:cNvPicPr/>
            <p:nvPr/>
          </p:nvPicPr>
          <p:blipFill>
            <a:blip r:embed="rId2">
              <a:extLst/>
            </a:blip>
            <a:stretch>
              <a:fillRect/>
            </a:stretch>
          </p:blipFill>
          <p:spPr>
            <a:xfrm>
              <a:off x="5519503" y="2122207"/>
              <a:ext cx="1676395" cy="598713"/>
            </a:xfrm>
            <a:prstGeom prst="rect">
              <a:avLst/>
            </a:prstGeom>
            <a:ln w="12700">
              <a:miter lim="400000"/>
            </a:ln>
          </p:spPr>
        </p:pic>
        <p:pic>
          <p:nvPicPr>
            <p:cNvPr id="25" name="image11.png"/>
            <p:cNvPicPr/>
            <p:nvPr/>
          </p:nvPicPr>
          <p:blipFill>
            <a:blip r:embed="rId3">
              <a:extLst/>
            </a:blip>
            <a:stretch>
              <a:fillRect/>
            </a:stretch>
          </p:blipFill>
          <p:spPr>
            <a:xfrm>
              <a:off x="8734213" y="4836852"/>
              <a:ext cx="1500199" cy="647701"/>
            </a:xfrm>
            <a:prstGeom prst="rect">
              <a:avLst/>
            </a:prstGeom>
            <a:ln w="12700">
              <a:miter lim="400000"/>
            </a:ln>
          </p:spPr>
        </p:pic>
        <p:pic>
          <p:nvPicPr>
            <p:cNvPr id="26" name="image12.gif" descr="LegalZoom"/>
            <p:cNvPicPr/>
            <p:nvPr/>
          </p:nvPicPr>
          <p:blipFill>
            <a:blip r:embed="rId4">
              <a:extLst/>
            </a:blip>
            <a:stretch>
              <a:fillRect/>
            </a:stretch>
          </p:blipFill>
          <p:spPr>
            <a:xfrm>
              <a:off x="5590941" y="3122340"/>
              <a:ext cx="1866901" cy="409576"/>
            </a:xfrm>
            <a:prstGeom prst="rect">
              <a:avLst/>
            </a:prstGeom>
            <a:ln w="12700">
              <a:miter lim="400000"/>
            </a:ln>
          </p:spPr>
        </p:pic>
        <p:pic>
          <p:nvPicPr>
            <p:cNvPr id="27" name="image13.png"/>
            <p:cNvPicPr/>
            <p:nvPr/>
          </p:nvPicPr>
          <p:blipFill>
            <a:blip r:embed="rId5">
              <a:extLst/>
            </a:blip>
            <a:stretch>
              <a:fillRect/>
            </a:stretch>
          </p:blipFill>
          <p:spPr>
            <a:xfrm>
              <a:off x="3233487" y="3836719"/>
              <a:ext cx="2143141" cy="635759"/>
            </a:xfrm>
            <a:prstGeom prst="rect">
              <a:avLst/>
            </a:prstGeom>
            <a:ln w="12700">
              <a:miter lim="400000"/>
            </a:ln>
          </p:spPr>
        </p:pic>
        <p:pic>
          <p:nvPicPr>
            <p:cNvPr id="28" name="image14.png"/>
            <p:cNvPicPr/>
            <p:nvPr/>
          </p:nvPicPr>
          <p:blipFill>
            <a:blip r:embed="rId6">
              <a:extLst/>
            </a:blip>
            <a:stretch>
              <a:fillRect/>
            </a:stretch>
          </p:blipFill>
          <p:spPr>
            <a:xfrm>
              <a:off x="3304924" y="4836852"/>
              <a:ext cx="2071703" cy="571505"/>
            </a:xfrm>
            <a:prstGeom prst="rect">
              <a:avLst/>
            </a:prstGeom>
            <a:ln w="12700">
              <a:miter lim="400000"/>
            </a:ln>
          </p:spPr>
        </p:pic>
        <p:pic>
          <p:nvPicPr>
            <p:cNvPr id="29" name="image15.gif" descr="Lex Machina"/>
            <p:cNvPicPr/>
            <p:nvPr/>
          </p:nvPicPr>
          <p:blipFill>
            <a:blip r:embed="rId7">
              <a:extLst/>
            </a:blip>
            <a:stretch>
              <a:fillRect/>
            </a:stretch>
          </p:blipFill>
          <p:spPr>
            <a:xfrm>
              <a:off x="5662378" y="3836719"/>
              <a:ext cx="1500199" cy="547689"/>
            </a:xfrm>
            <a:prstGeom prst="rect">
              <a:avLst/>
            </a:prstGeom>
            <a:ln w="12700">
              <a:miter lim="400000"/>
            </a:ln>
          </p:spPr>
        </p:pic>
        <p:pic>
          <p:nvPicPr>
            <p:cNvPr id="30" name="image16.png"/>
            <p:cNvPicPr/>
            <p:nvPr/>
          </p:nvPicPr>
          <p:blipFill>
            <a:blip r:embed="rId8">
              <a:extLst/>
            </a:blip>
            <a:stretch>
              <a:fillRect/>
            </a:stretch>
          </p:blipFill>
          <p:spPr>
            <a:xfrm>
              <a:off x="8734213" y="1979332"/>
              <a:ext cx="1433508" cy="642943"/>
            </a:xfrm>
            <a:prstGeom prst="rect">
              <a:avLst/>
            </a:prstGeom>
            <a:ln w="12700">
              <a:miter lim="400000"/>
            </a:ln>
          </p:spPr>
        </p:pic>
        <p:pic>
          <p:nvPicPr>
            <p:cNvPr id="31" name="image17.png"/>
            <p:cNvPicPr/>
            <p:nvPr/>
          </p:nvPicPr>
          <p:blipFill>
            <a:blip r:embed="rId9">
              <a:extLst/>
            </a:blip>
            <a:stretch>
              <a:fillRect/>
            </a:stretch>
          </p:blipFill>
          <p:spPr>
            <a:xfrm>
              <a:off x="3304924" y="2122207"/>
              <a:ext cx="2000251" cy="571506"/>
            </a:xfrm>
            <a:prstGeom prst="rect">
              <a:avLst/>
            </a:prstGeom>
            <a:ln w="12700">
              <a:miter lim="400000"/>
            </a:ln>
          </p:spPr>
        </p:pic>
        <p:grpSp>
          <p:nvGrpSpPr>
            <p:cNvPr id="32" name="Group 196"/>
            <p:cNvGrpSpPr/>
            <p:nvPr/>
          </p:nvGrpSpPr>
          <p:grpSpPr>
            <a:xfrm>
              <a:off x="7305452" y="4836851"/>
              <a:ext cx="1143011" cy="642945"/>
              <a:chOff x="-1" y="-1"/>
              <a:chExt cx="1143010" cy="642944"/>
            </a:xfrm>
          </p:grpSpPr>
          <p:sp>
            <p:nvSpPr>
              <p:cNvPr id="33" name="Shape 192"/>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sz="900"/>
              </a:p>
            </p:txBody>
          </p:sp>
          <p:grpSp>
            <p:nvGrpSpPr>
              <p:cNvPr id="34" name="Group 195"/>
              <p:cNvGrpSpPr/>
              <p:nvPr/>
            </p:nvGrpSpPr>
            <p:grpSpPr>
              <a:xfrm>
                <a:off x="71438" y="71437"/>
                <a:ext cx="1008539" cy="514356"/>
                <a:chOff x="0" y="-1"/>
                <a:chExt cx="1008537" cy="514355"/>
              </a:xfrm>
            </p:grpSpPr>
            <p:sp>
              <p:nvSpPr>
                <p:cNvPr id="35" name="Shape 193"/>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36" name="Shape 194"/>
                <p:cNvSpPr/>
                <p:nvPr/>
              </p:nvSpPr>
              <p:spPr>
                <a:xfrm>
                  <a:off x="99335" y="74064"/>
                  <a:ext cx="809868" cy="366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p>
                  <a:pPr lvl="0" algn="ctr">
                    <a:defRPr sz="1800"/>
                  </a:pPr>
                  <a:r>
                    <a:rPr sz="900" b="1">
                      <a:solidFill>
                        <a:srgbClr val="FFFFFF"/>
                      </a:solidFill>
                      <a:latin typeface="微软雅黑"/>
                      <a:ea typeface="微软雅黑"/>
                      <a:cs typeface="微软雅黑"/>
                      <a:sym typeface="微软雅黑"/>
                    </a:rPr>
                    <a:t>法律文件</a:t>
                  </a:r>
                </a:p>
                <a:p>
                  <a:pPr lvl="0" algn="ctr">
                    <a:defRPr sz="1800"/>
                  </a:pPr>
                  <a:r>
                    <a:rPr sz="900" b="1">
                      <a:solidFill>
                        <a:srgbClr val="FFFFFF"/>
                      </a:solidFill>
                      <a:latin typeface="微软雅黑"/>
                      <a:ea typeface="微软雅黑"/>
                      <a:cs typeface="微软雅黑"/>
                      <a:sym typeface="微软雅黑"/>
                    </a:rPr>
                    <a:t>电子签名</a:t>
                  </a:r>
                </a:p>
              </p:txBody>
            </p:sp>
          </p:grpSp>
        </p:grpSp>
        <p:grpSp>
          <p:nvGrpSpPr>
            <p:cNvPr id="37" name="Group 201"/>
            <p:cNvGrpSpPr/>
            <p:nvPr/>
          </p:nvGrpSpPr>
          <p:grpSpPr>
            <a:xfrm>
              <a:off x="7301490" y="1979331"/>
              <a:ext cx="1159340" cy="642945"/>
              <a:chOff x="-3963" y="-1"/>
              <a:chExt cx="1159339" cy="642944"/>
            </a:xfrm>
          </p:grpSpPr>
          <p:sp>
            <p:nvSpPr>
              <p:cNvPr id="38" name="Shape 197"/>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sz="900"/>
              </a:p>
            </p:txBody>
          </p:sp>
          <p:grpSp>
            <p:nvGrpSpPr>
              <p:cNvPr id="39" name="Group 200"/>
              <p:cNvGrpSpPr/>
              <p:nvPr/>
            </p:nvGrpSpPr>
            <p:grpSpPr>
              <a:xfrm>
                <a:off x="-3963" y="71437"/>
                <a:ext cx="1159339" cy="514356"/>
                <a:chOff x="-75401" y="-1"/>
                <a:chExt cx="1159337" cy="514355"/>
              </a:xfrm>
            </p:grpSpPr>
            <p:sp>
              <p:nvSpPr>
                <p:cNvPr id="40" name="Shape 198"/>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41" name="Shape 199"/>
                <p:cNvSpPr/>
                <p:nvPr/>
              </p:nvSpPr>
              <p:spPr>
                <a:xfrm>
                  <a:off x="-75401" y="146469"/>
                  <a:ext cx="1159337"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法律细分领域</a:t>
                  </a:r>
                </a:p>
              </p:txBody>
            </p:sp>
          </p:grpSp>
        </p:grpSp>
        <p:pic>
          <p:nvPicPr>
            <p:cNvPr id="42" name="image18.png" descr="http://www.modria.com/wp-content/themes/wp-modria/images/logo-new.png"/>
            <p:cNvPicPr/>
            <p:nvPr/>
          </p:nvPicPr>
          <p:blipFill>
            <a:blip r:embed="rId10">
              <a:extLst/>
            </a:blip>
            <a:stretch>
              <a:fillRect/>
            </a:stretch>
          </p:blipFill>
          <p:spPr>
            <a:xfrm>
              <a:off x="8305585" y="2836587"/>
              <a:ext cx="2000265" cy="894498"/>
            </a:xfrm>
            <a:prstGeom prst="rect">
              <a:avLst/>
            </a:prstGeom>
            <a:ln w="12700">
              <a:miter lim="400000"/>
            </a:ln>
          </p:spPr>
        </p:pic>
        <p:grpSp>
          <p:nvGrpSpPr>
            <p:cNvPr id="43" name="Group 207"/>
            <p:cNvGrpSpPr/>
            <p:nvPr/>
          </p:nvGrpSpPr>
          <p:grpSpPr>
            <a:xfrm>
              <a:off x="7301490" y="2979463"/>
              <a:ext cx="1159340" cy="642945"/>
              <a:chOff x="-3963" y="-1"/>
              <a:chExt cx="1159339" cy="642944"/>
            </a:xfrm>
          </p:grpSpPr>
          <p:sp>
            <p:nvSpPr>
              <p:cNvPr id="44" name="Shape 203"/>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sz="900"/>
              </a:p>
            </p:txBody>
          </p:sp>
          <p:grpSp>
            <p:nvGrpSpPr>
              <p:cNvPr id="45" name="Group 206"/>
              <p:cNvGrpSpPr/>
              <p:nvPr/>
            </p:nvGrpSpPr>
            <p:grpSpPr>
              <a:xfrm>
                <a:off x="-3963" y="71437"/>
                <a:ext cx="1159339" cy="514356"/>
                <a:chOff x="-75401" y="-1"/>
                <a:chExt cx="1159337" cy="514355"/>
              </a:xfrm>
            </p:grpSpPr>
            <p:sp>
              <p:nvSpPr>
                <p:cNvPr id="46" name="Shape 204"/>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47" name="Shape 205"/>
                <p:cNvSpPr/>
                <p:nvPr/>
              </p:nvSpPr>
              <p:spPr>
                <a:xfrm>
                  <a:off x="-75401" y="146469"/>
                  <a:ext cx="1159337"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在线争议解决</a:t>
                  </a:r>
                </a:p>
              </p:txBody>
            </p:sp>
          </p:grpSp>
        </p:grpSp>
        <p:grpSp>
          <p:nvGrpSpPr>
            <p:cNvPr id="48" name="Group 212"/>
            <p:cNvGrpSpPr/>
            <p:nvPr/>
          </p:nvGrpSpPr>
          <p:grpSpPr>
            <a:xfrm>
              <a:off x="7214124" y="3908157"/>
              <a:ext cx="1334073" cy="642944"/>
              <a:chOff x="-91002" y="0"/>
              <a:chExt cx="1334072" cy="642943"/>
            </a:xfrm>
          </p:grpSpPr>
          <p:sp>
            <p:nvSpPr>
              <p:cNvPr id="49" name="Shape 208"/>
              <p:cNvSpPr/>
              <p:nvPr/>
            </p:nvSpPr>
            <p:spPr>
              <a:xfrm>
                <a:off x="326" y="0"/>
                <a:ext cx="1143009" cy="642943"/>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sz="900"/>
              </a:p>
            </p:txBody>
          </p:sp>
          <p:grpSp>
            <p:nvGrpSpPr>
              <p:cNvPr id="50" name="Group 211"/>
              <p:cNvGrpSpPr/>
              <p:nvPr/>
            </p:nvGrpSpPr>
            <p:grpSpPr>
              <a:xfrm>
                <a:off x="-91002" y="71438"/>
                <a:ext cx="1334072" cy="514355"/>
                <a:chOff x="-91002" y="0"/>
                <a:chExt cx="1334071" cy="514354"/>
              </a:xfrm>
            </p:grpSpPr>
            <p:sp>
              <p:nvSpPr>
                <p:cNvPr id="51" name="Shape 209"/>
                <p:cNvSpPr/>
                <p:nvPr/>
              </p:nvSpPr>
              <p:spPr>
                <a:xfrm>
                  <a:off x="71764" y="0"/>
                  <a:ext cx="1008538" cy="514354"/>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sz="900"/>
                </a:p>
              </p:txBody>
            </p:sp>
            <p:sp>
              <p:nvSpPr>
                <p:cNvPr id="52" name="Shape 210"/>
                <p:cNvSpPr/>
                <p:nvPr/>
              </p:nvSpPr>
              <p:spPr>
                <a:xfrm>
                  <a:off x="-91002" y="146469"/>
                  <a:ext cx="1334071" cy="221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900" b="1">
                      <a:solidFill>
                        <a:srgbClr val="FFFFFF"/>
                      </a:solidFill>
                    </a:rPr>
                    <a:t>预付费法律服务</a:t>
                  </a:r>
                </a:p>
              </p:txBody>
            </p:sp>
          </p:grpSp>
        </p:grpSp>
        <p:pic>
          <p:nvPicPr>
            <p:cNvPr id="53" name="image19.png"/>
            <p:cNvPicPr/>
            <p:nvPr/>
          </p:nvPicPr>
          <p:blipFill>
            <a:blip r:embed="rId11">
              <a:extLst/>
            </a:blip>
            <a:stretch>
              <a:fillRect/>
            </a:stretch>
          </p:blipFill>
          <p:spPr>
            <a:xfrm>
              <a:off x="8734213" y="3908157"/>
              <a:ext cx="1500199" cy="642943"/>
            </a:xfrm>
            <a:prstGeom prst="rect">
              <a:avLst/>
            </a:prstGeom>
            <a:ln w="12700">
              <a:miter lim="400000"/>
            </a:ln>
          </p:spPr>
        </p:pic>
        <p:pic>
          <p:nvPicPr>
            <p:cNvPr id="54" name="image20.png" descr="LexisNexis"/>
            <p:cNvPicPr/>
            <p:nvPr/>
          </p:nvPicPr>
          <p:blipFill>
            <a:blip r:embed="rId12">
              <a:extLst/>
            </a:blip>
            <a:stretch>
              <a:fillRect/>
            </a:stretch>
          </p:blipFill>
          <p:spPr>
            <a:xfrm>
              <a:off x="5590941" y="4836852"/>
              <a:ext cx="1571637" cy="571505"/>
            </a:xfrm>
            <a:prstGeom prst="rect">
              <a:avLst/>
            </a:prstGeom>
            <a:ln w="12700">
              <a:miter lim="400000"/>
            </a:ln>
          </p:spPr>
        </p:pic>
        <p:pic>
          <p:nvPicPr>
            <p:cNvPr id="55" name="image21.png"/>
            <p:cNvPicPr/>
            <p:nvPr/>
          </p:nvPicPr>
          <p:blipFill>
            <a:blip r:embed="rId13">
              <a:extLst/>
            </a:blip>
            <a:stretch>
              <a:fillRect/>
            </a:stretch>
          </p:blipFill>
          <p:spPr>
            <a:xfrm>
              <a:off x="3304924" y="3050901"/>
              <a:ext cx="2000265" cy="500067"/>
            </a:xfrm>
            <a:prstGeom prst="rect">
              <a:avLst/>
            </a:prstGeom>
            <a:ln w="12700">
              <a:miter lim="400000"/>
            </a:ln>
          </p:spPr>
        </p:pic>
      </p:grpSp>
      <p:grpSp>
        <p:nvGrpSpPr>
          <p:cNvPr id="56" name="组合 55"/>
          <p:cNvGrpSpPr/>
          <p:nvPr/>
        </p:nvGrpSpPr>
        <p:grpSpPr>
          <a:xfrm>
            <a:off x="6513967" y="1825151"/>
            <a:ext cx="5264833" cy="3515812"/>
            <a:chOff x="1715516" y="2118028"/>
            <a:chExt cx="8121609" cy="3600472"/>
          </a:xfrm>
        </p:grpSpPr>
        <p:grpSp>
          <p:nvGrpSpPr>
            <p:cNvPr id="57" name="Group 224"/>
            <p:cNvGrpSpPr/>
            <p:nvPr/>
          </p:nvGrpSpPr>
          <p:grpSpPr>
            <a:xfrm>
              <a:off x="3549107" y="3075293"/>
              <a:ext cx="1333501" cy="704851"/>
              <a:chOff x="0" y="0"/>
              <a:chExt cx="1333500" cy="704850"/>
            </a:xfrm>
          </p:grpSpPr>
          <p:sp>
            <p:nvSpPr>
              <p:cNvPr id="107" name="Shape 222"/>
              <p:cNvSpPr/>
              <p:nvPr/>
            </p:nvSpPr>
            <p:spPr>
              <a:xfrm>
                <a:off x="0" y="0"/>
                <a:ext cx="1333500" cy="704850"/>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108" name="image22.png"/>
              <p:cNvPicPr/>
              <p:nvPr/>
            </p:nvPicPr>
            <p:blipFill>
              <a:blip r:embed="rId14">
                <a:extLst/>
              </a:blip>
              <a:stretch>
                <a:fillRect/>
              </a:stretch>
            </p:blipFill>
            <p:spPr>
              <a:xfrm>
                <a:off x="0" y="0"/>
                <a:ext cx="1333500" cy="704850"/>
              </a:xfrm>
              <a:prstGeom prst="rect">
                <a:avLst/>
              </a:prstGeom>
              <a:ln w="12700" cap="flat">
                <a:noFill/>
                <a:miter lim="400000"/>
              </a:ln>
              <a:effectLst/>
            </p:spPr>
          </p:pic>
        </p:grpSp>
        <p:grpSp>
          <p:nvGrpSpPr>
            <p:cNvPr id="58" name="Group 227"/>
            <p:cNvGrpSpPr/>
            <p:nvPr/>
          </p:nvGrpSpPr>
          <p:grpSpPr>
            <a:xfrm>
              <a:off x="5215991" y="2932418"/>
              <a:ext cx="1857376" cy="1000132"/>
              <a:chOff x="0" y="0"/>
              <a:chExt cx="1857375" cy="1000131"/>
            </a:xfrm>
          </p:grpSpPr>
          <p:sp>
            <p:nvSpPr>
              <p:cNvPr id="105" name="Shape 225"/>
              <p:cNvSpPr/>
              <p:nvPr/>
            </p:nvSpPr>
            <p:spPr>
              <a:xfrm>
                <a:off x="0" y="0"/>
                <a:ext cx="1857375" cy="1000132"/>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106" name="image23.png"/>
              <p:cNvPicPr/>
              <p:nvPr/>
            </p:nvPicPr>
            <p:blipFill>
              <a:blip r:embed="rId15">
                <a:extLst/>
              </a:blip>
              <a:stretch>
                <a:fillRect/>
              </a:stretch>
            </p:blipFill>
            <p:spPr>
              <a:xfrm>
                <a:off x="0" y="0"/>
                <a:ext cx="1857375" cy="1000132"/>
              </a:xfrm>
              <a:prstGeom prst="rect">
                <a:avLst/>
              </a:prstGeom>
              <a:ln w="12700" cap="flat">
                <a:noFill/>
                <a:miter lim="400000"/>
              </a:ln>
              <a:effectLst/>
            </p:spPr>
          </p:pic>
        </p:grpSp>
        <p:grpSp>
          <p:nvGrpSpPr>
            <p:cNvPr id="59" name="Group 232"/>
            <p:cNvGrpSpPr/>
            <p:nvPr/>
          </p:nvGrpSpPr>
          <p:grpSpPr>
            <a:xfrm>
              <a:off x="1715516" y="3146730"/>
              <a:ext cx="1143010" cy="642943"/>
              <a:chOff x="0" y="0"/>
              <a:chExt cx="1143008" cy="642942"/>
            </a:xfrm>
          </p:grpSpPr>
          <p:sp>
            <p:nvSpPr>
              <p:cNvPr id="101" name="Shape 228"/>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a:p>
            </p:txBody>
          </p:sp>
          <p:grpSp>
            <p:nvGrpSpPr>
              <p:cNvPr id="102" name="Group 231"/>
              <p:cNvGrpSpPr/>
              <p:nvPr/>
            </p:nvGrpSpPr>
            <p:grpSpPr>
              <a:xfrm>
                <a:off x="71438" y="71438"/>
                <a:ext cx="1008538" cy="514354"/>
                <a:chOff x="0" y="0"/>
                <a:chExt cx="1008536" cy="514353"/>
              </a:xfrm>
            </p:grpSpPr>
            <p:sp>
              <p:nvSpPr>
                <p:cNvPr id="103" name="Shape 229"/>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a:p>
              </p:txBody>
            </p:sp>
            <p:sp>
              <p:nvSpPr>
                <p:cNvPr id="104" name="Shape 230"/>
                <p:cNvSpPr/>
                <p:nvPr/>
              </p:nvSpPr>
              <p:spPr>
                <a:xfrm>
                  <a:off x="80635" y="146979"/>
                  <a:ext cx="847267" cy="2203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1200" b="1">
                      <a:solidFill>
                        <a:srgbClr val="FFFFFF"/>
                      </a:solidFill>
                    </a:rPr>
                    <a:t>在线撮合型</a:t>
                  </a:r>
                </a:p>
              </p:txBody>
            </p:sp>
          </p:grpSp>
        </p:grpSp>
        <p:grpSp>
          <p:nvGrpSpPr>
            <p:cNvPr id="60" name="Group 235"/>
            <p:cNvGrpSpPr/>
            <p:nvPr/>
          </p:nvGrpSpPr>
          <p:grpSpPr>
            <a:xfrm>
              <a:off x="3215714" y="3946842"/>
              <a:ext cx="2000265" cy="914402"/>
              <a:chOff x="0" y="0"/>
              <a:chExt cx="2000263" cy="914400"/>
            </a:xfrm>
          </p:grpSpPr>
          <p:sp>
            <p:nvSpPr>
              <p:cNvPr id="99" name="Shape 233"/>
              <p:cNvSpPr/>
              <p:nvPr/>
            </p:nvSpPr>
            <p:spPr>
              <a:xfrm>
                <a:off x="0" y="0"/>
                <a:ext cx="2000264" cy="914401"/>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100" name="image24.png"/>
              <p:cNvPicPr/>
              <p:nvPr/>
            </p:nvPicPr>
            <p:blipFill>
              <a:blip r:embed="rId16">
                <a:extLst/>
              </a:blip>
              <a:stretch>
                <a:fillRect/>
              </a:stretch>
            </p:blipFill>
            <p:spPr>
              <a:xfrm>
                <a:off x="0" y="0"/>
                <a:ext cx="2000264" cy="914401"/>
              </a:xfrm>
              <a:prstGeom prst="rect">
                <a:avLst/>
              </a:prstGeom>
              <a:ln w="12700" cap="flat">
                <a:noFill/>
                <a:miter lim="400000"/>
              </a:ln>
              <a:effectLst/>
            </p:spPr>
          </p:pic>
        </p:grpSp>
        <p:grpSp>
          <p:nvGrpSpPr>
            <p:cNvPr id="61" name="Group 238" descr="中顾法律网">
              <a:hlinkClick r:id=""/>
            </p:cNvPr>
            <p:cNvGrpSpPr/>
            <p:nvPr/>
          </p:nvGrpSpPr>
          <p:grpSpPr>
            <a:xfrm>
              <a:off x="3487194" y="2198991"/>
              <a:ext cx="1704976" cy="590552"/>
              <a:chOff x="0" y="0"/>
              <a:chExt cx="1704975" cy="590551"/>
            </a:xfrm>
          </p:grpSpPr>
          <p:sp>
            <p:nvSpPr>
              <p:cNvPr id="97" name="Shape 236"/>
              <p:cNvSpPr/>
              <p:nvPr/>
            </p:nvSpPr>
            <p:spPr>
              <a:xfrm>
                <a:off x="0" y="0"/>
                <a:ext cx="1704975" cy="590552"/>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98" name="image25.jpeg"/>
              <p:cNvPicPr/>
              <p:nvPr/>
            </p:nvPicPr>
            <p:blipFill>
              <a:blip r:embed="rId17">
                <a:extLst/>
              </a:blip>
              <a:stretch>
                <a:fillRect/>
              </a:stretch>
            </p:blipFill>
            <p:spPr>
              <a:xfrm>
                <a:off x="0" y="0"/>
                <a:ext cx="1704975" cy="590552"/>
              </a:xfrm>
              <a:prstGeom prst="rect">
                <a:avLst/>
              </a:prstGeom>
              <a:ln w="12700" cap="flat">
                <a:noFill/>
                <a:miter lim="400000"/>
              </a:ln>
              <a:effectLst/>
            </p:spPr>
          </p:pic>
        </p:grpSp>
        <p:grpSp>
          <p:nvGrpSpPr>
            <p:cNvPr id="62" name="Group 241"/>
            <p:cNvGrpSpPr/>
            <p:nvPr/>
          </p:nvGrpSpPr>
          <p:grpSpPr>
            <a:xfrm>
              <a:off x="5344582" y="2127553"/>
              <a:ext cx="1885948" cy="657222"/>
              <a:chOff x="0" y="0"/>
              <a:chExt cx="1885947" cy="657220"/>
            </a:xfrm>
          </p:grpSpPr>
          <p:sp>
            <p:nvSpPr>
              <p:cNvPr id="95" name="Shape 239"/>
              <p:cNvSpPr/>
              <p:nvPr/>
            </p:nvSpPr>
            <p:spPr>
              <a:xfrm>
                <a:off x="0" y="0"/>
                <a:ext cx="1885948" cy="657221"/>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96" name="image26.png"/>
              <p:cNvPicPr/>
              <p:nvPr/>
            </p:nvPicPr>
            <p:blipFill>
              <a:blip r:embed="rId18">
                <a:extLst/>
              </a:blip>
              <a:stretch>
                <a:fillRect/>
              </a:stretch>
            </p:blipFill>
            <p:spPr>
              <a:xfrm>
                <a:off x="0" y="0"/>
                <a:ext cx="1885948" cy="657221"/>
              </a:xfrm>
              <a:prstGeom prst="rect">
                <a:avLst/>
              </a:prstGeom>
              <a:ln w="12700" cap="flat">
                <a:noFill/>
                <a:miter lim="400000"/>
              </a:ln>
              <a:effectLst/>
            </p:spPr>
          </p:pic>
        </p:grpSp>
        <p:grpSp>
          <p:nvGrpSpPr>
            <p:cNvPr id="63" name="Group 244" descr="110法律咨询网的logo">
              <a:hlinkClick r:id=""/>
            </p:cNvPr>
            <p:cNvGrpSpPr/>
            <p:nvPr/>
          </p:nvGrpSpPr>
          <p:grpSpPr>
            <a:xfrm>
              <a:off x="7416285" y="2118028"/>
              <a:ext cx="2228851" cy="742953"/>
              <a:chOff x="0" y="0"/>
              <a:chExt cx="2228850" cy="742951"/>
            </a:xfrm>
          </p:grpSpPr>
          <p:sp>
            <p:nvSpPr>
              <p:cNvPr id="93" name="Shape 242"/>
              <p:cNvSpPr/>
              <p:nvPr/>
            </p:nvSpPr>
            <p:spPr>
              <a:xfrm>
                <a:off x="0" y="0"/>
                <a:ext cx="2228850" cy="742952"/>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94" name="image27.gif"/>
              <p:cNvPicPr/>
              <p:nvPr/>
            </p:nvPicPr>
            <p:blipFill>
              <a:blip r:embed="rId19">
                <a:extLst/>
              </a:blip>
              <a:stretch>
                <a:fillRect/>
              </a:stretch>
            </p:blipFill>
            <p:spPr>
              <a:xfrm>
                <a:off x="0" y="0"/>
                <a:ext cx="2228850" cy="742952"/>
              </a:xfrm>
              <a:prstGeom prst="rect">
                <a:avLst/>
              </a:prstGeom>
              <a:ln w="12700" cap="flat">
                <a:noFill/>
                <a:miter lim="400000"/>
              </a:ln>
              <a:effectLst/>
            </p:spPr>
          </p:pic>
        </p:grpSp>
        <p:sp>
          <p:nvSpPr>
            <p:cNvPr id="64" name="Shape 249"/>
            <p:cNvSpPr/>
            <p:nvPr/>
          </p:nvSpPr>
          <p:spPr>
            <a:xfrm>
              <a:off x="1715517" y="2218038"/>
              <a:ext cx="1143009" cy="642943"/>
            </a:xfrm>
            <a:prstGeom prst="rect">
              <a:avLst/>
            </a:prstGeom>
            <a:solidFill>
              <a:srgbClr val="4F81BD"/>
            </a:solidFill>
            <a:ln w="15875">
              <a:solidFill>
                <a:srgbClr val="558ED5"/>
              </a:solidFill>
              <a:round/>
            </a:ln>
          </p:spPr>
          <p:txBody>
            <a:bodyPr lIns="0" tIns="0" rIns="0" bIns="0" anchor="ctr"/>
            <a:lstStyle/>
            <a:p>
              <a:pPr lvl="0" defTabSz="1028700">
                <a:defRPr sz="2000"/>
              </a:pPr>
              <a:endParaRPr/>
            </a:p>
          </p:txBody>
        </p:sp>
        <p:grpSp>
          <p:nvGrpSpPr>
            <p:cNvPr id="65" name="Group 252"/>
            <p:cNvGrpSpPr/>
            <p:nvPr/>
          </p:nvGrpSpPr>
          <p:grpSpPr>
            <a:xfrm>
              <a:off x="1786955" y="2289475"/>
              <a:ext cx="1008537" cy="514354"/>
              <a:chOff x="0" y="0"/>
              <a:chExt cx="1008536" cy="514353"/>
            </a:xfrm>
          </p:grpSpPr>
          <p:sp>
            <p:nvSpPr>
              <p:cNvPr id="91" name="Shape 250"/>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a:p>
            </p:txBody>
          </p:sp>
          <p:sp>
            <p:nvSpPr>
              <p:cNvPr id="92" name="Shape 251"/>
              <p:cNvSpPr/>
              <p:nvPr/>
            </p:nvSpPr>
            <p:spPr>
              <a:xfrm>
                <a:off x="80635" y="146979"/>
                <a:ext cx="847267" cy="2203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1200" b="1">
                    <a:solidFill>
                      <a:srgbClr val="FFFFFF"/>
                    </a:solidFill>
                  </a:rPr>
                  <a:t>律师黄页型</a:t>
                </a:r>
              </a:p>
            </p:txBody>
          </p:sp>
        </p:grpSp>
        <p:grpSp>
          <p:nvGrpSpPr>
            <p:cNvPr id="66" name="Group 257"/>
            <p:cNvGrpSpPr/>
            <p:nvPr/>
          </p:nvGrpSpPr>
          <p:grpSpPr>
            <a:xfrm>
              <a:off x="1715516" y="4075425"/>
              <a:ext cx="1143010" cy="642943"/>
              <a:chOff x="0" y="0"/>
              <a:chExt cx="1143008" cy="642942"/>
            </a:xfrm>
          </p:grpSpPr>
          <p:sp>
            <p:nvSpPr>
              <p:cNvPr id="87" name="Shape 253"/>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a:p>
            </p:txBody>
          </p:sp>
          <p:grpSp>
            <p:nvGrpSpPr>
              <p:cNvPr id="88" name="Group 256"/>
              <p:cNvGrpSpPr/>
              <p:nvPr/>
            </p:nvGrpSpPr>
            <p:grpSpPr>
              <a:xfrm>
                <a:off x="71438" y="71438"/>
                <a:ext cx="1008538" cy="514354"/>
                <a:chOff x="0" y="0"/>
                <a:chExt cx="1008536" cy="514353"/>
              </a:xfrm>
            </p:grpSpPr>
            <p:sp>
              <p:nvSpPr>
                <p:cNvPr id="89" name="Shape 254"/>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a:p>
              </p:txBody>
            </p:sp>
            <p:sp>
              <p:nvSpPr>
                <p:cNvPr id="90" name="Shape 255"/>
                <p:cNvSpPr/>
                <p:nvPr/>
              </p:nvSpPr>
              <p:spPr>
                <a:xfrm>
                  <a:off x="80635" y="146979"/>
                  <a:ext cx="847267" cy="2203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1200" b="1">
                      <a:solidFill>
                        <a:srgbClr val="FFFFFF"/>
                      </a:solidFill>
                    </a:rPr>
                    <a:t>律所直营型</a:t>
                  </a:r>
                </a:p>
              </p:txBody>
            </p:sp>
          </p:grpSp>
        </p:grpSp>
        <p:sp>
          <p:nvSpPr>
            <p:cNvPr id="67" name="Shape 258"/>
            <p:cNvSpPr/>
            <p:nvPr/>
          </p:nvSpPr>
          <p:spPr>
            <a:xfrm>
              <a:off x="1715517" y="5004120"/>
              <a:ext cx="1143009" cy="642943"/>
            </a:xfrm>
            <a:prstGeom prst="rect">
              <a:avLst/>
            </a:prstGeom>
            <a:solidFill>
              <a:srgbClr val="4F81BD"/>
            </a:solidFill>
            <a:ln w="15875">
              <a:solidFill>
                <a:srgbClr val="558ED5"/>
              </a:solidFill>
              <a:round/>
            </a:ln>
          </p:spPr>
          <p:txBody>
            <a:bodyPr lIns="0" tIns="0" rIns="0" bIns="0" anchor="ctr"/>
            <a:lstStyle/>
            <a:p>
              <a:pPr lvl="0" defTabSz="1028700">
                <a:defRPr sz="2000"/>
              </a:pPr>
              <a:endParaRPr/>
            </a:p>
          </p:txBody>
        </p:sp>
        <p:grpSp>
          <p:nvGrpSpPr>
            <p:cNvPr id="68" name="Group 261"/>
            <p:cNvGrpSpPr/>
            <p:nvPr/>
          </p:nvGrpSpPr>
          <p:grpSpPr>
            <a:xfrm>
              <a:off x="1786955" y="5075557"/>
              <a:ext cx="1008537" cy="514354"/>
              <a:chOff x="0" y="0"/>
              <a:chExt cx="1008536" cy="514353"/>
            </a:xfrm>
          </p:grpSpPr>
          <p:sp>
            <p:nvSpPr>
              <p:cNvPr id="85" name="Shape 259"/>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a:p>
            </p:txBody>
          </p:sp>
          <p:sp>
            <p:nvSpPr>
              <p:cNvPr id="86" name="Shape 260"/>
              <p:cNvSpPr/>
              <p:nvPr/>
            </p:nvSpPr>
            <p:spPr>
              <a:xfrm>
                <a:off x="80635" y="146979"/>
                <a:ext cx="847267" cy="2203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1200" b="1">
                    <a:solidFill>
                      <a:srgbClr val="FFFFFF"/>
                    </a:solidFill>
                  </a:rPr>
                  <a:t>比价搜索型</a:t>
                </a:r>
              </a:p>
            </p:txBody>
          </p:sp>
        </p:grpSp>
        <p:pic>
          <p:nvPicPr>
            <p:cNvPr id="69" name="image29.gif" descr="YesMyLaw"/>
            <p:cNvPicPr/>
            <p:nvPr/>
          </p:nvPicPr>
          <p:blipFill>
            <a:blip r:embed="rId20">
              <a:extLst/>
            </a:blip>
            <a:stretch>
              <a:fillRect/>
            </a:stretch>
          </p:blipFill>
          <p:spPr>
            <a:xfrm>
              <a:off x="7359118" y="3075294"/>
              <a:ext cx="2478007" cy="928695"/>
            </a:xfrm>
            <a:prstGeom prst="rect">
              <a:avLst/>
            </a:prstGeom>
            <a:ln w="12700">
              <a:miter lim="400000"/>
            </a:ln>
          </p:spPr>
        </p:pic>
        <p:pic>
          <p:nvPicPr>
            <p:cNvPr id="70" name="image30.gif" descr="http://vip.chinalawinfo.com/images/logo.gif"/>
            <p:cNvPicPr/>
            <p:nvPr/>
          </p:nvPicPr>
          <p:blipFill>
            <a:blip r:embed="rId21">
              <a:extLst/>
            </a:blip>
            <a:stretch>
              <a:fillRect/>
            </a:stretch>
          </p:blipFill>
          <p:spPr>
            <a:xfrm>
              <a:off x="7475550" y="4932682"/>
              <a:ext cx="1955271" cy="714381"/>
            </a:xfrm>
            <a:prstGeom prst="rect">
              <a:avLst/>
            </a:prstGeom>
            <a:ln w="12700">
              <a:miter lim="400000"/>
            </a:ln>
          </p:spPr>
        </p:pic>
        <p:pic>
          <p:nvPicPr>
            <p:cNvPr id="71" name="image31.gif" descr="法宝网首页"/>
            <p:cNvPicPr/>
            <p:nvPr/>
          </p:nvPicPr>
          <p:blipFill>
            <a:blip r:embed="rId22">
              <a:extLst/>
            </a:blip>
            <a:stretch>
              <a:fillRect/>
            </a:stretch>
          </p:blipFill>
          <p:spPr>
            <a:xfrm>
              <a:off x="7216243" y="4075425"/>
              <a:ext cx="2428893" cy="642943"/>
            </a:xfrm>
            <a:prstGeom prst="rect">
              <a:avLst/>
            </a:prstGeom>
            <a:ln w="12700">
              <a:miter lim="400000"/>
            </a:ln>
          </p:spPr>
        </p:pic>
        <p:grpSp>
          <p:nvGrpSpPr>
            <p:cNvPr id="72" name="Group 269"/>
            <p:cNvGrpSpPr/>
            <p:nvPr/>
          </p:nvGrpSpPr>
          <p:grpSpPr>
            <a:xfrm>
              <a:off x="5644606" y="4075425"/>
              <a:ext cx="1143009" cy="642943"/>
              <a:chOff x="0" y="0"/>
              <a:chExt cx="1143008" cy="642942"/>
            </a:xfrm>
          </p:grpSpPr>
          <p:sp>
            <p:nvSpPr>
              <p:cNvPr id="81" name="Shape 265"/>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a:p>
            </p:txBody>
          </p:sp>
          <p:grpSp>
            <p:nvGrpSpPr>
              <p:cNvPr id="82" name="Group 268"/>
              <p:cNvGrpSpPr/>
              <p:nvPr/>
            </p:nvGrpSpPr>
            <p:grpSpPr>
              <a:xfrm>
                <a:off x="71438" y="71438"/>
                <a:ext cx="1008538" cy="514354"/>
                <a:chOff x="0" y="0"/>
                <a:chExt cx="1008536" cy="514353"/>
              </a:xfrm>
            </p:grpSpPr>
            <p:sp>
              <p:nvSpPr>
                <p:cNvPr id="83" name="Shape 266"/>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defRPr sz="1200" b="1">
                      <a:solidFill>
                        <a:srgbClr val="FFFFFF"/>
                      </a:solidFill>
                      <a:latin typeface="微软雅黑"/>
                      <a:ea typeface="微软雅黑"/>
                      <a:cs typeface="微软雅黑"/>
                      <a:sym typeface="微软雅黑"/>
                    </a:defRPr>
                  </a:pPr>
                  <a:endParaRPr/>
                </a:p>
              </p:txBody>
            </p:sp>
            <p:sp>
              <p:nvSpPr>
                <p:cNvPr id="84" name="Shape 267"/>
                <p:cNvSpPr/>
                <p:nvPr/>
              </p:nvSpPr>
              <p:spPr>
                <a:xfrm>
                  <a:off x="80635" y="146979"/>
                  <a:ext cx="847267" cy="2203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1200" b="1">
                      <a:solidFill>
                        <a:srgbClr val="FFFFFF"/>
                      </a:solidFill>
                    </a:rPr>
                    <a:t>预付费咨询</a:t>
                  </a:r>
                </a:p>
              </p:txBody>
            </p:sp>
          </p:grpSp>
        </p:grpSp>
        <p:grpSp>
          <p:nvGrpSpPr>
            <p:cNvPr id="73" name="Group 274"/>
            <p:cNvGrpSpPr/>
            <p:nvPr/>
          </p:nvGrpSpPr>
          <p:grpSpPr>
            <a:xfrm>
              <a:off x="5644606" y="5004120"/>
              <a:ext cx="1143009" cy="642943"/>
              <a:chOff x="0" y="0"/>
              <a:chExt cx="1143008" cy="642942"/>
            </a:xfrm>
          </p:grpSpPr>
          <p:sp>
            <p:nvSpPr>
              <p:cNvPr id="77" name="Shape 270"/>
              <p:cNvSpPr/>
              <p:nvPr/>
            </p:nvSpPr>
            <p:spPr>
              <a:xfrm>
                <a:off x="-1" y="-1"/>
                <a:ext cx="1143010" cy="642944"/>
              </a:xfrm>
              <a:prstGeom prst="rect">
                <a:avLst/>
              </a:prstGeom>
              <a:solidFill>
                <a:srgbClr val="4F81BD"/>
              </a:solidFill>
              <a:ln w="15875" cap="flat">
                <a:solidFill>
                  <a:srgbClr val="558ED5"/>
                </a:solidFill>
                <a:prstDash val="solid"/>
                <a:round/>
              </a:ln>
              <a:effectLst/>
            </p:spPr>
            <p:txBody>
              <a:bodyPr wrap="square" lIns="0" tIns="0" rIns="0" bIns="0" numCol="1" anchor="ctr">
                <a:noAutofit/>
              </a:bodyPr>
              <a:lstStyle/>
              <a:p>
                <a:pPr lvl="0" defTabSz="1028700">
                  <a:defRPr sz="2000"/>
                </a:pPr>
                <a:endParaRPr/>
              </a:p>
            </p:txBody>
          </p:sp>
          <p:grpSp>
            <p:nvGrpSpPr>
              <p:cNvPr id="78" name="Group 273"/>
              <p:cNvGrpSpPr/>
              <p:nvPr/>
            </p:nvGrpSpPr>
            <p:grpSpPr>
              <a:xfrm>
                <a:off x="71438" y="71438"/>
                <a:ext cx="1008538" cy="514354"/>
                <a:chOff x="0" y="0"/>
                <a:chExt cx="1008536" cy="514353"/>
              </a:xfrm>
            </p:grpSpPr>
            <p:sp>
              <p:nvSpPr>
                <p:cNvPr id="79" name="Shape 271"/>
                <p:cNvSpPr/>
                <p:nvPr/>
              </p:nvSpPr>
              <p:spPr>
                <a:xfrm>
                  <a:off x="0" y="-1"/>
                  <a:ext cx="1008537" cy="514355"/>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lgn="ctr"/>
                  <a:endParaRPr/>
                </a:p>
              </p:txBody>
            </p:sp>
            <p:sp>
              <p:nvSpPr>
                <p:cNvPr id="80" name="Shape 272"/>
                <p:cNvSpPr/>
                <p:nvPr/>
              </p:nvSpPr>
              <p:spPr>
                <a:xfrm>
                  <a:off x="80635" y="146979"/>
                  <a:ext cx="847267" cy="2203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6282" tIns="36282" rIns="36282" bIns="36282" numCol="1" anchor="ctr">
                  <a:spAutoFit/>
                </a:bodyPr>
                <a:lstStyle>
                  <a:lvl1pPr algn="ctr">
                    <a:defRPr sz="1200" b="1">
                      <a:solidFill>
                        <a:srgbClr val="FFFFFF"/>
                      </a:solidFill>
                      <a:latin typeface="微软雅黑"/>
                      <a:ea typeface="微软雅黑"/>
                      <a:cs typeface="微软雅黑"/>
                      <a:sym typeface="微软雅黑"/>
                    </a:defRPr>
                  </a:lvl1pPr>
                </a:lstStyle>
                <a:p>
                  <a:pPr lvl="0">
                    <a:defRPr sz="1800" b="0">
                      <a:solidFill>
                        <a:srgbClr val="000000"/>
                      </a:solidFill>
                    </a:defRPr>
                  </a:pPr>
                  <a:r>
                    <a:rPr sz="1200" b="1">
                      <a:solidFill>
                        <a:srgbClr val="FFFFFF"/>
                      </a:solidFill>
                    </a:rPr>
                    <a:t>法律数据库</a:t>
                  </a:r>
                </a:p>
              </p:txBody>
            </p:sp>
          </p:grpSp>
        </p:grpSp>
        <p:grpSp>
          <p:nvGrpSpPr>
            <p:cNvPr id="74" name="Group 247"/>
            <p:cNvGrpSpPr/>
            <p:nvPr/>
          </p:nvGrpSpPr>
          <p:grpSpPr>
            <a:xfrm>
              <a:off x="3430029" y="5004120"/>
              <a:ext cx="1643074" cy="714380"/>
              <a:chOff x="0" y="0"/>
              <a:chExt cx="1643073" cy="714379"/>
            </a:xfrm>
          </p:grpSpPr>
          <p:sp>
            <p:nvSpPr>
              <p:cNvPr id="75" name="Shape 245"/>
              <p:cNvSpPr/>
              <p:nvPr/>
            </p:nvSpPr>
            <p:spPr>
              <a:xfrm>
                <a:off x="0" y="0"/>
                <a:ext cx="1643074" cy="714380"/>
              </a:xfrm>
              <a:prstGeom prst="rect">
                <a:avLst/>
              </a:prstGeom>
              <a:gradFill flip="none" rotWithShape="1">
                <a:gsLst>
                  <a:gs pos="0">
                    <a:srgbClr val="4F81BD"/>
                  </a:gs>
                  <a:gs pos="100000">
                    <a:srgbClr val="17375E"/>
                  </a:gs>
                </a:gsLst>
                <a:lin ang="5400000" scaled="0"/>
              </a:gradFill>
              <a:ln w="12700" cap="flat">
                <a:noFill/>
                <a:miter lim="400000"/>
              </a:ln>
              <a:effectLst/>
            </p:spPr>
            <p:txBody>
              <a:bodyPr wrap="square" lIns="0" tIns="0" rIns="0" bIns="0" numCol="1" anchor="ctr">
                <a:noAutofit/>
              </a:bodyPr>
              <a:lstStyle/>
              <a:p>
                <a:pPr lvl="0"/>
                <a:endParaRPr/>
              </a:p>
            </p:txBody>
          </p:sp>
          <p:pic>
            <p:nvPicPr>
              <p:cNvPr id="76" name="image28.png"/>
              <p:cNvPicPr/>
              <p:nvPr/>
            </p:nvPicPr>
            <p:blipFill>
              <a:blip r:embed="rId23">
                <a:extLst/>
              </a:blip>
              <a:stretch>
                <a:fillRect/>
              </a:stretch>
            </p:blipFill>
            <p:spPr>
              <a:xfrm>
                <a:off x="0" y="0"/>
                <a:ext cx="1643074" cy="714380"/>
              </a:xfrm>
              <a:prstGeom prst="rect">
                <a:avLst/>
              </a:prstGeom>
              <a:ln w="12700" cap="flat">
                <a:noFill/>
                <a:miter lim="400000"/>
              </a:ln>
              <a:effectLst/>
            </p:spPr>
          </p:pic>
        </p:grpSp>
      </p:grpSp>
    </p:spTree>
    <p:extLst>
      <p:ext uri="{BB962C8B-B14F-4D97-AF65-F5344CB8AC3E}">
        <p14:creationId xmlns:p14="http://schemas.microsoft.com/office/powerpoint/2010/main" val="2201490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latin typeface="华文中宋" panose="02010600040101010101" pitchFamily="2" charset="-122"/>
                <a:ea typeface="华文中宋" panose="02010600040101010101" pitchFamily="2" charset="-122"/>
              </a:rPr>
              <a:t>什么</a:t>
            </a:r>
            <a:r>
              <a:rPr lang="zh-CN" altLang="en-US" sz="2800" b="1" dirty="0">
                <a:latin typeface="华文中宋" panose="02010600040101010101" pitchFamily="2" charset="-122"/>
                <a:ea typeface="华文中宋" panose="02010600040101010101" pitchFamily="2" charset="-122"/>
              </a:rPr>
              <a:t>在</a:t>
            </a:r>
            <a:r>
              <a:rPr lang="zh-CN" altLang="en-US" sz="2800" b="1" dirty="0" smtClean="0">
                <a:latin typeface="华文中宋" panose="02010600040101010101" pitchFamily="2" charset="-122"/>
                <a:ea typeface="华文中宋" panose="02010600040101010101" pitchFamily="2" charset="-122"/>
              </a:rPr>
              <a:t>变化</a:t>
            </a:r>
            <a:r>
              <a:rPr lang="en-US" altLang="zh-CN" sz="2800" b="1" dirty="0" smtClean="0">
                <a:latin typeface="华文中宋" panose="02010600040101010101" pitchFamily="2" charset="-122"/>
                <a:ea typeface="华文中宋" panose="02010600040101010101" pitchFamily="2" charset="-122"/>
              </a:rPr>
              <a:t>?</a:t>
            </a:r>
            <a:r>
              <a:rPr lang="zh-CN" altLang="en-US" sz="2800" b="1" dirty="0" smtClean="0">
                <a:latin typeface="华文中宋" panose="02010600040101010101" pitchFamily="2" charset="-122"/>
                <a:ea typeface="华文中宋" panose="02010600040101010101" pitchFamily="2" charset="-122"/>
              </a:rPr>
              <a:t>变化的是什么？</a:t>
            </a:r>
            <a:endParaRPr lang="zh-CN" altLang="en-US" sz="2800" b="1" dirty="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43038643"/>
              </p:ext>
            </p:extLst>
          </p:nvPr>
        </p:nvGraphicFramePr>
        <p:xfrm>
          <a:off x="1083213" y="1690688"/>
          <a:ext cx="9988061" cy="2225040"/>
        </p:xfrm>
        <a:graphic>
          <a:graphicData uri="http://schemas.openxmlformats.org/drawingml/2006/table">
            <a:tbl>
              <a:tblPr firstRow="1" bandRow="1">
                <a:tableStyleId>{5C22544A-7EE6-4342-B048-85BDC9FD1C3A}</a:tableStyleId>
              </a:tblPr>
              <a:tblGrid>
                <a:gridCol w="1645919"/>
                <a:gridCol w="2546253"/>
                <a:gridCol w="2827606"/>
                <a:gridCol w="2968283"/>
              </a:tblGrid>
              <a:tr h="370840">
                <a:tc>
                  <a:txBody>
                    <a:bodyPr/>
                    <a:lstStyle/>
                    <a:p>
                      <a:pPr algn="ctr"/>
                      <a:endParaRPr lang="zh-CN" altLang="en-US" b="1" dirty="0">
                        <a:latin typeface="华文中宋" panose="02010600040101010101" pitchFamily="2" charset="-122"/>
                        <a:ea typeface="华文中宋" panose="02010600040101010101" pitchFamily="2" charset="-122"/>
                      </a:endParaRPr>
                    </a:p>
                  </a:txBody>
                  <a:tcPr/>
                </a:tc>
                <a:tc>
                  <a:txBody>
                    <a:bodyPr/>
                    <a:lstStyle/>
                    <a:p>
                      <a:pPr algn="ctr"/>
                      <a:r>
                        <a:rPr lang="zh-CN" altLang="en-US" b="1" dirty="0" smtClean="0">
                          <a:latin typeface="华文中宋" panose="02010600040101010101" pitchFamily="2" charset="-122"/>
                          <a:ea typeface="华文中宋" panose="02010600040101010101" pitchFamily="2" charset="-122"/>
                        </a:rPr>
                        <a:t>传统社会</a:t>
                      </a:r>
                      <a:endParaRPr lang="zh-CN" altLang="en-US" b="1" dirty="0">
                        <a:latin typeface="华文中宋" panose="02010600040101010101" pitchFamily="2" charset="-122"/>
                        <a:ea typeface="华文中宋" panose="02010600040101010101" pitchFamily="2" charset="-122"/>
                      </a:endParaRPr>
                    </a:p>
                  </a:txBody>
                  <a:tcPr/>
                </a:tc>
                <a:tc>
                  <a:txBody>
                    <a:bodyPr/>
                    <a:lstStyle/>
                    <a:p>
                      <a:pPr algn="ctr"/>
                      <a:r>
                        <a:rPr lang="zh-CN" altLang="en-US" b="1" dirty="0" smtClean="0">
                          <a:latin typeface="华文中宋" panose="02010600040101010101" pitchFamily="2" charset="-122"/>
                          <a:ea typeface="华文中宋" panose="02010600040101010101" pitchFamily="2" charset="-122"/>
                        </a:rPr>
                        <a:t>工业社会</a:t>
                      </a:r>
                      <a:endParaRPr lang="zh-CN" altLang="en-US" b="1" dirty="0">
                        <a:latin typeface="华文中宋" panose="02010600040101010101" pitchFamily="2" charset="-122"/>
                        <a:ea typeface="华文中宋" panose="02010600040101010101" pitchFamily="2" charset="-122"/>
                      </a:endParaRPr>
                    </a:p>
                  </a:txBody>
                  <a:tcPr/>
                </a:tc>
                <a:tc>
                  <a:txBody>
                    <a:bodyPr/>
                    <a:lstStyle/>
                    <a:p>
                      <a:pPr algn="ctr"/>
                      <a:r>
                        <a:rPr lang="zh-CN" altLang="en-US" b="1" dirty="0" smtClean="0">
                          <a:latin typeface="华文中宋" panose="02010600040101010101" pitchFamily="2" charset="-122"/>
                          <a:ea typeface="华文中宋" panose="02010600040101010101" pitchFamily="2" charset="-122"/>
                        </a:rPr>
                        <a:t>互联网时代</a:t>
                      </a:r>
                      <a:endParaRPr lang="zh-CN" altLang="en-US" b="1" dirty="0">
                        <a:latin typeface="华文中宋" panose="02010600040101010101" pitchFamily="2" charset="-122"/>
                        <a:ea typeface="华文中宋" panose="02010600040101010101" pitchFamily="2" charset="-122"/>
                      </a:endParaRPr>
                    </a:p>
                  </a:txBody>
                  <a:tcPr/>
                </a:tc>
              </a:tr>
              <a:tr h="370840">
                <a:tc>
                  <a:txBody>
                    <a:bodyPr/>
                    <a:lstStyle/>
                    <a:p>
                      <a:pPr algn="ctr"/>
                      <a:r>
                        <a:rPr lang="zh-CN" altLang="en-US" dirty="0" smtClean="0"/>
                        <a:t>性质</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zh-CN" altLang="en-US" dirty="0" smtClean="0"/>
                        <a:t>架构</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dirty="0" smtClean="0"/>
                        <a:t>市场</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dirty="0" smtClean="0"/>
                        <a:t>观念</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dirty="0" smtClean="0"/>
                        <a:t>法律</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543464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smtClean="0">
                <a:latin typeface="华文中宋" panose="02010600040101010101" pitchFamily="2" charset="-122"/>
                <a:ea typeface="华文中宋" panose="02010600040101010101" pitchFamily="2" charset="-122"/>
              </a:rPr>
              <a:t>目录</a:t>
            </a:r>
            <a:endParaRPr lang="zh-CN" altLang="en-US" sz="2400" dirty="0">
              <a:latin typeface="华文中宋" panose="02010600040101010101" pitchFamily="2" charset="-122"/>
              <a:ea typeface="华文中宋" panose="02010600040101010101" pitchFamily="2" charset="-122"/>
            </a:endParaRPr>
          </a:p>
        </p:txBody>
      </p:sp>
      <p:sp>
        <p:nvSpPr>
          <p:cNvPr id="4" name="S1D"/>
          <p:cNvSpPr txBox="1">
            <a:spLocks noChangeArrowheads="1"/>
          </p:cNvSpPr>
          <p:nvPr/>
        </p:nvSpPr>
        <p:spPr bwMode="auto">
          <a:xfrm>
            <a:off x="1011626" y="1485300"/>
            <a:ext cx="10504100" cy="4644037"/>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3.2.1 </a:t>
            </a:r>
            <a:r>
              <a:rPr lang="zh-CN" altLang="en-US" dirty="0" smtClean="0">
                <a:ea typeface="楷体_GB2312" pitchFamily="49" charset="-122"/>
              </a:rPr>
              <a:t>法学知识体系：来自实务角度的一种解说</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3.2.2 </a:t>
            </a:r>
            <a:r>
              <a:rPr lang="zh-CN" altLang="en-US" dirty="0" smtClean="0">
                <a:ea typeface="楷体_GB2312" pitchFamily="49" charset="-122"/>
              </a:rPr>
              <a:t>类比推理</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3.2.3 </a:t>
            </a:r>
            <a:r>
              <a:rPr lang="zh-CN" altLang="en-US" dirty="0" smtClean="0">
                <a:ea typeface="楷体_GB2312" pitchFamily="49" charset="-122"/>
              </a:rPr>
              <a:t>涌现：自然现象与社会现象</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endParaRPr lang="en-US" altLang="zh-CN" dirty="0">
              <a:ea typeface="楷体_GB2312" pitchFamily="49" charset="-122"/>
            </a:endParaRPr>
          </a:p>
          <a:p>
            <a:pPr algn="just">
              <a:lnSpc>
                <a:spcPct val="120000"/>
              </a:lnSpc>
              <a:spcBef>
                <a:spcPct val="25000"/>
              </a:spcBef>
              <a:buSzPct val="80000"/>
              <a:buFont typeface="Wingdings" panose="05000000000000000000" pitchFamily="2" charset="2"/>
              <a:buChar char="n"/>
            </a:pPr>
            <a:endParaRPr lang="en-US" altLang="zh-CN" dirty="0">
              <a:ea typeface="楷体_GB2312" pitchFamily="49" charset="-122"/>
            </a:endParaRPr>
          </a:p>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3.3.1 </a:t>
            </a:r>
            <a:r>
              <a:rPr lang="zh-CN" altLang="en-US" dirty="0" smtClean="0">
                <a:ea typeface="楷体_GB2312" pitchFamily="49" charset="-122"/>
              </a:rPr>
              <a:t>莱斯格：四力学说</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3.3.2</a:t>
            </a:r>
            <a:r>
              <a:rPr lang="zh-CN" altLang="en-US" dirty="0" smtClean="0">
                <a:ea typeface="楷体_GB2312" pitchFamily="49" charset="-122"/>
              </a:rPr>
              <a:t>互联网时代：法律生活与法学的发展</a:t>
            </a:r>
            <a:endParaRPr lang="en-US" altLang="zh-CN" dirty="0">
              <a:ea typeface="楷体_GB2312" pitchFamily="49" charset="-122"/>
            </a:endParaRPr>
          </a:p>
        </p:txBody>
      </p:sp>
    </p:spTree>
    <p:extLst>
      <p:ext uri="{BB962C8B-B14F-4D97-AF65-F5344CB8AC3E}">
        <p14:creationId xmlns:p14="http://schemas.microsoft.com/office/powerpoint/2010/main" val="35924785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华文中宋" panose="02010600040101010101" pitchFamily="2" charset="-122"/>
                <a:ea typeface="华文中宋" panose="02010600040101010101" pitchFamily="2" charset="-122"/>
              </a:rPr>
              <a:t>几点说明</a:t>
            </a:r>
            <a:endParaRPr lang="zh-CN" altLang="en-US" sz="2800" dirty="0">
              <a:latin typeface="华文中宋" panose="02010600040101010101" pitchFamily="2" charset="-122"/>
              <a:ea typeface="华文中宋" panose="02010600040101010101" pitchFamily="2" charset="-122"/>
            </a:endParaRPr>
          </a:p>
        </p:txBody>
      </p:sp>
      <p:sp>
        <p:nvSpPr>
          <p:cNvPr id="4" name="S1D"/>
          <p:cNvSpPr txBox="1">
            <a:spLocks noChangeArrowheads="1"/>
          </p:cNvSpPr>
          <p:nvPr/>
        </p:nvSpPr>
        <p:spPr bwMode="auto">
          <a:xfrm>
            <a:off x="945027" y="1416934"/>
            <a:ext cx="10537902" cy="4632053"/>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sz="1600" b="1" dirty="0" smtClean="0">
                <a:latin typeface="黑体" panose="02010609060101010101" pitchFamily="49" charset="-122"/>
                <a:ea typeface="黑体" panose="02010609060101010101" pitchFamily="49" charset="-122"/>
              </a:rPr>
              <a:t>认知基础与法律学科</a:t>
            </a:r>
            <a:endParaRPr lang="en-US" altLang="zh-CN" sz="1600" b="1" dirty="0" smtClean="0">
              <a:latin typeface="黑体" panose="02010609060101010101" pitchFamily="49" charset="-122"/>
              <a:ea typeface="黑体" panose="02010609060101010101" pitchFamily="49" charset="-122"/>
            </a:endParaRPr>
          </a:p>
          <a:p>
            <a:pPr lvl="1"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本课程的主题是探索超越学科的认知基础，而对所有法律现象的描述和讨论均以给主题提供材料为目的。</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b="1" dirty="0">
                <a:latin typeface="黑体" panose="02010609060101010101" pitchFamily="49" charset="-122"/>
                <a:ea typeface="黑体" panose="02010609060101010101" pitchFamily="49" charset="-122"/>
              </a:rPr>
              <a:t>前提假设：</a:t>
            </a:r>
            <a:endParaRPr lang="en-US" altLang="zh-CN" sz="1600" b="1" dirty="0">
              <a:latin typeface="黑体" panose="02010609060101010101" pitchFamily="49" charset="-122"/>
              <a:ea typeface="黑体" panose="02010609060101010101" pitchFamily="49" charset="-122"/>
            </a:endParaRPr>
          </a:p>
          <a:p>
            <a:pPr lvl="1"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法律为生活的一部分；</a:t>
            </a:r>
            <a:endParaRPr lang="en-US" altLang="zh-CN" sz="1600"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法律是社会底层结构中的重要组成部分</a:t>
            </a:r>
            <a:r>
              <a:rPr lang="en-US" altLang="zh-CN" sz="1600" dirty="0" smtClean="0">
                <a:ea typeface="楷体_GB2312" pitchFamily="49" charset="-122"/>
              </a:rPr>
              <a:t>,</a:t>
            </a:r>
            <a:r>
              <a:rPr lang="zh-CN" altLang="en-US" sz="1600" dirty="0" smtClean="0">
                <a:ea typeface="楷体_GB2312" pitchFamily="49" charset="-122"/>
              </a:rPr>
              <a:t>“正如我们每天需要的面包、饮用的水和呼吸的空气”；</a:t>
            </a:r>
            <a:endParaRPr lang="en-US" altLang="zh-CN" sz="1600"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法律是人类生存与发展的重要技术和工具之一，是人类文明的组织部分；</a:t>
            </a:r>
            <a:endParaRPr lang="en-US" altLang="zh-CN" sz="1600"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法律进化与发展，包括法律知识的形成、传播与应用，是人类认识世界的一个重要方式和重要成果。</a:t>
            </a:r>
            <a:endParaRPr lang="en-US" altLang="zh-CN" sz="1600" dirty="0" smtClean="0">
              <a:ea typeface="楷体_GB2312" pitchFamily="49" charset="-122"/>
            </a:endParaRPr>
          </a:p>
        </p:txBody>
      </p:sp>
    </p:spTree>
    <p:extLst>
      <p:ext uri="{BB962C8B-B14F-4D97-AF65-F5344CB8AC3E}">
        <p14:creationId xmlns:p14="http://schemas.microsoft.com/office/powerpoint/2010/main" val="39892277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sz="2800" dirty="0" smtClean="0">
                <a:latin typeface="华文中宋" panose="02010600040101010101" pitchFamily="2" charset="-122"/>
                <a:ea typeface="华文中宋" panose="02010600040101010101" pitchFamily="2" charset="-122"/>
              </a:rPr>
              <a:t>3.2.1 </a:t>
            </a:r>
            <a:r>
              <a:rPr lang="zh-CN" altLang="en-US" sz="2800" dirty="0" smtClean="0">
                <a:latin typeface="华文中宋" panose="02010600040101010101" pitchFamily="2" charset="-122"/>
                <a:ea typeface="华文中宋" panose="02010600040101010101" pitchFamily="2" charset="-122"/>
              </a:rPr>
              <a:t>法学知识体系：一个来自实务视解的尝试性描述</a:t>
            </a:r>
            <a:endParaRPr lang="zh-CN" altLang="en-US" sz="2800" dirty="0">
              <a:latin typeface="华文中宋" panose="02010600040101010101" pitchFamily="2" charset="-122"/>
              <a:ea typeface="华文中宋" panose="02010600040101010101" pitchFamily="2" charset="-122"/>
            </a:endParaRPr>
          </a:p>
        </p:txBody>
      </p:sp>
      <p:sp>
        <p:nvSpPr>
          <p:cNvPr id="5" name="矩形 4"/>
          <p:cNvSpPr/>
          <p:nvPr/>
        </p:nvSpPr>
        <p:spPr>
          <a:xfrm>
            <a:off x="1646129" y="1832355"/>
            <a:ext cx="3760423" cy="3676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规则领域</a:t>
            </a:r>
          </a:p>
        </p:txBody>
      </p:sp>
      <p:sp>
        <p:nvSpPr>
          <p:cNvPr id="6" name="矩形 5"/>
          <p:cNvSpPr/>
          <p:nvPr/>
        </p:nvSpPr>
        <p:spPr>
          <a:xfrm>
            <a:off x="6963345" y="1829056"/>
            <a:ext cx="3760423" cy="3676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行动领域</a:t>
            </a:r>
            <a:r>
              <a:rPr lang="en-US" altLang="zh-CN" dirty="0">
                <a:solidFill>
                  <a:schemeClr val="tx1"/>
                </a:solidFill>
              </a:rPr>
              <a:t>(</a:t>
            </a:r>
            <a:r>
              <a:rPr lang="zh-CN" altLang="en-US" dirty="0">
                <a:solidFill>
                  <a:schemeClr val="tx1"/>
                </a:solidFill>
              </a:rPr>
              <a:t>日常法律生活</a:t>
            </a:r>
            <a:r>
              <a:rPr lang="en-US" altLang="zh-CN" dirty="0">
                <a:solidFill>
                  <a:schemeClr val="tx1"/>
                </a:solidFill>
              </a:rPr>
              <a:t>)</a:t>
            </a:r>
            <a:endParaRPr lang="zh-CN" altLang="en-US" dirty="0">
              <a:solidFill>
                <a:schemeClr val="tx1"/>
              </a:solidFill>
            </a:endParaRPr>
          </a:p>
        </p:txBody>
      </p:sp>
      <p:sp>
        <p:nvSpPr>
          <p:cNvPr id="7" name="矩形 6"/>
          <p:cNvSpPr/>
          <p:nvPr/>
        </p:nvSpPr>
        <p:spPr>
          <a:xfrm>
            <a:off x="1646130" y="2319604"/>
            <a:ext cx="1467984" cy="566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社会协作的底线性规则</a:t>
            </a:r>
            <a:endParaRPr lang="zh-CN" altLang="en-US" dirty="0"/>
          </a:p>
        </p:txBody>
      </p:sp>
      <p:sp>
        <p:nvSpPr>
          <p:cNvPr id="8" name="矩形 7"/>
          <p:cNvSpPr/>
          <p:nvPr/>
        </p:nvSpPr>
        <p:spPr>
          <a:xfrm>
            <a:off x="1646129" y="3096014"/>
            <a:ext cx="1467985" cy="69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解决争议的程序性规则</a:t>
            </a:r>
            <a:endParaRPr lang="zh-CN" altLang="en-US" dirty="0"/>
          </a:p>
        </p:txBody>
      </p:sp>
      <p:sp>
        <p:nvSpPr>
          <p:cNvPr id="9" name="矩形 8"/>
          <p:cNvSpPr/>
          <p:nvPr/>
        </p:nvSpPr>
        <p:spPr>
          <a:xfrm>
            <a:off x="1646129" y="4015320"/>
            <a:ext cx="1467985"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规范社会强制力的规则</a:t>
            </a:r>
            <a:endParaRPr lang="zh-CN" altLang="en-US" dirty="0"/>
          </a:p>
        </p:txBody>
      </p:sp>
      <p:sp>
        <p:nvSpPr>
          <p:cNvPr id="10" name="矩形 9"/>
          <p:cNvSpPr/>
          <p:nvPr/>
        </p:nvSpPr>
        <p:spPr>
          <a:xfrm>
            <a:off x="3228084" y="2319604"/>
            <a:ext cx="1367099" cy="566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主体 物权 契约</a:t>
            </a:r>
            <a:endParaRPr lang="zh-CN" altLang="en-US" dirty="0"/>
          </a:p>
        </p:txBody>
      </p:sp>
      <p:sp>
        <p:nvSpPr>
          <p:cNvPr id="11" name="矩形 10"/>
          <p:cNvSpPr/>
          <p:nvPr/>
        </p:nvSpPr>
        <p:spPr>
          <a:xfrm>
            <a:off x="3228084" y="3108405"/>
            <a:ext cx="1367099" cy="69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 证据 执行</a:t>
            </a:r>
            <a:endParaRPr lang="zh-CN" altLang="en-US" dirty="0"/>
          </a:p>
        </p:txBody>
      </p:sp>
      <p:sp>
        <p:nvSpPr>
          <p:cNvPr id="12" name="矩形 11"/>
          <p:cNvSpPr/>
          <p:nvPr/>
        </p:nvSpPr>
        <p:spPr>
          <a:xfrm>
            <a:off x="3228084" y="4015320"/>
            <a:ext cx="1367099"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职权 程序  </a:t>
            </a:r>
            <a:endParaRPr lang="zh-CN" altLang="en-US" dirty="0"/>
          </a:p>
        </p:txBody>
      </p:sp>
      <p:sp>
        <p:nvSpPr>
          <p:cNvPr id="13" name="矩形 12"/>
          <p:cNvSpPr/>
          <p:nvPr/>
        </p:nvSpPr>
        <p:spPr>
          <a:xfrm>
            <a:off x="4672457" y="2312581"/>
            <a:ext cx="734095" cy="566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实体正义</a:t>
            </a:r>
            <a:endParaRPr lang="zh-CN" altLang="en-US" dirty="0"/>
          </a:p>
        </p:txBody>
      </p:sp>
      <p:sp>
        <p:nvSpPr>
          <p:cNvPr id="14" name="矩形 13"/>
          <p:cNvSpPr/>
          <p:nvPr/>
        </p:nvSpPr>
        <p:spPr>
          <a:xfrm>
            <a:off x="4672457" y="3108405"/>
            <a:ext cx="734095" cy="69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程序正义</a:t>
            </a:r>
            <a:endParaRPr lang="zh-CN" altLang="en-US" dirty="0"/>
          </a:p>
        </p:txBody>
      </p:sp>
      <p:sp>
        <p:nvSpPr>
          <p:cNvPr id="15" name="矩形 14"/>
          <p:cNvSpPr/>
          <p:nvPr/>
        </p:nvSpPr>
        <p:spPr>
          <a:xfrm>
            <a:off x="4672457" y="4015319"/>
            <a:ext cx="734095"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政治正义</a:t>
            </a:r>
            <a:endParaRPr lang="zh-CN" altLang="en-US" dirty="0"/>
          </a:p>
        </p:txBody>
      </p:sp>
      <p:sp>
        <p:nvSpPr>
          <p:cNvPr id="16" name="矩形 15"/>
          <p:cNvSpPr/>
          <p:nvPr/>
        </p:nvSpPr>
        <p:spPr>
          <a:xfrm>
            <a:off x="9987774" y="3852022"/>
            <a:ext cx="735994" cy="76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自律</a:t>
            </a:r>
            <a:endParaRPr lang="zh-CN" altLang="en-US" dirty="0"/>
          </a:p>
        </p:txBody>
      </p:sp>
      <p:sp>
        <p:nvSpPr>
          <p:cNvPr id="17" name="矩形 16"/>
          <p:cNvSpPr/>
          <p:nvPr/>
        </p:nvSpPr>
        <p:spPr>
          <a:xfrm>
            <a:off x="9987774" y="2304678"/>
            <a:ext cx="735994" cy="803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司法</a:t>
            </a:r>
            <a:endParaRPr lang="zh-CN" altLang="en-US" dirty="0"/>
          </a:p>
        </p:txBody>
      </p:sp>
      <p:sp>
        <p:nvSpPr>
          <p:cNvPr id="21" name="矩形 20"/>
          <p:cNvSpPr/>
          <p:nvPr/>
        </p:nvSpPr>
        <p:spPr>
          <a:xfrm>
            <a:off x="5777516" y="1829057"/>
            <a:ext cx="814866" cy="27879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人类的生生存与与发展</a:t>
            </a:r>
            <a:endParaRPr lang="zh-CN" altLang="en-US" dirty="0">
              <a:solidFill>
                <a:schemeClr val="tx1"/>
              </a:solidFill>
            </a:endParaRPr>
          </a:p>
        </p:txBody>
      </p:sp>
      <p:sp>
        <p:nvSpPr>
          <p:cNvPr id="22" name="矩形 21"/>
          <p:cNvSpPr/>
          <p:nvPr/>
        </p:nvSpPr>
        <p:spPr>
          <a:xfrm>
            <a:off x="6963346" y="3756579"/>
            <a:ext cx="2912176" cy="395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隐去法律意义的日常生活</a:t>
            </a:r>
            <a:endParaRPr lang="zh-CN" altLang="en-US" dirty="0"/>
          </a:p>
        </p:txBody>
      </p:sp>
      <p:sp>
        <p:nvSpPr>
          <p:cNvPr id="23" name="矩形 22"/>
          <p:cNvSpPr/>
          <p:nvPr/>
        </p:nvSpPr>
        <p:spPr>
          <a:xfrm>
            <a:off x="6963346" y="3265189"/>
            <a:ext cx="2912176" cy="372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显化法律意义的日常生活</a:t>
            </a:r>
            <a:endParaRPr lang="zh-CN" altLang="en-US" dirty="0"/>
          </a:p>
        </p:txBody>
      </p:sp>
      <p:sp>
        <p:nvSpPr>
          <p:cNvPr id="24" name="矩形 23"/>
          <p:cNvSpPr/>
          <p:nvPr/>
        </p:nvSpPr>
        <p:spPr>
          <a:xfrm>
            <a:off x="6963346" y="2726421"/>
            <a:ext cx="2912176" cy="464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纠纷、争议和不确定性</a:t>
            </a:r>
            <a:endParaRPr lang="zh-CN" altLang="en-US" dirty="0"/>
          </a:p>
        </p:txBody>
      </p:sp>
      <p:sp>
        <p:nvSpPr>
          <p:cNvPr id="25" name="矩形 24"/>
          <p:cNvSpPr/>
          <p:nvPr/>
        </p:nvSpPr>
        <p:spPr>
          <a:xfrm>
            <a:off x="6963346" y="2311658"/>
            <a:ext cx="2912175" cy="36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违规</a:t>
            </a:r>
            <a:endParaRPr lang="zh-CN" altLang="en-US" dirty="0"/>
          </a:p>
        </p:txBody>
      </p:sp>
      <p:sp>
        <p:nvSpPr>
          <p:cNvPr id="32" name="矩形 31"/>
          <p:cNvSpPr/>
          <p:nvPr/>
        </p:nvSpPr>
        <p:spPr>
          <a:xfrm>
            <a:off x="6963346" y="4219730"/>
            <a:ext cx="2912175" cy="395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a:t>
            </a:r>
            <a:r>
              <a:rPr lang="zh-CN" altLang="en-US" dirty="0" smtClean="0"/>
              <a:t>法律意义的日常生活</a:t>
            </a:r>
            <a:endParaRPr lang="zh-CN" altLang="en-US" dirty="0"/>
          </a:p>
        </p:txBody>
      </p:sp>
      <p:sp>
        <p:nvSpPr>
          <p:cNvPr id="36" name="矩形 35"/>
          <p:cNvSpPr/>
          <p:nvPr/>
        </p:nvSpPr>
        <p:spPr>
          <a:xfrm>
            <a:off x="9987774" y="3216367"/>
            <a:ext cx="735994" cy="54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执法</a:t>
            </a:r>
            <a:endParaRPr lang="zh-CN" altLang="en-US" dirty="0"/>
          </a:p>
        </p:txBody>
      </p:sp>
      <p:sp>
        <p:nvSpPr>
          <p:cNvPr id="37" name="矩形 36"/>
          <p:cNvSpPr/>
          <p:nvPr/>
        </p:nvSpPr>
        <p:spPr>
          <a:xfrm>
            <a:off x="1646129" y="4833742"/>
            <a:ext cx="2912175" cy="3950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法律研究</a:t>
            </a:r>
            <a:endParaRPr lang="zh-CN" altLang="en-US" dirty="0">
              <a:solidFill>
                <a:schemeClr val="tx1"/>
              </a:solidFill>
            </a:endParaRPr>
          </a:p>
        </p:txBody>
      </p:sp>
      <p:sp>
        <p:nvSpPr>
          <p:cNvPr id="38" name="矩形 37"/>
          <p:cNvSpPr/>
          <p:nvPr/>
        </p:nvSpPr>
        <p:spPr>
          <a:xfrm>
            <a:off x="4728861" y="4846687"/>
            <a:ext cx="2912175" cy="3950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法律教育</a:t>
            </a:r>
          </a:p>
        </p:txBody>
      </p:sp>
      <p:sp>
        <p:nvSpPr>
          <p:cNvPr id="39" name="矩形 38"/>
          <p:cNvSpPr/>
          <p:nvPr/>
        </p:nvSpPr>
        <p:spPr>
          <a:xfrm>
            <a:off x="7811593" y="4846687"/>
            <a:ext cx="2912175" cy="39505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法律服务</a:t>
            </a:r>
          </a:p>
        </p:txBody>
      </p:sp>
      <p:sp>
        <p:nvSpPr>
          <p:cNvPr id="40" name="矩形 39"/>
          <p:cNvSpPr/>
          <p:nvPr/>
        </p:nvSpPr>
        <p:spPr>
          <a:xfrm>
            <a:off x="10942032" y="1836929"/>
            <a:ext cx="452802" cy="339186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从身份到契约</a:t>
            </a:r>
          </a:p>
        </p:txBody>
      </p:sp>
      <p:sp>
        <p:nvSpPr>
          <p:cNvPr id="41" name="矩形 40"/>
          <p:cNvSpPr/>
          <p:nvPr/>
        </p:nvSpPr>
        <p:spPr>
          <a:xfrm>
            <a:off x="928289" y="1836928"/>
            <a:ext cx="452802" cy="339186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从自发到主动</a:t>
            </a:r>
            <a:endParaRPr lang="zh-CN" altLang="en-US" dirty="0">
              <a:solidFill>
                <a:schemeClr val="tx1"/>
              </a:solidFill>
            </a:endParaRPr>
          </a:p>
        </p:txBody>
      </p:sp>
      <p:sp>
        <p:nvSpPr>
          <p:cNvPr id="42" name="矩形 41"/>
          <p:cNvSpPr/>
          <p:nvPr/>
        </p:nvSpPr>
        <p:spPr>
          <a:xfrm>
            <a:off x="928289" y="5397659"/>
            <a:ext cx="10466545" cy="526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生存技术的发展</a:t>
            </a:r>
            <a:r>
              <a:rPr lang="en-US" altLang="zh-CN" dirty="0" smtClean="0"/>
              <a:t>(</a:t>
            </a:r>
            <a:r>
              <a:rPr lang="zh-CN" altLang="en-US" dirty="0" smtClean="0"/>
              <a:t>技术、工具和方法</a:t>
            </a:r>
            <a:r>
              <a:rPr lang="en-US" altLang="zh-CN" dirty="0" smtClean="0"/>
              <a:t>)</a:t>
            </a:r>
            <a:r>
              <a:rPr lang="zh-CN" altLang="en-US" dirty="0" smtClean="0"/>
              <a:t>导致社会协作的变化</a:t>
            </a:r>
            <a:endParaRPr lang="zh-CN" altLang="en-US" dirty="0"/>
          </a:p>
        </p:txBody>
      </p:sp>
    </p:spTree>
    <p:extLst>
      <p:ext uri="{BB962C8B-B14F-4D97-AF65-F5344CB8AC3E}">
        <p14:creationId xmlns:p14="http://schemas.microsoft.com/office/powerpoint/2010/main" val="372023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华文中宋" panose="02010600040101010101" pitchFamily="2" charset="-122"/>
                <a:ea typeface="华文中宋" panose="02010600040101010101" pitchFamily="2" charset="-122"/>
              </a:rPr>
              <a:t>什么是法律思维？</a:t>
            </a:r>
            <a:endParaRPr lang="zh-CN" altLang="en-US" sz="2800" dirty="0">
              <a:latin typeface="华文中宋" panose="02010600040101010101" pitchFamily="2" charset="-122"/>
              <a:ea typeface="华文中宋" panose="02010600040101010101" pitchFamily="2" charset="-122"/>
            </a:endParaRPr>
          </a:p>
        </p:txBody>
      </p:sp>
      <p:sp>
        <p:nvSpPr>
          <p:cNvPr id="6" name="S1D"/>
          <p:cNvSpPr txBox="1">
            <a:spLocks noChangeArrowheads="1"/>
          </p:cNvSpPr>
          <p:nvPr/>
        </p:nvSpPr>
        <p:spPr bwMode="auto">
          <a:xfrm>
            <a:off x="1011624" y="3334043"/>
            <a:ext cx="10853274" cy="1337534"/>
          </a:xfrm>
          <a:prstGeom prst="rect">
            <a:avLst/>
          </a:prstGeom>
          <a:ln>
            <a:headEnd/>
            <a:tailEnd/>
          </a:ln>
          <a:extLst/>
        </p:spPr>
        <p:style>
          <a:lnRef idx="2">
            <a:schemeClr val="accent6"/>
          </a:lnRef>
          <a:fillRef idx="1">
            <a:schemeClr val="lt1"/>
          </a:fillRef>
          <a:effectRef idx="0">
            <a:schemeClr val="accent6"/>
          </a:effectRef>
          <a:fontRef idx="minor">
            <a:schemeClr val="dk1"/>
          </a:fontRef>
        </p:style>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需求不存在颠覆性和持续性的差别，人们对交通的需求亘古不变，这是核心。只是技术使得火车、汽车取代了马车，带来了行业性的或公司间的颠覆。越是缺少技术基因的传统行业，越容易被参与底层市场的公司以技术优势取代。当然，技术也无所谓颠覆性和持续性，只有利用技术满足需求的方式带来了颠覆。</a:t>
            </a:r>
            <a:r>
              <a:rPr lang="en-US" altLang="zh-CN" dirty="0" smtClean="0">
                <a:ea typeface="楷体_GB2312" pitchFamily="49" charset="-122"/>
              </a:rPr>
              <a:t>--------</a:t>
            </a:r>
            <a:r>
              <a:rPr lang="zh-CN" altLang="en-US" dirty="0" smtClean="0">
                <a:ea typeface="楷体_GB2312" pitchFamily="49" charset="-122"/>
              </a:rPr>
              <a:t>克莱顿∙克里斯坦森</a:t>
            </a:r>
            <a:endParaRPr lang="en-US" altLang="zh-CN" dirty="0">
              <a:ea typeface="楷体_GB2312" pitchFamily="49" charset="-122"/>
            </a:endParaRPr>
          </a:p>
        </p:txBody>
      </p:sp>
      <p:pic>
        <p:nvPicPr>
          <p:cNvPr id="7"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8438" y="4721411"/>
            <a:ext cx="1189457" cy="1450859"/>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3816" y="4721411"/>
            <a:ext cx="1502462" cy="150246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1838" y="4721411"/>
            <a:ext cx="1679567" cy="1450859"/>
          </a:xfrm>
          <a:prstGeom prst="rect">
            <a:avLst/>
          </a:prstGeom>
        </p:spPr>
      </p:pic>
      <p:pic>
        <p:nvPicPr>
          <p:cNvPr id="12"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1404" y="4726319"/>
            <a:ext cx="1310583" cy="1445951"/>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75533" y="4721411"/>
            <a:ext cx="1042300" cy="1477046"/>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8142" y="4726319"/>
            <a:ext cx="1157427" cy="1445951"/>
          </a:xfrm>
          <a:prstGeom prst="rect">
            <a:avLst/>
          </a:prstGeom>
        </p:spPr>
      </p:pic>
      <p:pic>
        <p:nvPicPr>
          <p:cNvPr id="17" name="内容占位符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4" y="4724087"/>
            <a:ext cx="1301317" cy="1467022"/>
          </a:xfrm>
          <a:prstGeom prst="rect">
            <a:avLst/>
          </a:prstGeom>
        </p:spPr>
      </p:pic>
      <p:sp>
        <p:nvSpPr>
          <p:cNvPr id="4" name="S1D"/>
          <p:cNvSpPr txBox="1">
            <a:spLocks noChangeArrowheads="1"/>
          </p:cNvSpPr>
          <p:nvPr/>
        </p:nvSpPr>
        <p:spPr bwMode="auto">
          <a:xfrm>
            <a:off x="1011626" y="1596980"/>
            <a:ext cx="10853272" cy="1582317"/>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1</a:t>
            </a:r>
            <a:r>
              <a:rPr lang="zh-CN" altLang="en-US" dirty="0" smtClean="0">
                <a:ea typeface="楷体_GB2312" pitchFamily="49" charset="-122"/>
              </a:rPr>
              <a:t>、需求：法律本于天理人情</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2</a:t>
            </a:r>
            <a:r>
              <a:rPr lang="zh-CN" altLang="en-US" dirty="0" smtClean="0">
                <a:ea typeface="楷体_GB2312" pitchFamily="49" charset="-122"/>
              </a:rPr>
              <a:t>、法律思维中的基本粒子：权利和义务</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en-US" altLang="zh-CN" dirty="0">
                <a:ea typeface="楷体_GB2312" pitchFamily="49" charset="-122"/>
              </a:rPr>
              <a:t>3</a:t>
            </a:r>
            <a:r>
              <a:rPr lang="zh-CN" altLang="en-US" dirty="0" smtClean="0">
                <a:ea typeface="楷体_GB2312" pitchFamily="49" charset="-122"/>
              </a:rPr>
              <a:t>、底层构造技术：主体</a:t>
            </a:r>
            <a:r>
              <a:rPr lang="en-US" altLang="zh-CN" dirty="0" smtClean="0">
                <a:ea typeface="楷体_GB2312" pitchFamily="49" charset="-122"/>
              </a:rPr>
              <a:t>(</a:t>
            </a:r>
            <a:r>
              <a:rPr lang="zh-CN" altLang="en-US" dirty="0" smtClean="0">
                <a:ea typeface="楷体_GB2312" pitchFamily="49" charset="-122"/>
              </a:rPr>
              <a:t>人法</a:t>
            </a:r>
            <a:r>
              <a:rPr lang="en-US" altLang="zh-CN" dirty="0" smtClean="0">
                <a:ea typeface="楷体_GB2312" pitchFamily="49" charset="-122"/>
              </a:rPr>
              <a:t>)</a:t>
            </a:r>
            <a:r>
              <a:rPr lang="zh-CN" altLang="en-US" dirty="0" smtClean="0">
                <a:ea typeface="楷体_GB2312" pitchFamily="49" charset="-122"/>
              </a:rPr>
              <a:t>、物权</a:t>
            </a:r>
            <a:r>
              <a:rPr lang="en-US" altLang="zh-CN" dirty="0" smtClean="0">
                <a:ea typeface="楷体_GB2312" pitchFamily="49" charset="-122"/>
              </a:rPr>
              <a:t>(</a:t>
            </a:r>
            <a:r>
              <a:rPr lang="zh-CN" altLang="en-US" dirty="0" smtClean="0">
                <a:ea typeface="楷体_GB2312" pitchFamily="49" charset="-122"/>
              </a:rPr>
              <a:t>物法</a:t>
            </a:r>
            <a:r>
              <a:rPr lang="en-US" altLang="zh-CN" dirty="0" smtClean="0">
                <a:ea typeface="楷体_GB2312" pitchFamily="49" charset="-122"/>
              </a:rPr>
              <a:t>)</a:t>
            </a:r>
            <a:r>
              <a:rPr lang="zh-CN" altLang="en-US" dirty="0" smtClean="0">
                <a:ea typeface="楷体_GB2312" pitchFamily="49" charset="-122"/>
              </a:rPr>
              <a:t>和契约</a:t>
            </a:r>
            <a:r>
              <a:rPr lang="en-US" altLang="zh-CN" dirty="0" smtClean="0">
                <a:ea typeface="楷体_GB2312" pitchFamily="49" charset="-122"/>
              </a:rPr>
              <a:t>(</a:t>
            </a:r>
            <a:r>
              <a:rPr lang="zh-CN" altLang="en-US" dirty="0" smtClean="0">
                <a:ea typeface="楷体_GB2312" pitchFamily="49" charset="-122"/>
              </a:rPr>
              <a:t>债法</a:t>
            </a:r>
            <a:r>
              <a:rPr lang="en-US" altLang="zh-CN" dirty="0" smtClean="0">
                <a:ea typeface="楷体_GB2312" pitchFamily="49" charset="-122"/>
              </a:rPr>
              <a:t>)</a:t>
            </a:r>
          </a:p>
          <a:p>
            <a:pPr algn="just">
              <a:lnSpc>
                <a:spcPct val="120000"/>
              </a:lnSpc>
              <a:spcBef>
                <a:spcPct val="25000"/>
              </a:spcBef>
              <a:buSzPct val="80000"/>
              <a:buFont typeface="Wingdings" panose="05000000000000000000" pitchFamily="2" charset="2"/>
              <a:buChar char="n"/>
            </a:pPr>
            <a:r>
              <a:rPr lang="en-US" altLang="zh-CN" dirty="0" smtClean="0">
                <a:ea typeface="楷体_GB2312" pitchFamily="49" charset="-122"/>
              </a:rPr>
              <a:t>4</a:t>
            </a:r>
            <a:r>
              <a:rPr lang="zh-CN" altLang="en-US" dirty="0" smtClean="0">
                <a:ea typeface="楷体_GB2312" pitchFamily="49" charset="-122"/>
              </a:rPr>
              <a:t>、生长与演化技术：</a:t>
            </a:r>
            <a:r>
              <a:rPr lang="zh-CN" altLang="en-US" dirty="0">
                <a:ea typeface="楷体_GB2312" pitchFamily="49" charset="-122"/>
              </a:rPr>
              <a:t>法律的生命不是逻辑而是经验</a:t>
            </a:r>
            <a:endParaRPr lang="en-US" altLang="zh-CN" dirty="0">
              <a:ea typeface="楷体_GB2312" pitchFamily="49" charset="-122"/>
            </a:endParaRPr>
          </a:p>
          <a:p>
            <a:pPr marL="0" indent="0" algn="just">
              <a:lnSpc>
                <a:spcPct val="120000"/>
              </a:lnSpc>
              <a:spcBef>
                <a:spcPct val="25000"/>
              </a:spcBef>
              <a:buSzPct val="80000"/>
            </a:pPr>
            <a:endParaRPr lang="en-US" altLang="zh-CN" dirty="0">
              <a:ea typeface="楷体_GB2312" pitchFamily="49" charset="-122"/>
            </a:endParaRPr>
          </a:p>
        </p:txBody>
      </p:sp>
    </p:spTree>
    <p:extLst>
      <p:ext uri="{BB962C8B-B14F-4D97-AF65-F5344CB8AC3E}">
        <p14:creationId xmlns:p14="http://schemas.microsoft.com/office/powerpoint/2010/main" val="5901548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sz="2800" dirty="0" smtClean="0">
                <a:latin typeface="华文中宋" panose="02010600040101010101" pitchFamily="2" charset="-122"/>
                <a:ea typeface="华文中宋" panose="02010600040101010101" pitchFamily="2" charset="-122"/>
              </a:rPr>
              <a:t>3.2.2 </a:t>
            </a:r>
            <a:r>
              <a:rPr lang="zh-CN" altLang="en-US" sz="2800" dirty="0" smtClean="0">
                <a:latin typeface="华文中宋" panose="02010600040101010101" pitchFamily="2" charset="-122"/>
                <a:ea typeface="华文中宋" panose="02010600040101010101" pitchFamily="2" charset="-122"/>
              </a:rPr>
              <a:t>类比</a:t>
            </a:r>
            <a:endParaRPr lang="zh-CN" altLang="en-US" sz="2800" dirty="0">
              <a:latin typeface="华文中宋" panose="02010600040101010101" pitchFamily="2" charset="-122"/>
              <a:ea typeface="华文中宋"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29760245"/>
              </p:ext>
            </p:extLst>
          </p:nvPr>
        </p:nvGraphicFramePr>
        <p:xfrm>
          <a:off x="1342680" y="1634068"/>
          <a:ext cx="3060504" cy="1671840"/>
        </p:xfrm>
        <a:graphic>
          <a:graphicData uri="http://schemas.openxmlformats.org/drawingml/2006/table">
            <a:tbl>
              <a:tblPr firstRow="1" bandRow="1">
                <a:tableStyleId>{5C22544A-7EE6-4342-B048-85BDC9FD1C3A}</a:tableStyleId>
              </a:tblPr>
              <a:tblGrid>
                <a:gridCol w="3060504"/>
              </a:tblGrid>
              <a:tr h="416388">
                <a:tc>
                  <a:txBody>
                    <a:bodyPr/>
                    <a:lstStyle/>
                    <a:p>
                      <a:pPr algn="ctr"/>
                      <a:r>
                        <a:rPr lang="zh-CN" altLang="en-US" dirty="0" smtClean="0"/>
                        <a:t>演绎法</a:t>
                      </a:r>
                      <a:endParaRPr lang="zh-CN" altLang="en-US" dirty="0"/>
                    </a:p>
                  </a:txBody>
                  <a:tcPr/>
                </a:tc>
              </a:tr>
              <a:tr h="1255452">
                <a:tc>
                  <a:txBody>
                    <a:bodyPr/>
                    <a:lstStyle/>
                    <a:p>
                      <a:r>
                        <a:rPr lang="zh-CN" altLang="en-US" dirty="0" smtClean="0"/>
                        <a:t>从一般性的前提出发，通过推导即“演绎”，得出具体陈述或个别结论。</a:t>
                      </a:r>
                      <a:endParaRPr lang="zh-CN" altLang="en-US" dirty="0"/>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2335292500"/>
              </p:ext>
            </p:extLst>
          </p:nvPr>
        </p:nvGraphicFramePr>
        <p:xfrm>
          <a:off x="4491498" y="1659859"/>
          <a:ext cx="3060504" cy="1631984"/>
        </p:xfrm>
        <a:graphic>
          <a:graphicData uri="http://schemas.openxmlformats.org/drawingml/2006/table">
            <a:tbl>
              <a:tblPr firstRow="1" bandRow="1">
                <a:tableStyleId>{5C22544A-7EE6-4342-B048-85BDC9FD1C3A}</a:tableStyleId>
              </a:tblPr>
              <a:tblGrid>
                <a:gridCol w="3060504"/>
              </a:tblGrid>
              <a:tr h="388061">
                <a:tc>
                  <a:txBody>
                    <a:bodyPr/>
                    <a:lstStyle/>
                    <a:p>
                      <a:pPr algn="ctr"/>
                      <a:r>
                        <a:rPr lang="zh-CN" altLang="en-US" dirty="0" smtClean="0"/>
                        <a:t>归纳法</a:t>
                      </a:r>
                      <a:endParaRPr lang="zh-CN" altLang="en-US" dirty="0"/>
                    </a:p>
                  </a:txBody>
                  <a:tcPr/>
                </a:tc>
              </a:tr>
              <a:tr h="1243923">
                <a:tc>
                  <a:txBody>
                    <a:bodyPr/>
                    <a:lstStyle/>
                    <a:p>
                      <a:r>
                        <a:rPr lang="zh-CN" altLang="en-US" dirty="0" smtClean="0"/>
                        <a:t>根据一类事物的部分对象具有某种性质，推出这类事物的所有对象都具有这种性质的推理。</a:t>
                      </a:r>
                      <a:endParaRPr lang="zh-CN" altLang="en-US" dirty="0"/>
                    </a:p>
                  </a:txBody>
                  <a:tcPr/>
                </a:tc>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419967661"/>
              </p:ext>
            </p:extLst>
          </p:nvPr>
        </p:nvGraphicFramePr>
        <p:xfrm>
          <a:off x="7670797" y="1659860"/>
          <a:ext cx="3060504" cy="1589780"/>
        </p:xfrm>
        <a:graphic>
          <a:graphicData uri="http://schemas.openxmlformats.org/drawingml/2006/table">
            <a:tbl>
              <a:tblPr firstRow="1" bandRow="1">
                <a:tableStyleId>{5C22544A-7EE6-4342-B048-85BDC9FD1C3A}</a:tableStyleId>
              </a:tblPr>
              <a:tblGrid>
                <a:gridCol w="3060504"/>
              </a:tblGrid>
              <a:tr h="395950">
                <a:tc>
                  <a:txBody>
                    <a:bodyPr/>
                    <a:lstStyle/>
                    <a:p>
                      <a:pPr algn="ctr"/>
                      <a:r>
                        <a:rPr lang="zh-CN" altLang="en-US" dirty="0" smtClean="0"/>
                        <a:t>类比法</a:t>
                      </a:r>
                      <a:endParaRPr lang="zh-CN" altLang="en-US" dirty="0"/>
                    </a:p>
                  </a:txBody>
                  <a:tcPr/>
                </a:tc>
              </a:tr>
              <a:tr h="1193830">
                <a:tc>
                  <a:txBody>
                    <a:bodyPr/>
                    <a:lstStyle/>
                    <a:p>
                      <a:r>
                        <a:rPr lang="zh-CN" altLang="en-US" dirty="0" smtClean="0"/>
                        <a:t>根据两个或两类对象有部分属性相同，从而推出它们的其他属性也相同的推理</a:t>
                      </a:r>
                      <a:endParaRPr lang="zh-CN" altLang="en-US" dirty="0"/>
                    </a:p>
                  </a:txBody>
                  <a:tcPr/>
                </a:tc>
              </a:tr>
            </a:tbl>
          </a:graphicData>
        </a:graphic>
      </p:graphicFrame>
      <p:sp>
        <p:nvSpPr>
          <p:cNvPr id="33" name="S1D"/>
          <p:cNvSpPr txBox="1">
            <a:spLocks noChangeArrowheads="1"/>
          </p:cNvSpPr>
          <p:nvPr/>
        </p:nvSpPr>
        <p:spPr bwMode="auto">
          <a:xfrm>
            <a:off x="1321116" y="3580525"/>
            <a:ext cx="9370331" cy="2130958"/>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lnSpc>
                <a:spcPct val="120000"/>
              </a:lnSpc>
              <a:spcBef>
                <a:spcPct val="25000"/>
              </a:spcBef>
              <a:buSzPct val="80000"/>
            </a:pPr>
            <a:r>
              <a:rPr lang="zh-CN" altLang="en-US" b="1" dirty="0" smtClean="0">
                <a:latin typeface="黑体" panose="02010609060101010101" pitchFamily="49" charset="-122"/>
                <a:ea typeface="黑体" panose="02010609060101010101" pitchFamily="49" charset="-122"/>
              </a:rPr>
              <a:t>小知识</a:t>
            </a:r>
            <a:r>
              <a:rPr lang="zh-CN" altLang="en-US" dirty="0" smtClean="0"/>
              <a:t>：类推</a:t>
            </a:r>
            <a:r>
              <a:rPr lang="zh-CN" altLang="en-US" dirty="0"/>
              <a:t>适用</a:t>
            </a:r>
            <a:r>
              <a:rPr lang="zh-CN" altLang="en-US" dirty="0" smtClean="0"/>
              <a:t>制度是刑法是一种制度，</a:t>
            </a:r>
            <a:r>
              <a:rPr lang="zh-CN" altLang="en-US" dirty="0"/>
              <a:t>是指法律没有明确规定的一定行为，但其足以造成一定的社会危害时，将具有相似性质的行为法律扩充适用或者援用同它有类似性质事项的法律进行定罪量刑</a:t>
            </a:r>
            <a:r>
              <a:rPr lang="zh-CN" altLang="en-US" dirty="0" smtClean="0"/>
              <a:t>。类推制度是</a:t>
            </a:r>
            <a:r>
              <a:rPr lang="zh-CN" altLang="en-US" dirty="0"/>
              <a:t>一种具有一定程序性的法的</a:t>
            </a:r>
            <a:r>
              <a:rPr lang="zh-CN" altLang="en-US" dirty="0" smtClean="0"/>
              <a:t>创制。“</a:t>
            </a:r>
            <a:r>
              <a:rPr lang="zh-CN" altLang="en-US" dirty="0"/>
              <a:t>诸断罪无正条，其应出罪者，则举重以明轻，其应入罪者，则举轻以明重”。</a:t>
            </a:r>
            <a:r>
              <a:rPr lang="zh-CN" altLang="en-US" dirty="0" smtClean="0"/>
              <a:t>在</a:t>
            </a:r>
            <a:r>
              <a:rPr lang="en-US" altLang="zh-CN" dirty="0" smtClean="0"/>
              <a:t>1997</a:t>
            </a:r>
            <a:r>
              <a:rPr lang="zh-CN" altLang="en-US" dirty="0"/>
              <a:t>年修改的新刑法上，则完全废止了类推制度，而以罪刑法定的原则加以代替，新刑法在第</a:t>
            </a:r>
            <a:r>
              <a:rPr lang="en-US" altLang="zh-CN" dirty="0"/>
              <a:t>3</a:t>
            </a:r>
            <a:r>
              <a:rPr lang="zh-CN" altLang="en-US" dirty="0"/>
              <a:t>条规定：“法律明文规定为犯罪行为的，依照法律定罪处刑；法律没有明文规定为犯罪行为的，不得定罪处刑。”</a:t>
            </a:r>
            <a:endParaRPr lang="en-US" altLang="zh-CN" dirty="0">
              <a:ea typeface="楷体_GB2312" pitchFamily="49" charset="-122"/>
            </a:endParaRPr>
          </a:p>
        </p:txBody>
      </p:sp>
    </p:spTree>
    <p:extLst>
      <p:ext uri="{BB962C8B-B14F-4D97-AF65-F5344CB8AC3E}">
        <p14:creationId xmlns:p14="http://schemas.microsoft.com/office/powerpoint/2010/main" val="59146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sz="2800" dirty="0" smtClean="0">
                <a:latin typeface="华文中宋" panose="02010600040101010101" pitchFamily="2" charset="-122"/>
                <a:ea typeface="华文中宋" panose="02010600040101010101" pitchFamily="2" charset="-122"/>
              </a:rPr>
              <a:t>3.2.3 </a:t>
            </a:r>
            <a:r>
              <a:rPr lang="zh-CN" altLang="en-US" sz="2800" dirty="0" smtClean="0">
                <a:latin typeface="华文中宋" panose="02010600040101010101" pitchFamily="2" charset="-122"/>
                <a:ea typeface="华文中宋" panose="02010600040101010101" pitchFamily="2" charset="-122"/>
              </a:rPr>
              <a:t>涌现：自然现象与社会现象</a:t>
            </a:r>
            <a:endParaRPr lang="zh-CN" altLang="en-US" sz="2800" dirty="0">
              <a:latin typeface="华文中宋" panose="02010600040101010101" pitchFamily="2" charset="-122"/>
              <a:ea typeface="华文中宋" panose="02010600040101010101" pitchFamily="2" charset="-122"/>
            </a:endParaRPr>
          </a:p>
        </p:txBody>
      </p:sp>
      <p:sp>
        <p:nvSpPr>
          <p:cNvPr id="7" name="S1D"/>
          <p:cNvSpPr txBox="1">
            <a:spLocks noChangeArrowheads="1"/>
          </p:cNvSpPr>
          <p:nvPr/>
        </p:nvSpPr>
        <p:spPr bwMode="auto">
          <a:xfrm>
            <a:off x="1011626" y="1596981"/>
            <a:ext cx="10853272" cy="2060620"/>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凯文凯利</a:t>
            </a:r>
            <a:r>
              <a:rPr lang="en-US" altLang="zh-CN" sz="1600" dirty="0" smtClean="0">
                <a:ea typeface="楷体_GB2312" pitchFamily="49" charset="-122"/>
              </a:rPr>
              <a:t>《</a:t>
            </a:r>
            <a:r>
              <a:rPr lang="zh-CN" altLang="en-US" sz="1600" dirty="0" smtClean="0">
                <a:ea typeface="楷体_GB2312" pitchFamily="49" charset="-122"/>
              </a:rPr>
              <a:t>失控</a:t>
            </a:r>
            <a:r>
              <a:rPr lang="en-US" altLang="zh-CN" sz="1600" dirty="0" smtClean="0">
                <a:ea typeface="楷体_GB2312" pitchFamily="49" charset="-122"/>
              </a:rPr>
              <a:t>》2.3</a:t>
            </a:r>
            <a:r>
              <a:rPr lang="zh-CN" altLang="en-US" sz="1600" dirty="0" smtClean="0">
                <a:ea typeface="楷体_GB2312" pitchFamily="49" charset="-122"/>
              </a:rPr>
              <a:t>：集群所形成的超级有机体，是从大量聚集的普通昆虫有机会中涌现出来的。量变引起质变。要想从单个虫子的机体过渡到集群机体，只需要增加数量，使大量的虫子聚集在一起，使它们能够相互交流。等到一定阶段，当复杂度达到一定程度时，集群就会从个体中涌现出来。低层级的存在无法推出高层级的复杂性。</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dirty="0">
                <a:ea typeface="楷体_GB2312" pitchFamily="49" charset="-122"/>
              </a:rPr>
              <a:t>凯文凯利</a:t>
            </a:r>
            <a:r>
              <a:rPr lang="en-US" altLang="zh-CN" sz="1600" dirty="0">
                <a:ea typeface="楷体_GB2312" pitchFamily="49" charset="-122"/>
              </a:rPr>
              <a:t>《</a:t>
            </a:r>
            <a:r>
              <a:rPr lang="zh-CN" altLang="en-US" sz="1600" dirty="0">
                <a:ea typeface="楷体_GB2312" pitchFamily="49" charset="-122"/>
              </a:rPr>
              <a:t>失控</a:t>
            </a:r>
            <a:r>
              <a:rPr lang="en-US" altLang="zh-CN" sz="1600" dirty="0">
                <a:ea typeface="楷体_GB2312" pitchFamily="49" charset="-122"/>
              </a:rPr>
              <a:t>》</a:t>
            </a:r>
            <a:r>
              <a:rPr lang="en-US" altLang="zh-CN" sz="1600" dirty="0" smtClean="0">
                <a:ea typeface="楷体_GB2312" pitchFamily="49" charset="-122"/>
              </a:rPr>
              <a:t>2.5:</a:t>
            </a:r>
            <a:r>
              <a:rPr lang="zh-CN" altLang="en-US" sz="1600" dirty="0" smtClean="0">
                <a:ea typeface="楷体_GB2312" pitchFamily="49" charset="-122"/>
              </a:rPr>
              <a:t>群聚的个体孕育出山必要的复杂性，足以产生涌现的事物。随着成员数目的增加，两个或更多成员之间可能的相互作用虽呈指数级增长。当连接程度高且成员数目大时，就产生了群体行为的动态特性，量变引起质变。</a:t>
            </a:r>
            <a:endParaRPr lang="en-US" altLang="zh-CN" sz="1600" dirty="0" smtClean="0">
              <a:ea typeface="楷体_GB2312" pitchFamily="49" charset="-122"/>
            </a:endParaRPr>
          </a:p>
          <a:p>
            <a:pPr marL="0" indent="0" algn="just">
              <a:lnSpc>
                <a:spcPct val="120000"/>
              </a:lnSpc>
              <a:spcBef>
                <a:spcPct val="25000"/>
              </a:spcBef>
              <a:buSzPct val="80000"/>
            </a:pPr>
            <a:endParaRPr lang="en-US" altLang="zh-CN" dirty="0">
              <a:ea typeface="楷体_GB2312" pitchFamily="49" charset="-122"/>
            </a:endParaRPr>
          </a:p>
        </p:txBody>
      </p:sp>
      <p:sp>
        <p:nvSpPr>
          <p:cNvPr id="8" name="S1D"/>
          <p:cNvSpPr txBox="1">
            <a:spLocks noChangeArrowheads="1"/>
          </p:cNvSpPr>
          <p:nvPr/>
        </p:nvSpPr>
        <p:spPr bwMode="auto">
          <a:xfrm>
            <a:off x="1011626" y="3943941"/>
            <a:ext cx="10853272" cy="712466"/>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量子力学</a:t>
            </a:r>
            <a:r>
              <a:rPr lang="en-US" altLang="zh-CN" sz="1600" dirty="0" smtClean="0">
                <a:ea typeface="楷体_GB2312" pitchFamily="49" charset="-122"/>
              </a:rPr>
              <a:t>(Quantum Mechanics</a:t>
            </a:r>
            <a:r>
              <a:rPr lang="en-US" altLang="zh-CN" sz="1600" dirty="0">
                <a:ea typeface="楷体_GB2312" pitchFamily="49" charset="-122"/>
              </a:rPr>
              <a:t>)</a:t>
            </a:r>
            <a:r>
              <a:rPr lang="zh-CN" altLang="en-US" sz="1600" dirty="0" smtClean="0">
                <a:ea typeface="楷体_GB2312" pitchFamily="49" charset="-122"/>
              </a:rPr>
              <a:t>，是研究微观粒子运动规律的学科，主要研究原子、</a:t>
            </a:r>
            <a:r>
              <a:rPr lang="zh-CN" altLang="en-US" sz="1600" dirty="0">
                <a:ea typeface="楷体_GB2312" pitchFamily="49" charset="-122"/>
              </a:rPr>
              <a:t>分子</a:t>
            </a:r>
            <a:r>
              <a:rPr lang="zh-CN" altLang="en-US" sz="1600" dirty="0" smtClean="0">
                <a:ea typeface="楷体_GB2312" pitchFamily="49" charset="-122"/>
              </a:rPr>
              <a:t>、凝聚态物质</a:t>
            </a:r>
            <a:r>
              <a:rPr lang="zh-CN" altLang="en-US" sz="1600" dirty="0">
                <a:ea typeface="楷体_GB2312" pitchFamily="49" charset="-122"/>
              </a:rPr>
              <a:t>，</a:t>
            </a:r>
            <a:r>
              <a:rPr lang="zh-CN" altLang="en-US" sz="1600" dirty="0" smtClean="0">
                <a:ea typeface="楷体_GB2312" pitchFamily="49" charset="-122"/>
              </a:rPr>
              <a:t>以及原子核和基本粒子的</a:t>
            </a:r>
            <a:r>
              <a:rPr lang="zh-CN" altLang="en-US" sz="1600" dirty="0">
                <a:ea typeface="楷体_GB2312" pitchFamily="49" charset="-122"/>
              </a:rPr>
              <a:t>结构、性质的</a:t>
            </a:r>
            <a:r>
              <a:rPr lang="zh-CN" altLang="en-US" sz="1600" dirty="0" smtClean="0">
                <a:ea typeface="楷体_GB2312" pitchFamily="49" charset="-122"/>
              </a:rPr>
              <a:t>基础理论</a:t>
            </a:r>
            <a:r>
              <a:rPr lang="zh-CN" altLang="en-US" dirty="0" smtClean="0">
                <a:ea typeface="楷体_GB2312" pitchFamily="49" charset="-122"/>
              </a:rPr>
              <a:t>。</a:t>
            </a:r>
            <a:endParaRPr lang="en-US" altLang="zh-CN" dirty="0">
              <a:ea typeface="楷体_GB2312" pitchFamily="49" charset="-122"/>
            </a:endParaRPr>
          </a:p>
          <a:p>
            <a:pPr marL="0" indent="0" algn="just">
              <a:lnSpc>
                <a:spcPct val="120000"/>
              </a:lnSpc>
              <a:spcBef>
                <a:spcPct val="25000"/>
              </a:spcBef>
              <a:buSzPct val="80000"/>
            </a:pPr>
            <a:endParaRPr lang="en-US" altLang="zh-CN" dirty="0">
              <a:ea typeface="楷体_GB2312" pitchFamily="49" charset="-122"/>
            </a:endParaRPr>
          </a:p>
        </p:txBody>
      </p:sp>
      <p:sp>
        <p:nvSpPr>
          <p:cNvPr id="9" name="S1D"/>
          <p:cNvSpPr txBox="1">
            <a:spLocks noChangeArrowheads="1"/>
          </p:cNvSpPr>
          <p:nvPr/>
        </p:nvSpPr>
        <p:spPr bwMode="auto">
          <a:xfrm>
            <a:off x="1011626" y="4889457"/>
            <a:ext cx="10853272" cy="712466"/>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法学，研究社会协作中人类个体与人类群体行为的学科</a:t>
            </a:r>
            <a:r>
              <a:rPr lang="zh-CN" altLang="en-US" dirty="0" smtClean="0">
                <a:ea typeface="楷体_GB2312" pitchFamily="49" charset="-122"/>
              </a:rPr>
              <a:t>。</a:t>
            </a:r>
            <a:endParaRPr lang="en-US" altLang="zh-CN" dirty="0">
              <a:ea typeface="楷体_GB2312" pitchFamily="49" charset="-122"/>
            </a:endParaRPr>
          </a:p>
          <a:p>
            <a:pPr marL="0" indent="0" algn="just">
              <a:lnSpc>
                <a:spcPct val="120000"/>
              </a:lnSpc>
              <a:spcBef>
                <a:spcPct val="25000"/>
              </a:spcBef>
              <a:buSzPct val="80000"/>
            </a:pPr>
            <a:endParaRPr lang="en-US" altLang="zh-CN" dirty="0">
              <a:ea typeface="楷体_GB2312" pitchFamily="49" charset="-122"/>
            </a:endParaRPr>
          </a:p>
        </p:txBody>
      </p:sp>
    </p:spTree>
    <p:extLst>
      <p:ext uri="{BB962C8B-B14F-4D97-AF65-F5344CB8AC3E}">
        <p14:creationId xmlns:p14="http://schemas.microsoft.com/office/powerpoint/2010/main" val="1982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5016" y="221137"/>
            <a:ext cx="10515600" cy="1325563"/>
          </a:xfrm>
        </p:spPr>
        <p:txBody>
          <a:bodyPr>
            <a:normAutofit/>
          </a:bodyPr>
          <a:lstStyle/>
          <a:p>
            <a:r>
              <a:rPr lang="en-US" altLang="zh-CN" sz="2800" dirty="0" smtClean="0">
                <a:latin typeface="华文中宋" panose="02010600040101010101" pitchFamily="2" charset="-122"/>
                <a:ea typeface="华文中宋" panose="02010600040101010101" pitchFamily="2" charset="-122"/>
              </a:rPr>
              <a:t>3.3.1</a:t>
            </a:r>
            <a:r>
              <a:rPr lang="zh-CN" altLang="en-US" sz="2800" dirty="0" smtClean="0">
                <a:latin typeface="华文中宋" panose="02010600040101010101" pitchFamily="2" charset="-122"/>
                <a:ea typeface="华文中宋" panose="02010600040101010101" pitchFamily="2" charset="-122"/>
              </a:rPr>
              <a:t>莱斯格：</a:t>
            </a:r>
            <a:r>
              <a:rPr lang="en-US" altLang="zh-CN" sz="2800" dirty="0" smtClean="0">
                <a:latin typeface="华文中宋" panose="02010600040101010101" pitchFamily="2" charset="-122"/>
                <a:ea typeface="华文中宋" panose="02010600040101010101" pitchFamily="2" charset="-122"/>
              </a:rPr>
              <a:t>《</a:t>
            </a:r>
            <a:r>
              <a:rPr lang="zh-CN" altLang="en-US" sz="2800" dirty="0" smtClean="0">
                <a:latin typeface="华文中宋" panose="02010600040101010101" pitchFamily="2" charset="-122"/>
                <a:ea typeface="华文中宋" panose="02010600040101010101" pitchFamily="2" charset="-122"/>
              </a:rPr>
              <a:t>代码</a:t>
            </a:r>
            <a:r>
              <a:rPr lang="en-US" altLang="zh-CN" sz="2800" dirty="0" smtClean="0">
                <a:latin typeface="华文中宋" panose="02010600040101010101" pitchFamily="2" charset="-122"/>
                <a:ea typeface="华文中宋" panose="02010600040101010101" pitchFamily="2" charset="-122"/>
              </a:rPr>
              <a:t>2.0</a:t>
            </a:r>
            <a:r>
              <a:rPr lang="zh-CN" altLang="en-US" sz="2800" dirty="0" smtClean="0">
                <a:latin typeface="华文中宋" panose="02010600040101010101" pitchFamily="2" charset="-122"/>
                <a:ea typeface="华文中宋" panose="02010600040101010101" pitchFamily="2" charset="-122"/>
              </a:rPr>
              <a:t>：网络空间中的法律</a:t>
            </a:r>
            <a:r>
              <a:rPr lang="en-US" altLang="zh-CN" sz="2800" dirty="0" smtClean="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grpSp>
        <p:nvGrpSpPr>
          <p:cNvPr id="21" name="组合 20"/>
          <p:cNvGrpSpPr/>
          <p:nvPr/>
        </p:nvGrpSpPr>
        <p:grpSpPr>
          <a:xfrm>
            <a:off x="1125297" y="2248067"/>
            <a:ext cx="4129283" cy="3122423"/>
            <a:chOff x="2748035" y="1668518"/>
            <a:chExt cx="5036787" cy="4003923"/>
          </a:xfrm>
        </p:grpSpPr>
        <p:sp>
          <p:nvSpPr>
            <p:cNvPr id="12" name="椭圆 11"/>
            <p:cNvSpPr/>
            <p:nvPr/>
          </p:nvSpPr>
          <p:spPr>
            <a:xfrm>
              <a:off x="4947722" y="3425781"/>
              <a:ext cx="461406" cy="4893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p:cNvSpPr/>
            <p:nvPr/>
          </p:nvSpPr>
          <p:spPr>
            <a:xfrm>
              <a:off x="4617620" y="1668518"/>
              <a:ext cx="1121609"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市场</a:t>
              </a:r>
              <a:endParaRPr lang="zh-CN" altLang="en-US" dirty="0"/>
            </a:p>
          </p:txBody>
        </p:sp>
        <p:sp>
          <p:nvSpPr>
            <p:cNvPr id="36" name="椭圆 35"/>
            <p:cNvSpPr/>
            <p:nvPr/>
          </p:nvSpPr>
          <p:spPr>
            <a:xfrm>
              <a:off x="6663213" y="3142445"/>
              <a:ext cx="1121609"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法律</a:t>
              </a:r>
            </a:p>
          </p:txBody>
        </p:sp>
        <p:sp>
          <p:nvSpPr>
            <p:cNvPr id="38" name="椭圆 37"/>
            <p:cNvSpPr/>
            <p:nvPr/>
          </p:nvSpPr>
          <p:spPr>
            <a:xfrm>
              <a:off x="2748035" y="3142445"/>
              <a:ext cx="1121609"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架构</a:t>
              </a:r>
              <a:endParaRPr lang="zh-CN" altLang="en-US" dirty="0"/>
            </a:p>
          </p:txBody>
        </p:sp>
        <p:sp>
          <p:nvSpPr>
            <p:cNvPr id="39" name="椭圆 38"/>
            <p:cNvSpPr/>
            <p:nvPr/>
          </p:nvSpPr>
          <p:spPr>
            <a:xfrm>
              <a:off x="4630497" y="4616373"/>
              <a:ext cx="1121609"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准则</a:t>
              </a:r>
            </a:p>
          </p:txBody>
        </p:sp>
        <p:sp>
          <p:nvSpPr>
            <p:cNvPr id="7" name="右箭头 6"/>
            <p:cNvSpPr/>
            <p:nvPr/>
          </p:nvSpPr>
          <p:spPr>
            <a:xfrm>
              <a:off x="4056845" y="3541690"/>
              <a:ext cx="573652"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箭头 16"/>
            <p:cNvSpPr/>
            <p:nvPr/>
          </p:nvSpPr>
          <p:spPr>
            <a:xfrm>
              <a:off x="5750460" y="3600349"/>
              <a:ext cx="571421" cy="2446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5075392" y="2910625"/>
              <a:ext cx="230704" cy="360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上箭头 19"/>
            <p:cNvSpPr/>
            <p:nvPr/>
          </p:nvSpPr>
          <p:spPr>
            <a:xfrm>
              <a:off x="5063633" y="4121240"/>
              <a:ext cx="242463" cy="3606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S1D"/>
          <p:cNvSpPr txBox="1">
            <a:spLocks noChangeArrowheads="1"/>
          </p:cNvSpPr>
          <p:nvPr/>
        </p:nvSpPr>
        <p:spPr bwMode="auto">
          <a:xfrm>
            <a:off x="5720891" y="1560262"/>
            <a:ext cx="5799261" cy="3047568"/>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sz="1600" b="1" dirty="0" smtClean="0">
                <a:latin typeface="黑体" panose="02010609060101010101" pitchFamily="49" charset="-122"/>
                <a:ea typeface="黑体" panose="02010609060101010101" pitchFamily="49" charset="-122"/>
              </a:rPr>
              <a:t>控制点</a:t>
            </a:r>
            <a:r>
              <a:rPr lang="en-US" altLang="zh-CN" sz="1600" dirty="0" smtClean="0">
                <a:ea typeface="楷体_GB2312" pitchFamily="49" charset="-122"/>
              </a:rPr>
              <a:t>(regulated dot)</a:t>
            </a:r>
            <a:r>
              <a:rPr lang="zh-CN" altLang="en-US" sz="1600" dirty="0" smtClean="0">
                <a:ea typeface="楷体_GB2312" pitchFamily="49" charset="-122"/>
              </a:rPr>
              <a:t>：它或为权利，或为管制，或为行为。</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b="1" dirty="0" smtClean="0">
                <a:latin typeface="黑体" panose="02010609060101010101" pitchFamily="49" charset="-122"/>
                <a:ea typeface="黑体" panose="02010609060101010101" pitchFamily="49" charset="-122"/>
              </a:rPr>
              <a:t>法律</a:t>
            </a:r>
            <a:r>
              <a:rPr lang="zh-CN" altLang="en-US" sz="1600" dirty="0" smtClean="0">
                <a:ea typeface="楷体_GB2312" pitchFamily="49" charset="-122"/>
              </a:rPr>
              <a:t>：一种由法律强制性支持的行为规范。它代表国家因个人违反事先的法律规则而对其施加的事后惩罚。</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b="1" dirty="0">
                <a:latin typeface="黑体" panose="02010609060101010101" pitchFamily="49" charset="-122"/>
                <a:ea typeface="黑体" panose="02010609060101010101" pitchFamily="49" charset="-122"/>
              </a:rPr>
              <a:t>准则</a:t>
            </a:r>
            <a:r>
              <a:rPr lang="zh-CN" altLang="en-US" sz="1600" dirty="0" smtClean="0">
                <a:ea typeface="楷体_GB2312" pitchFamily="49" charset="-122"/>
              </a:rPr>
              <a:t>：一种为主流群体所认可的社会规范。个人违反了这些规则也会受到惩罚，不同的是，施加这种惩罚的主体是社会。</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b="1" dirty="0">
                <a:latin typeface="黑体" panose="02010609060101010101" pitchFamily="49" charset="-122"/>
                <a:ea typeface="黑体" panose="02010609060101010101" pitchFamily="49" charset="-122"/>
              </a:rPr>
              <a:t>市场</a:t>
            </a:r>
            <a:r>
              <a:rPr lang="zh-CN" altLang="en-US" sz="1600" dirty="0" smtClean="0">
                <a:ea typeface="楷体_GB2312" pitchFamily="49" charset="-122"/>
              </a:rPr>
              <a:t>：一种通过价格信号来引导和配置资源所形成的管制。</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b="1" dirty="0">
                <a:latin typeface="黑体" panose="02010609060101010101" pitchFamily="49" charset="-122"/>
                <a:ea typeface="黑体" panose="02010609060101010101" pitchFamily="49" charset="-122"/>
              </a:rPr>
              <a:t>架构</a:t>
            </a:r>
            <a:r>
              <a:rPr lang="zh-CN" altLang="en-US" sz="1600" dirty="0" smtClean="0">
                <a:ea typeface="楷体_GB2312" pitchFamily="49" charset="-122"/>
              </a:rPr>
              <a:t>：在不同的语境下有不同的理解，可以是自然法规，也可以是物理现象。总之，其管制的效果与其本身同时呈现。</a:t>
            </a:r>
            <a:endParaRPr lang="en-US" altLang="zh-CN" sz="1600"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sz="1600" dirty="0" smtClean="0">
                <a:ea typeface="楷体_GB2312" pitchFamily="49" charset="-122"/>
              </a:rPr>
              <a:t>四力互动，相互影响，彼此消长。</a:t>
            </a:r>
            <a:endParaRPr lang="en-US" altLang="zh-CN" sz="1600" dirty="0">
              <a:ea typeface="楷体_GB2312" pitchFamily="49"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3163527677"/>
              </p:ext>
            </p:extLst>
          </p:nvPr>
        </p:nvGraphicFramePr>
        <p:xfrm>
          <a:off x="5720890" y="4588114"/>
          <a:ext cx="5809469" cy="1849120"/>
        </p:xfrm>
        <a:graphic>
          <a:graphicData uri="http://schemas.openxmlformats.org/drawingml/2006/table">
            <a:tbl>
              <a:tblPr firstRow="1" bandRow="1">
                <a:tableStyleId>{5C22544A-7EE6-4342-B048-85BDC9FD1C3A}</a:tableStyleId>
              </a:tblPr>
              <a:tblGrid>
                <a:gridCol w="976124"/>
                <a:gridCol w="4833345"/>
              </a:tblGrid>
              <a:tr h="0">
                <a:tc gridSpan="2">
                  <a:txBody>
                    <a:bodyPr/>
                    <a:lstStyle/>
                    <a:p>
                      <a:r>
                        <a:rPr lang="zh-CN" altLang="en-US" dirty="0" smtClean="0"/>
                        <a:t>例</a:t>
                      </a:r>
                      <a:r>
                        <a:rPr lang="en-US" altLang="zh-CN" dirty="0" smtClean="0"/>
                        <a:t>1</a:t>
                      </a:r>
                      <a:r>
                        <a:rPr lang="zh-CN" altLang="en-US" dirty="0" smtClean="0"/>
                        <a:t>：高速驾车</a:t>
                      </a:r>
                      <a:endParaRPr lang="zh-CN" altLang="en-US" dirty="0"/>
                    </a:p>
                  </a:txBody>
                  <a:tcPr/>
                </a:tc>
                <a:tc hMerge="1">
                  <a:txBody>
                    <a:bodyPr/>
                    <a:lstStyle/>
                    <a:p>
                      <a:endParaRPr lang="zh-CN" altLang="en-US" dirty="0"/>
                    </a:p>
                  </a:txBody>
                  <a:tcPr/>
                </a:tc>
              </a:tr>
              <a:tr h="370840">
                <a:tc>
                  <a:txBody>
                    <a:bodyPr/>
                    <a:lstStyle/>
                    <a:p>
                      <a:r>
                        <a:rPr lang="zh-CN" altLang="en-US" sz="1600" dirty="0" smtClean="0"/>
                        <a:t>法律</a:t>
                      </a:r>
                      <a:endParaRPr lang="zh-CN" altLang="en-US" sz="1600" dirty="0"/>
                    </a:p>
                  </a:txBody>
                  <a:tcPr/>
                </a:tc>
                <a:tc>
                  <a:txBody>
                    <a:bodyPr/>
                    <a:lstStyle/>
                    <a:p>
                      <a:r>
                        <a:rPr lang="zh-CN" altLang="en-US" sz="1600" dirty="0" smtClean="0"/>
                        <a:t>法律对特定地区特定时段速度作出了规定</a:t>
                      </a:r>
                      <a:endParaRPr lang="zh-CN" altLang="en-US" sz="1600" dirty="0"/>
                    </a:p>
                  </a:txBody>
                  <a:tcPr/>
                </a:tc>
              </a:tr>
              <a:tr h="370840">
                <a:tc>
                  <a:txBody>
                    <a:bodyPr/>
                    <a:lstStyle/>
                    <a:p>
                      <a:r>
                        <a:rPr lang="zh-CN" altLang="en-US" sz="1600" dirty="0" smtClean="0"/>
                        <a:t>准则</a:t>
                      </a:r>
                      <a:endParaRPr lang="zh-CN" altLang="en-US" sz="1600" dirty="0"/>
                    </a:p>
                  </a:txBody>
                  <a:tcPr/>
                </a:tc>
                <a:tc>
                  <a:txBody>
                    <a:bodyPr/>
                    <a:lstStyle/>
                    <a:p>
                      <a:r>
                        <a:rPr lang="zh-CN" altLang="en-US" sz="1600" dirty="0" smtClean="0"/>
                        <a:t>在社区学校附近的速度，形成社会评价</a:t>
                      </a:r>
                      <a:endParaRPr lang="zh-CN" altLang="en-US" sz="1600" dirty="0"/>
                    </a:p>
                  </a:txBody>
                  <a:tcPr/>
                </a:tc>
              </a:tr>
              <a:tr h="370840">
                <a:tc>
                  <a:txBody>
                    <a:bodyPr/>
                    <a:lstStyle/>
                    <a:p>
                      <a:r>
                        <a:rPr lang="zh-CN" altLang="en-US" sz="1600" dirty="0" smtClean="0"/>
                        <a:t>市场</a:t>
                      </a:r>
                      <a:endParaRPr lang="zh-CN" altLang="en-US" sz="1600" dirty="0"/>
                    </a:p>
                  </a:txBody>
                  <a:tcPr/>
                </a:tc>
                <a:tc>
                  <a:txBody>
                    <a:bodyPr/>
                    <a:lstStyle/>
                    <a:p>
                      <a:r>
                        <a:rPr lang="zh-CN" altLang="en-US" sz="1600" dirty="0" smtClean="0"/>
                        <a:t>汽油的价格</a:t>
                      </a:r>
                      <a:r>
                        <a:rPr lang="en-US" altLang="zh-CN" sz="1600" dirty="0" smtClean="0"/>
                        <a:t>(</a:t>
                      </a:r>
                      <a:r>
                        <a:rPr lang="zh-CN" altLang="en-US" sz="1600" dirty="0" smtClean="0"/>
                        <a:t>车速与耗油相关</a:t>
                      </a:r>
                      <a:r>
                        <a:rPr lang="en-US" altLang="zh-CN" sz="1600" dirty="0" smtClean="0"/>
                        <a:t>)</a:t>
                      </a:r>
                      <a:endParaRPr lang="zh-CN" altLang="en-US" sz="1600" dirty="0"/>
                    </a:p>
                  </a:txBody>
                  <a:tcPr/>
                </a:tc>
              </a:tr>
              <a:tr h="370840">
                <a:tc>
                  <a:txBody>
                    <a:bodyPr/>
                    <a:lstStyle/>
                    <a:p>
                      <a:r>
                        <a:rPr lang="zh-CN" altLang="en-US" sz="1600" dirty="0" smtClean="0"/>
                        <a:t>架构</a:t>
                      </a:r>
                      <a:endParaRPr lang="zh-CN" altLang="en-US" sz="1600" dirty="0"/>
                    </a:p>
                  </a:txBody>
                  <a:tcPr/>
                </a:tc>
                <a:tc>
                  <a:txBody>
                    <a:bodyPr/>
                    <a:lstStyle/>
                    <a:p>
                      <a:r>
                        <a:rPr lang="zh-CN" altLang="en-US" sz="1600" dirty="0" smtClean="0"/>
                        <a:t>公路上减速带、汽车上的远程控制器</a:t>
                      </a:r>
                      <a:endParaRPr lang="zh-CN" altLang="en-US" sz="1600" dirty="0"/>
                    </a:p>
                  </a:txBody>
                  <a:tcPr/>
                </a:tc>
              </a:tr>
            </a:tbl>
          </a:graphicData>
        </a:graphic>
      </p:graphicFrame>
    </p:spTree>
    <p:extLst>
      <p:ext uri="{BB962C8B-B14F-4D97-AF65-F5344CB8AC3E}">
        <p14:creationId xmlns:p14="http://schemas.microsoft.com/office/powerpoint/2010/main" val="13246775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sz="2800" dirty="0" smtClean="0">
                <a:latin typeface="华文中宋" panose="02010600040101010101" pitchFamily="2" charset="-122"/>
                <a:ea typeface="华文中宋" panose="02010600040101010101" pitchFamily="2" charset="-122"/>
              </a:rPr>
              <a:t>3.3.2 </a:t>
            </a:r>
            <a:r>
              <a:rPr lang="zh-CN" altLang="en-US" sz="2800" dirty="0" smtClean="0">
                <a:latin typeface="华文中宋" panose="02010600040101010101" pitchFamily="2" charset="-122"/>
                <a:ea typeface="华文中宋" panose="02010600040101010101" pitchFamily="2" charset="-122"/>
              </a:rPr>
              <a:t>互联网时代：法律生活与法学发展</a:t>
            </a:r>
            <a:endParaRPr lang="zh-CN" altLang="en-US" sz="2800" dirty="0">
              <a:latin typeface="华文中宋" panose="02010600040101010101" pitchFamily="2" charset="-122"/>
              <a:ea typeface="华文中宋" panose="02010600040101010101" pitchFamily="2" charset="-122"/>
            </a:endParaRPr>
          </a:p>
        </p:txBody>
      </p:sp>
      <p:sp>
        <p:nvSpPr>
          <p:cNvPr id="6" name="S1D"/>
          <p:cNvSpPr txBox="1">
            <a:spLocks noChangeArrowheads="1"/>
          </p:cNvSpPr>
          <p:nvPr/>
        </p:nvSpPr>
        <p:spPr bwMode="auto">
          <a:xfrm>
            <a:off x="3512923" y="1496884"/>
            <a:ext cx="5266511" cy="3278316"/>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互联网技术：物联网、云计算、大数据、</a:t>
            </a:r>
            <a:r>
              <a:rPr lang="en-US" altLang="zh-CN" dirty="0" smtClean="0">
                <a:ea typeface="楷体_GB2312" pitchFamily="49" charset="-122"/>
              </a:rPr>
              <a:t>……</a:t>
            </a:r>
          </a:p>
          <a:p>
            <a:pPr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全国司法系统的裁判文书将上网，</a:t>
            </a:r>
            <a:r>
              <a:rPr lang="en-US" altLang="zh-CN" dirty="0" smtClean="0">
                <a:ea typeface="楷体_GB2312" pitchFamily="49" charset="-122"/>
              </a:rPr>
              <a:t>……</a:t>
            </a:r>
          </a:p>
          <a:p>
            <a:pPr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法律服务的特点</a:t>
            </a:r>
            <a:endParaRPr lang="en-US" altLang="zh-CN"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不透明</a:t>
            </a:r>
            <a:r>
              <a:rPr lang="en-US" altLang="zh-CN" dirty="0" smtClean="0">
                <a:ea typeface="楷体_GB2312" pitchFamily="49" charset="-122"/>
              </a:rPr>
              <a:t>(</a:t>
            </a:r>
            <a:r>
              <a:rPr lang="zh-CN" altLang="en-US" dirty="0" smtClean="0">
                <a:ea typeface="楷体_GB2312" pitchFamily="49" charset="-122"/>
              </a:rPr>
              <a:t>信息不对称</a:t>
            </a:r>
            <a:r>
              <a:rPr lang="en-US" altLang="zh-CN" dirty="0" smtClean="0">
                <a:ea typeface="楷体_GB2312" pitchFamily="49" charset="-122"/>
              </a:rPr>
              <a:t>)</a:t>
            </a:r>
            <a:r>
              <a:rPr lang="zh-CN" altLang="en-US" dirty="0" smtClean="0">
                <a:ea typeface="楷体_GB2312" pitchFamily="49" charset="-122"/>
              </a:rPr>
              <a:t>个性化</a:t>
            </a:r>
            <a:endParaRPr lang="en-US" altLang="zh-CN" dirty="0" smtClean="0">
              <a:ea typeface="楷体_GB2312" pitchFamily="49" charset="-122"/>
            </a:endParaRPr>
          </a:p>
          <a:p>
            <a:pPr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冲击</a:t>
            </a:r>
            <a:endParaRPr lang="en-US" altLang="zh-CN"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第一次冲击：公司法律部的出现</a:t>
            </a:r>
            <a:endParaRPr lang="en-US" altLang="zh-CN"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第二次冲击：法律服务市场研究与评价</a:t>
            </a:r>
            <a:endParaRPr lang="en-US" altLang="zh-CN" dirty="0" smtClean="0">
              <a:ea typeface="楷体_GB2312" pitchFamily="49" charset="-122"/>
            </a:endParaRPr>
          </a:p>
          <a:p>
            <a:pPr lvl="1"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新冲击：基于信息技术的创新者不断涌现</a:t>
            </a:r>
            <a:endParaRPr lang="en-US" altLang="zh-CN" dirty="0">
              <a:ea typeface="楷体_GB2312" pitchFamily="49" charset="-122"/>
            </a:endParaRPr>
          </a:p>
        </p:txBody>
      </p:sp>
      <p:pic>
        <p:nvPicPr>
          <p:cNvPr id="10"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743" y="1600225"/>
            <a:ext cx="2207279" cy="3079924"/>
          </a:xfrm>
        </p:spPr>
      </p:pic>
      <p:pic>
        <p:nvPicPr>
          <p:cNvPr id="11" name="内容占位符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193" y="1496884"/>
            <a:ext cx="2458737" cy="3278316"/>
          </a:xfrm>
          <a:prstGeom prst="rect">
            <a:avLst/>
          </a:prstGeom>
        </p:spPr>
      </p:pic>
      <p:sp>
        <p:nvSpPr>
          <p:cNvPr id="12" name="S1D"/>
          <p:cNvSpPr txBox="1">
            <a:spLocks noChangeArrowheads="1"/>
          </p:cNvSpPr>
          <p:nvPr/>
        </p:nvSpPr>
        <p:spPr bwMode="auto">
          <a:xfrm>
            <a:off x="919743" y="4944532"/>
            <a:ext cx="10456635" cy="1693334"/>
          </a:xfrm>
          <a:prstGeom prst="rect">
            <a:avLst/>
          </a:prstGeom>
          <a:solidFill>
            <a:srgbClr val="D0E8F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lvl1pPr marL="180975" indent="-180975" algn="l">
              <a:spcBef>
                <a:spcPct val="0"/>
              </a:spcBef>
              <a:defRPr>
                <a:solidFill>
                  <a:schemeClr val="tx1"/>
                </a:solidFill>
                <a:latin typeface="Arial" panose="020B0604020202020204" pitchFamily="34" charset="0"/>
                <a:ea typeface="宋体" panose="02010600030101010101" pitchFamily="2" charset="-122"/>
              </a:defRPr>
            </a:lvl1pPr>
            <a:lvl2pPr marL="530225" indent="-169863" algn="l">
              <a:spcBef>
                <a:spcPct val="0"/>
              </a:spcBef>
              <a:defRPr>
                <a:solidFill>
                  <a:schemeClr val="tx1"/>
                </a:solidFill>
                <a:latin typeface="Arial" panose="020B0604020202020204" pitchFamily="34" charset="0"/>
                <a:ea typeface="宋体" panose="02010600030101010101" pitchFamily="2" charset="-122"/>
              </a:defRPr>
            </a:lvl2pPr>
            <a:lvl3pPr marL="895350" indent="-185738" algn="l">
              <a:spcBef>
                <a:spcPct val="0"/>
              </a:spcBef>
              <a:defRPr>
                <a:solidFill>
                  <a:schemeClr val="tx1"/>
                </a:solidFill>
                <a:latin typeface="Arial" panose="020B0604020202020204" pitchFamily="34" charset="0"/>
                <a:ea typeface="宋体" panose="02010600030101010101" pitchFamily="2" charset="-122"/>
              </a:defRPr>
            </a:lvl3pPr>
            <a:lvl4pPr marL="1438275" indent="-180975" algn="l">
              <a:spcBef>
                <a:spcPct val="0"/>
              </a:spcBef>
              <a:defRPr>
                <a:solidFill>
                  <a:schemeClr val="tx1"/>
                </a:solidFill>
                <a:latin typeface="Arial" panose="020B0604020202020204" pitchFamily="34" charset="0"/>
                <a:ea typeface="宋体" panose="02010600030101010101" pitchFamily="2" charset="-122"/>
              </a:defRPr>
            </a:lvl4pPr>
            <a:lvl5pPr marL="2181225" algn="l">
              <a:spcBef>
                <a:spcPct val="0"/>
              </a:spcBef>
              <a:defRPr>
                <a:solidFill>
                  <a:schemeClr val="tx1"/>
                </a:solidFill>
                <a:latin typeface="Arial" panose="020B0604020202020204" pitchFamily="34" charset="0"/>
                <a:ea typeface="宋体" panose="02010600030101010101" pitchFamily="2" charset="-122"/>
              </a:defRPr>
            </a:lvl5pPr>
            <a:lvl6pPr marL="2638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956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28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100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5000"/>
              </a:spcBef>
              <a:buSzPct val="80000"/>
              <a:buFont typeface="Wingdings" panose="05000000000000000000" pitchFamily="2" charset="2"/>
              <a:buChar char="n"/>
            </a:pPr>
            <a:r>
              <a:rPr lang="zh-CN" altLang="en-US" dirty="0" smtClean="0">
                <a:ea typeface="楷体_GB2312" pitchFamily="49" charset="-122"/>
              </a:rPr>
              <a:t>颠覆性创新已经席卷了从钢铁到出版的众多行业，现在同一种力量正在重塑整个咨询业。这对咨询机构和它们的客户都将产生巨大的影响。咨询业颠覆的模式对我们来说并不陌生：拥有新商业模式的新兴公司出现；传统公司可以选择无视这些新竞争对手，或者撤出利润较低的竞争领域；颠覆者出现了，它的产品性能并不出众，但却刚好满足广阔中层市场的需求，进而推翻行业领导者的长期垄断地位，甚至常常倾覆整个行业，根本改变行业竞争格局。</a:t>
            </a:r>
            <a:r>
              <a:rPr lang="en-US" altLang="zh-CN" dirty="0">
                <a:ea typeface="楷体_GB2312" pitchFamily="49" charset="-122"/>
              </a:rPr>
              <a:t>--------</a:t>
            </a:r>
            <a:r>
              <a:rPr lang="zh-CN" altLang="en-US" dirty="0">
                <a:ea typeface="楷体_GB2312" pitchFamily="49" charset="-122"/>
              </a:rPr>
              <a:t>克莱顿∙克里斯坦森</a:t>
            </a:r>
            <a:endParaRPr lang="en-US" altLang="zh-CN" dirty="0">
              <a:ea typeface="楷体_GB2312" pitchFamily="49" charset="-122"/>
            </a:endParaRPr>
          </a:p>
          <a:p>
            <a:pPr algn="just">
              <a:lnSpc>
                <a:spcPct val="120000"/>
              </a:lnSpc>
              <a:spcBef>
                <a:spcPct val="25000"/>
              </a:spcBef>
              <a:buSzPct val="80000"/>
              <a:buFont typeface="Wingdings" panose="05000000000000000000" pitchFamily="2" charset="2"/>
              <a:buChar char="n"/>
            </a:pPr>
            <a:endParaRPr lang="en-US" altLang="zh-CN" dirty="0">
              <a:ea typeface="楷体_GB2312" pitchFamily="49" charset="-122"/>
            </a:endParaRPr>
          </a:p>
        </p:txBody>
      </p:sp>
    </p:spTree>
    <p:extLst>
      <p:ext uri="{BB962C8B-B14F-4D97-AF65-F5344CB8AC3E}">
        <p14:creationId xmlns:p14="http://schemas.microsoft.com/office/powerpoint/2010/main" val="9252057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2028</TotalTime>
  <Words>837</Words>
  <Application>Microsoft Macintosh PowerPoint</Application>
  <PresentationFormat>Custom</PresentationFormat>
  <Paragraphs>118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主题</vt:lpstr>
      <vt:lpstr>超越学科的认知基础(法学模块)：  供课堂讨论使用的一些素材</vt:lpstr>
      <vt:lpstr>目录</vt:lpstr>
      <vt:lpstr>几点说明</vt:lpstr>
      <vt:lpstr>3.2.1 法学知识体系：一个来自实务视解的尝试性描述</vt:lpstr>
      <vt:lpstr>什么是法律思维？</vt:lpstr>
      <vt:lpstr>3.2.2 类比</vt:lpstr>
      <vt:lpstr>3.2.3 涌现：自然现象与社会现象</vt:lpstr>
      <vt:lpstr>3.3.1莱斯格：《代码2.0：网络空间中的法律》</vt:lpstr>
      <vt:lpstr>3.3.2 互联网时代：法律生活与法学发展</vt:lpstr>
      <vt:lpstr>法律电商时代</vt:lpstr>
      <vt:lpstr>什么在变化?变化的是什么？</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国际创客教育基地联盟：</dc:title>
  <dc:creator>Shuai Tianlong</dc:creator>
  <cp:lastModifiedBy>w</cp:lastModifiedBy>
  <cp:revision>57</cp:revision>
  <dcterms:created xsi:type="dcterms:W3CDTF">2014-11-29T11:30:46Z</dcterms:created>
  <dcterms:modified xsi:type="dcterms:W3CDTF">2015-09-30T01:22:50Z</dcterms:modified>
</cp:coreProperties>
</file>