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7.png" ContentType="image/png"/>
  <Override PartName="/ppt/media/image6.gif" ContentType="image/gif"/>
  <Override PartName="/ppt/media/image5.gif" ContentType="image/gif"/>
  <Override PartName="/ppt/media/image4.gif" ContentType="image/gif"/>
  <Override PartName="/ppt/media/image3.gif" ContentType="image/gif"/>
  <Override PartName="/ppt/media/image2.png" ContentType="image/png"/>
  <Override PartName="/ppt/media/image1.png" ContentType="image/png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CA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CA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CA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CA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CA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CA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CA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CA" sz="2000" spc="-1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CA" sz="1400" spc="-1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CA" sz="1400" spc="-1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7133F042-F691-4AAE-A7E5-29E8CA84FD65}" type="slidenum">
              <a:rPr lang="en-CA" sz="1400" spc="-1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.gif"/><Relationship Id="rId2" Type="http://schemas.openxmlformats.org/officeDocument/2006/relationships/slideLayout" Target="../slideLayouts/slideLayout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.gif"/><Relationship Id="rId2" Type="http://schemas.openxmlformats.org/officeDocument/2006/relationships/slideLayout" Target="../slideLayouts/slideLayout6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5.gif"/><Relationship Id="rId2" Type="http://schemas.openxmlformats.org/officeDocument/2006/relationships/slideLayout" Target="../slideLayouts/slideLayout6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6.gif"/><Relationship Id="rId2" Type="http://schemas.openxmlformats.org/officeDocument/2006/relationships/slideLayout" Target="../slideLayouts/slideLayout10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1512000"/>
            <a:ext cx="9000000" cy="4302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TextShape 2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6600" spc="-1">
                <a:latin typeface="Droid Sans"/>
              </a:rPr>
              <a:t>Design for Humans</a:t>
            </a:r>
            <a:endParaRPr/>
          </a:p>
          <a:p>
            <a:pPr algn="ctr"/>
            <a:r>
              <a:rPr lang="en-US" sz="6600" spc="-1">
                <a:latin typeface="Droid Sans"/>
              </a:rPr>
              <a:t>not Devices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176904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 algn="ctr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3200" spc="-1">
                <a:latin typeface="Droid Sans"/>
              </a:rPr>
              <a:t>Pitfall</a:t>
            </a:r>
            <a:endParaRPr/>
          </a:p>
          <a:p>
            <a:pPr marL="432000" indent="-324000" algn="ctr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Droid Sans"/>
              </a:rPr>
              <a:t>Setting breakpoints to target screen resolutions</a:t>
            </a:r>
            <a:endParaRPr/>
          </a:p>
        </p:txBody>
      </p:sp>
      <p:sp>
        <p:nvSpPr>
          <p:cNvPr id="59" name="TextShape 2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TextShape 3"/>
          <p:cNvSpPr txBox="1"/>
          <p:nvPr/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 algn="ctr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3200" spc="-1">
                <a:latin typeface="Droid Sans"/>
              </a:rPr>
              <a:t>Solution</a:t>
            </a:r>
            <a:endParaRPr/>
          </a:p>
          <a:p>
            <a:pPr marL="432000" indent="-324000" algn="ctr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Droid Sans"/>
              </a:rPr>
              <a:t>Let your content determine breakpoints</a:t>
            </a:r>
            <a:endParaRPr/>
          </a:p>
        </p:txBody>
      </p:sp>
    </p:spTree>
  </p:cSld>
  <p:timing>
    <p:tnLst>
      <p:par>
        <p:cTn id="110" dur="indefinite" restart="never" nodeType="tmRoot">
          <p:childTnLst>
            <p:seq>
              <p:cTn id="111" nodeType="mainSeq">
                <p:childTnLst>
                  <p:par>
                    <p:cTn id="112" fill="freeze">
                      <p:stCondLst>
                        <p:cond delay="indefinite"/>
                      </p:stCondLst>
                      <p:childTnLst>
                        <p:par>
                          <p:cTn id="113" fill="freeze">
                            <p:stCondLst>
                              <p:cond delay="0"/>
                            </p:stCondLst>
                            <p:childTnLst>
                              <p:par>
                                <p:cTn id="114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16" dur="500"/>
                                        <p:tgtEl>
                                          <p:spTgt spid="60">
                                            <p:txEl>
                                              <p:p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9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19" dur="500"/>
                                        <p:tgtEl>
                                          <p:spTgt spid="60">
                                            <p:txEl>
                                              <p:pRg st="9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176904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 algn="ctr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3200" spc="-1">
                <a:latin typeface="Droid Sans"/>
              </a:rPr>
              <a:t>Pitfall</a:t>
            </a:r>
            <a:endParaRPr/>
          </a:p>
          <a:p>
            <a:pPr marL="432000" indent="-324000" algn="ctr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Droid Sans"/>
              </a:rPr>
              <a:t>Unnecessarily large e</a:t>
            </a:r>
            <a:r>
              <a:rPr lang="en-US" sz="3200" spc="-1">
                <a:latin typeface="Droid Sans"/>
              </a:rPr>
              <a:t>lements ex: hero images, headers</a:t>
            </a:r>
            <a:endParaRPr/>
          </a:p>
        </p:txBody>
      </p:sp>
      <p:sp>
        <p:nvSpPr>
          <p:cNvPr id="62" name="TextShape 2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TextShape 3"/>
          <p:cNvSpPr txBox="1"/>
          <p:nvPr/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</p:txBody>
      </p:sp>
    </p:spTree>
  </p:cSld>
  <p:timing>
    <p:tnLst>
      <p:par>
        <p:cTn id="120" dur="indefinite" restart="never" nodeType="tmRoot">
          <p:childTnLst>
            <p:seq>
              <p:cTn id="121" nodeType="mainSeq">
                <p:childTnLst>
                  <p:par>
                    <p:cTn id="122" fill="freeze">
                      <p:stCondLst>
                        <p:cond delay="indefinite"/>
                      </p:stCondLst>
                      <p:childTnLst>
                        <p:par>
                          <p:cTn id="123" fill="freeze">
                            <p:stCondLst>
                              <p:cond delay="0"/>
                            </p:stCondLst>
                            <p:childTnLst>
                              <p:par>
                                <p:cTn id="124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26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/>
          </a:p>
        </p:txBody>
      </p:sp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1281960" y="1011960"/>
            <a:ext cx="7619760" cy="557172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176904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 algn="ctr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3200" spc="-1">
                <a:latin typeface="Droid Sans"/>
              </a:rPr>
              <a:t>Pitfall</a:t>
            </a:r>
            <a:endParaRPr/>
          </a:p>
          <a:p>
            <a:pPr marL="432000" indent="-324000" algn="ctr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Droid Sans"/>
              </a:rPr>
              <a:t>Unnecessarily large e</a:t>
            </a:r>
            <a:r>
              <a:rPr lang="en-US" sz="3200" spc="-1">
                <a:latin typeface="Droid Sans"/>
              </a:rPr>
              <a:t>lements ex: hero images, headers</a:t>
            </a:r>
            <a:endParaRPr/>
          </a:p>
        </p:txBody>
      </p:sp>
      <p:sp>
        <p:nvSpPr>
          <p:cNvPr id="67" name="TextShape 2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TextShape 3"/>
          <p:cNvSpPr txBox="1"/>
          <p:nvPr/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 algn="ctr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3200" spc="-1">
                <a:latin typeface="Droid Sans"/>
              </a:rPr>
              <a:t>Solution</a:t>
            </a:r>
            <a:endParaRPr/>
          </a:p>
          <a:p>
            <a:pPr marL="432000" indent="-324000" algn="ctr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Droid Sans"/>
              </a:rPr>
              <a:t>Maintain consistent size ratio based on hierarchy</a:t>
            </a:r>
            <a:endParaRPr/>
          </a:p>
        </p:txBody>
      </p:sp>
    </p:spTree>
  </p:cSld>
  <p:timing>
    <p:tnLst>
      <p:par>
        <p:cTn id="127" dur="indefinite" restart="never" nodeType="tmRoot">
          <p:childTnLst>
            <p:seq>
              <p:cTn id="128" nodeType="mainSeq">
                <p:childTnLst>
                  <p:par>
                    <p:cTn id="129" fill="freeze">
                      <p:stCondLst>
                        <p:cond delay="indefinite"/>
                      </p:stCondLst>
                      <p:childTnLst>
                        <p:par>
                          <p:cTn id="130" fill="freeze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33" dur="500"/>
                                        <p:tgtEl>
                                          <p:spTgt spid="68">
                                            <p:txEl>
                                              <p:p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9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36" dur="500"/>
                                        <p:tgtEl>
                                          <p:spTgt spid="68">
                                            <p:txEl>
                                              <p:pRg st="9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176904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 algn="ctr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3200" spc="-1">
                <a:latin typeface="Droid Sans"/>
              </a:rPr>
              <a:t>Pitfall</a:t>
            </a:r>
            <a:endParaRPr/>
          </a:p>
          <a:p>
            <a:pPr marL="432000" indent="-324000" algn="ctr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Droid Sans"/>
              </a:rPr>
              <a:t>Information in grid format is hard to scan</a:t>
            </a:r>
            <a:endParaRPr/>
          </a:p>
        </p:txBody>
      </p:sp>
      <p:sp>
        <p:nvSpPr>
          <p:cNvPr id="70" name="TextShape 2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1" name="TextShape 3"/>
          <p:cNvSpPr txBox="1"/>
          <p:nvPr/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</p:txBody>
      </p:sp>
    </p:spTree>
  </p:cSld>
  <p:timing>
    <p:tnLst>
      <p:par>
        <p:cTn id="137" dur="indefinite" restart="never" nodeType="tmRoot">
          <p:childTnLst>
            <p:seq>
              <p:cTn id="138" nodeType="mainSeq">
                <p:childTnLst>
                  <p:par>
                    <p:cTn id="139" fill="freeze">
                      <p:stCondLst>
                        <p:cond delay="indefinite"/>
                      </p:stCondLst>
                      <p:childTnLst>
                        <p:par>
                          <p:cTn id="140" fill="freeze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43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1525320" y="300960"/>
            <a:ext cx="7028280" cy="585180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4000" y="176904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 algn="ctr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3200" spc="-1">
                <a:latin typeface="Droid Sans"/>
              </a:rPr>
              <a:t>Pitfall</a:t>
            </a:r>
            <a:endParaRPr/>
          </a:p>
          <a:p>
            <a:pPr marL="432000" indent="-324000" algn="ctr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Droid Sans"/>
              </a:rPr>
              <a:t>Information in grid format is hard to scan</a:t>
            </a:r>
            <a:endParaRPr/>
          </a:p>
        </p:txBody>
      </p:sp>
      <p:sp>
        <p:nvSpPr>
          <p:cNvPr id="74" name="TextShape 2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TextShape 3"/>
          <p:cNvSpPr txBox="1"/>
          <p:nvPr/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 algn="ctr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3200" spc="-1">
                <a:latin typeface="Droid Sans"/>
              </a:rPr>
              <a:t>Solution</a:t>
            </a:r>
            <a:endParaRPr/>
          </a:p>
          <a:p>
            <a:pPr marL="432000" indent="-324000" algn="ctr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Droid Sans"/>
              </a:rPr>
              <a:t>Use fluid width tables instead of collapsible grids</a:t>
            </a:r>
            <a:endParaRPr/>
          </a:p>
        </p:txBody>
      </p:sp>
    </p:spTree>
  </p:cSld>
  <p:timing>
    <p:tnLst>
      <p:par>
        <p:cTn id="144" dur="indefinite" restart="never" nodeType="tmRoot">
          <p:childTnLst>
            <p:seq>
              <p:cTn id="145" nodeType="mainSeq">
                <p:childTnLst>
                  <p:par>
                    <p:cTn id="146" fill="freeze">
                      <p:stCondLst>
                        <p:cond delay="indefinite"/>
                      </p:stCondLst>
                      <p:childTnLst>
                        <p:par>
                          <p:cTn id="147" fill="freeze">
                            <p:stCondLst>
                              <p:cond delay="0"/>
                            </p:stCondLst>
                            <p:childTnLst>
                              <p:par>
                                <p:cTn id="148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50" dur="500"/>
                                        <p:tgtEl>
                                          <p:spTgt spid="75">
                                            <p:txEl>
                                              <p:p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9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53" dur="500"/>
                                        <p:tgtEl>
                                          <p:spTgt spid="75">
                                            <p:txEl>
                                              <p:pRg st="9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504000" y="176904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 algn="ctr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3200" spc="-1">
                <a:latin typeface="Droid Sans"/>
              </a:rPr>
              <a:t>Pitfall</a:t>
            </a:r>
            <a:endParaRPr/>
          </a:p>
          <a:p>
            <a:pPr marL="432000" indent="-324000" algn="ctr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Droid Sans"/>
              </a:rPr>
              <a:t>Content occupies entire width of screen</a:t>
            </a:r>
            <a:endParaRPr/>
          </a:p>
        </p:txBody>
      </p:sp>
      <p:sp>
        <p:nvSpPr>
          <p:cNvPr id="77" name="TextShape 2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" name="TextShape 3"/>
          <p:cNvSpPr txBox="1"/>
          <p:nvPr/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</p:txBody>
      </p:sp>
    </p:spTree>
  </p:cSld>
  <p:timing>
    <p:tnLst>
      <p:par>
        <p:cTn id="154" dur="indefinite" restart="never" nodeType="tmRoot">
          <p:childTnLst>
            <p:seq>
              <p:cTn id="155" nodeType="mainSeq">
                <p:childTnLst>
                  <p:par>
                    <p:cTn id="156" fill="freeze">
                      <p:stCondLst>
                        <p:cond delay="indefinite"/>
                      </p:stCondLst>
                      <p:childTnLst>
                        <p:par>
                          <p:cTn id="157" fill="freeze">
                            <p:stCondLst>
                              <p:cond delay="0"/>
                            </p:stCondLst>
                            <p:childTnLst>
                              <p:par>
                                <p:cTn id="158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60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503640" y="999360"/>
            <a:ext cx="9071640" cy="4455000"/>
          </a:xfrm>
          <a:prstGeom prst="rect">
            <a:avLst/>
          </a:prstGeom>
          <a:ln>
            <a:noFill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04000" y="176904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 algn="ctr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3200" spc="-1">
                <a:latin typeface="Droid Sans"/>
              </a:rPr>
              <a:t>Pitfall</a:t>
            </a:r>
            <a:endParaRPr/>
          </a:p>
          <a:p>
            <a:pPr marL="432000" indent="-324000" algn="ctr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Droid Sans"/>
              </a:rPr>
              <a:t>Content occupies entire width of screen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2" name="TextShape 3"/>
          <p:cNvSpPr txBox="1"/>
          <p:nvPr/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 algn="ctr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3200" spc="-1">
                <a:latin typeface="Droid Sans"/>
              </a:rPr>
              <a:t>Solution</a:t>
            </a:r>
            <a:endParaRPr/>
          </a:p>
          <a:p>
            <a:pPr marL="432000" indent="-324000" algn="ctr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Droid Sans"/>
              </a:rPr>
              <a:t>Set max-width property on wrapper, limit text to 60 characters per line</a:t>
            </a:r>
            <a:endParaRPr/>
          </a:p>
        </p:txBody>
      </p:sp>
    </p:spTree>
  </p:cSld>
  <p:timing>
    <p:tnLst>
      <p:par>
        <p:cTn id="161" dur="indefinite" restart="never" nodeType="tmRoot">
          <p:childTnLst>
            <p:seq>
              <p:cTn id="162" nodeType="mainSeq">
                <p:childTnLst>
                  <p:par>
                    <p:cTn id="163" fill="freeze">
                      <p:stCondLst>
                        <p:cond delay="indefinite"/>
                      </p:stCondLst>
                      <p:childTnLst>
                        <p:par>
                          <p:cTn id="164" fill="freeze">
                            <p:stCondLst>
                              <p:cond delay="0"/>
                            </p:stCondLst>
                            <p:childTnLst>
                              <p:par>
                                <p:cTn id="16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67" dur="500"/>
                                        <p:tgtEl>
                                          <p:spTgt spid="82">
                                            <p:txEl>
                                              <p:p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9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70" dur="500"/>
                                        <p:tgtEl>
                                          <p:spTgt spid="82">
                                            <p:txEl>
                                              <p:pRg st="9" end="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Droid Sans"/>
              </a:rPr>
              <a:t>Desktop Web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Droid Sans"/>
              </a:rPr>
              <a:t>Often overlooked in favor of mobile browsers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Droid Sans"/>
              </a:rPr>
              <a:t>Here to stay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Droid Sans"/>
              </a:rPr>
              <a:t>Established user base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Droid Sans"/>
              </a:rPr>
              <a:t>Growth in mobile complements desktop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Droid Sans"/>
              </a:rPr>
              <a:t>Specific use cases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7" dur="500"/>
                                        <p:tgtEl>
                                          <p:spTgt spid="42">
                                            <p:txEl>
                                              <p:pRg st="0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freeze">
                      <p:stCondLst>
                        <p:cond delay="indefinite"/>
                      </p:stCondLst>
                      <p:childTnLst>
                        <p:par>
                          <p:cTn id="9" fill="freeze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5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2" dur="500"/>
                                        <p:tgtEl>
                                          <p:spTgt spid="42">
                                            <p:txEl>
                                              <p:pRg st="45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freeze">
                      <p:stCondLst>
                        <p:cond delay="indefinite"/>
                      </p:stCondLst>
                      <p:childTnLst>
                        <p:par>
                          <p:cTn id="14" fill="freeze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8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7" dur="500"/>
                                        <p:tgtEl>
                                          <p:spTgt spid="42">
                                            <p:txEl>
                                              <p:pRg st="58" end="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freeze">
                      <p:stCondLst>
                        <p:cond delay="indefinite"/>
                      </p:stCondLst>
                      <p:childTnLst>
                        <p:par>
                          <p:cTn id="19" fill="freeze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80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2" dur="500"/>
                                        <p:tgtEl>
                                          <p:spTgt spid="42">
                                            <p:txEl>
                                              <p:pRg st="80" end="1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freeze">
                      <p:stCondLst>
                        <p:cond delay="indefinite"/>
                      </p:stCondLst>
                      <p:childTnLst>
                        <p:par>
                          <p:cTn id="24" fill="freeze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17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7" dur="500"/>
                                        <p:tgtEl>
                                          <p:spTgt spid="42">
                                            <p:txEl>
                                              <p:pRg st="117" end="1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176904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 algn="ctr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3200" spc="-1">
                <a:latin typeface="Droid Sans"/>
              </a:rPr>
              <a:t>Pitfall</a:t>
            </a:r>
            <a:endParaRPr/>
          </a:p>
          <a:p>
            <a:pPr marL="432000" indent="-324000" algn="ctr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Droid Sans"/>
              </a:rPr>
              <a:t>Hidden navigation on large screens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5" name="TextShape 3"/>
          <p:cNvSpPr txBox="1"/>
          <p:nvPr/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 algn="ctr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3200" spc="-1">
                <a:latin typeface="Droid Sans"/>
              </a:rPr>
              <a:t>Solution</a:t>
            </a:r>
            <a:endParaRPr/>
          </a:p>
          <a:p>
            <a:pPr marL="432000" indent="-324000" algn="ctr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Droid Sans"/>
              </a:rPr>
              <a:t>Display navigation on large screens, hide on small screens and use 'menu' label</a:t>
            </a:r>
            <a:endParaRPr/>
          </a:p>
        </p:txBody>
      </p:sp>
    </p:spTree>
  </p:cSld>
  <p:timing>
    <p:tnLst>
      <p:par>
        <p:cTn id="171" dur="indefinite" restart="never" nodeType="tmRoot">
          <p:childTnLst>
            <p:seq>
              <p:cTn id="172" nodeType="mainSeq">
                <p:childTnLst>
                  <p:par>
                    <p:cTn id="173" fill="freeze">
                      <p:stCondLst>
                        <p:cond delay="indefinite"/>
                      </p:stCondLst>
                      <p:childTnLst>
                        <p:par>
                          <p:cTn id="174" fill="freeze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77" dur="500"/>
                                        <p:tgtEl>
                                          <p:spTgt spid="85">
                                            <p:txEl>
                                              <p:p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9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80" dur="500"/>
                                        <p:tgtEl>
                                          <p:spTgt spid="85">
                                            <p:txEl>
                                              <p:pRg st="9" end="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Droid Sans"/>
              </a:rPr>
              <a:t>Things that you can do</a:t>
            </a:r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Droid Sans"/>
              </a:rPr>
              <a:t>Use Scalable Fonts</a:t>
            </a:r>
            <a:endParaRPr/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503640" y="1784160"/>
            <a:ext cx="5324040" cy="1209240"/>
          </a:xfrm>
          <a:prstGeom prst="rect">
            <a:avLst/>
          </a:prstGeom>
          <a:ln>
            <a:noFill/>
          </a:ln>
        </p:spPr>
      </p:pic>
      <p:sp>
        <p:nvSpPr>
          <p:cNvPr id="89" name="TextShape 2"/>
          <p:cNvSpPr txBox="1"/>
          <p:nvPr/>
        </p:nvSpPr>
        <p:spPr>
          <a:xfrm>
            <a:off x="504000" y="36687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Droid Sans"/>
              </a:rPr>
              <a:t>Adequate spacing between letters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Droid Sans"/>
              </a:rPr>
              <a:t>Large x-height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Droid Sans"/>
              </a:rPr>
              <a:t>Well defined bowls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Droid Sans"/>
              </a:rPr>
              <a:t>Visible ascenders and descenders</a:t>
            </a:r>
            <a:endParaRPr/>
          </a:p>
        </p:txBody>
      </p:sp>
    </p:spTree>
  </p:cSld>
  <p:timing>
    <p:tnLst>
      <p:par>
        <p:cTn id="181" dur="indefinite" restart="never" nodeType="tmRoot">
          <p:childTnLst>
            <p:seq>
              <p:cTn id="182" nodeType="mainSeq">
                <p:childTnLst>
                  <p:par>
                    <p:cTn id="183" fill="freeze">
                      <p:stCondLst>
                        <p:cond delay="indefinite"/>
                      </p:stCondLst>
                      <p:childTnLst>
                        <p:par>
                          <p:cTn id="184" fill="freeze">
                            <p:stCondLst>
                              <p:cond delay="0"/>
                            </p:stCondLst>
                            <p:childTnLst>
                              <p:par>
                                <p:cTn id="18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87" dur="500"/>
                                        <p:tgtEl>
                                          <p:spTgt spid="89">
                                            <p:txEl>
                                              <p:pRg st="0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freeze">
                      <p:stCondLst>
                        <p:cond delay="indefinite"/>
                      </p:stCondLst>
                      <p:childTnLst>
                        <p:par>
                          <p:cTn id="189" fill="freeze">
                            <p:stCondLst>
                              <p:cond delay="0"/>
                            </p:stCondLst>
                            <p:childTnLst>
                              <p:par>
                                <p:cTn id="19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3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92" dur="500"/>
                                        <p:tgtEl>
                                          <p:spTgt spid="89">
                                            <p:txEl>
                                              <p:pRg st="33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freeze">
                      <p:stCondLst>
                        <p:cond delay="indefinite"/>
                      </p:stCondLst>
                      <p:childTnLst>
                        <p:par>
                          <p:cTn id="194" fill="freeze">
                            <p:stCondLst>
                              <p:cond delay="0"/>
                            </p:stCondLst>
                            <p:childTnLst>
                              <p:par>
                                <p:cTn id="19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48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97" dur="500"/>
                                        <p:tgtEl>
                                          <p:spTgt spid="89">
                                            <p:txEl>
                                              <p:pRg st="48" end="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freeze">
                      <p:stCondLst>
                        <p:cond delay="indefinite"/>
                      </p:stCondLst>
                      <p:childTnLst>
                        <p:par>
                          <p:cTn id="199" fill="freeze">
                            <p:stCondLst>
                              <p:cond delay="0"/>
                            </p:stCondLst>
                            <p:childTnLst>
                              <p:par>
                                <p:cTn id="20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67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02" dur="500"/>
                                        <p:tgtEl>
                                          <p:spTgt spid="89">
                                            <p:txEl>
                                              <p:pRg st="67" end="1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Droid Sans"/>
              </a:rPr>
              <a:t>Learn CSS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Droid Sans"/>
              </a:rPr>
              <a:t>Not as bad as you think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Droid Sans"/>
              </a:rPr>
              <a:t>Browser support – better than ever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Droid Sans"/>
              </a:rPr>
              <a:t>Learn to code layouts from scratch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Droid Sans"/>
              </a:rPr>
              <a:t>Retrofit an old website to be usable on all screens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Droid Sans"/>
              </a:rPr>
              <a:t>Learn basic principles of design and typography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Droid Sans"/>
              </a:rPr>
              <a:t>Give a hug to CSS devs on your team</a:t>
            </a:r>
            <a:endParaRPr/>
          </a:p>
        </p:txBody>
      </p:sp>
    </p:spTree>
  </p:cSld>
  <p:timing>
    <p:tnLst>
      <p:par>
        <p:cTn id="203" dur="indefinite" restart="never" nodeType="tmRoot">
          <p:childTnLst>
            <p:seq>
              <p:cTn id="204" nodeType="mainSeq">
                <p:childTnLst>
                  <p:par>
                    <p:cTn id="205" fill="freeze">
                      <p:stCondLst>
                        <p:cond delay="indefinite"/>
                      </p:stCondLst>
                      <p:childTnLst>
                        <p:par>
                          <p:cTn id="206" fill="freeze">
                            <p:stCondLst>
                              <p:cond delay="0"/>
                            </p:stCondLst>
                            <p:childTnLst>
                              <p:par>
                                <p:cTn id="20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09" dur="500"/>
                                        <p:tgtEl>
                                          <p:spTgt spid="91">
                                            <p:txEl>
                                              <p:p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freeze">
                      <p:stCondLst>
                        <p:cond delay="indefinite"/>
                      </p:stCondLst>
                      <p:childTnLst>
                        <p:par>
                          <p:cTn id="211" fill="freeze">
                            <p:stCondLst>
                              <p:cond delay="0"/>
                            </p:stCondLst>
                            <p:childTnLst>
                              <p:par>
                                <p:cTn id="21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4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14" dur="500"/>
                                        <p:tgtEl>
                                          <p:spTgt spid="91">
                                            <p:txEl>
                                              <p:pRg st="24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freeze">
                      <p:stCondLst>
                        <p:cond delay="indefinite"/>
                      </p:stCondLst>
                      <p:childTnLst>
                        <p:par>
                          <p:cTn id="216" fill="freeze">
                            <p:stCondLst>
                              <p:cond delay="0"/>
                            </p:stCondLst>
                            <p:childTnLst>
                              <p:par>
                                <p:cTn id="21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59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19" dur="500"/>
                                        <p:tgtEl>
                                          <p:spTgt spid="91">
                                            <p:txEl>
                                              <p:pRg st="59" end="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freeze">
                      <p:stCondLst>
                        <p:cond delay="indefinite"/>
                      </p:stCondLst>
                      <p:childTnLst>
                        <p:par>
                          <p:cTn id="221" fill="freeze">
                            <p:stCondLst>
                              <p:cond delay="0"/>
                            </p:stCondLst>
                            <p:childTnLst>
                              <p:par>
                                <p:cTn id="22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94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24" dur="500"/>
                                        <p:tgtEl>
                                          <p:spTgt spid="91">
                                            <p:txEl>
                                              <p:pRg st="94" end="1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freeze">
                      <p:stCondLst>
                        <p:cond delay="indefinite"/>
                      </p:stCondLst>
                      <p:childTnLst>
                        <p:par>
                          <p:cTn id="226" fill="freeze">
                            <p:stCondLst>
                              <p:cond delay="0"/>
                            </p:stCondLst>
                            <p:childTnLst>
                              <p:par>
                                <p:cTn id="22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46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29" dur="500"/>
                                        <p:tgtEl>
                                          <p:spTgt spid="91">
                                            <p:txEl>
                                              <p:pRg st="146" end="1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freeze">
                      <p:stCondLst>
                        <p:cond delay="indefinite"/>
                      </p:stCondLst>
                      <p:childTnLst>
                        <p:par>
                          <p:cTn id="231" fill="freeze">
                            <p:stCondLst>
                              <p:cond delay="0"/>
                            </p:stCondLst>
                            <p:childTnLst>
                              <p:par>
                                <p:cTn id="23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94" end="2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34" dur="500"/>
                                        <p:tgtEl>
                                          <p:spTgt spid="91">
                                            <p:txEl>
                                              <p:pRg st="194" end="2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CA" sz="4000" spc="-1">
                <a:latin typeface="Droid Sans"/>
              </a:rPr>
              <a:t>Test your layout on ridiculously large screens</a:t>
            </a:r>
            <a:endParaRPr/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/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2552400" y="481680"/>
            <a:ext cx="5078880" cy="3834360"/>
          </a:xfrm>
          <a:prstGeom prst="rect">
            <a:avLst/>
          </a:prstGeom>
          <a:ln>
            <a:noFill/>
          </a:ln>
        </p:spPr>
      </p:pic>
      <p:sp>
        <p:nvSpPr>
          <p:cNvPr id="95" name="TextShape 2"/>
          <p:cNvSpPr txBox="1"/>
          <p:nvPr/>
        </p:nvSpPr>
        <p:spPr>
          <a:xfrm>
            <a:off x="2504520" y="4644720"/>
            <a:ext cx="5232960" cy="50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lang="en-CA" sz="2800" spc="-1">
                <a:latin typeface="Droid Sans"/>
              </a:rPr>
              <a:t>@PatrickMcSweeny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Droid Sans"/>
              </a:rPr>
              <a:t>Modern Desktop Web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lnSpc>
                <a:spcPts val="13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"/>
                <a:ea typeface="Droid Sans Fallback"/>
              </a:rPr>
              <a:t>Lots of scrolling</a:t>
            </a:r>
            <a:endParaRPr/>
          </a:p>
          <a:p>
            <a:pPr lvl="1" marL="864000" indent="-324000">
              <a:lnSpc>
                <a:spcPts val="1300"/>
              </a:lnSpc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"/>
                <a:ea typeface="Droid Sans Fallback"/>
              </a:rPr>
              <a:t>Single column layouts</a:t>
            </a:r>
            <a:endParaRPr/>
          </a:p>
          <a:p>
            <a:pPr lvl="1" marL="864000" indent="-324000">
              <a:lnSpc>
                <a:spcPts val="1300"/>
              </a:lnSpc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"/>
                <a:ea typeface="Droid Sans Fallback"/>
              </a:rPr>
              <a:t>Unnecessarily large elements (hero images, header text)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"/>
                <a:ea typeface="Droid Sans Fallback"/>
              </a:rPr>
              <a:t>Scanning is hard - information arranged in grids rather than tables with rows and columns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"/>
                <a:ea typeface="Droid Sans Fallback"/>
              </a:rPr>
              <a:t>Navigation is hidden</a:t>
            </a:r>
            <a:endParaRPr/>
          </a:p>
        </p:txBody>
      </p:sp>
    </p:spTree>
  </p:cSld>
  <p:timing>
    <p:tnLst>
      <p:par>
        <p:cTn id="28" dur="indefinite" restart="never" nodeType="tmRoot">
          <p:childTnLst>
            <p:seq>
              <p:cTn id="29" nodeType="mainSeq">
                <p:childTnLst>
                  <p:par>
                    <p:cTn id="30" fill="freeze">
                      <p:stCondLst>
                        <p:cond delay="indefinite"/>
                      </p:stCondLst>
                      <p:childTnLst>
                        <p:par>
                          <p:cTn id="31" fill="freeze">
                            <p:stCondLst>
                              <p:cond delay="0"/>
                            </p:stCondLst>
                            <p:childTnLst>
                              <p:par>
                                <p:cTn id="3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34" dur="500"/>
                                        <p:tgtEl>
                                          <p:spTgt spid="44">
                                            <p:txEl>
                                              <p:p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freeze">
                      <p:stCondLst>
                        <p:cond delay="indefinite"/>
                      </p:stCondLst>
                      <p:childTnLst>
                        <p:par>
                          <p:cTn id="36" fill="freeze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8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39" dur="500"/>
                                        <p:tgtEl>
                                          <p:spTgt spid="44">
                                            <p:txEl>
                                              <p:pRg st="18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freeze">
                      <p:stCondLst>
                        <p:cond delay="indefinite"/>
                      </p:stCondLst>
                      <p:childTnLst>
                        <p:par>
                          <p:cTn id="41" fill="freeze">
                            <p:stCondLst>
                              <p:cond delay="0"/>
                            </p:stCondLst>
                            <p:childTnLst>
                              <p:par>
                                <p:cTn id="4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0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44" dur="500"/>
                                        <p:tgtEl>
                                          <p:spTgt spid="44">
                                            <p:txEl>
                                              <p:pRg st="40" end="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freeze">
                      <p:stCondLst>
                        <p:cond delay="indefinite"/>
                      </p:stCondLst>
                      <p:childTnLst>
                        <p:par>
                          <p:cTn id="46" fill="freeze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6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49" dur="500"/>
                                        <p:tgtEl>
                                          <p:spTgt spid="44">
                                            <p:txEl>
                                              <p:pRg st="96" end="1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freeze">
                      <p:stCondLst>
                        <p:cond delay="indefinite"/>
                      </p:stCondLst>
                      <p:childTnLst>
                        <p:par>
                          <p:cTn id="51" fill="freeze">
                            <p:stCondLst>
                              <p:cond delay="0"/>
                            </p:stCondLst>
                            <p:childTnLst>
                              <p:par>
                                <p:cTn id="5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86" end="2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54" dur="500"/>
                                        <p:tgtEl>
                                          <p:spTgt spid="44">
                                            <p:txEl>
                                              <p:pRg st="186" end="2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Droid Sans"/>
              </a:rPr>
              <a:t>Well, how did we get here?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04000" y="18720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Droid Sans"/>
              </a:rPr>
              <a:t>Increasing uncertainty in screen size/resolution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3200" spc="-1">
                <a:latin typeface="Droid Sans"/>
              </a:rPr>
              <a:t>screens ranging phones to televisions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3200" spc="-1">
                <a:latin typeface="Droid Sans"/>
              </a:rPr>
              <a:t>high resolution (retina) displays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Droid Sans"/>
              </a:rPr>
              <a:t>Media queries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Droid Sans"/>
              </a:rPr>
              <a:t>CSS frameworks and grid systems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Droid Sans"/>
              </a:rPr>
              <a:t>CSS – easy to learn, hard to master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Droid Sans"/>
              </a:rPr>
              <a:t> </a:t>
            </a:r>
            <a:endParaRPr/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>
                <p:childTnLst>
                  <p:par>
                    <p:cTn id="57" fill="freeze">
                      <p:stCondLst>
                        <p:cond delay="indefinite"/>
                      </p:stCondLst>
                      <p:childTnLst>
                        <p:par>
                          <p:cTn id="58" fill="freeze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61" dur="500"/>
                                        <p:tgtEl>
                                          <p:spTgt spid="46">
                                            <p:txEl>
                                              <p:pRg st="0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freeze">
                      <p:stCondLst>
                        <p:cond delay="indefinite"/>
                      </p:stCondLst>
                      <p:childTnLst>
                        <p:par>
                          <p:cTn id="63" fill="freeze">
                            <p:stCondLst>
                              <p:cond delay="0"/>
                            </p:stCondLst>
                            <p:childTnLst>
                              <p:par>
                                <p:cTn id="64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9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66" dur="500"/>
                                        <p:tgtEl>
                                          <p:spTgt spid="46">
                                            <p:txEl>
                                              <p:pRg st="49" end="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freeze">
                      <p:stCondLst>
                        <p:cond delay="indefinite"/>
                      </p:stCondLst>
                      <p:childTnLst>
                        <p:par>
                          <p:cTn id="68" fill="freeze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87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71" dur="500"/>
                                        <p:tgtEl>
                                          <p:spTgt spid="46">
                                            <p:txEl>
                                              <p:pRg st="87" end="1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freeze">
                      <p:stCondLst>
                        <p:cond delay="indefinite"/>
                      </p:stCondLst>
                      <p:childTnLst>
                        <p:par>
                          <p:cTn id="73" fill="freeze">
                            <p:stCondLst>
                              <p:cond delay="0"/>
                            </p:stCondLst>
                            <p:childTnLst>
                              <p:par>
                                <p:cTn id="74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21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76" dur="500"/>
                                        <p:tgtEl>
                                          <p:spTgt spid="46">
                                            <p:txEl>
                                              <p:pRg st="121" end="1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freeze">
                      <p:stCondLst>
                        <p:cond delay="indefinite"/>
                      </p:stCondLst>
                      <p:childTnLst>
                        <p:par>
                          <p:cTn id="78" fill="freeze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35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81" dur="500"/>
                                        <p:tgtEl>
                                          <p:spTgt spid="46">
                                            <p:txEl>
                                              <p:pRg st="135" end="1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freeze">
                      <p:stCondLst>
                        <p:cond delay="indefinite"/>
                      </p:stCondLst>
                      <p:childTnLst>
                        <p:par>
                          <p:cTn id="83" fill="freeze">
                            <p:stCondLst>
                              <p:cond delay="0"/>
                            </p:stCondLst>
                            <p:childTnLst>
                              <p:par>
                                <p:cTn id="84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67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86" dur="500"/>
                                        <p:tgtEl>
                                          <p:spTgt spid="46">
                                            <p:txEl>
                                              <p:pRg st="167" end="2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Droid Sans"/>
              </a:rPr>
              <a:t>How did we get here?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Droid Sans"/>
              </a:rPr>
              <a:t>New design terminology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3200" spc="-1">
                <a:latin typeface="Droid Sans"/>
              </a:rPr>
              <a:t>Mobile first design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3200" spc="-1">
                <a:latin typeface="Droid Sans"/>
              </a:rPr>
              <a:t>Adaptive design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3200" spc="-1">
                <a:latin typeface="Droid Sans"/>
              </a:rPr>
              <a:t>Responsive design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3200" spc="-1">
                <a:latin typeface="Droid Sans"/>
              </a:rPr>
              <a:t> 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Droid Sans"/>
              </a:rPr>
              <a:t>How did we get here?</a:t>
            </a:r>
            <a:endParaRPr/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Droid Sans"/>
              </a:rPr>
              <a:t>New design terminology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3200" spc="-1" strike="sngStrike">
                <a:latin typeface="Droid Sans"/>
              </a:rPr>
              <a:t>Mobile first</a:t>
            </a:r>
            <a:r>
              <a:rPr lang="en-US" sz="3200" spc="-1">
                <a:latin typeface="Droid Sans"/>
              </a:rPr>
              <a:t> design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3200" spc="-1" strike="sngStrike">
                <a:latin typeface="Droid Sans"/>
              </a:rPr>
              <a:t>Adaptive</a:t>
            </a:r>
            <a:r>
              <a:rPr lang="en-US" sz="3200" spc="-1">
                <a:latin typeface="Droid Sans"/>
              </a:rPr>
              <a:t> design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3200" spc="-1" strike="sngStrike">
                <a:latin typeface="Droid Sans"/>
              </a:rPr>
              <a:t>Responsive</a:t>
            </a:r>
            <a:r>
              <a:rPr lang="en-US" sz="3200" spc="-1">
                <a:latin typeface="Droid Sans"/>
              </a:rPr>
              <a:t> design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3200" spc="-1">
                <a:latin typeface="Droid Sans"/>
              </a:rPr>
              <a:t> 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CA" sz="4400" spc="-1">
                <a:latin typeface="Droid Sans"/>
              </a:rPr>
              <a:t>User focused design has not changed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TextShape 2"/>
          <p:cNvSpPr txBox="1"/>
          <p:nvPr/>
        </p:nvSpPr>
        <p:spPr>
          <a:xfrm>
            <a:off x="504000" y="176904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 algn="ctr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3200" spc="-1">
                <a:latin typeface="Droid Sans"/>
              </a:rPr>
              <a:t>Pitfall</a:t>
            </a:r>
            <a:endParaRPr/>
          </a:p>
          <a:p>
            <a:pPr marL="432000" indent="-324000" algn="ctr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Droid Sans"/>
              </a:rPr>
              <a:t>Displaying same content to everyone</a:t>
            </a:r>
            <a:endParaRPr/>
          </a:p>
        </p:txBody>
      </p:sp>
      <p:sp>
        <p:nvSpPr>
          <p:cNvPr id="54" name="TextShape 3"/>
          <p:cNvSpPr txBox="1"/>
          <p:nvPr/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 algn="ctr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3200" spc="-1">
                <a:latin typeface="Droid Sans"/>
              </a:rPr>
              <a:t>Solution</a:t>
            </a:r>
            <a:endParaRPr/>
          </a:p>
          <a:p>
            <a:pPr marL="432000" indent="-324000" algn="ctr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Droid Sans"/>
              </a:rPr>
              <a:t>Consider separate mobile version</a:t>
            </a:r>
            <a:endParaRPr/>
          </a:p>
        </p:txBody>
      </p:sp>
    </p:spTree>
  </p:cSld>
  <p:timing>
    <p:tnLst>
      <p:par>
        <p:cTn id="87" dur="indefinite" restart="never" nodeType="tmRoot">
          <p:childTnLst>
            <p:seq>
              <p:cTn id="88" nodeType="mainSeq">
                <p:childTnLst>
                  <p:par>
                    <p:cTn id="89" fill="freeze">
                      <p:stCondLst>
                        <p:cond delay="indefinite"/>
                      </p:stCondLst>
                      <p:childTnLst>
                        <p:par>
                          <p:cTn id="90" fill="freeze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93" dur="500"/>
                                        <p:tgtEl>
                                          <p:spTgt spid="54">
                                            <p:txEl>
                                              <p:p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9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96" dur="500"/>
                                        <p:tgtEl>
                                          <p:spTgt spid="54">
                                            <p:txEl>
                                              <p:pRg st="9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176904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 algn="ctr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3200" spc="-1">
                <a:latin typeface="Droid Sans"/>
              </a:rPr>
              <a:t>Pitfall</a:t>
            </a:r>
            <a:endParaRPr/>
          </a:p>
          <a:p>
            <a:pPr marL="432000" indent="-324000" algn="ctr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Droid Sans"/>
              </a:rPr>
              <a:t>Single Column Layout</a:t>
            </a:r>
            <a:endParaRPr/>
          </a:p>
        </p:txBody>
      </p:sp>
      <p:sp>
        <p:nvSpPr>
          <p:cNvPr id="56" name="TextShape 2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TextShape 3"/>
          <p:cNvSpPr txBox="1"/>
          <p:nvPr/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 algn="ctr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3200" spc="-1">
                <a:latin typeface="Droid Sans"/>
              </a:rPr>
              <a:t>Solution</a:t>
            </a:r>
            <a:endParaRPr/>
          </a:p>
          <a:p>
            <a:pPr marL="432000" indent="-324000" algn="ctr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Droid Sans"/>
              </a:rPr>
              <a:t>To hide a sidebar use:</a:t>
            </a:r>
            <a:endParaRPr/>
          </a:p>
          <a:p>
            <a:pPr marL="432000" indent="-324000" algn="ctr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Droid Sans"/>
              </a:rPr>
              <a:t>display: none;</a:t>
            </a:r>
            <a:endParaRPr/>
          </a:p>
        </p:txBody>
      </p:sp>
    </p:spTree>
  </p:cSld>
  <p:timing>
    <p:tnLst>
      <p:par>
        <p:cTn id="97" dur="indefinite" restart="never" nodeType="tmRoot">
          <p:childTnLst>
            <p:seq>
              <p:cTn id="98" nodeType="mainSeq">
                <p:childTnLst>
                  <p:par>
                    <p:cTn id="99" fill="freeze">
                      <p:stCondLst>
                        <p:cond delay="indefinite"/>
                      </p:stCondLst>
                      <p:childTnLst>
                        <p:par>
                          <p:cTn id="100" fill="freeze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03" dur="500"/>
                                        <p:tgtEl>
                                          <p:spTgt spid="57">
                                            <p:txEl>
                                              <p:p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9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06" dur="500"/>
                                        <p:tgtEl>
                                          <p:spTgt spid="57">
                                            <p:txEl>
                                              <p:pRg st="9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2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09" dur="500"/>
                                        <p:tgtEl>
                                          <p:spTgt spid="57">
                                            <p:txEl>
                                              <p:pRg st="32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1658</TotalTime>
  <Application>LibreOffice/5.0.3.2$Linux_X86_64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2015-12-27T21:23:36Z</dcterms:created>
  <dc:creator>Patrick </dc:creator>
  <dc:language>en-CA</dc:language>
  <cp:lastModifiedBy>Patrick </cp:lastModifiedBy>
  <dcterms:modified xsi:type="dcterms:W3CDTF">2016-01-07T00:22:48Z</dcterms:modified>
  <cp:revision>32</cp:revision>
</cp:coreProperties>
</file>