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73"/>
  </p:notesMasterIdLst>
  <p:sldIdLst>
    <p:sldId id="347" r:id="rId2"/>
    <p:sldId id="449" r:id="rId3"/>
    <p:sldId id="452" r:id="rId4"/>
    <p:sldId id="450" r:id="rId5"/>
    <p:sldId id="340" r:id="rId6"/>
    <p:sldId id="407" r:id="rId7"/>
    <p:sldId id="336" r:id="rId8"/>
    <p:sldId id="455" r:id="rId9"/>
    <p:sldId id="425" r:id="rId10"/>
    <p:sldId id="408" r:id="rId11"/>
    <p:sldId id="413" r:id="rId12"/>
    <p:sldId id="414" r:id="rId13"/>
    <p:sldId id="401" r:id="rId14"/>
    <p:sldId id="337" r:id="rId15"/>
    <p:sldId id="412" r:id="rId16"/>
    <p:sldId id="400" r:id="rId17"/>
    <p:sldId id="417" r:id="rId18"/>
    <p:sldId id="409" r:id="rId19"/>
    <p:sldId id="461" r:id="rId20"/>
    <p:sldId id="421" r:id="rId21"/>
    <p:sldId id="422" r:id="rId22"/>
    <p:sldId id="423" r:id="rId23"/>
    <p:sldId id="424" r:id="rId24"/>
    <p:sldId id="341" r:id="rId25"/>
    <p:sldId id="338" r:id="rId26"/>
    <p:sldId id="339" r:id="rId27"/>
    <p:sldId id="454" r:id="rId28"/>
    <p:sldId id="458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459" r:id="rId37"/>
    <p:sldId id="355" r:id="rId38"/>
    <p:sldId id="427" r:id="rId39"/>
    <p:sldId id="426" r:id="rId40"/>
    <p:sldId id="284" r:id="rId41"/>
    <p:sldId id="382" r:id="rId42"/>
    <p:sldId id="285" r:id="rId43"/>
    <p:sldId id="441" r:id="rId44"/>
    <p:sldId id="442" r:id="rId45"/>
    <p:sldId id="443" r:id="rId46"/>
    <p:sldId id="335" r:id="rId47"/>
    <p:sldId id="291" r:id="rId48"/>
    <p:sldId id="428" r:id="rId49"/>
    <p:sldId id="294" r:id="rId50"/>
    <p:sldId id="429" r:id="rId51"/>
    <p:sldId id="431" r:id="rId52"/>
    <p:sldId id="301" r:id="rId53"/>
    <p:sldId id="396" r:id="rId54"/>
    <p:sldId id="310" r:id="rId55"/>
    <p:sldId id="311" r:id="rId56"/>
    <p:sldId id="312" r:id="rId57"/>
    <p:sldId id="314" r:id="rId58"/>
    <p:sldId id="397" r:id="rId59"/>
    <p:sldId id="410" r:id="rId60"/>
    <p:sldId id="320" r:id="rId61"/>
    <p:sldId id="399" r:id="rId62"/>
    <p:sldId id="464" r:id="rId63"/>
    <p:sldId id="328" r:id="rId64"/>
    <p:sldId id="463" r:id="rId65"/>
    <p:sldId id="460" r:id="rId66"/>
    <p:sldId id="453" r:id="rId67"/>
    <p:sldId id="440" r:id="rId68"/>
    <p:sldId id="444" r:id="rId69"/>
    <p:sldId id="436" r:id="rId70"/>
    <p:sldId id="437" r:id="rId71"/>
    <p:sldId id="462" r:id="rId72"/>
  </p:sldIdLst>
  <p:sldSz cx="12192000" cy="6858000"/>
  <p:notesSz cx="6858000" cy="9144000"/>
  <p:embeddedFontLst>
    <p:embeddedFont>
      <p:font typeface="Star Jedi" panose="040B0000000000000000" pitchFamily="82" charset="0"/>
      <p:regular r:id="rId74"/>
    </p:embeddedFon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Roboto Medium" panose="02000000000000000000" pitchFamily="2" charset="0"/>
      <p:regular r:id="rId79"/>
      <p:italic r:id="rId80"/>
    </p:embeddedFont>
    <p:embeddedFont>
      <p:font typeface="Roboto Light" panose="02000000000000000000" pitchFamily="2" charset="0"/>
      <p:regular r:id="rId81"/>
      <p:italic r:id="rId82"/>
    </p:embeddedFont>
    <p:embeddedFont>
      <p:font typeface="FontAwesome" pitchFamily="2" charset="0"/>
      <p:regular r:id="rId83"/>
    </p:embeddedFont>
    <p:embeddedFont>
      <p:font typeface="Roboto Condensed" panose="02000000000000000000" pitchFamily="2" charset="0"/>
      <p:regular r:id="rId84"/>
      <p:bold r:id="rId85"/>
      <p:italic r:id="rId86"/>
      <p:boldItalic r:id="rId8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Everett" initials="JE" lastIdx="36" clrIdx="0">
    <p:extLst>
      <p:ext uri="{19B8F6BF-5375-455C-9EA6-DF929625EA0E}">
        <p15:presenceInfo xmlns:p15="http://schemas.microsoft.com/office/powerpoint/2012/main" userId="S-1-5-21-817507923-1393677948-3603797094-30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00"/>
    <a:srgbClr val="008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3" autoAdjust="0"/>
    <p:restoredTop sz="60387" autoAdjust="0"/>
  </p:normalViewPr>
  <p:slideViewPr>
    <p:cSldViewPr snapToGrid="0">
      <p:cViewPr varScale="1">
        <p:scale>
          <a:sx n="67" d="100"/>
          <a:sy n="67" d="100"/>
        </p:scale>
        <p:origin x="2688" y="90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4.fntdata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DB344-2D7A-421E-B623-E08DB6F8218C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1050-B928-46EF-B3C7-1FED9A0C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almost identical to our dictionary definition of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Example…A personal finance program…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Account coul</a:t>
            </a:r>
            <a:r>
              <a:rPr lang="en-US" baseline="0" dirty="0" smtClean="0"/>
              <a:t>d mean: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user credentials to log into the program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a container of money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 2 ideas should not be joined in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awkwardness of this model is feedback on a break in the model and a need for a boundary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Models are where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apply context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keep them consistent?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 crux here is to keep the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the meaning of the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CANNOT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stretched too or it will become polluted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7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  <a:r>
              <a:rPr lang="en-US" baseline="0" dirty="0" smtClean="0"/>
              <a:t> unambiguous definition does not scale with a system.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more enlarged a system gets, the more ambiguity creeps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If you want unambiguous models you need explicit boundaries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There</a:t>
            </a:r>
            <a:r>
              <a:rPr lang="en-US" strike="sngStrike" baseline="0" dirty="0" smtClean="0"/>
              <a:t>fore can only exist within a </a:t>
            </a:r>
            <a:r>
              <a:rPr lang="en-US" b="1" strike="sngStrike" baseline="0" dirty="0" smtClean="0"/>
              <a:t>BOUNDARY</a:t>
            </a:r>
            <a:endParaRPr lang="en-US" b="1" strike="sngStrik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Ambiguity</a:t>
            </a:r>
            <a:r>
              <a:rPr lang="en-US" baseline="0" dirty="0" smtClean="0"/>
              <a:t> is the super villain of the Ubiquitous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Must destroy Ambiguity in Ubiquitous Language and </a:t>
            </a:r>
            <a:r>
              <a:rPr lang="en-US" baseline="0" dirty="0" smtClean="0"/>
              <a:t>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Keep Conceptual Integrity of Model must destroy Ambiguity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75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Explicit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Different</a:t>
            </a:r>
            <a:r>
              <a:rPr lang="en-US" baseline="0" dirty="0" smtClean="0"/>
              <a:t> Projects, Namespaces, Services?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Up to you on how you make it explicit (I always mentor developers that with ultimate discipline we can have all the software grouped together, but this is a higher cognitive burden and not POKA-YOKE)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Different Contexts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Often reflect relationships of teams which work in same domain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Simplifies what the developer and business need to understand to make the system work Cognitive </a:t>
            </a:r>
            <a:r>
              <a:rPr lang="en-US" dirty="0" smtClean="0"/>
              <a:t>Burden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Conceptual Integrity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76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have a Bounded Context you need a model, and an explicit boundary around it.</a:t>
            </a:r>
          </a:p>
          <a:p>
            <a:pPr marL="6286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Many data-driven application with shared database lack a boundary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9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do you find</a:t>
            </a:r>
            <a:r>
              <a:rPr lang="en-US" baseline="0" dirty="0" smtClean="0"/>
              <a:t> a bounded context?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Our Case Study will help explain the steps.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as with many things in software it is </a:t>
            </a:r>
            <a:r>
              <a:rPr lang="en-US" b="1" baseline="0" dirty="0" smtClean="0"/>
              <a:t>NOT </a:t>
            </a:r>
            <a:r>
              <a:rPr lang="en-US" b="0" baseline="0" dirty="0" smtClean="0"/>
              <a:t>a technological endeavor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Exploration of </a:t>
            </a:r>
            <a:r>
              <a:rPr lang="en-US" b="1" baseline="0" dirty="0" smtClean="0"/>
              <a:t>Terminology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9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what</a:t>
            </a:r>
            <a:r>
              <a:rPr lang="en-US" baseline="0" dirty="0" smtClean="0"/>
              <a:t> your application dependency graph looks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9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a dependency</a:t>
            </a:r>
            <a:r>
              <a:rPr lang="en-US" baseline="0" dirty="0" smtClean="0"/>
              <a:t> graph that looks like that be bad?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6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8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my system</a:t>
            </a:r>
            <a:r>
              <a:rPr lang="en-US" baseline="0" dirty="0" smtClean="0"/>
              <a:t> get this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6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Fred Brooks seminal paper “No Silver</a:t>
            </a:r>
            <a:r>
              <a:rPr lang="en-US" baseline="0" dirty="0" smtClean="0"/>
              <a:t> Bullet – Essence and Accidents of Software Engineering”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Accidental Complexity – Complexity introduced by developers and can be solved by developers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Essential Complexity – is caused by problem domain and nothing can remove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Argues most accidental complexity is solved or decreased … think IDE…new language features, TPL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Order of magnitude improvement in efficiency can only be achieved by tackling Essential Complexity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Bounded Context is a tool to help with Essential Complexity.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I talk with clients often we discuss the technology</a:t>
            </a:r>
            <a:r>
              <a:rPr lang="en-US" baseline="0" dirty="0" smtClean="0"/>
              <a:t> stack we will use and not very much around the problem space we are developing.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developer’s do not understand the domain…if they don’t have a mental model…the software will not solve the problem well.  AKA lots of bugs will be introduced.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3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Cognitive</a:t>
            </a:r>
            <a:r>
              <a:rPr lang="en-US" baseline="0" dirty="0" smtClean="0"/>
              <a:t> Burden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Bounded Context contain unambiguous model(s) which talk to other Bounded Contexts through well known and defined boundaries based on their relationships.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05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Ultimately this is a</a:t>
            </a:r>
            <a:r>
              <a:rPr lang="en-US" baseline="0" dirty="0" smtClean="0"/>
              <a:t> tool to decompose a problem for design into software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discover the appropriate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 we need boundaries</a:t>
            </a:r>
            <a:r>
              <a:rPr lang="en-US" baseline="0" dirty="0" smtClean="0"/>
              <a:t> (Projects, classes, services,) to allow for precise and consistent definitions of words (Ubiquitous Language) where the boundary provides the context to allow us to determine those definitions.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5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Illustrating</a:t>
            </a:r>
            <a:r>
              <a:rPr lang="en-US" baseline="0" dirty="0" smtClean="0"/>
              <a:t> how bounded contexts are identified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Discover how a developer became aware of them and how it impacted the development of a large piece of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4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</a:t>
            </a:r>
            <a:r>
              <a:rPr lang="en-US" baseline="0" dirty="0" smtClean="0"/>
              <a:t> NOT JIM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0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He got through the first eleven chapters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(aggregate root, entity</a:t>
            </a:r>
            <a:r>
              <a:rPr lang="en-US" baseline="0" dirty="0" smtClean="0"/>
              <a:t>, value object, repository pattern, ubiquitous language)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Tim tried to apply concepts but kept ending up with monolithic application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Eric</a:t>
            </a:r>
            <a:r>
              <a:rPr lang="en-US" baseline="0" dirty="0" smtClean="0"/>
              <a:t> Evans has stated that one of his regrets was not putting more emphasis 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Context Mapping and Core Domain…concepts in chapters 14 and 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7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 received an opportunity to work for a large healthcare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6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 he loaded up the truck and moved to</a:t>
            </a:r>
            <a:r>
              <a:rPr lang="en-US" baseline="0" dirty="0" smtClean="0"/>
              <a:t> OHIO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Healthcare. Inc. is a health insurance provider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My First Template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91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Tim joined Healthcare Inc. on a Monday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lead developer gave Tim a list of software tools to install on his computer and a hand shake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Tim spent some time</a:t>
            </a:r>
            <a:r>
              <a:rPr lang="en-US" baseline="0" dirty="0" smtClean="0"/>
              <a:t>, downloading visual studio, installing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server, and installing the other tools the developers used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was a tool on boarding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7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49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Webforms</a:t>
            </a:r>
            <a:r>
              <a:rPr lang="en-US" dirty="0" smtClean="0"/>
              <a:t>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.Net</a:t>
            </a:r>
            <a:r>
              <a:rPr lang="en-US" baseline="0" dirty="0" smtClean="0"/>
              <a:t> 3.5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Ajax Control Toolkit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Architecture of deployment items (file processor and website)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3 Layered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 Data Access worked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 on boarding – dealing with the Accidental Complexity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5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Five Business Analysts (BAs) gave Tim a tour of the application they were assigned 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Describing how the BA would perform regression</a:t>
            </a:r>
            <a:r>
              <a:rPr lang="en-US" baseline="0" dirty="0" smtClean="0"/>
              <a:t> testing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this button and check that this value has changed.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After</a:t>
            </a:r>
            <a:r>
              <a:rPr lang="en-US" baseline="0" dirty="0" smtClean="0"/>
              <a:t> the fire hose of information Tim did NOT have an understanding of how the different applications help to solve business problems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What the Business did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5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Developers </a:t>
            </a:r>
            <a:r>
              <a:rPr lang="en-US" b="1" dirty="0" smtClean="0"/>
              <a:t>Expensive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Flagship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product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Next </a:t>
            </a:r>
            <a:r>
              <a:rPr lang="en-US" dirty="0" smtClean="0"/>
              <a:t>Tim was tasked with performance enhancements to a core search page for Cerberus.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Pag</a:t>
            </a:r>
            <a:r>
              <a:rPr lang="en-US" baseline="0" dirty="0" smtClean="0"/>
              <a:t>e was described as </a:t>
            </a:r>
            <a:r>
              <a:rPr lang="en-US" dirty="0" smtClean="0"/>
              <a:t>the way the business found</a:t>
            </a:r>
            <a:r>
              <a:rPr lang="en-US" baseline="0" dirty="0" smtClean="0"/>
              <a:t> </a:t>
            </a:r>
            <a:r>
              <a:rPr lang="en-US" dirty="0" smtClean="0"/>
              <a:t>new work</a:t>
            </a:r>
            <a:r>
              <a:rPr lang="en-US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9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Simply</a:t>
            </a:r>
            <a:r>
              <a:rPr lang="en-US" baseline="0" dirty="0" smtClean="0"/>
              <a:t> information is loaded via a console app which read csv data.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Business Users search for work, do work and then done.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what are the boundaries here?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File Processor – deployment item a console.exe which parses csv files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The Web Application –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Finding Work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Do Work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Tim realized these were </a:t>
            </a:r>
            <a:r>
              <a:rPr lang="en-US" b="1" i="0" cap="small" baseline="0" dirty="0" smtClean="0"/>
              <a:t>technical</a:t>
            </a:r>
            <a:r>
              <a:rPr lang="en-US" baseline="0" dirty="0" smtClean="0"/>
              <a:t> </a:t>
            </a:r>
            <a:r>
              <a:rPr lang="en-US" b="1" i="0" cap="small" baseline="0" dirty="0" smtClean="0"/>
              <a:t>boundaries</a:t>
            </a:r>
            <a:r>
              <a:rPr lang="en-US" baseline="0" dirty="0" smtClean="0"/>
              <a:t> and did not have anything to do with how the business was shaped.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6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So Tim started his 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page was a web-form and the markup was 5000 lines…and the code behind was 5000 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were several tabs jammed onto one page and some interesting convention driven development.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Magic would happen if your control</a:t>
            </a:r>
            <a:r>
              <a:rPr lang="en-US" baseline="0" dirty="0" smtClean="0"/>
              <a:t> started with </a:t>
            </a:r>
            <a:r>
              <a:rPr lang="en-US" baseline="0" dirty="0" err="1" smtClean="0"/>
              <a:t>dr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dn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Tim spent some time untangling the page. But Tim wanted to understand why the page was written the way it was.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Tim asked around</a:t>
            </a:r>
            <a:r>
              <a:rPr lang="en-US" baseline="0" dirty="0" smtClean="0"/>
              <a:t> and the other developers and business analysts gave him </a:t>
            </a:r>
            <a:r>
              <a:rPr lang="en-US" b="1" baseline="0" dirty="0" smtClean="0"/>
              <a:t>much needed information </a:t>
            </a:r>
            <a:r>
              <a:rPr lang="en-US" baseline="0" dirty="0" smtClean="0"/>
              <a:t>about overpayment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4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starts with a medical</a:t>
            </a:r>
            <a:r>
              <a:rPr lang="en-US" baseline="0" dirty="0" smtClean="0"/>
              <a:t>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person gets an injury, which maybe requires a </a:t>
            </a:r>
            <a:r>
              <a:rPr lang="en-US" baseline="0" dirty="0" smtClean="0"/>
              <a:t>bandage and x-ray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result is a medical claim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Hospital or Physician will submit a medical claim to the insurance company (Healthcare </a:t>
            </a:r>
            <a:r>
              <a:rPr lang="en-US" baseline="0" dirty="0" err="1" smtClean="0"/>
              <a:t>Inc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1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Once the medical claim is submitted</a:t>
            </a:r>
            <a:r>
              <a:rPr lang="en-US" baseline="0" dirty="0" smtClean="0"/>
              <a:t> a timer starts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Health Insurance Companies are federally and state mandated to pay claims in a fixed period of time…think 30 – 60 days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Health Insurance Company can not find any issues with the medical claim they pay the claim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2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cap="small" baseline="0" dirty="0" smtClean="0"/>
              <a:t>coding error </a:t>
            </a:r>
            <a:r>
              <a:rPr lang="en-US" baseline="0" dirty="0" smtClean="0"/>
              <a:t>and instead of a </a:t>
            </a:r>
            <a:r>
              <a:rPr lang="en-US" b="1" baseline="0" dirty="0" smtClean="0"/>
              <a:t>bandage and x-ray </a:t>
            </a:r>
            <a:r>
              <a:rPr lang="en-US" baseline="0" dirty="0" smtClean="0"/>
              <a:t>they coded as </a:t>
            </a:r>
            <a:r>
              <a:rPr lang="en-US" b="1" baseline="0" dirty="0" smtClean="0"/>
              <a:t>HEAD REATTACHMENT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Costly</a:t>
            </a: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Well the federal government and states allow period of time to go after overpaid claims…think </a:t>
            </a:r>
            <a:r>
              <a:rPr lang="en-US" b="1" baseline="0" dirty="0" smtClean="0"/>
              <a:t>2 years</a:t>
            </a:r>
            <a:r>
              <a:rPr lang="en-US" baseline="0" dirty="0" smtClean="0"/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how much money…Tim was told hundreds upon hundred of millions of dollars were recovered every year.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Cerberus was the software </a:t>
            </a:r>
            <a:r>
              <a:rPr lang="en-US" baseline="0" dirty="0" smtClean="0"/>
              <a:t>Healthcare. </a:t>
            </a:r>
            <a:r>
              <a:rPr lang="en-US" baseline="0" dirty="0" smtClean="0"/>
              <a:t>Inc. used to manage the overpayments.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Tim found this information very useful, but it did not explain how the business used the search page to find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9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Tim asked the manager of his group to speak to a “business user”, but was informed of the policy stating</a:t>
            </a:r>
            <a:r>
              <a:rPr lang="en-US" baseline="0" dirty="0" smtClean="0"/>
              <a:t> </a:t>
            </a:r>
            <a:r>
              <a:rPr lang="en-US" dirty="0" smtClean="0"/>
              <a:t>developers were not allowed to talk to “business users” directly.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Management</a:t>
            </a:r>
            <a:r>
              <a:rPr lang="en-US" baseline="0" dirty="0" smtClean="0"/>
              <a:t> approved communication plan was: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Business Owner</a:t>
            </a:r>
            <a:r>
              <a:rPr lang="en-US" baseline="0" dirty="0" smtClean="0"/>
              <a:t> - </a:t>
            </a:r>
            <a:r>
              <a:rPr lang="en-US" dirty="0" smtClean="0"/>
              <a:t>finds money for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Business</a:t>
            </a:r>
            <a:r>
              <a:rPr lang="en-US" baseline="0" dirty="0" smtClean="0"/>
              <a:t> User – is delegated responsibility of delivery on the capital allocated for the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 Business analyst works with business user to gather requirements</a:t>
            </a:r>
            <a:r>
              <a:rPr lang="en-US" baseline="0" dirty="0" smtClean="0"/>
              <a:t> then translate into technical specification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Developers create software based on technical specifications.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1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Problem for</a:t>
            </a:r>
            <a:r>
              <a:rPr lang="en-US" baseline="0" dirty="0" smtClean="0"/>
              <a:t> </a:t>
            </a:r>
            <a:r>
              <a:rPr lang="en-US" b="1" baseline="0" dirty="0" smtClean="0"/>
              <a:t>TIM </a:t>
            </a:r>
            <a:r>
              <a:rPr lang="en-US" b="0" baseline="0" dirty="0" smtClean="0"/>
              <a:t> without a Mental Model he could not: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/>
              <a:t>a well designed, performant, extensible product 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Developers </a:t>
            </a:r>
            <a:r>
              <a:rPr lang="en-US" dirty="0" smtClean="0"/>
              <a:t>must be able to talk to business to understand the drivers of a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discussing</a:t>
            </a:r>
            <a:r>
              <a:rPr lang="en-US" baseline="0" dirty="0" smtClean="0"/>
              <a:t> topic of talk found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had a hard time concisely expressing what a bounded context was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People were unsure what it 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34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Tim</a:t>
            </a:r>
            <a:r>
              <a:rPr lang="en-US" dirty="0" smtClean="0"/>
              <a:t> finished his page and showed the final result with new timings to his boss. </a:t>
            </a:r>
            <a:r>
              <a:rPr lang="en-US" b="1" dirty="0" smtClean="0"/>
              <a:t>Tim’s</a:t>
            </a:r>
            <a:r>
              <a:rPr lang="en-US" dirty="0" smtClean="0"/>
              <a:t> boss was impressed.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Next Tim was given the opportunity for</a:t>
            </a:r>
            <a:r>
              <a:rPr lang="en-US" baseline="0" dirty="0" smtClean="0"/>
              <a:t> a new project with new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34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Oracle was the Business Analyst for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Oracle has all the hidden truths of the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Tim’s Oracle would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talk to the development team about business drivers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listen to development concerns about how requirements were impacting code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6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b="1" dirty="0" smtClean="0"/>
              <a:t>Tim</a:t>
            </a:r>
            <a:r>
              <a:rPr lang="en-US" dirty="0" smtClean="0"/>
              <a:t> and The Oracle worked long hours, and as he gained trust </a:t>
            </a:r>
            <a:r>
              <a:rPr lang="en-US" dirty="0" smtClean="0"/>
              <a:t>he got </a:t>
            </a:r>
            <a:r>
              <a:rPr lang="en-US" dirty="0" smtClean="0"/>
              <a:t>unprecedented access to the business stakeholders.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8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Oracle taught to</a:t>
            </a:r>
            <a:r>
              <a:rPr lang="en-US" baseline="0" dirty="0" smtClean="0"/>
              <a:t> </a:t>
            </a:r>
            <a:r>
              <a:rPr lang="en-US" dirty="0" smtClean="0"/>
              <a:t>shape questions of “Why”, so that the stakeholder would not shut him down with “Because I told you so and I am writing the checks”.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Understand the ROI</a:t>
            </a:r>
            <a:r>
              <a:rPr lang="en-US" baseline="0" dirty="0" smtClean="0"/>
              <a:t> specific to the project.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Tim found</a:t>
            </a:r>
            <a:r>
              <a:rPr lang="en-US" baseline="0" dirty="0" smtClean="0"/>
              <a:t> that business analysts and business users were taught </a:t>
            </a:r>
            <a:r>
              <a:rPr lang="en-US" dirty="0" smtClean="0"/>
              <a:t>to use technical terms…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I need a sortable grid on this page and a hyperlink to this other page where I need filtered search box.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 are they how(s) I need to know the problem statement!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54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With some small bumps in the road Tim, The Oracle, and other developers successfully release the software.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Oracle </a:t>
            </a:r>
            <a:r>
              <a:rPr lang="en-US" b="1" dirty="0" smtClean="0"/>
              <a:t>PROMOTED</a:t>
            </a:r>
            <a:r>
              <a:rPr lang="en-US" baseline="0" dirty="0" smtClean="0"/>
              <a:t> </a:t>
            </a:r>
            <a:r>
              <a:rPr lang="en-US" dirty="0" smtClean="0"/>
              <a:t>to Business Analysis for multiple divisions of the company.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Tim was made an architect.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42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DARK BLUE IS NEW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Oracle’s help </a:t>
            </a:r>
            <a:r>
              <a:rPr lang="en-US" baseline="0" dirty="0" smtClean="0"/>
              <a:t>discovered a </a:t>
            </a:r>
            <a:r>
              <a:rPr lang="en-US" baseline="0" dirty="0" smtClean="0"/>
              <a:t>business </a:t>
            </a:r>
            <a:r>
              <a:rPr lang="en-US" baseline="0" dirty="0" smtClean="0"/>
              <a:t>unit identify </a:t>
            </a:r>
            <a:r>
              <a:rPr lang="en-US" baseline="0" dirty="0" smtClean="0"/>
              <a:t>the overpayments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Discussions on </a:t>
            </a:r>
            <a:r>
              <a:rPr lang="en-US" b="1" baseline="0" dirty="0" smtClean="0"/>
              <a:t>Drivers </a:t>
            </a:r>
            <a:r>
              <a:rPr lang="en-US" baseline="0" dirty="0" smtClean="0"/>
              <a:t>and </a:t>
            </a:r>
            <a:r>
              <a:rPr lang="en-US" b="1" baseline="0" dirty="0" smtClean="0"/>
              <a:t>expected ROI </a:t>
            </a:r>
            <a:r>
              <a:rPr lang="en-US" baseline="0" dirty="0" smtClean="0"/>
              <a:t>revealed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So the boundaries are: (</a:t>
            </a:r>
            <a:r>
              <a:rPr lang="en-US" b="1" baseline="0" dirty="0" smtClean="0"/>
              <a:t>Overpayment Discovery, Overpayment Management, Payment Resolution</a:t>
            </a:r>
            <a:r>
              <a:rPr lang="en-US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cap="small" baseline="0" dirty="0" smtClean="0"/>
              <a:t>contexts separating</a:t>
            </a:r>
            <a:r>
              <a:rPr lang="en-US" baseline="0" dirty="0" smtClean="0"/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Overpayment Discovery details of a medical </a:t>
            </a:r>
            <a:r>
              <a:rPr lang="en-US" b="1" i="0" cap="small" baseline="0" dirty="0" smtClean="0"/>
              <a:t>claim</a:t>
            </a:r>
            <a:r>
              <a:rPr lang="en-US" baseline="0" dirty="0" smtClean="0"/>
              <a:t> as they looked for overpayments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</a:t>
            </a:r>
            <a:r>
              <a:rPr lang="en-US" b="1" i="0" cap="small" baseline="0" dirty="0" smtClean="0"/>
              <a:t>claim</a:t>
            </a:r>
            <a:r>
              <a:rPr lang="en-US" baseline="0" dirty="0" smtClean="0"/>
              <a:t> in Cerberus was a balance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Payment Resolution focused on money received and a </a:t>
            </a:r>
            <a:r>
              <a:rPr lang="en-US" b="1" i="0" cap="small" baseline="0" dirty="0" smtClean="0"/>
              <a:t>claim</a:t>
            </a:r>
            <a:r>
              <a:rPr lang="en-US" baseline="0" dirty="0" smtClean="0"/>
              <a:t> was just a reference for accounting checks and balances.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/>
              <a:t>CLAIM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7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/>
              <a:t>New types of work</a:t>
            </a:r>
            <a:r>
              <a:rPr lang="en-US" dirty="0" smtClean="0"/>
              <a:t>…like </a:t>
            </a:r>
            <a:r>
              <a:rPr lang="en-US" b="1" dirty="0" smtClean="0"/>
              <a:t>SAD</a:t>
            </a:r>
            <a:r>
              <a:rPr lang="en-US" dirty="0" smtClean="0"/>
              <a:t>. </a:t>
            </a:r>
            <a:r>
              <a:rPr lang="en-US" b="1" dirty="0" smtClean="0"/>
              <a:t>Very specific diagrams </a:t>
            </a:r>
            <a:r>
              <a:rPr lang="en-US" dirty="0" smtClean="0"/>
              <a:t>from a business context diagram -&gt; deployment diagram.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Different perspectives </a:t>
            </a:r>
            <a:r>
              <a:rPr lang="en-US" baseline="0" dirty="0" smtClean="0"/>
              <a:t>on Cerberus was enlightening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cap="small" dirty="0" smtClean="0"/>
              <a:t>Time</a:t>
            </a:r>
            <a:r>
              <a:rPr lang="en-US" b="1" cap="small" baseline="0" dirty="0" smtClean="0"/>
              <a:t> </a:t>
            </a:r>
            <a:r>
              <a:rPr lang="en-US" b="0" baseline="0" dirty="0" smtClean="0"/>
              <a:t>most valuable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6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Another </a:t>
            </a:r>
            <a:r>
              <a:rPr lang="en-US" dirty="0" smtClean="0"/>
              <a:t>architect assigned to Cerberus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Attributes</a:t>
            </a:r>
            <a:r>
              <a:rPr lang="en-US" baseline="0" dirty="0" smtClean="0"/>
              <a:t> technical, sounding board, tackling Essential Complexity, Life Long Learner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Tim’s Guru was also </a:t>
            </a:r>
            <a:r>
              <a:rPr lang="en-US" b="1" cap="small" baseline="0" dirty="0" smtClean="0"/>
              <a:t>uncompromising</a:t>
            </a:r>
            <a:r>
              <a:rPr lang="en-US" dirty="0" smtClean="0"/>
              <a:t> in his desire for business process and software to make sense.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0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Layered In</a:t>
            </a:r>
            <a:r>
              <a:rPr lang="en-US" dirty="0" smtClean="0"/>
              <a:t> each other’s experiences with the products and business domain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Reached out to The Oracle </a:t>
            </a:r>
            <a:r>
              <a:rPr lang="en-US" dirty="0" smtClean="0"/>
              <a:t>or to business people he had relationships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Long timers </a:t>
            </a:r>
            <a:r>
              <a:rPr lang="en-US" dirty="0" smtClean="0"/>
              <a:t>(developers) who would give him </a:t>
            </a:r>
            <a:r>
              <a:rPr lang="en-US" b="1" dirty="0" smtClean="0"/>
              <a:t>historical context</a:t>
            </a:r>
            <a:r>
              <a:rPr lang="en-U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Other </a:t>
            </a:r>
            <a:r>
              <a:rPr lang="en-US" b="1" u="none" cap="all" baseline="0" dirty="0" smtClean="0"/>
              <a:t>Analogies</a:t>
            </a:r>
            <a:r>
              <a:rPr lang="en-US" b="1" dirty="0" smtClean="0"/>
              <a:t> </a:t>
            </a:r>
            <a:r>
              <a:rPr lang="en-US" dirty="0" smtClean="0"/>
              <a:t>to the problem domain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Is this like a used sales 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Is this like an accounting system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 are the Accounting words we could use?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4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smtClean="0"/>
              <a:t>DARK BLUE IS NEW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CLAIM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Validation of Overpayments (&lt; 2 years old, not duplicate, had required info)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Collections </a:t>
            </a:r>
            <a:r>
              <a:rPr lang="en-US" baseline="0" dirty="0" smtClean="0"/>
              <a:t>(manage the communications with Hospitals and Physicians)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contract out some collections work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Tim could see more boundaries being identified Different Definitions of </a:t>
            </a:r>
            <a:r>
              <a:rPr lang="en-US" b="1" baseline="0" dirty="0" smtClean="0"/>
              <a:t>CLAIM</a:t>
            </a:r>
            <a:r>
              <a:rPr lang="en-US" baseline="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each boundary the definition and meaning of </a:t>
            </a:r>
            <a:r>
              <a:rPr lang="en-US" b="1" baseline="0" dirty="0" smtClean="0"/>
              <a:t>CLAIM </a:t>
            </a:r>
            <a:r>
              <a:rPr lang="en-US" baseline="0" dirty="0" smtClean="0"/>
              <a:t>had a slightly different meaning and each boundary had its own terms which were most important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2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point or limit that indicates where two things become different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border and it can be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physical, such as a fence between two properties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abstract, such as a moral boundary that society decides it is wrong to cross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boundary is basically what limits 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92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Validated </a:t>
            </a:r>
            <a:r>
              <a:rPr lang="en-US" dirty="0" smtClean="0"/>
              <a:t>the new model via </a:t>
            </a:r>
            <a:r>
              <a:rPr lang="en-US" b="1" dirty="0" smtClean="0"/>
              <a:t>USE CASES</a:t>
            </a:r>
            <a:r>
              <a:rPr lang="en-U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Integrity check </a:t>
            </a:r>
            <a:r>
              <a:rPr lang="en-US" dirty="0" smtClean="0"/>
              <a:t>on the </a:t>
            </a:r>
            <a:r>
              <a:rPr lang="en-US" b="1" dirty="0" smtClean="0"/>
              <a:t>evolution of the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1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New Integration </a:t>
            </a:r>
            <a:r>
              <a:rPr lang="en-US" dirty="0" smtClean="0"/>
              <a:t>for Cerberus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Difficulty </a:t>
            </a:r>
            <a:r>
              <a:rPr lang="en-US" dirty="0" smtClean="0"/>
              <a:t>understanding</a:t>
            </a:r>
            <a:r>
              <a:rPr lang="en-US" baseline="0" dirty="0" smtClean="0"/>
              <a:t> </a:t>
            </a:r>
            <a:r>
              <a:rPr lang="en-US" dirty="0" smtClean="0"/>
              <a:t>how the new integration was trying to </a:t>
            </a:r>
            <a:r>
              <a:rPr lang="en-US" b="1" dirty="0" smtClean="0"/>
              <a:t>USE</a:t>
            </a:r>
            <a:r>
              <a:rPr lang="en-US" dirty="0" smtClean="0"/>
              <a:t> </a:t>
            </a:r>
            <a:r>
              <a:rPr lang="en-US" b="1" dirty="0" smtClean="0"/>
              <a:t>Cerberus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Many </a:t>
            </a:r>
            <a:r>
              <a:rPr lang="en-US" dirty="0" smtClean="0"/>
              <a:t>business units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business unit had different responsibilities and therefore different drivers.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PRODUCERS</a:t>
            </a:r>
            <a:r>
              <a:rPr lang="en-US" b="1" baseline="0" dirty="0" smtClean="0"/>
              <a:t> &amp; CONSUMERS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SIMPLIFIED </a:t>
            </a:r>
            <a:r>
              <a:rPr lang="en-US" baseline="0" dirty="0" smtClean="0"/>
              <a:t>model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45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 smtClean="0"/>
              <a:t>DARK BLUE IS NEW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CLAIM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Boundaries: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Identification (Each business group had a different specialty for identifying overpayments)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Exclusions (ask Cerberus if the overpayment is valid)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Distribution of collections (good overpayment internal)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Collections (track communications to agree on money)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Payment Resolution (get money)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Balance of the overpayment (Accounting)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distinct boundary had its own notion of a </a:t>
            </a:r>
            <a:r>
              <a:rPr lang="en-US" b="1" baseline="0" dirty="0" smtClean="0"/>
              <a:t>CLAIM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Separating each boundary simplified the models in the boundary ultimately identifying the bounded contexts.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238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result</a:t>
            </a:r>
            <a:r>
              <a:rPr lang="en-US" baseline="0" dirty="0" smtClean="0"/>
              <a:t> was an elegant solution to the integration project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Guru and Tim created abstractions (interfaces) to represent the firm boundaries and separated the new features from the general code base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They did not REWRITE Cerberus…but future features would move the solution closer to the simplified model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5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After 4.5 years Tim had reached an understanding of how the business worked.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19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Tim had understood what a bounded context was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could have purposely searched out and pushed for an understand of the business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</a:t>
            </a:r>
            <a:r>
              <a:rPr lang="en-US" b="1" baseline="0" dirty="0" smtClean="0"/>
              <a:t>On Boarding </a:t>
            </a:r>
            <a:r>
              <a:rPr lang="en-US" baseline="0" dirty="0" smtClean="0"/>
              <a:t>had been focused on the Essential Complexity of the health insurance domain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if he had met the Oracle earlier and learned how to talk to business and had access to them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if had met the Guru earlier and spent time analyzing the problem domain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could have formed his mental model faster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could have broken up the monolithic application sooner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could have NOT introduced more </a:t>
            </a:r>
            <a:r>
              <a:rPr lang="en-US" b="1" u="none" baseline="0" dirty="0" smtClean="0"/>
              <a:t>technical debt </a:t>
            </a:r>
            <a:r>
              <a:rPr lang="en-US" baseline="0" dirty="0" smtClean="0"/>
              <a:t>to Cerberus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could have given better estimates on new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could have made Cerberus more </a:t>
            </a:r>
            <a:r>
              <a:rPr lang="en-US" b="1" baseline="0" dirty="0" smtClean="0"/>
              <a:t>TESTABLE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could have </a:t>
            </a:r>
            <a:r>
              <a:rPr lang="en-US" b="1" baseline="0" dirty="0" smtClean="0"/>
              <a:t>SIMPLIFIED </a:t>
            </a:r>
            <a:r>
              <a:rPr lang="en-US" baseline="0" dirty="0" smtClean="0"/>
              <a:t>Cerberus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60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Focus ESSENTIAL </a:t>
            </a:r>
            <a:r>
              <a:rPr lang="en-US" baseline="0" dirty="0" smtClean="0"/>
              <a:t>COMPLEXITY is in the domain </a:t>
            </a:r>
            <a:r>
              <a:rPr lang="en-US" b="1" baseline="0" dirty="0" smtClean="0"/>
              <a:t>NOT</a:t>
            </a:r>
            <a:r>
              <a:rPr lang="en-US" b="0" baseline="0" dirty="0" smtClean="0"/>
              <a:t> </a:t>
            </a:r>
            <a:r>
              <a:rPr lang="en-US" baseline="0" dirty="0" smtClean="0"/>
              <a:t>technology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REVISIT</a:t>
            </a:r>
            <a:r>
              <a:rPr lang="en-US" baseline="0" dirty="0" smtClean="0"/>
              <a:t> domain and bounded contexts – It takes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75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Soil Core</a:t>
            </a:r>
            <a:r>
              <a:rPr lang="en-US" baseline="0" dirty="0" smtClean="0"/>
              <a:t> Sample (Gray Beards)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Analyzing the problem domain</a:t>
            </a:r>
            <a:r>
              <a:rPr lang="en-US" baseline="0" dirty="0" smtClean="0"/>
              <a:t> is very important because it allows the developer to create a mental model of the interacting models.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Without a mental model there is no way to find discrepancies/ambiguity in definitions which identify the existence of boundaries and therefore bounded contexts.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Units are divided and what their </a:t>
            </a:r>
            <a:r>
              <a:rPr lang="en-US" baseline="0" smtClean="0"/>
              <a:t>responsibilities are.</a:t>
            </a:r>
          </a:p>
          <a:p>
            <a:endParaRPr lang="en-US" smtClean="0"/>
          </a:p>
          <a:p>
            <a:r>
              <a:rPr lang="en-US" dirty="0" smtClean="0"/>
              <a:t>Wrap </a:t>
            </a:r>
            <a:r>
              <a:rPr lang="en-US" dirty="0" smtClean="0"/>
              <a:t>it up here…before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32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Ocean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Mountain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Cubicl</a:t>
            </a:r>
            <a:r>
              <a:rPr lang="en-US" baseline="0" dirty="0" smtClean="0"/>
              <a:t>e 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Department – Use Different </a:t>
            </a:r>
            <a:r>
              <a:rPr lang="en-US" b="1" baseline="0" dirty="0" smtClean="0"/>
              <a:t>Terminology</a:t>
            </a:r>
            <a:r>
              <a:rPr lang="en-US" baseline="0" dirty="0" smtClean="0"/>
              <a:t> and Perform </a:t>
            </a:r>
            <a:r>
              <a:rPr lang="en-US" b="1" baseline="0" dirty="0" smtClean="0"/>
              <a:t>Different Functions </a:t>
            </a:r>
            <a:r>
              <a:rPr lang="en-US" baseline="0" dirty="0" smtClean="0"/>
              <a:t>and there have different </a:t>
            </a:r>
            <a:r>
              <a:rPr lang="en-US" b="1" baseline="0" dirty="0" smtClean="0"/>
              <a:t>DRIVERS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Accounting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Information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Think about how</a:t>
            </a:r>
            <a:r>
              <a:rPr lang="en-US" baseline="0" dirty="0" smtClean="0"/>
              <a:t> you use pronouns like he, she, it…we require some Context (background to know which person or thing you are talking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Information </a:t>
            </a:r>
            <a:r>
              <a:rPr lang="en-US" b="1" baseline="0" dirty="0" smtClean="0"/>
              <a:t>surrounding</a:t>
            </a:r>
            <a:r>
              <a:rPr lang="en-US" baseline="0" dirty="0" smtClean="0"/>
              <a:t> idea which </a:t>
            </a:r>
            <a:r>
              <a:rPr lang="en-US" b="1" baseline="0" dirty="0" smtClean="0"/>
              <a:t>Clarifies</a:t>
            </a:r>
            <a:r>
              <a:rPr lang="en-US" baseline="0" dirty="0" smtClean="0"/>
              <a:t> </a:t>
            </a:r>
            <a:r>
              <a:rPr lang="en-US" baseline="0" dirty="0" smtClean="0"/>
              <a:t>meaning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There is a boundary between UK and US – Ocean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different</a:t>
            </a:r>
            <a:r>
              <a:rPr lang="en-US" baseline="0" dirty="0" smtClean="0"/>
              <a:t> </a:t>
            </a:r>
            <a:r>
              <a:rPr lang="en-US" b="1" baseline="0" dirty="0" smtClean="0"/>
              <a:t>cultures</a:t>
            </a:r>
            <a:r>
              <a:rPr lang="en-US" baseline="0" dirty="0" smtClean="0"/>
              <a:t> have specialized their language due to shared experiences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someone from UK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Soccer is called football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Underwear is called pants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pencil eraser is a rubber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Accident and Emergency: commonly referred to as “A&amp;E”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Martin Fowler –</a:t>
            </a:r>
            <a:r>
              <a:rPr lang="en-US" baseline="0" dirty="0" smtClean="0"/>
              <a:t> International Speaker and Author (Patterns of Enterprise Application Architecture, Refactoring)</a:t>
            </a:r>
            <a:endParaRPr lang="en-US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Bounded Context is a central pattern in Domain-Driven Design (DDD).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It is the focus of DDD's </a:t>
            </a:r>
            <a:r>
              <a:rPr lang="en-US" b="1" dirty="0" smtClean="0"/>
              <a:t>Strategic Design Section </a:t>
            </a:r>
            <a:r>
              <a:rPr lang="en-US" dirty="0" smtClean="0"/>
              <a:t>which is all about dealing with large models and teams.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1050-B928-46EF-B3C7-1FED9A0CA1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4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 userDrawn="1"/>
        </p:nvSpPr>
        <p:spPr bwMode="auto">
          <a:xfrm>
            <a:off x="0" y="0"/>
            <a:ext cx="12192000" cy="6858000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68450" y="2124075"/>
            <a:ext cx="9055100" cy="5973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400" b="1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271933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713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m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336800" y="1875240"/>
            <a:ext cx="7518400" cy="393541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lang="en-US" sz="2400" smtClean="0"/>
            </a:lvl1pPr>
            <a:lvl2pPr>
              <a:buClr>
                <a:schemeClr val="accent1"/>
              </a:buClr>
              <a:defRPr lang="en-US" sz="2000" smtClean="0"/>
            </a:lvl2pPr>
            <a:lvl3pPr>
              <a:buClr>
                <a:schemeClr val="accent1"/>
              </a:buClr>
              <a:defRPr lang="en-US" sz="1600" smtClean="0"/>
            </a:lvl3pPr>
            <a:lvl4pPr>
              <a:buClr>
                <a:schemeClr val="accent1"/>
              </a:buClr>
              <a:defRPr lang="en-US" sz="1400" smtClean="0"/>
            </a:lvl4pPr>
            <a:lvl5pPr>
              <a:buClr>
                <a:schemeClr val="accent1"/>
              </a:buClr>
              <a:defRPr lang="en-US" sz="1400"/>
            </a:lvl5pPr>
          </a:lstStyle>
          <a:p>
            <a:pPr lvl="0">
              <a:buClr>
                <a:schemeClr val="accent1"/>
              </a:buClr>
              <a:buSzPct val="140000"/>
            </a:pPr>
            <a:r>
              <a:rPr lang="en-US" dirty="0" smtClean="0"/>
              <a:t>Click to edit Master text styles</a:t>
            </a:r>
          </a:p>
          <a:p>
            <a:pPr lvl="1">
              <a:buClr>
                <a:schemeClr val="accent1"/>
              </a:buClr>
              <a:buSzPct val="140000"/>
            </a:pPr>
            <a:r>
              <a:rPr lang="en-US" dirty="0" smtClean="0"/>
              <a:t>Second level</a:t>
            </a:r>
          </a:p>
          <a:p>
            <a:pPr lvl="2">
              <a:buClr>
                <a:schemeClr val="accent1"/>
              </a:buClr>
              <a:buSzPct val="140000"/>
            </a:pPr>
            <a:r>
              <a:rPr lang="en-US" dirty="0" smtClean="0"/>
              <a:t>Third level</a:t>
            </a:r>
          </a:p>
          <a:p>
            <a:pPr lvl="3">
              <a:buClr>
                <a:schemeClr val="accent1"/>
              </a:buClr>
              <a:buSzPct val="140000"/>
            </a:pPr>
            <a:r>
              <a:rPr lang="en-US" dirty="0" smtClean="0"/>
              <a:t>Fourth level</a:t>
            </a:r>
          </a:p>
          <a:p>
            <a:pPr lvl="4">
              <a:buClr>
                <a:schemeClr val="accent1"/>
              </a:buClr>
              <a:buSzPct val="140000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1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 smtClean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 smtClean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Oval 1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m_Quote_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1" name="Oval 10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own Arrow Callout 15"/>
          <p:cNvSpPr/>
          <p:nvPr/>
        </p:nvSpPr>
        <p:spPr>
          <a:xfrm>
            <a:off x="0" y="2325189"/>
            <a:ext cx="12189279" cy="259254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7098" y="2610729"/>
            <a:ext cx="11955083" cy="2021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_4_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 smtClean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 smtClean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8" name="Oval 1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7" name="Oval 26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571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7" name="Oval 26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6664" y="32152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01467" y="32152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44667" y="32152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987867" y="32152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36664" y="57767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01467" y="57767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244667" y="57767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987867" y="57767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Oval 29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26" name="Oval 25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24" name="Oval 23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8" name="Oval 1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Callout 17"/>
          <p:cNvSpPr/>
          <p:nvPr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Oval 28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12170441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Oval 9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85124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Oval 9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Oval 9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1969623"/>
            <a:ext cx="4930517" cy="3710692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Oval 20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er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1" name="Oval 10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260208" y="1893005"/>
            <a:ext cx="3926352" cy="3710692"/>
          </a:xfrm>
          <a:prstGeom prst="downArrowCallout">
            <a:avLst>
              <a:gd name="adj1" fmla="val 15850"/>
              <a:gd name="adj2" fmla="val 3818"/>
              <a:gd name="adj3" fmla="val 3117"/>
              <a:gd name="adj4" fmla="val 9688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Down Arrow Callout 15"/>
          <p:cNvSpPr/>
          <p:nvPr/>
        </p:nvSpPr>
        <p:spPr>
          <a:xfrm>
            <a:off x="2721" y="1893005"/>
            <a:ext cx="3868529" cy="3710692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Down Arrow Callout 16"/>
          <p:cNvSpPr/>
          <p:nvPr/>
        </p:nvSpPr>
        <p:spPr>
          <a:xfrm>
            <a:off x="3871250" y="1893005"/>
            <a:ext cx="4388959" cy="3710692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76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6" grpId="0" animBg="1"/>
      <p:bldP spid="17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Oval 25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Oval 30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31" name="Group 300"/>
          <p:cNvGrpSpPr/>
          <p:nvPr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50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963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762918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38200" y="4059634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598920" y="1762918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598920" y="4059634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1985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3944" y="1825625"/>
            <a:ext cx="341985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86262" y="1825625"/>
            <a:ext cx="341985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8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m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1" name="Oval 10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own Arrow Callout 15"/>
          <p:cNvSpPr/>
          <p:nvPr/>
        </p:nvSpPr>
        <p:spPr>
          <a:xfrm>
            <a:off x="0" y="2325189"/>
            <a:ext cx="12189279" cy="259254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7098" y="2610729"/>
            <a:ext cx="11955083" cy="2021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762918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38200" y="4059634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598920" y="1762918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598920" y="4059634"/>
            <a:ext cx="4754880" cy="21945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1985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3944" y="1825625"/>
            <a:ext cx="341985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036C9-F9A2-4733-A7EF-4AB647192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86262" y="1825625"/>
            <a:ext cx="341985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9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mCharacterIntr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Oval 9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969631"/>
            <a:ext cx="2684463" cy="3396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Down Arrow Callout 11"/>
          <p:cNvSpPr/>
          <p:nvPr userDrawn="1"/>
        </p:nvSpPr>
        <p:spPr>
          <a:xfrm>
            <a:off x="2684463" y="1969631"/>
            <a:ext cx="9522051" cy="358934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684463" y="1969631"/>
            <a:ext cx="9507537" cy="339661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12" grpId="0" animBg="1"/>
      <p:bldP spid="13" grpId="0" build="p">
        <p:tmplLst>
          <p:tmpl lvl="1">
            <p:tnLst>
              <p:par>
                <p:cTn presetID="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mCharacterIntr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Oval 9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507537" y="1969631"/>
            <a:ext cx="2684463" cy="3396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Down Arrow Callout 11"/>
          <p:cNvSpPr/>
          <p:nvPr userDrawn="1"/>
        </p:nvSpPr>
        <p:spPr>
          <a:xfrm>
            <a:off x="-14514" y="1971582"/>
            <a:ext cx="9522051" cy="358934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-14514" y="1969632"/>
            <a:ext cx="9507537" cy="339661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12" grpId="0" animBg="1"/>
      <p:bldP spid="13" grpId="0" build="p">
        <p:tmplLst>
          <p:tmpl lvl="1">
            <p:tnLst>
              <p:par>
                <p:cTn presetID="2" presetClass="entr" presetSubtype="4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m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934478" y="1808557"/>
            <a:ext cx="2743200" cy="301752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6809" y="1808557"/>
            <a:ext cx="2743200" cy="301752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2677974" y="5146448"/>
            <a:ext cx="2743200" cy="5030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670950" y="4871844"/>
            <a:ext cx="274320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934476" y="5128885"/>
            <a:ext cx="2743200" cy="5206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930618" y="4871844"/>
            <a:ext cx="274320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Oval 1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m_2-Pics_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934478" y="2195018"/>
            <a:ext cx="2743200" cy="301752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6809" y="2203147"/>
            <a:ext cx="2743200" cy="301752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2677974" y="5536973"/>
            <a:ext cx="2743200" cy="5030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670950" y="5262369"/>
            <a:ext cx="274320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934476" y="5519410"/>
            <a:ext cx="2743200" cy="5206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 algn="ctr"/>
            <a:r>
              <a:rPr lang="en-US" sz="1333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930618" y="5262369"/>
            <a:ext cx="2743200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77974" y="1672313"/>
            <a:ext cx="2743200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2670950" y="1773356"/>
            <a:ext cx="27432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41498" y="1672313"/>
            <a:ext cx="2743200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941498" y="1773356"/>
            <a:ext cx="27432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Oval 1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2"/>
                </a:solidFill>
              </a:defRPr>
            </a:lvl1pPr>
          </a:lstStyle>
          <a:p>
            <a:fld id="{784036C9-F9A2-4733-A7EF-4AB647192F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-3407"/>
            <a:ext cx="12192000" cy="14628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9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8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47" r:id="rId10"/>
    <p:sldLayoutId id="2147483753" r:id="rId11"/>
    <p:sldLayoutId id="2147483696" r:id="rId12"/>
    <p:sldLayoutId id="2147483697" r:id="rId13"/>
    <p:sldLayoutId id="2147483685" r:id="rId14"/>
    <p:sldLayoutId id="2147483689" r:id="rId15"/>
    <p:sldLayoutId id="2147483754" r:id="rId16"/>
    <p:sldLayoutId id="2147483755" r:id="rId17"/>
    <p:sldLayoutId id="2147483671" r:id="rId18"/>
    <p:sldLayoutId id="2147483672" r:id="rId19"/>
    <p:sldLayoutId id="2147483673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7" r:id="rId31"/>
    <p:sldLayoutId id="2147483688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8" r:id="rId39"/>
    <p:sldLayoutId id="2147483699" r:id="rId40"/>
    <p:sldLayoutId id="2147483700" r:id="rId41"/>
    <p:sldLayoutId id="2147483701" r:id="rId42"/>
    <p:sldLayoutId id="2147483708" r:id="rId43"/>
    <p:sldLayoutId id="2147483709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31" r:id="rId51"/>
    <p:sldLayoutId id="2147483732" r:id="rId5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hyperlink" Target="mailto:cognitiveburden@gmail.com" TargetMode="External"/><Relationship Id="rId5" Type="http://schemas.openxmlformats.org/officeDocument/2006/relationships/hyperlink" Target="https://github.com/cognitiveburden" TargetMode="External"/><Relationship Id="rId4" Type="http://schemas.openxmlformats.org/officeDocument/2006/relationships/hyperlink" Target="https://twitter.com/CognitiveBurd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prezi.com/vioimegmepr1/?utm_campaign=share&amp;utm_medium=copy&amp;rc=ex0share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ddcommunity.org/library/evans_2009_1/" TargetMode="External"/><Relationship Id="rId3" Type="http://schemas.openxmlformats.org/officeDocument/2006/relationships/hyperlink" Target="https://youtu.be/KXqrBySgX-s" TargetMode="External"/><Relationship Id="rId7" Type="http://schemas.openxmlformats.org/officeDocument/2006/relationships/hyperlink" Target="http://culttt.com/2014/11/19/bounded-contexts-context-maps-domain-driven-design/" TargetMode="External"/><Relationship Id="rId12" Type="http://schemas.openxmlformats.org/officeDocument/2006/relationships/hyperlink" Target="http://www.infoq.com/articles/ddd-contextmapping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infoq.com/presentations/model-to-work-evans" TargetMode="External"/><Relationship Id="rId11" Type="http://schemas.openxmlformats.org/officeDocument/2006/relationships/hyperlink" Target="http://martinfowler.com/bliki/BoundedContext.html" TargetMode="External"/><Relationship Id="rId5" Type="http://schemas.openxmlformats.org/officeDocument/2006/relationships/hyperlink" Target="http://programmers.stackexchange.com/questions/237513/what-in-reference-to-ddd-is-a-bounded-context" TargetMode="External"/><Relationship Id="rId10" Type="http://schemas.openxmlformats.org/officeDocument/2006/relationships/hyperlink" Target="http://www.urbandictionary.com/define.php?term=context" TargetMode="External"/><Relationship Id="rId4" Type="http://schemas.openxmlformats.org/officeDocument/2006/relationships/hyperlink" Target="https://youtu.be/EkEz3pcLdgY" TargetMode="External"/><Relationship Id="rId9" Type="http://schemas.openxmlformats.org/officeDocument/2006/relationships/hyperlink" Target="http://eventuallyconsistent.net/2012/05/14/why-bounded-context-really-matte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Inner Bounded Context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case study </a:t>
            </a:r>
            <a:r>
              <a:rPr lang="en-US" dirty="0" smtClean="0"/>
              <a:t>of breaking up </a:t>
            </a:r>
            <a:r>
              <a:rPr lang="en-US" dirty="0"/>
              <a:t>a large monolithic application</a:t>
            </a:r>
          </a:p>
        </p:txBody>
      </p:sp>
    </p:spTree>
    <p:extLst>
      <p:ext uri="{BB962C8B-B14F-4D97-AF65-F5344CB8AC3E}">
        <p14:creationId xmlns:p14="http://schemas.microsoft.com/office/powerpoint/2010/main" val="18453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Domain-Driven Design </a:t>
            </a:r>
            <a:r>
              <a:rPr lang="en-US" dirty="0"/>
              <a:t>Bounded Context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5" b="21255"/>
          <a:stretch/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106" y="1641818"/>
            <a:ext cx="3974163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2400" dirty="0">
                <a:solidFill>
                  <a:schemeClr val="bg2"/>
                </a:solidFill>
              </a:rPr>
              <a:t>“DDD deals with large models by dividing them into different Bounded Contexts and being explicit about their interrelationships.”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 – Martin </a:t>
            </a:r>
            <a:r>
              <a:rPr lang="en-US" sz="2400" dirty="0" smtClean="0">
                <a:solidFill>
                  <a:schemeClr val="bg2"/>
                </a:solidFill>
              </a:rPr>
              <a:t>Fowler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setting in which a word or a statement appears that determines its </a:t>
            </a:r>
            <a:r>
              <a:rPr lang="en-US" dirty="0" smtClean="0"/>
              <a:t>meaning.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19" t="-27645" r="-5019" b="-27645"/>
          <a:stretch/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74" t="-9291" r="-18774" b="-929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Unbounded Context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smtClean="0"/>
              <a:t>Personal Finance Application</a:t>
            </a:r>
            <a:endParaRPr lang="en-US" sz="2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Account - Credentials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en-US" dirty="0" smtClean="0"/>
              <a:t>Account - Money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Context To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maximum extent a model can be stretched without compromising its conceptual integrity is called a </a:t>
            </a:r>
            <a:r>
              <a:rPr lang="en-US" i="1" dirty="0"/>
              <a:t>context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Ubiquitous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DDD – Common, Rigorous, Shared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Special condition </a:t>
            </a:r>
            <a:r>
              <a:rPr lang="en-US" dirty="0" smtClean="0"/>
              <a:t>where </a:t>
            </a:r>
            <a:r>
              <a:rPr lang="en-US" dirty="0"/>
              <a:t>every term has a single unambiguous definition.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95" t="-11910" r="-23395" b="-11910"/>
          <a:stretch/>
        </p:blipFill>
        <p:spPr/>
      </p:pic>
      <p:sp>
        <p:nvSpPr>
          <p:cNvPr id="51" name="Text Placeholder 5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Super Villain of Ubiquitous Language!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Boundary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Explicit</a:t>
            </a:r>
          </a:p>
          <a:p>
            <a:r>
              <a:rPr lang="en-US" sz="2400" dirty="0" smtClean="0"/>
              <a:t>Keeps the knowledge inside consistent whilst ignoring the noise from the outside world</a:t>
            </a:r>
          </a:p>
          <a:p>
            <a:r>
              <a:rPr lang="en-US" sz="2400" dirty="0" smtClean="0"/>
              <a:t>Formalize interactions between different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Bounded Context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83" t="-3586" r="-51583" b="-3586"/>
          <a:stretch/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00944" y="2744312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106" y="2282647"/>
            <a:ext cx="39824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/>
            <a:r>
              <a:rPr lang="en-US" dirty="0">
                <a:solidFill>
                  <a:schemeClr val="bg2"/>
                </a:solidFill>
              </a:rPr>
              <a:t>Bounded Contexts are models with explicit boundaries, where the model is unambiguous within the boundary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Context ==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Defining Bounded Contexts is an exploration of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prstClr val="white"/>
                </a:solidFill>
              </a:rPr>
              <a:t>Problem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4666" y="1506836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232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Jim Everett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Developer, Architect, Software Enthusiast</a:t>
            </a:r>
            <a:endParaRPr lang="en-US" dirty="0"/>
          </a:p>
        </p:txBody>
      </p:sp>
      <p:pic>
        <p:nvPicPr>
          <p:cNvPr id="5" name="Picture Placeholder 2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4518028" y="1722770"/>
            <a:ext cx="3155944" cy="3493250"/>
          </a:xfrm>
          <a:prstGeom prst="rect">
            <a:avLst/>
          </a:prstGeom>
          <a:noFill/>
        </p:spPr>
        <p:txBody>
          <a:bodyPr wrap="square" lIns="121907" tIns="60953" rIns="121907" bIns="609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Experience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HMBer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Married father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2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Enthusiast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years of .NET Experience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Architect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Master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Life Learner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1348" y="2299851"/>
            <a:ext cx="4107703" cy="2708420"/>
          </a:xfrm>
          <a:prstGeom prst="rect">
            <a:avLst/>
          </a:prstGeom>
          <a:noFill/>
        </p:spPr>
        <p:txBody>
          <a:bodyPr wrap="square" lIns="121907" tIns="60953" rIns="121907" bIns="60953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accent1"/>
                </a:solidFill>
                <a:latin typeface="FontAwesome" pitchFamily="2" charset="0"/>
              </a:rPr>
              <a:t></a:t>
            </a:r>
            <a:r>
              <a:rPr lang="en-US" sz="1600" i="1" dirty="0" smtClean="0">
                <a:solidFill>
                  <a:schemeClr val="accent1"/>
                </a:solidFill>
                <a:latin typeface="Roboto Light"/>
                <a:cs typeface="Roboto Light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Roboto Light"/>
                <a:cs typeface="Roboto Light"/>
                <a:hlinkClick r:id="rId4"/>
              </a:rPr>
              <a:t>https://twitter.com/CognitiveBurden</a:t>
            </a:r>
            <a:endParaRPr lang="en-US" sz="1600" dirty="0">
              <a:solidFill>
                <a:schemeClr val="accent1"/>
              </a:solidFill>
              <a:latin typeface="Roboto Light"/>
              <a:cs typeface="Roboto Light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2"/>
                </a:solidFill>
                <a:latin typeface="FontAwesome" pitchFamily="2" charset="0"/>
              </a:rPr>
              <a:t> </a:t>
            </a:r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/>
              </a:rPr>
              <a:t>https://github.com/cognitiveburden</a:t>
            </a:r>
            <a:endParaRPr lang="en-US" sz="16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  <a:latin typeface="FontAwesome" pitchFamily="2" charset="0"/>
              </a:rPr>
              <a:t> </a:t>
            </a:r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/>
              </a:rPr>
              <a:t>cognitiveburden@gmail.com</a:t>
            </a:r>
            <a:endParaRPr lang="en-US" sz="16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yours?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Coupled Dependency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97" y="1874838"/>
            <a:ext cx="7020606" cy="3935412"/>
          </a:xfrm>
        </p:spPr>
      </p:pic>
    </p:spTree>
    <p:extLst>
      <p:ext uri="{BB962C8B-B14F-4D97-AF65-F5344CB8AC3E}">
        <p14:creationId xmlns:p14="http://schemas.microsoft.com/office/powerpoint/2010/main" val="8342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Difficult to change</a:t>
            </a:r>
          </a:p>
          <a:p>
            <a:r>
              <a:rPr lang="en-US" sz="2400" dirty="0" smtClean="0"/>
              <a:t>Difficult to test</a:t>
            </a:r>
          </a:p>
          <a:p>
            <a:r>
              <a:rPr lang="en-US" sz="2400" dirty="0" smtClean="0"/>
              <a:t>Difficult to reason about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Small changes over time</a:t>
            </a:r>
          </a:p>
          <a:p>
            <a:pPr lvl="1"/>
            <a:r>
              <a:rPr lang="en-US" dirty="0" smtClean="0"/>
              <a:t>Most systems have a stage when they are small </a:t>
            </a:r>
          </a:p>
          <a:p>
            <a:pPr lvl="1"/>
            <a:r>
              <a:rPr lang="en-US" dirty="0" smtClean="0"/>
              <a:t>As they grow, they become more complex and difficult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Burden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Developers are the limiting factor</a:t>
            </a:r>
          </a:p>
          <a:p>
            <a:r>
              <a:rPr lang="en-US" dirty="0" smtClean="0"/>
              <a:t>Humans are the limiting factor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 smtClean="0"/>
              <a:t>Abstractions</a:t>
            </a:r>
            <a:endParaRPr lang="en-US" dirty="0"/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SOLID</a:t>
            </a:r>
            <a:endParaRPr lang="en-US" dirty="0"/>
          </a:p>
          <a:p>
            <a:pPr lvl="1"/>
            <a:r>
              <a:rPr lang="en-US" dirty="0" smtClean="0"/>
              <a:t>Domain-Driven </a:t>
            </a:r>
            <a:r>
              <a:rPr lang="en-US" dirty="0"/>
              <a:t>Design</a:t>
            </a:r>
          </a:p>
          <a:p>
            <a:pPr lvl="1"/>
            <a:r>
              <a:rPr lang="en-US" dirty="0"/>
              <a:t>Service-Oriented Architecture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82685" y="2078967"/>
            <a:ext cx="3910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Complexity is the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Accidental vs Essential Complexity</a:t>
            </a:r>
          </a:p>
          <a:p>
            <a:r>
              <a:rPr lang="en-US" dirty="0"/>
              <a:t>Essential </a:t>
            </a:r>
            <a:r>
              <a:rPr lang="en-US" dirty="0" smtClean="0"/>
              <a:t>Complexity </a:t>
            </a:r>
            <a:r>
              <a:rPr lang="en-US" sz="2400" dirty="0" smtClean="0"/>
              <a:t>is in the business domain itself</a:t>
            </a:r>
          </a:p>
          <a:p>
            <a:r>
              <a:rPr lang="en-US" sz="2400" dirty="0" smtClean="0"/>
              <a:t>Often our issues are not technical hurdles</a:t>
            </a:r>
          </a:p>
          <a:p>
            <a:r>
              <a:rPr lang="en-US" sz="2400" dirty="0" smtClean="0"/>
              <a:t>Domain – a sphere of knowledge, influence, or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Bounded Context helps to solve Essential Complexity</a:t>
            </a:r>
          </a:p>
          <a:p>
            <a:r>
              <a:rPr lang="en-US" sz="2400" dirty="0" smtClean="0"/>
              <a:t>Smaller, </a:t>
            </a:r>
            <a:r>
              <a:rPr lang="en-US" sz="2400" dirty="0"/>
              <a:t>more focused model </a:t>
            </a:r>
            <a:r>
              <a:rPr lang="en-US" sz="2400" dirty="0" smtClean="0"/>
              <a:t>allows </a:t>
            </a:r>
            <a:r>
              <a:rPr lang="en-US" sz="2400" dirty="0"/>
              <a:t>for better </a:t>
            </a:r>
            <a:r>
              <a:rPr lang="en-US" sz="2400" dirty="0" smtClean="0"/>
              <a:t>architecture</a:t>
            </a:r>
          </a:p>
          <a:p>
            <a:r>
              <a:rPr lang="en-US" sz="2400" dirty="0" smtClean="0"/>
              <a:t>Over time we recognized that “total unification of the domain model for a large system will not be feasible or cost-effective” (Eric Evans)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6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Decomposition of problem</a:t>
            </a:r>
          </a:p>
          <a:p>
            <a:r>
              <a:rPr lang="en-US" dirty="0" smtClean="0"/>
              <a:t>Service-Oriented Architecture (SOA)</a:t>
            </a:r>
          </a:p>
          <a:p>
            <a:pPr lvl="1"/>
            <a:r>
              <a:rPr lang="en-US" dirty="0" smtClean="0"/>
              <a:t>What use cases should be grouped together? Bounded Context.</a:t>
            </a:r>
          </a:p>
          <a:p>
            <a:pPr lvl="1"/>
            <a:r>
              <a:rPr lang="en-US" dirty="0" smtClean="0"/>
              <a:t>A service should not cross a bounded context.</a:t>
            </a:r>
          </a:p>
          <a:p>
            <a:r>
              <a:rPr lang="en-US" dirty="0" smtClean="0"/>
              <a:t>Micro Services</a:t>
            </a:r>
          </a:p>
          <a:p>
            <a:pPr lvl="1"/>
            <a:r>
              <a:rPr lang="en-US" dirty="0" smtClean="0"/>
              <a:t>How to define what is included in a micro service? Bounded Context.</a:t>
            </a:r>
          </a:p>
          <a:p>
            <a:r>
              <a:rPr lang="en-US" dirty="0" smtClean="0"/>
              <a:t>Command Query Responsibility Segregation (CQRS)</a:t>
            </a:r>
          </a:p>
          <a:p>
            <a:pPr lvl="1"/>
            <a:r>
              <a:rPr lang="en-US" dirty="0" smtClean="0"/>
              <a:t>What entities should share code? Bounded Context.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pPr lvl="1"/>
            <a:r>
              <a:rPr lang="en-US" dirty="0" smtClean="0"/>
              <a:t>Which resources should be grouped together? Bounded Context.</a:t>
            </a:r>
          </a:p>
          <a:p>
            <a:r>
              <a:rPr lang="en-US" dirty="0" smtClean="0"/>
              <a:t>Data Access</a:t>
            </a:r>
          </a:p>
          <a:p>
            <a:pPr lvl="1"/>
            <a:r>
              <a:rPr lang="en-US" dirty="0" smtClean="0"/>
              <a:t>How do I create a data access layer without a one to one relationship with the database? Bounded Context.</a:t>
            </a:r>
          </a:p>
        </p:txBody>
      </p:sp>
    </p:spTree>
    <p:extLst>
      <p:ext uri="{BB962C8B-B14F-4D97-AF65-F5344CB8AC3E}">
        <p14:creationId xmlns:p14="http://schemas.microsoft.com/office/powerpoint/2010/main" val="28682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Bounded </a:t>
            </a:r>
            <a:r>
              <a:rPr lang="en-US" dirty="0" smtClean="0"/>
              <a:t>Contexts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Identifying Bounded Contexts requires significant effort, so focus on your core business</a:t>
            </a:r>
          </a:p>
          <a:p>
            <a:r>
              <a:rPr lang="en-US" sz="2400" dirty="0" smtClean="0"/>
              <a:t>Many large business applications would derive value from utilizing Bounded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prstClr val="white"/>
                </a:solidFill>
              </a:rPr>
              <a:t>A Developer’s Journey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4666" y="1506836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dirty="0">
              <a:ln w="0"/>
              <a:solidFill>
                <a:schemeClr val="accent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95754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82" y="1148556"/>
            <a:ext cx="10815637" cy="45608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latin typeface="Star Jedi" panose="040B0000000000000000" pitchFamily="82" charset="0"/>
              </a:rPr>
              <a:t>A long time ago </a:t>
            </a:r>
            <a:br>
              <a:rPr lang="en-US" dirty="0" smtClean="0">
                <a:solidFill>
                  <a:schemeClr val="accent1"/>
                </a:solidFill>
                <a:latin typeface="Star Jedi" panose="040B0000000000000000" pitchFamily="82" charset="0"/>
              </a:rPr>
            </a:br>
            <a:r>
              <a:rPr lang="en-US" dirty="0" smtClean="0">
                <a:solidFill>
                  <a:schemeClr val="accent1"/>
                </a:solidFill>
                <a:latin typeface="Star Jedi" panose="040B0000000000000000" pitchFamily="82" charset="0"/>
              </a:rPr>
              <a:t>in A far away place.</a:t>
            </a:r>
            <a:endParaRPr lang="en-US" dirty="0">
              <a:solidFill>
                <a:schemeClr val="accent1"/>
              </a:solidFill>
              <a:latin typeface="Star Jedi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9144000" y="2173885"/>
            <a:ext cx="3048000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2" name="Group 98"/>
          <p:cNvGrpSpPr/>
          <p:nvPr/>
        </p:nvGrpSpPr>
        <p:grpSpPr>
          <a:xfrm>
            <a:off x="6096000" y="2173885"/>
            <a:ext cx="3356304" cy="2032000"/>
            <a:chOff x="4572000" y="1605014"/>
            <a:chExt cx="2517228" cy="1524000"/>
          </a:xfrm>
        </p:grpSpPr>
        <p:sp>
          <p:nvSpPr>
            <p:cNvPr id="52" name="Rectangle 51"/>
            <p:cNvSpPr/>
            <p:nvPr/>
          </p:nvSpPr>
          <p:spPr>
            <a:xfrm>
              <a:off x="4572000" y="1605014"/>
              <a:ext cx="2286000" cy="152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6783114" y="2594300"/>
              <a:ext cx="381000" cy="23122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97"/>
          <p:cNvGrpSpPr/>
          <p:nvPr/>
        </p:nvGrpSpPr>
        <p:grpSpPr>
          <a:xfrm>
            <a:off x="3048000" y="2173885"/>
            <a:ext cx="3356304" cy="2032000"/>
            <a:chOff x="2286000" y="1605014"/>
            <a:chExt cx="2517228" cy="1524000"/>
          </a:xfrm>
        </p:grpSpPr>
        <p:sp>
          <p:nvSpPr>
            <p:cNvPr id="49" name="Rectangle 48"/>
            <p:cNvSpPr/>
            <p:nvPr/>
          </p:nvSpPr>
          <p:spPr>
            <a:xfrm>
              <a:off x="2286000" y="1605014"/>
              <a:ext cx="2286000" cy="152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4497114" y="1832300"/>
              <a:ext cx="381000" cy="23122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" name="Group 96"/>
          <p:cNvGrpSpPr/>
          <p:nvPr/>
        </p:nvGrpSpPr>
        <p:grpSpPr>
          <a:xfrm>
            <a:off x="0" y="2173885"/>
            <a:ext cx="3352800" cy="2032000"/>
            <a:chOff x="0" y="1605014"/>
            <a:chExt cx="2514600" cy="1524000"/>
          </a:xfrm>
        </p:grpSpPr>
        <p:sp>
          <p:nvSpPr>
            <p:cNvPr id="46" name="Rectangle 45"/>
            <p:cNvSpPr/>
            <p:nvPr/>
          </p:nvSpPr>
          <p:spPr>
            <a:xfrm>
              <a:off x="0" y="1605014"/>
              <a:ext cx="2286000" cy="15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Isosceles Triangle 61"/>
            <p:cNvSpPr/>
            <p:nvPr/>
          </p:nvSpPr>
          <p:spPr>
            <a:xfrm rot="5400000">
              <a:off x="2208486" y="2594300"/>
              <a:ext cx="381000" cy="2312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72"/>
          <p:cNvGrpSpPr/>
          <p:nvPr/>
        </p:nvGrpSpPr>
        <p:grpSpPr>
          <a:xfrm>
            <a:off x="3613379" y="2364388"/>
            <a:ext cx="1917243" cy="670374"/>
            <a:chOff x="5478290" y="1548155"/>
            <a:chExt cx="1437932" cy="502781"/>
          </a:xfrm>
        </p:grpSpPr>
        <p:sp>
          <p:nvSpPr>
            <p:cNvPr id="74" name="Text Placeholder 3"/>
            <p:cNvSpPr txBox="1">
              <a:spLocks/>
            </p:cNvSpPr>
            <p:nvPr/>
          </p:nvSpPr>
          <p:spPr>
            <a:xfrm>
              <a:off x="5944182" y="1548155"/>
              <a:ext cx="50614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</a:rPr>
                <a:t>Problem</a:t>
              </a:r>
            </a:p>
          </p:txBody>
        </p:sp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5478290" y="1743255"/>
              <a:ext cx="1437932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bg1"/>
                  </a:solidFill>
                </a:rPr>
                <a:t>What problem are we trying to </a:t>
              </a:r>
              <a:r>
                <a:rPr lang="en-US" sz="1333" dirty="0" smtClean="0">
                  <a:solidFill>
                    <a:schemeClr val="bg1"/>
                  </a:solidFill>
                </a:rPr>
                <a:t>solve?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72"/>
          <p:cNvGrpSpPr/>
          <p:nvPr/>
        </p:nvGrpSpPr>
        <p:grpSpPr>
          <a:xfrm>
            <a:off x="6544006" y="2818611"/>
            <a:ext cx="2088405" cy="460992"/>
            <a:chOff x="5361856" y="1537993"/>
            <a:chExt cx="1566304" cy="345744"/>
          </a:xfrm>
        </p:grpSpPr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5477759" y="1537993"/>
              <a:ext cx="1334500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</a:rPr>
                <a:t>A 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Developer’s </a:t>
              </a:r>
              <a:r>
                <a:rPr lang="en-US" sz="1600" b="1" dirty="0">
                  <a:solidFill>
                    <a:schemeClr val="bg1"/>
                  </a:solidFill>
                </a:rPr>
                <a:t>Journey</a:t>
              </a:r>
            </a:p>
          </p:txBody>
        </p:sp>
        <p:sp>
          <p:nvSpPr>
            <p:cNvPr id="78" name="Text Placeholder 3"/>
            <p:cNvSpPr txBox="1">
              <a:spLocks/>
            </p:cNvSpPr>
            <p:nvPr/>
          </p:nvSpPr>
          <p:spPr>
            <a:xfrm>
              <a:off x="5361856" y="1729896"/>
              <a:ext cx="1566304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bg1"/>
                  </a:solidFill>
                </a:rPr>
                <a:t>C</a:t>
              </a:r>
              <a:r>
                <a:rPr lang="en-US" sz="1333" dirty="0" smtClean="0">
                  <a:solidFill>
                    <a:schemeClr val="bg1"/>
                  </a:solidFill>
                </a:rPr>
                <a:t>ase study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2"/>
          <p:cNvGrpSpPr/>
          <p:nvPr/>
        </p:nvGrpSpPr>
        <p:grpSpPr>
          <a:xfrm>
            <a:off x="9579305" y="2409748"/>
            <a:ext cx="2181744" cy="655853"/>
            <a:chOff x="5256241" y="1545687"/>
            <a:chExt cx="1636308" cy="491890"/>
          </a:xfrm>
        </p:grpSpPr>
        <p:sp>
          <p:nvSpPr>
            <p:cNvPr id="80" name="Text Placeholder 3"/>
            <p:cNvSpPr txBox="1">
              <a:spLocks/>
            </p:cNvSpPr>
            <p:nvPr/>
          </p:nvSpPr>
          <p:spPr>
            <a:xfrm>
              <a:off x="5771428" y="1545687"/>
              <a:ext cx="605935" cy="169325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467" b="1" dirty="0">
                  <a:solidFill>
                    <a:schemeClr val="bg1"/>
                  </a:solidFill>
                </a:rPr>
                <a:t>Takeaways</a:t>
              </a:r>
            </a:p>
          </p:txBody>
        </p:sp>
        <p:sp>
          <p:nvSpPr>
            <p:cNvPr id="81" name="Text Placeholder 3"/>
            <p:cNvSpPr txBox="1">
              <a:spLocks/>
            </p:cNvSpPr>
            <p:nvPr/>
          </p:nvSpPr>
          <p:spPr>
            <a:xfrm>
              <a:off x="5256241" y="1729896"/>
              <a:ext cx="1636308" cy="3076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bg1"/>
                  </a:solidFill>
                </a:rPr>
                <a:t>Review of practical ideas to be learned from case </a:t>
              </a:r>
              <a:r>
                <a:rPr lang="en-US" sz="1333" dirty="0" smtClean="0">
                  <a:solidFill>
                    <a:schemeClr val="bg1"/>
                  </a:solidFill>
                </a:rPr>
                <a:t>study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/>
        </p:nvSpPr>
        <p:spPr>
          <a:xfrm>
            <a:off x="1006942" y="1642035"/>
            <a:ext cx="1034117" cy="10349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10150942" y="3647086"/>
            <a:ext cx="1034117" cy="10349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7102942" y="1642034"/>
            <a:ext cx="1034117" cy="10349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4054942" y="3647086"/>
            <a:ext cx="1034117" cy="10349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1" name="Straight Line buttom"/>
          <p:cNvCxnSpPr/>
          <p:nvPr/>
        </p:nvCxnSpPr>
        <p:spPr>
          <a:xfrm>
            <a:off x="914400" y="5076931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72"/>
          <p:cNvGrpSpPr/>
          <p:nvPr/>
        </p:nvGrpSpPr>
        <p:grpSpPr>
          <a:xfrm>
            <a:off x="507290" y="2840679"/>
            <a:ext cx="2008023" cy="909414"/>
            <a:chOff x="6083031" y="1609527"/>
            <a:chExt cx="1506017" cy="682061"/>
          </a:xfrm>
        </p:grpSpPr>
        <p:sp>
          <p:nvSpPr>
            <p:cNvPr id="70" name="Text Placeholder 3"/>
            <p:cNvSpPr txBox="1">
              <a:spLocks/>
            </p:cNvSpPr>
            <p:nvPr/>
          </p:nvSpPr>
          <p:spPr>
            <a:xfrm>
              <a:off x="6332090" y="1609527"/>
              <a:ext cx="1065196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</a:rPr>
                <a:t>Bounded Context 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Text Placeholder 3"/>
            <p:cNvSpPr txBox="1">
              <a:spLocks/>
            </p:cNvSpPr>
            <p:nvPr/>
          </p:nvSpPr>
          <p:spPr>
            <a:xfrm>
              <a:off x="6083031" y="1806840"/>
              <a:ext cx="1506017" cy="48474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Definition of </a:t>
              </a:r>
              <a:r>
                <a:rPr lang="en-US" sz="1400" dirty="0" smtClean="0">
                  <a:solidFill>
                    <a:schemeClr val="bg1"/>
                  </a:solidFill>
                </a:rPr>
                <a:t>bounded context and </a:t>
              </a:r>
              <a:r>
                <a:rPr lang="en-US" sz="1400" dirty="0">
                  <a:solidFill>
                    <a:schemeClr val="bg1"/>
                  </a:solidFill>
                </a:rPr>
                <a:t>why it is </a:t>
              </a:r>
              <a:r>
                <a:rPr lang="en-US" sz="1400" dirty="0" smtClean="0">
                  <a:solidFill>
                    <a:schemeClr val="bg1"/>
                  </a:solidFill>
                </a:rPr>
                <a:t>important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249851" y="1650874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10549" y="3702911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58550" y="1697859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406550" y="3702911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99320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30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41" y="1874838"/>
            <a:ext cx="5903118" cy="3935412"/>
          </a:xfrm>
        </p:spPr>
      </p:pic>
    </p:spTree>
    <p:extLst>
      <p:ext uri="{BB962C8B-B14F-4D97-AF65-F5344CB8AC3E}">
        <p14:creationId xmlns:p14="http://schemas.microsoft.com/office/powerpoint/2010/main" val="37819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31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95" t="-11910" r="-23395" b="-11910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8800" dirty="0" smtClean="0"/>
              <a:t>Tim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13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48" t="-5000" r="-28948" b="-5000"/>
          <a:stretch/>
        </p:blipFill>
        <p:spPr>
          <a:xfrm>
            <a:off x="6934478" y="2195018"/>
            <a:ext cx="2743200" cy="301752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is Reasonably Bright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r="776"/>
          <a:stretch>
            <a:fillRect/>
          </a:stretch>
        </p:blipFill>
        <p:spPr/>
      </p:pic>
      <p:pic>
        <p:nvPicPr>
          <p:cNvPr id="4" name="Content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Marijuana is Not Legal 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6928412" y="1975034"/>
            <a:ext cx="2745406" cy="2745406"/>
          </a:xfrm>
          <a:prstGeom prst="noSmoking">
            <a:avLst>
              <a:gd name="adj" fmla="val 7085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6896" r="-25000" b="-6896"/>
          <a:stretch/>
        </p:blipFill>
        <p:spPr/>
      </p:pic>
      <p:pic>
        <p:nvPicPr>
          <p:cNvPr id="4" name="Content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2009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smtClean="0"/>
              <a:t>But only read Chapters 1 - 11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Yes Tim can Read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2" t="-1562" r="-3572" b="-1562"/>
          <a:stretch/>
        </p:blipFill>
        <p:spPr/>
      </p:pic>
      <p:pic>
        <p:nvPicPr>
          <p:cNvPr id="18" name="Content Placeholder 1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Opportunity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115552" y="5502853"/>
            <a:ext cx="0" cy="1355148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15552" y="3429001"/>
            <a:ext cx="0" cy="115214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5552" y="2353669"/>
            <a:ext cx="0" cy="1075331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</p:cNvCxnSpPr>
          <p:nvPr/>
        </p:nvCxnSpPr>
        <p:spPr>
          <a:xfrm>
            <a:off x="6096000" y="1"/>
            <a:ext cx="19552" cy="1521865"/>
          </a:xfrm>
          <a:prstGeom prst="line">
            <a:avLst/>
          </a:prstGeom>
          <a:ln w="19050">
            <a:solidFill>
              <a:schemeClr val="bg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85123" y="3198572"/>
            <a:ext cx="460859" cy="460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3733" b="1" dirty="0">
              <a:solidFill>
                <a:prstClr val="white"/>
              </a:solidFill>
              <a:latin typeface="FontAwesome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8546" y="1766005"/>
            <a:ext cx="107401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b="1" dirty="0" smtClean="0">
                <a:solidFill>
                  <a:prstClr val="white"/>
                </a:solidFill>
              </a:rPr>
              <a:t>Colorado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Sev01"/>
          <p:cNvSpPr>
            <a:spLocks noChangeAspect="1"/>
          </p:cNvSpPr>
          <p:nvPr/>
        </p:nvSpPr>
        <p:spPr>
          <a:xfrm>
            <a:off x="4163633" y="1561888"/>
            <a:ext cx="1087464" cy="10874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5333" dirty="0">
              <a:solidFill>
                <a:prstClr val="white"/>
              </a:solidFill>
              <a:latin typeface="FontAwesome" pitchFamily="2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642538" y="1759652"/>
            <a:ext cx="3363593" cy="486650"/>
            <a:chOff x="885153" y="1438565"/>
            <a:chExt cx="2522695" cy="364988"/>
          </a:xfrm>
        </p:grpSpPr>
        <p:sp>
          <p:nvSpPr>
            <p:cNvPr id="22" name="TextBox 21"/>
            <p:cNvSpPr txBox="1"/>
            <p:nvPr/>
          </p:nvSpPr>
          <p:spPr>
            <a:xfrm>
              <a:off x="2644418" y="1438565"/>
              <a:ext cx="763430" cy="21549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 defTabSz="1375467"/>
              <a:r>
                <a:rPr lang="en-US" sz="1867" b="1" dirty="0" smtClean="0">
                  <a:solidFill>
                    <a:prstClr val="white"/>
                  </a:solidFill>
                </a:rPr>
                <a:t>Consultant</a:t>
              </a:r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spcBef>
                  <a:spcPct val="20000"/>
                </a:spcBef>
                <a:defRPr/>
              </a:pPr>
              <a:r>
                <a:rPr lang="en-US" sz="1333" dirty="0" smtClean="0">
                  <a:solidFill>
                    <a:prstClr val="white"/>
                  </a:solidFill>
                </a:rPr>
                <a:t>Working for local government</a:t>
              </a:r>
              <a:endParaRPr lang="en-US" sz="1333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8" name="Shape 27"/>
          <p:cNvCxnSpPr/>
          <p:nvPr/>
        </p:nvCxnSpPr>
        <p:spPr>
          <a:xfrm rot="5400000" flipH="1" flipV="1">
            <a:off x="5077662" y="536699"/>
            <a:ext cx="667596" cy="14081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27744" y="4889382"/>
            <a:ext cx="54662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b="1" dirty="0" smtClean="0">
                <a:solidFill>
                  <a:prstClr val="white"/>
                </a:solidFill>
              </a:rPr>
              <a:t>Ohio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5" name="Sev01"/>
          <p:cNvSpPr>
            <a:spLocks noChangeAspect="1"/>
          </p:cNvSpPr>
          <p:nvPr/>
        </p:nvSpPr>
        <p:spPr>
          <a:xfrm>
            <a:off x="6997673" y="4530599"/>
            <a:ext cx="1087464" cy="108746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5333" dirty="0">
              <a:solidFill>
                <a:prstClr val="white"/>
              </a:solidFill>
              <a:latin typeface="FontAwesome" pitchFamily="2" charset="0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8238757" y="4728361"/>
            <a:ext cx="3363593" cy="486651"/>
            <a:chOff x="885153" y="1438565"/>
            <a:chExt cx="2522695" cy="364989"/>
          </a:xfrm>
        </p:grpSpPr>
        <p:sp>
          <p:nvSpPr>
            <p:cNvPr id="40" name="TextBox 39"/>
            <p:cNvSpPr txBox="1"/>
            <p:nvPr/>
          </p:nvSpPr>
          <p:spPr>
            <a:xfrm>
              <a:off x="914757" y="1438565"/>
              <a:ext cx="1113286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375467"/>
              <a:r>
                <a:rPr lang="en-US" sz="1867" b="1" dirty="0" smtClean="0">
                  <a:solidFill>
                    <a:prstClr val="white"/>
                  </a:solidFill>
                </a:rPr>
                <a:t>Healthcare. Inc.</a:t>
              </a:r>
              <a:endParaRPr lang="en-US" sz="1867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85153" y="1649713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333" dirty="0" err="1" smtClean="0">
                  <a:solidFill>
                    <a:prstClr val="white"/>
                  </a:solidFill>
                </a:rPr>
                <a:t>.Net</a:t>
              </a:r>
              <a:r>
                <a:rPr lang="en-US" sz="1333" dirty="0" smtClean="0">
                  <a:solidFill>
                    <a:prstClr val="white"/>
                  </a:solidFill>
                </a:rPr>
                <a:t> Developer for health insurance provider</a:t>
              </a:r>
              <a:endParaRPr lang="en-US" sz="1333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2" name="Shape 41"/>
          <p:cNvCxnSpPr/>
          <p:nvPr/>
        </p:nvCxnSpPr>
        <p:spPr>
          <a:xfrm rot="5400000">
            <a:off x="6505006" y="5285567"/>
            <a:ext cx="667596" cy="14081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52516" y="4581141"/>
            <a:ext cx="777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ntAwesome" pitchFamily="2" charset="0"/>
              </a:rPr>
              <a:t>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ntAwesome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61065" y="1642839"/>
            <a:ext cx="926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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947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30" grpId="0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0" b="-5000"/>
          <a:stretch/>
        </p:blipFill>
        <p:spPr/>
      </p:pic>
      <p:pic>
        <p:nvPicPr>
          <p:cNvPr id="7" name="Content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On </a:t>
            </a:r>
            <a:r>
              <a:rPr lang="en-US" dirty="0"/>
              <a:t>Boarding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37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On Boarding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38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On Boarding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1309463"/>
            <a:ext cx="704948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bg1"/>
                </a:solidFill>
              </a:rPr>
              <a:t>Bounded Context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5824666" y="1506836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17237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pic>
        <p:nvPicPr>
          <p:cNvPr id="7" name="Content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Cerberus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40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5344132" y="1722770"/>
            <a:ext cx="4281649" cy="3655621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352800" y="1722771"/>
            <a:ext cx="1998557" cy="3655621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File Processor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Tim’s Mental Model 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Cerberus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46168" y="2736311"/>
            <a:ext cx="1234633" cy="1189256"/>
            <a:chOff x="3378420" y="3362325"/>
            <a:chExt cx="1234633" cy="1189256"/>
          </a:xfrm>
        </p:grpSpPr>
        <p:sp>
          <p:nvSpPr>
            <p:cNvPr id="4" name="Oval 3"/>
            <p:cNvSpPr/>
            <p:nvPr/>
          </p:nvSpPr>
          <p:spPr bwMode="auto">
            <a:xfrm>
              <a:off x="3724275" y="3362325"/>
              <a:ext cx="542925" cy="54292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78420" y="3905250"/>
              <a:ext cx="12346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Receive</a:t>
              </a:r>
              <a:br>
                <a:rPr lang="en-US" dirty="0" smtClean="0"/>
              </a:br>
              <a:r>
                <a:rPr lang="en-US" dirty="0" smtClean="0"/>
                <a:t>Information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6"/>
          </p:cNvCxnSpPr>
          <p:nvPr/>
        </p:nvCxnSpPr>
        <p:spPr>
          <a:xfrm flipV="1">
            <a:off x="4434948" y="3007773"/>
            <a:ext cx="194618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6381136" y="2600579"/>
            <a:ext cx="1219200" cy="814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Find 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178374" y="2600579"/>
            <a:ext cx="1219200" cy="814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Do Work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466411" y="4292776"/>
            <a:ext cx="643125" cy="880609"/>
            <a:chOff x="7136155" y="4572000"/>
            <a:chExt cx="643125" cy="880609"/>
          </a:xfrm>
        </p:grpSpPr>
        <p:sp>
          <p:nvSpPr>
            <p:cNvPr id="12" name="Oval 11"/>
            <p:cNvSpPr/>
            <p:nvPr/>
          </p:nvSpPr>
          <p:spPr bwMode="auto">
            <a:xfrm>
              <a:off x="7197214" y="4572000"/>
              <a:ext cx="511277" cy="511277"/>
            </a:xfrm>
            <a:prstGeom prst="ellipse">
              <a:avLst/>
            </a:prstGeom>
            <a:ln w="5715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36155" y="508327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Done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10" idx="3"/>
            <a:endCxn id="14" idx="1"/>
          </p:cNvCxnSpPr>
          <p:nvPr/>
        </p:nvCxnSpPr>
        <p:spPr>
          <a:xfrm>
            <a:off x="7600336" y="3007773"/>
            <a:ext cx="5780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8783108" y="3414967"/>
            <a:ext cx="1" cy="8778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42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25625"/>
            <a:ext cx="8255000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0" y="4208463"/>
            <a:ext cx="1450128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16000" r="-25000" b="-16000"/>
          <a:stretch/>
        </p:blipFill>
        <p:spPr/>
      </p:pic>
      <p:pic>
        <p:nvPicPr>
          <p:cNvPr id="4" name="Content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1562" r="-25000" b="-1562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Event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" t="-36842" r="-1724" b="-36842"/>
          <a:stretch/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13461" r="-25000" b="-1346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Overpayment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45</a:t>
            </a:fld>
            <a:endParaRPr lang="en-US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r="-25000"/>
          <a:stretch/>
        </p:blipFill>
        <p:spPr/>
      </p:pic>
    </p:spTree>
    <p:extLst>
      <p:ext uri="{BB962C8B-B14F-4D97-AF65-F5344CB8AC3E}">
        <p14:creationId xmlns:p14="http://schemas.microsoft.com/office/powerpoint/2010/main" val="36184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" y="2102496"/>
            <a:ext cx="10515600" cy="29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Mental Model Is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12" y="1722770"/>
            <a:ext cx="3152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pic>
        <p:nvPicPr>
          <p:cNvPr id="7" name="Content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60664" y="3317317"/>
            <a:ext cx="12831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8160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Oracle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49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r="1184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251200" y="1969631"/>
            <a:ext cx="8940800" cy="3396617"/>
          </a:xfrm>
        </p:spPr>
        <p:txBody>
          <a:bodyPr anchor="ctr"/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chemeClr val="bg2"/>
                </a:solidFill>
              </a:rPr>
              <a:t>Attributes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Access </a:t>
            </a:r>
            <a:r>
              <a:rPr lang="en-US" sz="2400" dirty="0">
                <a:solidFill>
                  <a:schemeClr val="bg2"/>
                </a:solidFill>
              </a:rPr>
              <a:t>to Business Users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Understanding of Business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Rough understanding of technology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</a:rPr>
              <a:t>Wants </a:t>
            </a:r>
            <a:r>
              <a:rPr lang="en-US" sz="2400" dirty="0">
                <a:solidFill>
                  <a:schemeClr val="bg2"/>
                </a:solidFill>
              </a:rPr>
              <a:t>to discuss how business works and how technology is being applied to solve </a:t>
            </a:r>
            <a:r>
              <a:rPr lang="en-US" sz="2400" dirty="0" smtClean="0">
                <a:solidFill>
                  <a:schemeClr val="bg2"/>
                </a:solidFill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5113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Definiton</a:t>
            </a:r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/>
            <a:r>
              <a:rPr lang="en-US" sz="2800" dirty="0">
                <a:solidFill>
                  <a:schemeClr val="bg1"/>
                </a:solidFill>
              </a:rPr>
              <a:t>A real or imagined point or limit that indicates where two things become different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Oracle, Developer, Business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85" y="1874838"/>
            <a:ext cx="3883630" cy="3935412"/>
          </a:xfrm>
        </p:spPr>
      </p:pic>
    </p:spTree>
    <p:extLst>
      <p:ext uri="{BB962C8B-B14F-4D97-AF65-F5344CB8AC3E}">
        <p14:creationId xmlns:p14="http://schemas.microsoft.com/office/powerpoint/2010/main" val="39515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new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51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0" y="2095500"/>
            <a:ext cx="10515600" cy="3811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046" y="2332379"/>
            <a:ext cx="276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anose="05000000000000000000" pitchFamily="2" charset="2"/>
              </a:rPr>
              <a:t>Why? Why? Why?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4283" y="321558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6152" y="2226500"/>
            <a:ext cx="189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 Why? Why?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9742" y="2759344"/>
            <a:ext cx="2238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Business Drivers and ROI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840763" y="3215589"/>
            <a:ext cx="2350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Oh…those are nice words!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4774" y="2226500"/>
            <a:ext cx="2758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are the business drivers for this project? What is the expected ROI?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957119" y="3107867"/>
            <a:ext cx="204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Great questions! Let me explain…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94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66" y="1874838"/>
            <a:ext cx="5458268" cy="39354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48" y="1717187"/>
            <a:ext cx="4160000" cy="401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48" y="2697870"/>
            <a:ext cx="1686486" cy="22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Tim’s Mental Model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Payment Integrity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53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089500" y="1410511"/>
            <a:ext cx="3200400" cy="4776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Overpayment Discovery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89900" y="1410511"/>
            <a:ext cx="3657600" cy="4776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Cerberus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947500" y="1410511"/>
            <a:ext cx="3657600" cy="4776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Payment Resolution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90223" y="2096353"/>
            <a:ext cx="1066318" cy="1132274"/>
            <a:chOff x="1090223" y="2330245"/>
            <a:chExt cx="1066318" cy="1132274"/>
          </a:xfrm>
        </p:grpSpPr>
        <p:sp>
          <p:nvSpPr>
            <p:cNvPr id="5" name="Oval 4"/>
            <p:cNvSpPr/>
            <p:nvPr/>
          </p:nvSpPr>
          <p:spPr bwMode="auto">
            <a:xfrm>
              <a:off x="1376516" y="2330245"/>
              <a:ext cx="485943" cy="48594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0223" y="2816188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br>
                <a:rPr lang="en-US" dirty="0" smtClean="0"/>
              </a:br>
              <a:r>
                <a:rPr lang="en-US" dirty="0" smtClean="0"/>
                <a:t>Algorithm</a:t>
              </a:r>
              <a:endParaRPr lang="en-US" dirty="0"/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2510628" y="1862459"/>
            <a:ext cx="1599256" cy="95372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Analyst Verify Overpayment found</a:t>
            </a:r>
          </a:p>
        </p:txBody>
      </p:sp>
      <p:cxnSp>
        <p:nvCxnSpPr>
          <p:cNvPr id="14" name="Straight Arrow Connector 13"/>
          <p:cNvCxnSpPr>
            <a:stCxn id="5" idx="6"/>
            <a:endCxn id="10" idx="1"/>
          </p:cNvCxnSpPr>
          <p:nvPr/>
        </p:nvCxnSpPr>
        <p:spPr>
          <a:xfrm flipV="1">
            <a:off x="1862459" y="2339324"/>
            <a:ext cx="64816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2510628" y="3426273"/>
            <a:ext cx="1599256" cy="953729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Gather Identified Overpayments</a:t>
            </a:r>
          </a:p>
        </p:txBody>
      </p:sp>
      <p:cxnSp>
        <p:nvCxnSpPr>
          <p:cNvPr id="20" name="Straight Arrow Connector 19"/>
          <p:cNvCxnSpPr>
            <a:stCxn id="10" idx="2"/>
            <a:endCxn id="17" idx="0"/>
          </p:cNvCxnSpPr>
          <p:nvPr/>
        </p:nvCxnSpPr>
        <p:spPr>
          <a:xfrm>
            <a:off x="3310256" y="2816188"/>
            <a:ext cx="0" cy="6100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3067284" y="4756195"/>
            <a:ext cx="485943" cy="48594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2" name="Oval 21"/>
          <p:cNvSpPr/>
          <p:nvPr/>
        </p:nvSpPr>
        <p:spPr bwMode="auto">
          <a:xfrm>
            <a:off x="3128758" y="4817669"/>
            <a:ext cx="362994" cy="36299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4" name="Straight Arrow Connector 23"/>
          <p:cNvCxnSpPr>
            <a:stCxn id="17" idx="2"/>
            <a:endCxn id="21" idx="0"/>
          </p:cNvCxnSpPr>
          <p:nvPr/>
        </p:nvCxnSpPr>
        <p:spPr>
          <a:xfrm>
            <a:off x="3310256" y="4380002"/>
            <a:ext cx="0" cy="3761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5513" y="5156666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</a:t>
            </a:r>
          </a:p>
          <a:p>
            <a:pPr algn="ctr"/>
            <a:r>
              <a:rPr lang="en-US" dirty="0" smtClean="0"/>
              <a:t>To</a:t>
            </a:r>
          </a:p>
          <a:p>
            <a:pPr algn="ctr"/>
            <a:r>
              <a:rPr lang="en-US" dirty="0" smtClean="0"/>
              <a:t>Cerberus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5358625" y="4155135"/>
            <a:ext cx="1474387" cy="83574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Balance</a:t>
            </a:r>
            <a:br>
              <a:rPr lang="en-US" dirty="0" smtClean="0"/>
            </a:br>
            <a:r>
              <a:rPr lang="en-US" dirty="0" smtClean="0"/>
              <a:t>Overpayment</a:t>
            </a:r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>
            <a:off x="6095819" y="4990877"/>
            <a:ext cx="1" cy="2903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774255" y="5281189"/>
            <a:ext cx="643125" cy="814626"/>
            <a:chOff x="5774255" y="5173037"/>
            <a:chExt cx="643125" cy="814626"/>
          </a:xfrm>
        </p:grpSpPr>
        <p:sp>
          <p:nvSpPr>
            <p:cNvPr id="27" name="Oval 26"/>
            <p:cNvSpPr/>
            <p:nvPr/>
          </p:nvSpPr>
          <p:spPr bwMode="auto">
            <a:xfrm>
              <a:off x="5852848" y="5173037"/>
              <a:ext cx="485943" cy="485943"/>
            </a:xfrm>
            <a:prstGeom prst="ellipse">
              <a:avLst/>
            </a:prstGeom>
            <a:ln w="508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74255" y="5618331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Done</a:t>
              </a:r>
              <a:endParaRPr lang="en-US" dirty="0"/>
            </a:p>
          </p:txBody>
        </p:sp>
      </p:grpSp>
      <p:sp>
        <p:nvSpPr>
          <p:cNvPr id="33" name="Rounded Rectangle 32"/>
          <p:cNvSpPr/>
          <p:nvPr/>
        </p:nvSpPr>
        <p:spPr bwMode="auto">
          <a:xfrm>
            <a:off x="5356941" y="1915782"/>
            <a:ext cx="1474387" cy="83574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Find Work</a:t>
            </a:r>
          </a:p>
        </p:txBody>
      </p:sp>
      <p:cxnSp>
        <p:nvCxnSpPr>
          <p:cNvPr id="41" name="Elbow Connector 40"/>
          <p:cNvCxnSpPr>
            <a:stCxn id="21" idx="6"/>
            <a:endCxn id="33" idx="1"/>
          </p:cNvCxnSpPr>
          <p:nvPr/>
        </p:nvCxnSpPr>
        <p:spPr>
          <a:xfrm flipV="1">
            <a:off x="3553227" y="2333653"/>
            <a:ext cx="1803714" cy="2665514"/>
          </a:xfrm>
          <a:prstGeom prst="bentConnector3">
            <a:avLst>
              <a:gd name="adj1" fmla="val 6161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 bwMode="auto">
          <a:xfrm>
            <a:off x="5356941" y="2990710"/>
            <a:ext cx="1474387" cy="83574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 Work</a:t>
            </a:r>
          </a:p>
        </p:txBody>
      </p:sp>
      <p:cxnSp>
        <p:nvCxnSpPr>
          <p:cNvPr id="45" name="Straight Arrow Connector 44"/>
          <p:cNvCxnSpPr>
            <a:stCxn id="33" idx="2"/>
            <a:endCxn id="43" idx="0"/>
          </p:cNvCxnSpPr>
          <p:nvPr/>
        </p:nvCxnSpPr>
        <p:spPr>
          <a:xfrm>
            <a:off x="6094135" y="2751524"/>
            <a:ext cx="0" cy="239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 bwMode="auto">
          <a:xfrm>
            <a:off x="8939870" y="2990710"/>
            <a:ext cx="1474387" cy="83574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Receive</a:t>
            </a:r>
            <a:br>
              <a:rPr lang="en-US" dirty="0" smtClean="0"/>
            </a:br>
            <a:r>
              <a:rPr lang="en-US" dirty="0" smtClean="0"/>
              <a:t>Money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8939871" y="4150227"/>
            <a:ext cx="1474387" cy="83574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Match to Recovery</a:t>
            </a:r>
          </a:p>
        </p:txBody>
      </p:sp>
      <p:cxnSp>
        <p:nvCxnSpPr>
          <p:cNvPr id="55" name="Straight Arrow Connector 54"/>
          <p:cNvCxnSpPr>
            <a:stCxn id="48" idx="2"/>
            <a:endCxn id="49" idx="0"/>
          </p:cNvCxnSpPr>
          <p:nvPr/>
        </p:nvCxnSpPr>
        <p:spPr>
          <a:xfrm>
            <a:off x="9677064" y="3826452"/>
            <a:ext cx="1" cy="323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1"/>
            <a:endCxn id="26" idx="3"/>
          </p:cNvCxnSpPr>
          <p:nvPr/>
        </p:nvCxnSpPr>
        <p:spPr>
          <a:xfrm flipH="1">
            <a:off x="6833012" y="4568098"/>
            <a:ext cx="2106859" cy="49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3"/>
            <a:endCxn id="48" idx="1"/>
          </p:cNvCxnSpPr>
          <p:nvPr/>
        </p:nvCxnSpPr>
        <p:spPr>
          <a:xfrm>
            <a:off x="6831328" y="3408581"/>
            <a:ext cx="21085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467611" y="5489547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530346" y="5491649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9225067" y="5494222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13075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 animBg="1"/>
      <p:bldP spid="22" grpId="0" animBg="1"/>
      <p:bldP spid="25" grpId="0"/>
      <p:bldP spid="26" grpId="0" animBg="1"/>
      <p:bldP spid="33" grpId="0" animBg="1"/>
      <p:bldP spid="43" grpId="0" animBg="1"/>
      <p:bldP spid="48" grpId="0" animBg="1"/>
      <p:bldP spid="49" grpId="0" animBg="1"/>
      <p:bldP spid="11" grpId="0" animBg="1"/>
      <p:bldP spid="35" grpId="0" animBg="1"/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the Architect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" r="-1724"/>
          <a:stretch/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t="-5000" r="-25000" b="-50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Architecture Document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Guru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95" t="-11910" r="-23395" b="-11910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625600" y="1986638"/>
            <a:ext cx="7881938" cy="3396617"/>
          </a:xfrm>
        </p:spPr>
        <p:txBody>
          <a:bodyPr/>
          <a:lstStyle/>
          <a:p>
            <a:pPr algn="l"/>
            <a:r>
              <a:rPr lang="en-US" dirty="0"/>
              <a:t>Attributes </a:t>
            </a: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Highly technical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sounding board for ideas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Interested in tackling </a:t>
            </a:r>
            <a:r>
              <a:rPr lang="en-US" dirty="0" smtClean="0"/>
              <a:t>Essential </a:t>
            </a:r>
            <a:r>
              <a:rPr lang="en-US" dirty="0"/>
              <a:t>Complexity </a:t>
            </a:r>
            <a:endParaRPr lang="en-US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Life </a:t>
            </a:r>
            <a:r>
              <a:rPr lang="en-US" dirty="0"/>
              <a:t>long learner</a:t>
            </a:r>
          </a:p>
        </p:txBody>
      </p:sp>
    </p:spTree>
    <p:extLst>
      <p:ext uri="{BB962C8B-B14F-4D97-AF65-F5344CB8AC3E}">
        <p14:creationId xmlns:p14="http://schemas.microsoft.com/office/powerpoint/2010/main" val="42556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44" y="1914295"/>
            <a:ext cx="2352675" cy="4351338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25" y="1914295"/>
            <a:ext cx="2343150" cy="4351338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3772670" y="1253449"/>
            <a:ext cx="4916804" cy="1323025"/>
          </a:xfrm>
          <a:custGeom>
            <a:avLst/>
            <a:gdLst>
              <a:gd name="connsiteX0" fmla="*/ 0 w 4892040"/>
              <a:gd name="connsiteY0" fmla="*/ 1318932 h 1318932"/>
              <a:gd name="connsiteX1" fmla="*/ 480060 w 4892040"/>
              <a:gd name="connsiteY1" fmla="*/ 648372 h 1318932"/>
              <a:gd name="connsiteX2" fmla="*/ 1455420 w 4892040"/>
              <a:gd name="connsiteY2" fmla="*/ 168312 h 1318932"/>
              <a:gd name="connsiteX3" fmla="*/ 2407920 w 4892040"/>
              <a:gd name="connsiteY3" fmla="*/ 672 h 1318932"/>
              <a:gd name="connsiteX4" fmla="*/ 3710940 w 4892040"/>
              <a:gd name="connsiteY4" fmla="*/ 137832 h 1318932"/>
              <a:gd name="connsiteX5" fmla="*/ 4526280 w 4892040"/>
              <a:gd name="connsiteY5" fmla="*/ 724572 h 1318932"/>
              <a:gd name="connsiteX6" fmla="*/ 4869180 w 4892040"/>
              <a:gd name="connsiteY6" fmla="*/ 1158912 h 1318932"/>
              <a:gd name="connsiteX7" fmla="*/ 4869180 w 4892040"/>
              <a:gd name="connsiteY7" fmla="*/ 1158912 h 1318932"/>
              <a:gd name="connsiteX8" fmla="*/ 4892040 w 4892040"/>
              <a:gd name="connsiteY8" fmla="*/ 1189392 h 1318932"/>
              <a:gd name="connsiteX0" fmla="*/ 0 w 4892040"/>
              <a:gd name="connsiteY0" fmla="*/ 1318932 h 1318932"/>
              <a:gd name="connsiteX1" fmla="*/ 480060 w 4892040"/>
              <a:gd name="connsiteY1" fmla="*/ 648372 h 1318932"/>
              <a:gd name="connsiteX2" fmla="*/ 1455420 w 4892040"/>
              <a:gd name="connsiteY2" fmla="*/ 168312 h 1318932"/>
              <a:gd name="connsiteX3" fmla="*/ 2407920 w 4892040"/>
              <a:gd name="connsiteY3" fmla="*/ 672 h 1318932"/>
              <a:gd name="connsiteX4" fmla="*/ 3710940 w 4892040"/>
              <a:gd name="connsiteY4" fmla="*/ 137832 h 1318932"/>
              <a:gd name="connsiteX5" fmla="*/ 4526280 w 4892040"/>
              <a:gd name="connsiteY5" fmla="*/ 724572 h 1318932"/>
              <a:gd name="connsiteX6" fmla="*/ 4869180 w 4892040"/>
              <a:gd name="connsiteY6" fmla="*/ 1158912 h 1318932"/>
              <a:gd name="connsiteX7" fmla="*/ 4892040 w 4892040"/>
              <a:gd name="connsiteY7" fmla="*/ 1189392 h 1318932"/>
              <a:gd name="connsiteX0" fmla="*/ 0 w 4869180"/>
              <a:gd name="connsiteY0" fmla="*/ 1318932 h 1318932"/>
              <a:gd name="connsiteX1" fmla="*/ 480060 w 4869180"/>
              <a:gd name="connsiteY1" fmla="*/ 648372 h 1318932"/>
              <a:gd name="connsiteX2" fmla="*/ 1455420 w 4869180"/>
              <a:gd name="connsiteY2" fmla="*/ 168312 h 1318932"/>
              <a:gd name="connsiteX3" fmla="*/ 2407920 w 4869180"/>
              <a:gd name="connsiteY3" fmla="*/ 672 h 1318932"/>
              <a:gd name="connsiteX4" fmla="*/ 3710940 w 4869180"/>
              <a:gd name="connsiteY4" fmla="*/ 137832 h 1318932"/>
              <a:gd name="connsiteX5" fmla="*/ 4526280 w 4869180"/>
              <a:gd name="connsiteY5" fmla="*/ 724572 h 1318932"/>
              <a:gd name="connsiteX6" fmla="*/ 4869180 w 4869180"/>
              <a:gd name="connsiteY6" fmla="*/ 1158912 h 1318932"/>
              <a:gd name="connsiteX0" fmla="*/ 0 w 4931092"/>
              <a:gd name="connsiteY0" fmla="*/ 1318932 h 1318932"/>
              <a:gd name="connsiteX1" fmla="*/ 480060 w 4931092"/>
              <a:gd name="connsiteY1" fmla="*/ 648372 h 1318932"/>
              <a:gd name="connsiteX2" fmla="*/ 1455420 w 4931092"/>
              <a:gd name="connsiteY2" fmla="*/ 168312 h 1318932"/>
              <a:gd name="connsiteX3" fmla="*/ 2407920 w 4931092"/>
              <a:gd name="connsiteY3" fmla="*/ 672 h 1318932"/>
              <a:gd name="connsiteX4" fmla="*/ 3710940 w 4931092"/>
              <a:gd name="connsiteY4" fmla="*/ 137832 h 1318932"/>
              <a:gd name="connsiteX5" fmla="*/ 4526280 w 4931092"/>
              <a:gd name="connsiteY5" fmla="*/ 724572 h 1318932"/>
              <a:gd name="connsiteX6" fmla="*/ 4931092 w 4931092"/>
              <a:gd name="connsiteY6" fmla="*/ 1273212 h 1318932"/>
              <a:gd name="connsiteX0" fmla="*/ 0 w 4931092"/>
              <a:gd name="connsiteY0" fmla="*/ 1318932 h 1318932"/>
              <a:gd name="connsiteX1" fmla="*/ 518160 w 4931092"/>
              <a:gd name="connsiteY1" fmla="*/ 672185 h 1318932"/>
              <a:gd name="connsiteX2" fmla="*/ 1455420 w 4931092"/>
              <a:gd name="connsiteY2" fmla="*/ 168312 h 1318932"/>
              <a:gd name="connsiteX3" fmla="*/ 2407920 w 4931092"/>
              <a:gd name="connsiteY3" fmla="*/ 672 h 1318932"/>
              <a:gd name="connsiteX4" fmla="*/ 3710940 w 4931092"/>
              <a:gd name="connsiteY4" fmla="*/ 137832 h 1318932"/>
              <a:gd name="connsiteX5" fmla="*/ 4526280 w 4931092"/>
              <a:gd name="connsiteY5" fmla="*/ 724572 h 1318932"/>
              <a:gd name="connsiteX6" fmla="*/ 4931092 w 4931092"/>
              <a:gd name="connsiteY6" fmla="*/ 1273212 h 1318932"/>
              <a:gd name="connsiteX0" fmla="*/ 0 w 4931092"/>
              <a:gd name="connsiteY0" fmla="*/ 1318329 h 1318329"/>
              <a:gd name="connsiteX1" fmla="*/ 518160 w 4931092"/>
              <a:gd name="connsiteY1" fmla="*/ 671582 h 1318329"/>
              <a:gd name="connsiteX2" fmla="*/ 1455420 w 4931092"/>
              <a:gd name="connsiteY2" fmla="*/ 167709 h 1318329"/>
              <a:gd name="connsiteX3" fmla="*/ 2407920 w 4931092"/>
              <a:gd name="connsiteY3" fmla="*/ 69 h 1318329"/>
              <a:gd name="connsiteX4" fmla="*/ 3701415 w 4931092"/>
              <a:gd name="connsiteY4" fmla="*/ 156279 h 1318329"/>
              <a:gd name="connsiteX5" fmla="*/ 4526280 w 4931092"/>
              <a:gd name="connsiteY5" fmla="*/ 723969 h 1318329"/>
              <a:gd name="connsiteX6" fmla="*/ 4931092 w 4931092"/>
              <a:gd name="connsiteY6" fmla="*/ 1272609 h 1318329"/>
              <a:gd name="connsiteX0" fmla="*/ 0 w 4931092"/>
              <a:gd name="connsiteY0" fmla="*/ 1318263 h 1318263"/>
              <a:gd name="connsiteX1" fmla="*/ 518160 w 4931092"/>
              <a:gd name="connsiteY1" fmla="*/ 671516 h 1318263"/>
              <a:gd name="connsiteX2" fmla="*/ 1441132 w 4931092"/>
              <a:gd name="connsiteY2" fmla="*/ 158118 h 1318263"/>
              <a:gd name="connsiteX3" fmla="*/ 2407920 w 4931092"/>
              <a:gd name="connsiteY3" fmla="*/ 3 h 1318263"/>
              <a:gd name="connsiteX4" fmla="*/ 3701415 w 4931092"/>
              <a:gd name="connsiteY4" fmla="*/ 156213 h 1318263"/>
              <a:gd name="connsiteX5" fmla="*/ 4526280 w 4931092"/>
              <a:gd name="connsiteY5" fmla="*/ 723903 h 1318263"/>
              <a:gd name="connsiteX6" fmla="*/ 4931092 w 4931092"/>
              <a:gd name="connsiteY6" fmla="*/ 1272543 h 1318263"/>
              <a:gd name="connsiteX0" fmla="*/ 0 w 4931092"/>
              <a:gd name="connsiteY0" fmla="*/ 1318262 h 1318262"/>
              <a:gd name="connsiteX1" fmla="*/ 518160 w 4931092"/>
              <a:gd name="connsiteY1" fmla="*/ 671515 h 1318262"/>
              <a:gd name="connsiteX2" fmla="*/ 1441132 w 4931092"/>
              <a:gd name="connsiteY2" fmla="*/ 158117 h 1318262"/>
              <a:gd name="connsiteX3" fmla="*/ 2407920 w 4931092"/>
              <a:gd name="connsiteY3" fmla="*/ 2 h 1318262"/>
              <a:gd name="connsiteX4" fmla="*/ 3701415 w 4931092"/>
              <a:gd name="connsiteY4" fmla="*/ 156212 h 1318262"/>
              <a:gd name="connsiteX5" fmla="*/ 4521517 w 4931092"/>
              <a:gd name="connsiteY5" fmla="*/ 704852 h 1318262"/>
              <a:gd name="connsiteX6" fmla="*/ 4931092 w 4931092"/>
              <a:gd name="connsiteY6" fmla="*/ 1272542 h 1318262"/>
              <a:gd name="connsiteX0" fmla="*/ 0 w 4931092"/>
              <a:gd name="connsiteY0" fmla="*/ 1318262 h 1318262"/>
              <a:gd name="connsiteX1" fmla="*/ 518160 w 4931092"/>
              <a:gd name="connsiteY1" fmla="*/ 671515 h 1318262"/>
              <a:gd name="connsiteX2" fmla="*/ 1441132 w 4931092"/>
              <a:gd name="connsiteY2" fmla="*/ 158117 h 1318262"/>
              <a:gd name="connsiteX3" fmla="*/ 2407920 w 4931092"/>
              <a:gd name="connsiteY3" fmla="*/ 2 h 1318262"/>
              <a:gd name="connsiteX4" fmla="*/ 3701415 w 4931092"/>
              <a:gd name="connsiteY4" fmla="*/ 156212 h 1318262"/>
              <a:gd name="connsiteX5" fmla="*/ 4521517 w 4931092"/>
              <a:gd name="connsiteY5" fmla="*/ 704852 h 1318262"/>
              <a:gd name="connsiteX6" fmla="*/ 4931092 w 4931092"/>
              <a:gd name="connsiteY6" fmla="*/ 1272542 h 1318262"/>
              <a:gd name="connsiteX0" fmla="*/ 0 w 4912042"/>
              <a:gd name="connsiteY0" fmla="*/ 1318262 h 1318262"/>
              <a:gd name="connsiteX1" fmla="*/ 518160 w 4912042"/>
              <a:gd name="connsiteY1" fmla="*/ 671515 h 1318262"/>
              <a:gd name="connsiteX2" fmla="*/ 1441132 w 4912042"/>
              <a:gd name="connsiteY2" fmla="*/ 158117 h 1318262"/>
              <a:gd name="connsiteX3" fmla="*/ 2407920 w 4912042"/>
              <a:gd name="connsiteY3" fmla="*/ 2 h 1318262"/>
              <a:gd name="connsiteX4" fmla="*/ 3701415 w 4912042"/>
              <a:gd name="connsiteY4" fmla="*/ 156212 h 1318262"/>
              <a:gd name="connsiteX5" fmla="*/ 4521517 w 4912042"/>
              <a:gd name="connsiteY5" fmla="*/ 704852 h 1318262"/>
              <a:gd name="connsiteX6" fmla="*/ 4912042 w 4912042"/>
              <a:gd name="connsiteY6" fmla="*/ 1248729 h 1318262"/>
              <a:gd name="connsiteX0" fmla="*/ 0 w 4921567"/>
              <a:gd name="connsiteY0" fmla="*/ 1318262 h 1318262"/>
              <a:gd name="connsiteX1" fmla="*/ 518160 w 4921567"/>
              <a:gd name="connsiteY1" fmla="*/ 671515 h 1318262"/>
              <a:gd name="connsiteX2" fmla="*/ 1441132 w 4921567"/>
              <a:gd name="connsiteY2" fmla="*/ 158117 h 1318262"/>
              <a:gd name="connsiteX3" fmla="*/ 2407920 w 4921567"/>
              <a:gd name="connsiteY3" fmla="*/ 2 h 1318262"/>
              <a:gd name="connsiteX4" fmla="*/ 3701415 w 4921567"/>
              <a:gd name="connsiteY4" fmla="*/ 156212 h 1318262"/>
              <a:gd name="connsiteX5" fmla="*/ 4521517 w 4921567"/>
              <a:gd name="connsiteY5" fmla="*/ 704852 h 1318262"/>
              <a:gd name="connsiteX6" fmla="*/ 4921567 w 4921567"/>
              <a:gd name="connsiteY6" fmla="*/ 1267779 h 1318262"/>
              <a:gd name="connsiteX0" fmla="*/ 0 w 4916804"/>
              <a:gd name="connsiteY0" fmla="*/ 1323025 h 1323025"/>
              <a:gd name="connsiteX1" fmla="*/ 513397 w 4916804"/>
              <a:gd name="connsiteY1" fmla="*/ 671515 h 1323025"/>
              <a:gd name="connsiteX2" fmla="*/ 1436369 w 4916804"/>
              <a:gd name="connsiteY2" fmla="*/ 158117 h 1323025"/>
              <a:gd name="connsiteX3" fmla="*/ 2403157 w 4916804"/>
              <a:gd name="connsiteY3" fmla="*/ 2 h 1323025"/>
              <a:gd name="connsiteX4" fmla="*/ 3696652 w 4916804"/>
              <a:gd name="connsiteY4" fmla="*/ 156212 h 1323025"/>
              <a:gd name="connsiteX5" fmla="*/ 4516754 w 4916804"/>
              <a:gd name="connsiteY5" fmla="*/ 704852 h 1323025"/>
              <a:gd name="connsiteX6" fmla="*/ 4916804 w 4916804"/>
              <a:gd name="connsiteY6" fmla="*/ 1267779 h 132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6804" h="1323025">
                <a:moveTo>
                  <a:pt x="0" y="1323025"/>
                </a:moveTo>
                <a:cubicBezTo>
                  <a:pt x="118745" y="1083630"/>
                  <a:pt x="274002" y="865666"/>
                  <a:pt x="513397" y="671515"/>
                </a:cubicBezTo>
                <a:cubicBezTo>
                  <a:pt x="752792" y="477364"/>
                  <a:pt x="1121409" y="270036"/>
                  <a:pt x="1436369" y="158117"/>
                </a:cubicBezTo>
                <a:cubicBezTo>
                  <a:pt x="1751329" y="46198"/>
                  <a:pt x="2026443" y="320"/>
                  <a:pt x="2403157" y="2"/>
                </a:cubicBezTo>
                <a:cubicBezTo>
                  <a:pt x="2779871" y="-316"/>
                  <a:pt x="3344386" y="38737"/>
                  <a:pt x="3696652" y="156212"/>
                </a:cubicBezTo>
                <a:cubicBezTo>
                  <a:pt x="4048918" y="273687"/>
                  <a:pt x="4313395" y="519591"/>
                  <a:pt x="4516754" y="704852"/>
                </a:cubicBezTo>
                <a:cubicBezTo>
                  <a:pt x="4720113" y="890113"/>
                  <a:pt x="4916804" y="1267779"/>
                  <a:pt x="4916804" y="126777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Tim’s Mental Model 3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Payment Integrity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58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19075" y="1516813"/>
            <a:ext cx="2806423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Identification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61587" y="1895157"/>
            <a:ext cx="1211856" cy="61694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Analyst Verify Overpayment Found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48389" y="2049137"/>
            <a:ext cx="308472" cy="30847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7004" y="231981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Run</a:t>
            </a:r>
          </a:p>
          <a:p>
            <a:pPr algn="ctr"/>
            <a:r>
              <a:rPr lang="en-US" sz="1200" dirty="0" smtClean="0"/>
              <a:t>Algorithm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1461587" y="2785852"/>
            <a:ext cx="1211856" cy="61694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Gather Identified Overpayments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88860" y="3854616"/>
            <a:ext cx="357310" cy="357310"/>
            <a:chOff x="2150329" y="3901623"/>
            <a:chExt cx="357310" cy="357310"/>
          </a:xfrm>
        </p:grpSpPr>
        <p:sp>
          <p:nvSpPr>
            <p:cNvPr id="13" name="Oval 12"/>
            <p:cNvSpPr/>
            <p:nvPr/>
          </p:nvSpPr>
          <p:spPr bwMode="auto">
            <a:xfrm>
              <a:off x="2150329" y="3901623"/>
              <a:ext cx="357310" cy="35731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180607" y="3931901"/>
              <a:ext cx="296754" cy="296754"/>
            </a:xfrm>
            <a:prstGeom prst="ellipse">
              <a:avLst/>
            </a:prstGeom>
            <a:ln w="635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06679" y="4145079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 smtClean="0"/>
              <a:t>To</a:t>
            </a:r>
          </a:p>
          <a:p>
            <a:pPr algn="ctr"/>
            <a:r>
              <a:rPr lang="en-US" sz="1200" dirty="0" smtClean="0"/>
              <a:t>Cerberus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359924" y="2483740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Receive and Validate Overpayments</a:t>
            </a:r>
          </a:p>
        </p:txBody>
      </p:sp>
      <p:sp>
        <p:nvSpPr>
          <p:cNvPr id="19" name="Diamond 18"/>
          <p:cNvSpPr/>
          <p:nvPr/>
        </p:nvSpPr>
        <p:spPr bwMode="auto">
          <a:xfrm>
            <a:off x="5013390" y="2620494"/>
            <a:ext cx="352425" cy="378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lt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50027" y="5634807"/>
            <a:ext cx="492443" cy="553158"/>
            <a:chOff x="5774256" y="5560634"/>
            <a:chExt cx="492443" cy="553158"/>
          </a:xfrm>
        </p:grpSpPr>
        <p:sp>
          <p:nvSpPr>
            <p:cNvPr id="21" name="Oval 20"/>
            <p:cNvSpPr/>
            <p:nvPr/>
          </p:nvSpPr>
          <p:spPr bwMode="auto">
            <a:xfrm>
              <a:off x="5852141" y="5560634"/>
              <a:ext cx="336671" cy="340802"/>
            </a:xfrm>
            <a:prstGeom prst="ellipse">
              <a:avLst/>
            </a:prstGeom>
            <a:ln w="508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256" y="58367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Done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33581" y="1926793"/>
            <a:ext cx="492443" cy="553158"/>
            <a:chOff x="5774256" y="5560634"/>
            <a:chExt cx="492443" cy="553158"/>
          </a:xfrm>
        </p:grpSpPr>
        <p:sp>
          <p:nvSpPr>
            <p:cNvPr id="25" name="Oval 24"/>
            <p:cNvSpPr/>
            <p:nvPr/>
          </p:nvSpPr>
          <p:spPr bwMode="auto">
            <a:xfrm>
              <a:off x="5852141" y="5560634"/>
              <a:ext cx="336671" cy="340802"/>
            </a:xfrm>
            <a:prstGeom prst="ellipse">
              <a:avLst/>
            </a:prstGeom>
            <a:ln w="508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4256" y="58367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Done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84031" y="4515251"/>
            <a:ext cx="492443" cy="553158"/>
            <a:chOff x="5774256" y="5560634"/>
            <a:chExt cx="492443" cy="553158"/>
          </a:xfrm>
        </p:grpSpPr>
        <p:sp>
          <p:nvSpPr>
            <p:cNvPr id="28" name="Oval 27"/>
            <p:cNvSpPr/>
            <p:nvPr/>
          </p:nvSpPr>
          <p:spPr bwMode="auto">
            <a:xfrm>
              <a:off x="5852141" y="5560634"/>
              <a:ext cx="336671" cy="340802"/>
            </a:xfrm>
            <a:prstGeom prst="ellipse">
              <a:avLst/>
            </a:prstGeom>
            <a:ln w="508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4256" y="58367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Done</a:t>
              </a:r>
              <a:endParaRPr 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97619" y="224831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46587" y="295872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Valid?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25314" y="2530032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5910016" y="2479951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Distribute Collections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621356" y="3662899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Check Progress of Recovery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4621355" y="4740060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Balance Overpayment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7407616" y="2479951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Receive Collections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7453988" y="3669828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Report Collections Progress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8799821" y="2473877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Contact Provider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200754" y="3402797"/>
            <a:ext cx="357310" cy="357310"/>
            <a:chOff x="2150329" y="3901623"/>
            <a:chExt cx="357310" cy="357310"/>
          </a:xfrm>
        </p:grpSpPr>
        <p:sp>
          <p:nvSpPr>
            <p:cNvPr id="40" name="Oval 39"/>
            <p:cNvSpPr/>
            <p:nvPr/>
          </p:nvSpPr>
          <p:spPr bwMode="auto">
            <a:xfrm>
              <a:off x="2150329" y="3901623"/>
              <a:ext cx="357310" cy="35731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180607" y="3931901"/>
              <a:ext cx="296754" cy="296754"/>
            </a:xfrm>
            <a:prstGeom prst="ellipse">
              <a:avLst/>
            </a:prstGeom>
            <a:ln w="635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960176" y="3699014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Payment </a:t>
            </a:r>
          </a:p>
          <a:p>
            <a:pPr algn="ctr"/>
            <a:r>
              <a:rPr lang="en-US" sz="1200" dirty="0" smtClean="0"/>
              <a:t>Agreement </a:t>
            </a:r>
          </a:p>
          <a:p>
            <a:pPr algn="ctr"/>
            <a:r>
              <a:rPr lang="en-US" sz="1200" dirty="0" smtClean="0"/>
              <a:t>Reached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0487623" y="3256182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Receive Money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487623" y="4743139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Match Money to Recovery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033833" y="1516813"/>
            <a:ext cx="4173482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Cerberus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205792" y="1516813"/>
            <a:ext cx="2986234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Collections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0192026" y="1516813"/>
            <a:ext cx="1743720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Payment Resolution</a:t>
            </a:r>
          </a:p>
        </p:txBody>
      </p:sp>
      <p:cxnSp>
        <p:nvCxnSpPr>
          <p:cNvPr id="51" name="Straight Arrow Connector 50"/>
          <p:cNvCxnSpPr>
            <a:stCxn id="7" idx="6"/>
            <a:endCxn id="6" idx="1"/>
          </p:cNvCxnSpPr>
          <p:nvPr/>
        </p:nvCxnSpPr>
        <p:spPr>
          <a:xfrm>
            <a:off x="956861" y="2203373"/>
            <a:ext cx="504726" cy="2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11" idx="0"/>
          </p:cNvCxnSpPr>
          <p:nvPr/>
        </p:nvCxnSpPr>
        <p:spPr>
          <a:xfrm>
            <a:off x="2067515" y="2512102"/>
            <a:ext cx="0" cy="2737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2"/>
            <a:endCxn id="16" idx="0"/>
          </p:cNvCxnSpPr>
          <p:nvPr/>
        </p:nvCxnSpPr>
        <p:spPr>
          <a:xfrm>
            <a:off x="2067515" y="3402797"/>
            <a:ext cx="0" cy="482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3" idx="6"/>
            <a:endCxn id="18" idx="1"/>
          </p:cNvCxnSpPr>
          <p:nvPr/>
        </p:nvCxnSpPr>
        <p:spPr>
          <a:xfrm flipV="1">
            <a:off x="2246170" y="2809010"/>
            <a:ext cx="1113754" cy="1224261"/>
          </a:xfrm>
          <a:prstGeom prst="bentConnector3">
            <a:avLst>
              <a:gd name="adj1" fmla="val 842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3"/>
            <a:endCxn id="19" idx="1"/>
          </p:cNvCxnSpPr>
          <p:nvPr/>
        </p:nvCxnSpPr>
        <p:spPr>
          <a:xfrm>
            <a:off x="4512449" y="2809010"/>
            <a:ext cx="500941" cy="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9" idx="3"/>
            <a:endCxn id="33" idx="1"/>
          </p:cNvCxnSpPr>
          <p:nvPr/>
        </p:nvCxnSpPr>
        <p:spPr>
          <a:xfrm flipV="1">
            <a:off x="5365815" y="2805221"/>
            <a:ext cx="544201" cy="45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3" idx="2"/>
            <a:endCxn id="34" idx="0"/>
          </p:cNvCxnSpPr>
          <p:nvPr/>
        </p:nvCxnSpPr>
        <p:spPr>
          <a:xfrm rot="5400000">
            <a:off x="5575745" y="2752365"/>
            <a:ext cx="532408" cy="128866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9" idx="0"/>
            <a:endCxn id="25" idx="6"/>
          </p:cNvCxnSpPr>
          <p:nvPr/>
        </p:nvCxnSpPr>
        <p:spPr>
          <a:xfrm rot="16200000" flipV="1">
            <a:off x="4857220" y="2288111"/>
            <a:ext cx="523300" cy="1414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3"/>
            <a:endCxn id="37" idx="1"/>
          </p:cNvCxnSpPr>
          <p:nvPr/>
        </p:nvCxnSpPr>
        <p:spPr>
          <a:xfrm>
            <a:off x="5773881" y="3988169"/>
            <a:ext cx="1680107" cy="69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4" idx="2"/>
            <a:endCxn id="35" idx="0"/>
          </p:cNvCxnSpPr>
          <p:nvPr/>
        </p:nvCxnSpPr>
        <p:spPr>
          <a:xfrm flipH="1">
            <a:off x="5197618" y="4313439"/>
            <a:ext cx="1" cy="4266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2"/>
            <a:endCxn id="21" idx="0"/>
          </p:cNvCxnSpPr>
          <p:nvPr/>
        </p:nvCxnSpPr>
        <p:spPr>
          <a:xfrm flipH="1">
            <a:off x="5196248" y="5390600"/>
            <a:ext cx="1370" cy="244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3" idx="3"/>
            <a:endCxn id="36" idx="1"/>
          </p:cNvCxnSpPr>
          <p:nvPr/>
        </p:nvCxnSpPr>
        <p:spPr>
          <a:xfrm>
            <a:off x="7062541" y="2805221"/>
            <a:ext cx="3450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38" idx="1"/>
          </p:cNvCxnSpPr>
          <p:nvPr/>
        </p:nvCxnSpPr>
        <p:spPr>
          <a:xfrm flipV="1">
            <a:off x="8560141" y="2799147"/>
            <a:ext cx="239680" cy="6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7" idx="2"/>
            <a:endCxn id="28" idx="0"/>
          </p:cNvCxnSpPr>
          <p:nvPr/>
        </p:nvCxnSpPr>
        <p:spPr>
          <a:xfrm>
            <a:off x="8030251" y="4320368"/>
            <a:ext cx="1" cy="194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8" idx="2"/>
            <a:endCxn id="41" idx="0"/>
          </p:cNvCxnSpPr>
          <p:nvPr/>
        </p:nvCxnSpPr>
        <p:spPr>
          <a:xfrm>
            <a:off x="9376084" y="3124417"/>
            <a:ext cx="3325" cy="308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0" idx="6"/>
            <a:endCxn id="43" idx="1"/>
          </p:cNvCxnSpPr>
          <p:nvPr/>
        </p:nvCxnSpPr>
        <p:spPr>
          <a:xfrm>
            <a:off x="9558064" y="3581452"/>
            <a:ext cx="929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3" idx="2"/>
            <a:endCxn id="44" idx="0"/>
          </p:cNvCxnSpPr>
          <p:nvPr/>
        </p:nvCxnSpPr>
        <p:spPr>
          <a:xfrm>
            <a:off x="11063886" y="3906722"/>
            <a:ext cx="0" cy="8364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4" idx="1"/>
            <a:endCxn id="35" idx="3"/>
          </p:cNvCxnSpPr>
          <p:nvPr/>
        </p:nvCxnSpPr>
        <p:spPr>
          <a:xfrm flipH="1" flipV="1">
            <a:off x="5773880" y="5065330"/>
            <a:ext cx="4713743" cy="3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414226" y="5512703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334407" y="5512703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8234160" y="5512703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0611890" y="5512703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7437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 animBg="1"/>
      <p:bldP spid="17" grpId="0"/>
      <p:bldP spid="18" grpId="0" animBg="1"/>
      <p:bldP spid="1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/>
      <p:bldP spid="43" grpId="0" animBg="1"/>
      <p:bldP spid="44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Validate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59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" y="2808288"/>
            <a:ext cx="3419475" cy="238601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63" y="3051175"/>
            <a:ext cx="1679575" cy="19002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5" y="3287712"/>
            <a:ext cx="2698750" cy="19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Examples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Real or Imagined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69168" y="1508594"/>
            <a:ext cx="123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Accounting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632" y="150859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Technology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1" y="4513633"/>
            <a:ext cx="2664361" cy="13321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7" y="4464491"/>
            <a:ext cx="2098013" cy="14304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775417"/>
            <a:ext cx="3157098" cy="146278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809987" y="357550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Cubicle Wall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79593" y="384112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Departments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8928" y="379762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Mountains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70572" y="361809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Ocean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</a:t>
            </a:fld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884307"/>
            <a:ext cx="285789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pic>
        <p:nvPicPr>
          <p:cNvPr id="8" name="Content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Integration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55058" y="3317317"/>
            <a:ext cx="14943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</a:t>
            </a:r>
          </a:p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Integration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3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Tim’s Mental Model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Payment Integrity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19075" y="1516813"/>
            <a:ext cx="2806423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Identification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9204" y="2614568"/>
            <a:ext cx="479619" cy="547679"/>
            <a:chOff x="554480" y="2079717"/>
            <a:chExt cx="479619" cy="547679"/>
          </a:xfrm>
        </p:grpSpPr>
        <p:sp>
          <p:nvSpPr>
            <p:cNvPr id="9" name="Oval 8"/>
            <p:cNvSpPr/>
            <p:nvPr/>
          </p:nvSpPr>
          <p:spPr bwMode="auto">
            <a:xfrm>
              <a:off x="648389" y="2079717"/>
              <a:ext cx="308472" cy="3084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4480" y="2350397"/>
              <a:ext cx="479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Start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40804" y="5659842"/>
            <a:ext cx="492443" cy="553158"/>
            <a:chOff x="5774256" y="5560634"/>
            <a:chExt cx="492443" cy="553158"/>
          </a:xfrm>
        </p:grpSpPr>
        <p:sp>
          <p:nvSpPr>
            <p:cNvPr id="21" name="Oval 20"/>
            <p:cNvSpPr/>
            <p:nvPr/>
          </p:nvSpPr>
          <p:spPr bwMode="auto">
            <a:xfrm>
              <a:off x="5852141" y="5560634"/>
              <a:ext cx="336671" cy="340802"/>
            </a:xfrm>
            <a:prstGeom prst="ellipse">
              <a:avLst/>
            </a:prstGeom>
            <a:ln w="508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256" y="58367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Done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13321" y="2618861"/>
            <a:ext cx="492443" cy="553158"/>
            <a:chOff x="5774256" y="5560634"/>
            <a:chExt cx="492443" cy="553158"/>
          </a:xfrm>
        </p:grpSpPr>
        <p:sp>
          <p:nvSpPr>
            <p:cNvPr id="24" name="Oval 23"/>
            <p:cNvSpPr/>
            <p:nvPr/>
          </p:nvSpPr>
          <p:spPr bwMode="auto">
            <a:xfrm>
              <a:off x="5852141" y="5560634"/>
              <a:ext cx="336671" cy="340802"/>
            </a:xfrm>
            <a:prstGeom prst="ellipse">
              <a:avLst/>
            </a:prstGeom>
            <a:ln w="508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74256" y="583679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Done</a:t>
              </a:r>
              <a:endParaRPr lang="en-US" sz="1200" dirty="0"/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4310764" y="3375541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Distribute Collections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310764" y="4743342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Balance Overpayment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408261" y="2461637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Receive Collections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8820890" y="2462814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Contact Provider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9218499" y="3418599"/>
            <a:ext cx="357310" cy="357310"/>
            <a:chOff x="2150329" y="3901623"/>
            <a:chExt cx="357310" cy="357310"/>
          </a:xfrm>
        </p:grpSpPr>
        <p:sp>
          <p:nvSpPr>
            <p:cNvPr id="39" name="Oval 38"/>
            <p:cNvSpPr/>
            <p:nvPr/>
          </p:nvSpPr>
          <p:spPr bwMode="auto">
            <a:xfrm>
              <a:off x="2150329" y="3901623"/>
              <a:ext cx="357310" cy="35731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180607" y="3931901"/>
              <a:ext cx="296754" cy="296754"/>
            </a:xfrm>
            <a:prstGeom prst="ellipse">
              <a:avLst/>
            </a:prstGeom>
            <a:ln w="635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60175" y="3738279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Payment </a:t>
            </a:r>
          </a:p>
          <a:p>
            <a:pPr algn="ctr"/>
            <a:r>
              <a:rPr lang="en-US" sz="1200" dirty="0" smtClean="0"/>
              <a:t>Agreement </a:t>
            </a:r>
          </a:p>
          <a:p>
            <a:pPr algn="ctr"/>
            <a:r>
              <a:rPr lang="en-US" sz="1200" dirty="0" smtClean="0"/>
              <a:t>Reached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10487623" y="3271984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Receive Money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0487623" y="4743139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Match Money to Recovery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033833" y="1516813"/>
            <a:ext cx="3739821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Cerberus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781989" y="1516813"/>
            <a:ext cx="3410037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Collections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192026" y="1516813"/>
            <a:ext cx="1743720" cy="467115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Payment Resolution</a:t>
            </a:r>
          </a:p>
        </p:txBody>
      </p:sp>
      <p:cxnSp>
        <p:nvCxnSpPr>
          <p:cNvPr id="57" name="Straight Arrow Connector 56"/>
          <p:cNvCxnSpPr>
            <a:stCxn id="34" idx="2"/>
            <a:endCxn id="21" idx="0"/>
          </p:cNvCxnSpPr>
          <p:nvPr/>
        </p:nvCxnSpPr>
        <p:spPr>
          <a:xfrm flipH="1">
            <a:off x="4887025" y="5393882"/>
            <a:ext cx="2" cy="2659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3"/>
            <a:endCxn id="37" idx="1"/>
          </p:cNvCxnSpPr>
          <p:nvPr/>
        </p:nvCxnSpPr>
        <p:spPr>
          <a:xfrm>
            <a:off x="8560786" y="2786907"/>
            <a:ext cx="260104" cy="11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2"/>
            <a:endCxn id="40" idx="0"/>
          </p:cNvCxnSpPr>
          <p:nvPr/>
        </p:nvCxnSpPr>
        <p:spPr>
          <a:xfrm>
            <a:off x="9397153" y="3113354"/>
            <a:ext cx="1" cy="335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6"/>
            <a:endCxn id="42" idx="1"/>
          </p:cNvCxnSpPr>
          <p:nvPr/>
        </p:nvCxnSpPr>
        <p:spPr>
          <a:xfrm>
            <a:off x="9575809" y="3597254"/>
            <a:ext cx="9118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43" idx="0"/>
          </p:cNvCxnSpPr>
          <p:nvPr/>
        </p:nvCxnSpPr>
        <p:spPr>
          <a:xfrm>
            <a:off x="11063886" y="3922524"/>
            <a:ext cx="0" cy="82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1"/>
            <a:endCxn id="34" idx="3"/>
          </p:cNvCxnSpPr>
          <p:nvPr/>
        </p:nvCxnSpPr>
        <p:spPr>
          <a:xfrm flipH="1">
            <a:off x="5463289" y="5068409"/>
            <a:ext cx="5024334" cy="2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 bwMode="auto">
          <a:xfrm>
            <a:off x="1323401" y="1980695"/>
            <a:ext cx="1152525" cy="23299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Department 1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1335539" y="2334603"/>
            <a:ext cx="1152525" cy="23299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Department 2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1335539" y="2688511"/>
            <a:ext cx="1152525" cy="23299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Department 3</a:t>
            </a:r>
          </a:p>
        </p:txBody>
      </p:sp>
      <p:sp>
        <p:nvSpPr>
          <p:cNvPr id="69" name="Rounded Rectangle 68"/>
          <p:cNvSpPr/>
          <p:nvPr/>
        </p:nvSpPr>
        <p:spPr bwMode="auto">
          <a:xfrm>
            <a:off x="1335539" y="3045748"/>
            <a:ext cx="1152525" cy="23299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Department 4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1315199" y="3407900"/>
            <a:ext cx="1152525" cy="23299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Department 5</a:t>
            </a:r>
          </a:p>
        </p:txBody>
      </p:sp>
      <p:cxnSp>
        <p:nvCxnSpPr>
          <p:cNvPr id="72" name="Curved Connector 71"/>
          <p:cNvCxnSpPr>
            <a:stCxn id="9" idx="6"/>
            <a:endCxn id="66" idx="1"/>
          </p:cNvCxnSpPr>
          <p:nvPr/>
        </p:nvCxnSpPr>
        <p:spPr>
          <a:xfrm flipV="1">
            <a:off x="681585" y="2097194"/>
            <a:ext cx="641816" cy="67161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6"/>
            <a:endCxn id="67" idx="1"/>
          </p:cNvCxnSpPr>
          <p:nvPr/>
        </p:nvCxnSpPr>
        <p:spPr>
          <a:xfrm flipV="1">
            <a:off x="681585" y="2451102"/>
            <a:ext cx="653954" cy="317702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9" idx="6"/>
            <a:endCxn id="68" idx="1"/>
          </p:cNvCxnSpPr>
          <p:nvPr/>
        </p:nvCxnSpPr>
        <p:spPr>
          <a:xfrm>
            <a:off x="681585" y="2768804"/>
            <a:ext cx="653954" cy="3620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9" idx="6"/>
            <a:endCxn id="69" idx="1"/>
          </p:cNvCxnSpPr>
          <p:nvPr/>
        </p:nvCxnSpPr>
        <p:spPr>
          <a:xfrm>
            <a:off x="681585" y="2768804"/>
            <a:ext cx="653954" cy="39344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9" idx="6"/>
            <a:endCxn id="70" idx="1"/>
          </p:cNvCxnSpPr>
          <p:nvPr/>
        </p:nvCxnSpPr>
        <p:spPr>
          <a:xfrm>
            <a:off x="681585" y="2768804"/>
            <a:ext cx="633614" cy="755595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 bwMode="auto">
          <a:xfrm>
            <a:off x="4310765" y="2461637"/>
            <a:ext cx="1152525" cy="6505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Exclusions</a:t>
            </a:r>
          </a:p>
        </p:txBody>
      </p:sp>
      <p:cxnSp>
        <p:nvCxnSpPr>
          <p:cNvPr id="89" name="Straight Arrow Connector 88"/>
          <p:cNvCxnSpPr>
            <a:stCxn id="87" idx="3"/>
            <a:endCxn id="24" idx="2"/>
          </p:cNvCxnSpPr>
          <p:nvPr/>
        </p:nvCxnSpPr>
        <p:spPr>
          <a:xfrm>
            <a:off x="5463290" y="2786907"/>
            <a:ext cx="627916" cy="2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6" idx="3"/>
            <a:endCxn id="87" idx="1"/>
          </p:cNvCxnSpPr>
          <p:nvPr/>
        </p:nvCxnSpPr>
        <p:spPr>
          <a:xfrm>
            <a:off x="2475926" y="2097194"/>
            <a:ext cx="1834839" cy="68971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67" idx="3"/>
            <a:endCxn id="87" idx="1"/>
          </p:cNvCxnSpPr>
          <p:nvPr/>
        </p:nvCxnSpPr>
        <p:spPr>
          <a:xfrm>
            <a:off x="2488064" y="2451102"/>
            <a:ext cx="1822701" cy="33580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68" idx="3"/>
            <a:endCxn id="87" idx="1"/>
          </p:cNvCxnSpPr>
          <p:nvPr/>
        </p:nvCxnSpPr>
        <p:spPr>
          <a:xfrm flipV="1">
            <a:off x="2488064" y="2786907"/>
            <a:ext cx="1822701" cy="1810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69" idx="3"/>
            <a:endCxn id="87" idx="1"/>
          </p:cNvCxnSpPr>
          <p:nvPr/>
        </p:nvCxnSpPr>
        <p:spPr>
          <a:xfrm flipV="1">
            <a:off x="2488064" y="2786907"/>
            <a:ext cx="1822701" cy="37534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70" idx="3"/>
            <a:endCxn id="87" idx="1"/>
          </p:cNvCxnSpPr>
          <p:nvPr/>
        </p:nvCxnSpPr>
        <p:spPr>
          <a:xfrm flipV="1">
            <a:off x="2467724" y="2786907"/>
            <a:ext cx="1843041" cy="737492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7" idx="2"/>
            <a:endCxn id="32" idx="0"/>
          </p:cNvCxnSpPr>
          <p:nvPr/>
        </p:nvCxnSpPr>
        <p:spPr>
          <a:xfrm flipH="1">
            <a:off x="4887027" y="3112177"/>
            <a:ext cx="1" cy="263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2" idx="3"/>
            <a:endCxn id="35" idx="1"/>
          </p:cNvCxnSpPr>
          <p:nvPr/>
        </p:nvCxnSpPr>
        <p:spPr>
          <a:xfrm flipV="1">
            <a:off x="5463289" y="2786907"/>
            <a:ext cx="1944972" cy="913904"/>
          </a:xfrm>
          <a:prstGeom prst="bentConnector3">
            <a:avLst>
              <a:gd name="adj1" fmla="val 837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1170290" y="5512027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253396" y="5512027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8034921" y="5512027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0611890" y="5512027"/>
            <a:ext cx="903992" cy="545820"/>
          </a:xfrm>
          <a:prstGeom prst="rect">
            <a:avLst/>
          </a:prstGeom>
          <a:solidFill>
            <a:srgbClr val="00C700"/>
          </a:solidFill>
          <a:ln>
            <a:solidFill>
              <a:srgbClr val="00C7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19436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7" grpId="0" animBg="1"/>
      <p:bldP spid="41" grpId="0"/>
      <p:bldP spid="42" grpId="0" animBg="1"/>
      <p:bldP spid="4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7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9" name="Arc 28"/>
          <p:cNvSpPr/>
          <p:nvPr/>
        </p:nvSpPr>
        <p:spPr>
          <a:xfrm>
            <a:off x="6684711" y="2563289"/>
            <a:ext cx="1362075" cy="2157151"/>
          </a:xfrm>
          <a:prstGeom prst="arc">
            <a:avLst>
              <a:gd name="adj1" fmla="val 16519870"/>
              <a:gd name="adj2" fmla="val 3582836"/>
            </a:avLst>
          </a:prstGeom>
          <a:ln w="508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flipH="1">
            <a:off x="8599236" y="2601389"/>
            <a:ext cx="1768727" cy="1989661"/>
          </a:xfrm>
          <a:prstGeom prst="arc">
            <a:avLst>
              <a:gd name="adj1" fmla="val 16759952"/>
              <a:gd name="adj2" fmla="val 3435890"/>
            </a:avLst>
          </a:prstGeom>
          <a:ln w="508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Prezi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99" y="1575990"/>
            <a:ext cx="6877050" cy="43513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3359" y="6249868"/>
            <a:ext cx="8985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4"/>
              </a:rPr>
              <a:t>http://prezi.com/vioimegmepr1/?utm_campaign=share&amp;utm_medium=copy&amp;rc=ex0share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Have Been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" y="1609942"/>
            <a:ext cx="10058400" cy="38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77986" y="4135554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bg1"/>
                </a:solidFill>
              </a:rPr>
              <a:t>Takeaways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444501"/>
            <a:ext cx="3937003" cy="304800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5824665" y="1506836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16009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Bounded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Bounded Contexts are models with explicit boundaries, where the model is unambiguous within the boundary</a:t>
            </a:r>
          </a:p>
          <a:p>
            <a:r>
              <a:rPr lang="en-US" sz="2400" dirty="0" smtClean="0"/>
              <a:t>Bounded Contexts are useful in many different architectural styles</a:t>
            </a:r>
          </a:p>
          <a:p>
            <a:r>
              <a:rPr lang="en-US" sz="2400" dirty="0" smtClean="0"/>
              <a:t>Identifying Bounded Contexts requires significant effort, so focus on your core business</a:t>
            </a:r>
          </a:p>
          <a:p>
            <a:r>
              <a:rPr lang="en-US" sz="2400" dirty="0" smtClean="0"/>
              <a:t>Many large business applications would derive value from utilizing Bounded Contexts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91" y="266977"/>
            <a:ext cx="3194219" cy="2329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97555" y="131694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 Boarding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Focus on the essential complexity, the domain</a:t>
            </a:r>
          </a:p>
          <a:p>
            <a:r>
              <a:rPr lang="en-US" sz="2400" dirty="0" smtClean="0"/>
              <a:t>It takes time for humans to digest new information</a:t>
            </a:r>
          </a:p>
          <a:p>
            <a:r>
              <a:rPr lang="en-US" sz="2400" dirty="0" smtClean="0"/>
              <a:t>A person will not gain deep knowledge without asking questions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51465"/>
            <a:ext cx="3128529" cy="19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Oracle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Identify an Oracle and/or business users to help refine the model</a:t>
            </a:r>
          </a:p>
          <a:p>
            <a:r>
              <a:rPr lang="en-US" sz="2400" dirty="0" smtClean="0"/>
              <a:t>Learn how to shape questions in business terms </a:t>
            </a:r>
          </a:p>
          <a:p>
            <a:r>
              <a:rPr lang="en-US" sz="2400" dirty="0" smtClean="0"/>
              <a:t>Software design is a collaborative process and requires open communication between business users and developers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26" y="157971"/>
            <a:ext cx="2269947" cy="21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Guru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Stitch together other peoples’ experience to create a larger model</a:t>
            </a:r>
          </a:p>
          <a:p>
            <a:r>
              <a:rPr lang="en-US" sz="2400" dirty="0" smtClean="0"/>
              <a:t>Identify a Guru to use as a sounding board</a:t>
            </a:r>
          </a:p>
          <a:p>
            <a:r>
              <a:rPr lang="en-US" sz="2400" dirty="0" smtClean="0"/>
              <a:t>Use relationships with gray beards to establish context of decisions</a:t>
            </a:r>
          </a:p>
          <a:p>
            <a:r>
              <a:rPr lang="en-US" sz="2400" dirty="0" smtClean="0"/>
              <a:t>Utilize Use Cases to continually validate the model</a:t>
            </a:r>
          </a:p>
          <a:p>
            <a:r>
              <a:rPr lang="en-US" sz="2400" dirty="0" smtClean="0"/>
              <a:t>Take time to analyze the problem domain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362634"/>
            <a:ext cx="1205569" cy="17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Background, environment, framework, setting, or situation surrounding an event or occurrence, which helps explain its full meaning.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New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 smtClean="0"/>
              <a:t>Identify all upstream and downstream business users</a:t>
            </a:r>
          </a:p>
          <a:p>
            <a:r>
              <a:rPr lang="en-US" sz="2400" dirty="0" smtClean="0"/>
              <a:t>Learn about how the business units who interact with your system are divided and what their responsibilities are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00" b="-32500"/>
          <a:stretch/>
        </p:blipFill>
        <p:spPr>
          <a:xfrm>
            <a:off x="10064948" y="-255311"/>
            <a:ext cx="2127052" cy="23397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44820" y="985788"/>
            <a:ext cx="1167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</a:t>
            </a:r>
          </a:p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00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7491" y="1461170"/>
            <a:ext cx="94970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Greg </a:t>
            </a:r>
            <a:r>
              <a:rPr lang="en-US" sz="1600" dirty="0"/>
              <a:t>Young CQRS/DDD talks extensively about bounded </a:t>
            </a:r>
            <a:r>
              <a:rPr lang="en-US" sz="1600" dirty="0" smtClean="0"/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youtu.be/KXqrBySgX-s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Udi </a:t>
            </a:r>
            <a:r>
              <a:rPr lang="en-US" sz="1600" dirty="0" err="1"/>
              <a:t>Dahan</a:t>
            </a:r>
            <a:r>
              <a:rPr lang="en-US" sz="1600" dirty="0"/>
              <a:t> - CQRS and </a:t>
            </a:r>
            <a:r>
              <a:rPr lang="en-US" sz="1600" dirty="0" smtClean="0"/>
              <a:t>DDD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youtu.be/EkEz3pcLdgY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good discussion of Bounded </a:t>
            </a:r>
            <a:r>
              <a:rPr lang="en-US" sz="1600" dirty="0" smtClean="0"/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programmers.stackexchange.com/questions/237513/what-in-reference-to-ddd-is-a-bounded-context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Eric </a:t>
            </a:r>
            <a:r>
              <a:rPr lang="en-US" sz="1600" dirty="0"/>
              <a:t>Evans - </a:t>
            </a:r>
            <a:r>
              <a:rPr lang="en-US" sz="1600" dirty="0" smtClean="0"/>
              <a:t>Domain </a:t>
            </a:r>
            <a:r>
              <a:rPr lang="en-US" sz="1600" dirty="0"/>
              <a:t>Driven </a:t>
            </a:r>
            <a:r>
              <a:rPr lang="en-US" sz="1600" dirty="0" smtClean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6"/>
              </a:rPr>
              <a:t>http://www.infoq.com/presentations/model-to-work-evans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Bounded </a:t>
            </a:r>
            <a:r>
              <a:rPr lang="en-US" sz="1600" dirty="0"/>
              <a:t>Context </a:t>
            </a:r>
            <a:r>
              <a:rPr lang="en-US" sz="1600" dirty="0" smtClean="0"/>
              <a:t>Discussion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culttt.com/2014/11/19/bounded-contexts-context-maps-domain-driven-design/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Eric </a:t>
            </a:r>
            <a:r>
              <a:rPr lang="en-US" sz="1600" dirty="0"/>
              <a:t>Evans - 5 Years after DDD </a:t>
            </a:r>
            <a:r>
              <a:rPr lang="en-US" sz="1600" dirty="0" smtClean="0"/>
              <a:t>pushed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dddcommunity.org/library/evans_2009_1/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Discussion </a:t>
            </a:r>
            <a:r>
              <a:rPr lang="en-US" sz="1600" dirty="0"/>
              <a:t>of importance of bounded </a:t>
            </a:r>
            <a:r>
              <a:rPr lang="en-US" sz="1600" dirty="0" smtClean="0"/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</a:t>
            </a:r>
            <a:r>
              <a:rPr lang="en-US" sz="1600" dirty="0" smtClean="0">
                <a:hlinkClick r:id="rId9"/>
              </a:rPr>
              <a:t>eventuallyconsistent.net/2012/05/14/why-bounded-context-really-matters/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Definition </a:t>
            </a:r>
            <a:r>
              <a:rPr lang="en-US" sz="1600" dirty="0"/>
              <a:t>of </a:t>
            </a:r>
            <a:r>
              <a:rPr lang="en-US" sz="1600" dirty="0" smtClean="0"/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0"/>
              </a:rPr>
              <a:t>http</a:t>
            </a:r>
            <a:r>
              <a:rPr lang="en-US" sz="1600" dirty="0">
                <a:hlinkClick r:id="rId10"/>
              </a:rPr>
              <a:t>://</a:t>
            </a:r>
            <a:r>
              <a:rPr lang="en-US" sz="1600" dirty="0" smtClean="0">
                <a:hlinkClick r:id="rId10"/>
              </a:rPr>
              <a:t>www.urbandictionary.com/define.php?term=context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Bounded </a:t>
            </a:r>
            <a:r>
              <a:rPr lang="en-US" sz="1600" dirty="0"/>
              <a:t>Context </a:t>
            </a:r>
            <a:r>
              <a:rPr lang="en-US" sz="1600" dirty="0" err="1" smtClean="0"/>
              <a:t>Defintion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1"/>
              </a:rPr>
              <a:t>http</a:t>
            </a:r>
            <a:r>
              <a:rPr lang="en-US" sz="1600" dirty="0">
                <a:hlinkClick r:id="rId11"/>
              </a:rPr>
              <a:t>://</a:t>
            </a:r>
            <a:r>
              <a:rPr lang="en-US" sz="1600" dirty="0" smtClean="0">
                <a:hlinkClick r:id="rId11"/>
              </a:rPr>
              <a:t>martinfowler.com/bliki/BoundedContext.html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Context </a:t>
            </a:r>
            <a:r>
              <a:rPr lang="en-US" sz="1600" dirty="0"/>
              <a:t>and Context Mappings in </a:t>
            </a:r>
            <a:r>
              <a:rPr lang="en-US" sz="1600" dirty="0" smtClean="0"/>
              <a:t>DDD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12"/>
              </a:rPr>
              <a:t>http</a:t>
            </a:r>
            <a:r>
              <a:rPr lang="en-US" sz="1600" dirty="0">
                <a:hlinkClick r:id="rId12"/>
              </a:rPr>
              <a:t>://</a:t>
            </a:r>
            <a:r>
              <a:rPr lang="en-US" sz="1600" dirty="0" smtClean="0">
                <a:hlinkClick r:id="rId12"/>
              </a:rPr>
              <a:t>www.infoq.com/articles/ddd-contextmapping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2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547" t="-81682" r="-67548" b="-15017"/>
          <a:stretch/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692" t="-9291" r="-43520" b="-9291"/>
          <a:stretch/>
        </p:blipFill>
        <p:spPr/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65266" y="1013498"/>
            <a:ext cx="10413524" cy="618691"/>
          </a:xfrm>
        </p:spPr>
        <p:txBody>
          <a:bodyPr anchor="t"/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 concentrated and contorted his face while he created a tweet.</a:t>
            </a:r>
          </a:p>
          <a:p>
            <a:endParaRPr lang="en-US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l"/>
            <a:r>
              <a:rPr lang="en-US" sz="2000" dirty="0" smtClean="0"/>
              <a:t>We were all amazed at how insightful and concise his tweet was.</a:t>
            </a:r>
          </a:p>
          <a:p>
            <a:endParaRPr 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pPr algn="l"/>
            <a:r>
              <a:rPr lang="en-US" sz="2000" dirty="0" smtClean="0"/>
              <a:t>We were all amazed by the sound coming from his face. </a:t>
            </a:r>
          </a:p>
          <a:p>
            <a:endParaRPr lang="en-US" sz="20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mtClean="0"/>
              <a:t>Twitter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r>
              <a:rPr lang="en-US" smtClean="0"/>
              <a:t>Musical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3" y="1722770"/>
            <a:ext cx="11851673" cy="429696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Boundary Without Context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United Kingdom &amp; United States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036C9-F9A2-4733-A7EF-4AB647192F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398" y="2481947"/>
            <a:ext cx="178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Would you like to go to a football match?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0493" y="1844554"/>
            <a:ext cx="19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Yeah…I will wear my lucky buckeye pants</a:t>
            </a:r>
            <a:r>
              <a:rPr lang="en-US" sz="1600" dirty="0" smtClean="0"/>
              <a:t>!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0417" y="2994990"/>
            <a:ext cx="101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??Pants??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627142" y="1897172"/>
            <a:ext cx="303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Ok…I </a:t>
            </a:r>
            <a:r>
              <a:rPr lang="en-US" sz="1600" dirty="0"/>
              <a:t>will bring a pencil, paper, and a large rubber, to keep score!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44791" y="2936096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??Rubber??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96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6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1_Custom Design">
  <a:themeElements>
    <a:clrScheme name="6_Blue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0C0"/>
      </a:accent1>
      <a:accent2>
        <a:srgbClr val="00B0F0"/>
      </a:accent2>
      <a:accent3>
        <a:srgbClr val="008DC3"/>
      </a:accent3>
      <a:accent4>
        <a:srgbClr val="007EAE"/>
      </a:accent4>
      <a:accent5>
        <a:srgbClr val="23A1FF"/>
      </a:accent5>
      <a:accent6>
        <a:srgbClr val="2FA6FF"/>
      </a:accent6>
      <a:hlink>
        <a:srgbClr val="005390"/>
      </a:hlink>
      <a:folHlink>
        <a:srgbClr val="2DC7FF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10914</TotalTime>
  <Words>3900</Words>
  <Application>Microsoft Office PowerPoint</Application>
  <PresentationFormat>Widescreen</PresentationFormat>
  <Paragraphs>701</Paragraphs>
  <Slides>71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Star Jedi</vt:lpstr>
      <vt:lpstr>Calibri</vt:lpstr>
      <vt:lpstr>Roboto Medium</vt:lpstr>
      <vt:lpstr>Roboto Light</vt:lpstr>
      <vt:lpstr>FontAwesome</vt:lpstr>
      <vt:lpstr>Wingdings</vt:lpstr>
      <vt:lpstr>Arial</vt:lpstr>
      <vt:lpstr>Roboto Condensed</vt:lpstr>
      <vt:lpstr>1_Custom Design</vt:lpstr>
      <vt:lpstr>Find Your Inner Bounded Context</vt:lpstr>
      <vt:lpstr>Jim Everett</vt:lpstr>
      <vt:lpstr>Outline</vt:lpstr>
      <vt:lpstr>PowerPoint Presentation</vt:lpstr>
      <vt:lpstr>Boundary</vt:lpstr>
      <vt:lpstr>Boundary Examples</vt:lpstr>
      <vt:lpstr>Context</vt:lpstr>
      <vt:lpstr>Context Example</vt:lpstr>
      <vt:lpstr>A Boundary Without Context</vt:lpstr>
      <vt:lpstr>Domain-Driven Design Bounded Context</vt:lpstr>
      <vt:lpstr>DDD Context</vt:lpstr>
      <vt:lpstr>DDD Unbounded Context Example</vt:lpstr>
      <vt:lpstr>Apply Context To Software</vt:lpstr>
      <vt:lpstr>Ubiquitous Language</vt:lpstr>
      <vt:lpstr>Ambiguity</vt:lpstr>
      <vt:lpstr>DDD Boundary</vt:lpstr>
      <vt:lpstr>DDD Bounded Context</vt:lpstr>
      <vt:lpstr>Bounded Context == Language</vt:lpstr>
      <vt:lpstr>PowerPoint Presentation</vt:lpstr>
      <vt:lpstr>Is this yours?</vt:lpstr>
      <vt:lpstr>So What?</vt:lpstr>
      <vt:lpstr>How did we get here?</vt:lpstr>
      <vt:lpstr>Cognitive Burden</vt:lpstr>
      <vt:lpstr>Essential Complexity is the Model</vt:lpstr>
      <vt:lpstr>Importance</vt:lpstr>
      <vt:lpstr>Application</vt:lpstr>
      <vt:lpstr>Cost of Bounded Contexts</vt:lpstr>
      <vt:lpstr>PowerPoint Presentation</vt:lpstr>
      <vt:lpstr>A long time ago  in A far away place.</vt:lpstr>
      <vt:lpstr>Colorado</vt:lpstr>
      <vt:lpstr>Developer</vt:lpstr>
      <vt:lpstr>Tim is Reasonably Bright</vt:lpstr>
      <vt:lpstr>Marijuana is Not Legal </vt:lpstr>
      <vt:lpstr>2009</vt:lpstr>
      <vt:lpstr>New Opportunity</vt:lpstr>
      <vt:lpstr>PowerPoint Presentation</vt:lpstr>
      <vt:lpstr>Tool On Boarding</vt:lpstr>
      <vt:lpstr>Technical On Boarding</vt:lpstr>
      <vt:lpstr>Application On Boarding</vt:lpstr>
      <vt:lpstr>Cerberus</vt:lpstr>
      <vt:lpstr>Tim’s Mental Model 1</vt:lpstr>
      <vt:lpstr>The Code</vt:lpstr>
      <vt:lpstr>Medical Event</vt:lpstr>
      <vt:lpstr>Timer Started</vt:lpstr>
      <vt:lpstr>Overpayment</vt:lpstr>
      <vt:lpstr>Communication Pattern</vt:lpstr>
      <vt:lpstr>Mental Model Is Context</vt:lpstr>
      <vt:lpstr>New Project</vt:lpstr>
      <vt:lpstr>The Oracle</vt:lpstr>
      <vt:lpstr>Oracle, Developer, Business</vt:lpstr>
      <vt:lpstr>Learning a new Language</vt:lpstr>
      <vt:lpstr>Success</vt:lpstr>
      <vt:lpstr>Tim’s Mental Model 2</vt:lpstr>
      <vt:lpstr>Tim the Architect</vt:lpstr>
      <vt:lpstr>Solution Architecture Document</vt:lpstr>
      <vt:lpstr>The Guru</vt:lpstr>
      <vt:lpstr>Collaboration</vt:lpstr>
      <vt:lpstr>Tim’s Mental Model 3</vt:lpstr>
      <vt:lpstr>Validate Model</vt:lpstr>
      <vt:lpstr>New Integration</vt:lpstr>
      <vt:lpstr>Tim’s Mental Model 4</vt:lpstr>
      <vt:lpstr>Result</vt:lpstr>
      <vt:lpstr>Prezi</vt:lpstr>
      <vt:lpstr>What Could Have Been</vt:lpstr>
      <vt:lpstr>PowerPoint Presentation</vt:lpstr>
      <vt:lpstr>Takeaways</vt:lpstr>
      <vt:lpstr>Takeaways</vt:lpstr>
      <vt:lpstr>Takeaways</vt:lpstr>
      <vt:lpstr>Takeaways</vt:lpstr>
      <vt:lpstr>Takeaways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Your Inner Bounded Context</dc:title>
  <dc:creator>Jim Everett</dc:creator>
  <cp:lastModifiedBy>Jim Everett</cp:lastModifiedBy>
  <cp:revision>418</cp:revision>
  <dcterms:created xsi:type="dcterms:W3CDTF">2015-11-08T18:06:03Z</dcterms:created>
  <dcterms:modified xsi:type="dcterms:W3CDTF">2016-01-07T14:46:01Z</dcterms:modified>
</cp:coreProperties>
</file>