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Montserrat-bold.fntdata"/><Relationship Id="rId12" Type="http://schemas.openxmlformats.org/officeDocument/2006/relationships/slide" Target="slides/slide7.xml"/><Relationship Id="rId23" Type="http://schemas.openxmlformats.org/officeDocument/2006/relationships/font" Target="fonts/Montserrat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site: 64% of total, old site: 73% of total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05850" y="-52922"/>
            <a:ext cx="9269099" cy="5322000"/>
          </a:xfrm>
          <a:prstGeom prst="rect">
            <a:avLst/>
          </a:prstGeom>
          <a:solidFill>
            <a:srgbClr val="0E30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409425" y="1584475"/>
            <a:ext cx="85329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600">
                <a:solidFill>
                  <a:srgbClr val="EE6123"/>
                </a:solidFill>
                <a:latin typeface="Montserrat"/>
                <a:ea typeface="Montserrat"/>
                <a:cs typeface="Montserrat"/>
                <a:sym typeface="Montserrat"/>
              </a:rPr>
              <a:t>TITLE OF YOUR PRESO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485625" y="2169540"/>
            <a:ext cx="5367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E61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409425" y="4323589"/>
            <a:ext cx="5367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March 19th, 2015</a:t>
            </a:r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7925" y="4442825"/>
            <a:ext cx="957449" cy="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61B3DE"/>
              </a:buClr>
              <a:defRPr>
                <a:solidFill>
                  <a:srgbClr val="61B3DE"/>
                </a:solidFill>
              </a:defRPr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ank you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87650" y="-52925"/>
            <a:ext cx="9432600" cy="5322000"/>
          </a:xfrm>
          <a:prstGeom prst="rect">
            <a:avLst/>
          </a:prstGeom>
          <a:solidFill>
            <a:srgbClr val="0E30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-125100" y="1889275"/>
            <a:ext cx="9269099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EE612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49975" y="3884125"/>
            <a:ext cx="957449" cy="5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2757600" y="2662125"/>
            <a:ext cx="3503699" cy="668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61B3DE"/>
              </a:buClr>
              <a:defRPr>
                <a:solidFill>
                  <a:srgbClr val="61B3DE"/>
                </a:solidFill>
              </a:defRPr>
            </a:lvl1pPr>
            <a:lvl2pPr lvl="1">
              <a:spcBef>
                <a:spcPts val="0"/>
              </a:spcBef>
              <a:buClr>
                <a:srgbClr val="0E3042"/>
              </a:buClr>
              <a:defRPr>
                <a:solidFill>
                  <a:srgbClr val="0E3042"/>
                </a:solidFill>
              </a:defRPr>
            </a:lvl2pPr>
            <a:lvl3pPr lvl="2">
              <a:spcBef>
                <a:spcPts val="0"/>
              </a:spcBef>
              <a:buClr>
                <a:srgbClr val="0E3042"/>
              </a:buClr>
              <a:defRPr>
                <a:solidFill>
                  <a:srgbClr val="0E3042"/>
                </a:solidFill>
              </a:defRPr>
            </a:lvl3pPr>
            <a:lvl4pPr lvl="3">
              <a:spcBef>
                <a:spcPts val="0"/>
              </a:spcBef>
              <a:buClr>
                <a:srgbClr val="0E3042"/>
              </a:buClr>
              <a:defRPr>
                <a:solidFill>
                  <a:srgbClr val="0E3042"/>
                </a:solidFill>
              </a:defRPr>
            </a:lvl4pPr>
            <a:lvl5pPr lvl="4">
              <a:spcBef>
                <a:spcPts val="0"/>
              </a:spcBef>
              <a:buClr>
                <a:srgbClr val="0E3042"/>
              </a:buClr>
              <a:defRPr>
                <a:solidFill>
                  <a:srgbClr val="0E3042"/>
                </a:solidFill>
              </a:defRPr>
            </a:lvl5pPr>
            <a:lvl6pPr lvl="5">
              <a:spcBef>
                <a:spcPts val="0"/>
              </a:spcBef>
              <a:buClr>
                <a:srgbClr val="0E3042"/>
              </a:buClr>
              <a:defRPr>
                <a:solidFill>
                  <a:srgbClr val="0E3042"/>
                </a:solidFill>
              </a:defRPr>
            </a:lvl6pPr>
            <a:lvl7pPr lvl="6">
              <a:spcBef>
                <a:spcPts val="0"/>
              </a:spcBef>
              <a:buClr>
                <a:srgbClr val="0E3042"/>
              </a:buClr>
              <a:defRPr>
                <a:solidFill>
                  <a:srgbClr val="0E3042"/>
                </a:solidFill>
              </a:defRPr>
            </a:lvl7pPr>
            <a:lvl8pPr lvl="7">
              <a:spcBef>
                <a:spcPts val="0"/>
              </a:spcBef>
              <a:buClr>
                <a:srgbClr val="0E3042"/>
              </a:buClr>
              <a:defRPr>
                <a:solidFill>
                  <a:srgbClr val="0E3042"/>
                </a:solidFill>
              </a:defRPr>
            </a:lvl8pPr>
            <a:lvl9pPr lvl="8">
              <a:spcBef>
                <a:spcPts val="0"/>
              </a:spcBef>
              <a:buClr>
                <a:srgbClr val="0E3042"/>
              </a:buClr>
              <a:defRPr>
                <a:solidFill>
                  <a:srgbClr val="0E304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1pPr>
            <a:lvl2pPr lvl="1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2pPr>
            <a:lvl3pPr lvl="2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3pPr>
            <a:lvl4pPr lvl="3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4pPr>
            <a:lvl5pPr lvl="4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5pPr>
            <a:lvl6pPr lvl="5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6pPr>
            <a:lvl7pPr lvl="6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7pPr>
            <a:lvl8pPr lvl="7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250" y="13050"/>
            <a:ext cx="9144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50"/>
            <a:ext cx="9144000" cy="5143499"/>
          </a:xfrm>
          <a:prstGeom prst="rect">
            <a:avLst/>
          </a:prstGeom>
          <a:solidFill>
            <a:srgbClr val="61B3DE">
              <a:alpha val="181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1pPr>
            <a:lvl2pPr lvl="1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2pPr>
            <a:lvl3pPr lvl="2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3pPr>
            <a:lvl4pPr lvl="3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4pPr>
            <a:lvl5pPr lvl="4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5pPr>
            <a:lvl6pPr lvl="5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6pPr>
            <a:lvl7pPr lvl="6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7pPr>
            <a:lvl8pPr lvl="7" rtl="0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rgbClr val="0E30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61B3DE"/>
              </a:buClr>
              <a:buSzPct val="100000"/>
              <a:buFont typeface="Montserrat"/>
              <a:buNone/>
              <a:defRPr b="1" sz="2800">
                <a:solidFill>
                  <a:srgbClr val="61B3D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61B3DE"/>
              </a:buClr>
              <a:buSzPct val="100000"/>
              <a:buFont typeface="Montserrat"/>
              <a:buNone/>
              <a:defRPr b="1" sz="3600">
                <a:solidFill>
                  <a:srgbClr val="61B3D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61B3DE"/>
              </a:buClr>
              <a:buSzPct val="100000"/>
              <a:buFont typeface="Montserrat"/>
              <a:buNone/>
              <a:defRPr b="1" sz="3600">
                <a:solidFill>
                  <a:srgbClr val="61B3D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61B3DE"/>
              </a:buClr>
              <a:buSzPct val="100000"/>
              <a:buFont typeface="Montserrat"/>
              <a:buNone/>
              <a:defRPr b="1" sz="3600">
                <a:solidFill>
                  <a:srgbClr val="61B3D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61B3DE"/>
              </a:buClr>
              <a:buSzPct val="100000"/>
              <a:buFont typeface="Montserrat"/>
              <a:buNone/>
              <a:defRPr b="1" sz="3600">
                <a:solidFill>
                  <a:srgbClr val="61B3D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61B3DE"/>
              </a:buClr>
              <a:buSzPct val="100000"/>
              <a:buFont typeface="Montserrat"/>
              <a:buNone/>
              <a:defRPr b="1" sz="3600">
                <a:solidFill>
                  <a:srgbClr val="61B3D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61B3DE"/>
              </a:buClr>
              <a:buSzPct val="100000"/>
              <a:buFont typeface="Montserrat"/>
              <a:buNone/>
              <a:defRPr b="1" sz="3600">
                <a:solidFill>
                  <a:srgbClr val="61B3D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61B3DE"/>
              </a:buClr>
              <a:buSzPct val="100000"/>
              <a:buFont typeface="Montserrat"/>
              <a:buNone/>
              <a:defRPr b="1" sz="3600">
                <a:solidFill>
                  <a:srgbClr val="61B3D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61B3DE"/>
              </a:buClr>
              <a:buSzPct val="100000"/>
              <a:buFont typeface="Montserrat"/>
              <a:buNone/>
              <a:defRPr b="1" sz="3600">
                <a:solidFill>
                  <a:srgbClr val="61B3D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0E3042"/>
              </a:buClr>
              <a:buSzPct val="100000"/>
              <a:buFont typeface="Montserrat"/>
              <a:defRPr sz="2200">
                <a:solidFill>
                  <a:srgbClr val="0E304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0E3042"/>
              </a:buClr>
              <a:buSzPct val="100000"/>
              <a:buFont typeface="Montserrat"/>
              <a:defRPr sz="2000">
                <a:solidFill>
                  <a:srgbClr val="0E304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0E3042"/>
              </a:buClr>
              <a:buSzPct val="100000"/>
              <a:buFont typeface="Montserrat"/>
              <a:defRPr sz="1800">
                <a:solidFill>
                  <a:srgbClr val="0E304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0E3042"/>
              </a:buClr>
              <a:buSzPct val="100000"/>
              <a:buFont typeface="Montserrat"/>
              <a:defRPr sz="1600">
                <a:solidFill>
                  <a:srgbClr val="0E304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0E3042"/>
              </a:buClr>
              <a:buSzPct val="100000"/>
              <a:buFont typeface="Montserrat"/>
              <a:defRPr sz="1600">
                <a:solidFill>
                  <a:srgbClr val="0E304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0E3042"/>
              </a:buClr>
              <a:buSzPct val="100000"/>
              <a:buFont typeface="Montserrat"/>
              <a:defRPr sz="1600">
                <a:solidFill>
                  <a:srgbClr val="0E304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0E3042"/>
              </a:buClr>
              <a:buSzPct val="100000"/>
              <a:buFont typeface="Montserrat"/>
              <a:defRPr sz="1600">
                <a:solidFill>
                  <a:srgbClr val="0E304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0E3042"/>
              </a:buClr>
              <a:buSzPct val="100000"/>
              <a:buFont typeface="Montserrat"/>
              <a:defRPr sz="1600">
                <a:solidFill>
                  <a:srgbClr val="0E304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0E3042"/>
              </a:buClr>
              <a:buSzPct val="100000"/>
              <a:buFont typeface="Montserrat"/>
              <a:defRPr sz="1600">
                <a:solidFill>
                  <a:srgbClr val="0E304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" name="Shape 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65475" y="4511725"/>
            <a:ext cx="879800" cy="4861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0"/>
            <a:ext cx="9266999" cy="5143499"/>
          </a:xfrm>
          <a:prstGeom prst="rect">
            <a:avLst/>
          </a:prstGeom>
          <a:solidFill>
            <a:srgbClr val="0E30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409425" y="922525"/>
            <a:ext cx="85329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600">
                <a:solidFill>
                  <a:srgbClr val="EE6123"/>
                </a:solidFill>
                <a:latin typeface="Montserrat"/>
                <a:ea typeface="Montserrat"/>
                <a:cs typeface="Montserrat"/>
                <a:sym typeface="Montserrat"/>
              </a:rPr>
              <a:t>Modular Design 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449850" y="3010390"/>
            <a:ext cx="5367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E61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409425" y="4374389"/>
            <a:ext cx="5367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06010"/>
                </a:solidFill>
                <a:latin typeface="Montserrat"/>
                <a:ea typeface="Montserrat"/>
                <a:cs typeface="Montserrat"/>
                <a:sym typeface="Montserrat"/>
              </a:rPr>
              <a:t>Erin Depew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January 7th 2016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925" y="4442825"/>
            <a:ext cx="957449" cy="5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4650" y="2461550"/>
            <a:ext cx="957450" cy="9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85625" y="1734050"/>
            <a:ext cx="85329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600">
                <a:solidFill>
                  <a:srgbClr val="F7FBFD"/>
                </a:solidFill>
                <a:latin typeface="Montserrat"/>
                <a:ea typeface="Montserrat"/>
                <a:cs typeface="Montserrat"/>
                <a:sym typeface="Montserrat"/>
              </a:rPr>
              <a:t>Developing, Maintaining, and Extending Component-Based CSS 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Current State of CSS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45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BEM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SMACSS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OOCSS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Utility Classes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Stats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910975"/>
            <a:ext cx="68199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Stats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2" y="965225"/>
            <a:ext cx="67341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Stats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987175"/>
            <a:ext cx="67818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Stats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2" y="1004000"/>
            <a:ext cx="66960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React Inline Styles?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8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Netscape’s JSSS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Separation of concerns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buNone/>
            </a:pPr>
            <a:r>
              <a:rPr lang="en" sz="1600"/>
              <a:t>DOM weight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buNone/>
            </a:pPr>
            <a:r>
              <a:rPr lang="en" sz="1600"/>
              <a:t>High-specificity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buNone/>
            </a:pPr>
            <a:r>
              <a:rPr lang="en" sz="1600"/>
              <a:t>CSS solutions for dynamic styling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Alternative solutions for cascading issues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the Catch?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8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Requires discipline and restraint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Requires a CSS preprocessing language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Naming stuff is hard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 particularly DRY 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8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Simplified hierarchy</a:t>
            </a:r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Reduce nested selectors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1:1 relationships and no element styles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Readable HTML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Smaller CSS files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(Relatively) stress-free maintenance and refactoring! </a:t>
            </a:r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 - Hierarchy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45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Globals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Simplified Pattern Lab model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 to one relationships</a:t>
            </a:r>
          </a:p>
          <a:p>
            <a:pPr lv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lnSpc>
                <a:spcPct val="1656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Unidirectional Hierarchy </a:t>
            </a:r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File Structure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|-- CSS</a:t>
            </a:r>
            <a:br>
              <a:rPr lang="en" sz="1800"/>
            </a:br>
            <a:r>
              <a:rPr lang="en" sz="1800"/>
              <a:t>    |-- atoms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|-- _button.scss… </a:t>
            </a:r>
            <a:br>
              <a:rPr lang="en" sz="1800"/>
            </a:br>
            <a:r>
              <a:rPr lang="en" sz="1800"/>
              <a:t>    |-- molecules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|-- _bitlink-item.scss… </a:t>
            </a:r>
            <a:br>
              <a:rPr lang="en" sz="1800"/>
            </a:br>
            <a:r>
              <a:rPr lang="en" sz="1800"/>
              <a:t>    |-- templates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 |-- _layout.scss… </a:t>
            </a:r>
            <a:br>
              <a:rPr lang="en" sz="1800"/>
            </a:br>
            <a:r>
              <a:rPr lang="en" sz="1800"/>
              <a:t>    |-- globals</a:t>
            </a:r>
            <a:br>
              <a:rPr lang="en" sz="1800"/>
            </a:br>
            <a:r>
              <a:rPr lang="en" sz="1800"/>
              <a:t>        |-- _colors.scss</a:t>
            </a:r>
            <a:br>
              <a:rPr lang="en" sz="1800"/>
            </a:br>
            <a:r>
              <a:rPr lang="en" sz="1800"/>
              <a:t>        |-- _fonts.scss</a:t>
            </a:r>
            <a:br>
              <a:rPr lang="en" sz="1800"/>
            </a:br>
            <a:r>
              <a:rPr lang="en" sz="1800"/>
              <a:t>        |-- _reset.scss…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 - Components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45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Parts of a component: </a:t>
            </a:r>
          </a:p>
          <a:p>
            <a:pPr indent="0" lvl="0" marL="45720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Name</a:t>
            </a:r>
          </a:p>
          <a:p>
            <a:pPr indent="0" lvl="0" marL="45720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Children</a:t>
            </a:r>
          </a:p>
          <a:p>
            <a:pPr indent="0" lvl="0" marL="45720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Nested Components</a:t>
            </a:r>
          </a:p>
          <a:p>
            <a:pPr indent="-69850" lvl="0" marL="457200" rtl="0">
              <a:lnSpc>
                <a:spcPct val="1656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Aspect</a:t>
            </a:r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Component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900" y="1063375"/>
            <a:ext cx="4215649" cy="385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Component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8725"/>
            <a:ext cx="8153400" cy="252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Sass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795" y="1063375"/>
            <a:ext cx="2771579" cy="392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375" y="1139575"/>
            <a:ext cx="2473725" cy="38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Stats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015100"/>
            <a:ext cx="67818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Stats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910975"/>
            <a:ext cx="68199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Bitly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