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Make introductions; Pirnat fairly new to Django, have learned a lot about it from Mike and Dave over the course of preparing the tutorial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Mac? Linux? Windows? Python experience? Web dev? Django? Rails? etc? Pairing?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Mac? Linux? Windows? Python experience? Web dev? Django? Rails? etc? Pairing?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Mac? Linux? Windows? Python experience? Web dev? Django? Rails? etc? Pairing?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Here's what we're going to be doing today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224F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 flipV="1">
            <a:off x="1237307" y="5742731"/>
            <a:ext cx="10527814" cy="299"/>
          </a:xfrm>
          <a:prstGeom prst="line">
            <a:avLst/>
          </a:prstGeom>
          <a:ln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270000" y="1143000"/>
            <a:ext cx="10464800" cy="44577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11000">
                <a:solidFill>
                  <a:srgbClr val="FFFFFF"/>
                </a:solidFill>
                <a:latin typeface="Grotesk FS Bold Condensed"/>
                <a:ea typeface="Grotesk FS Bold Condensed"/>
                <a:cs typeface="Grotesk FS Bold Condensed"/>
                <a:sym typeface="Grotesk FS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sz="half" idx="1"/>
          </p:nvPr>
        </p:nvSpPr>
        <p:spPr>
          <a:xfrm>
            <a:off x="1270000" y="6057900"/>
            <a:ext cx="10464800" cy="25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FFFFFF"/>
                </a:solidFill>
                <a:latin typeface="Grotesk FS Light Condensed"/>
                <a:ea typeface="Grotesk FS Light Condensed"/>
                <a:cs typeface="Grotesk FS Light Condensed"/>
                <a:sym typeface="Grotesk FS Ligh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Grotesk FS Light Condensed"/>
                <a:ea typeface="Grotesk FS Light Condensed"/>
                <a:cs typeface="Grotesk FS Light Condensed"/>
                <a:sym typeface="Grotesk FS Ligh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Grotesk FS Light Condensed"/>
                <a:ea typeface="Grotesk FS Light Condensed"/>
                <a:cs typeface="Grotesk FS Light Condensed"/>
                <a:sym typeface="Grotesk FS Ligh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Grotesk FS Light Condensed"/>
                <a:ea typeface="Grotesk FS Light Condensed"/>
                <a:cs typeface="Grotesk FS Light Condensed"/>
                <a:sym typeface="Grotesk FS Ligh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1800">
                <a:solidFill>
                  <a:srgbClr val="FFFFFF"/>
                </a:solidFill>
                <a:latin typeface="Grotesk FS Light Condensed"/>
                <a:ea typeface="Grotesk FS Light Condensed"/>
                <a:cs typeface="Grotesk FS Light Condensed"/>
                <a:sym typeface="Grotesk FS Light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787400"/>
            <a:ext cx="13004800" cy="1270000"/>
          </a:xfrm>
          <a:prstGeom prst="rect">
            <a:avLst/>
          </a:prstGeom>
          <a:solidFill>
            <a:srgbClr val="224F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1270000" y="762000"/>
            <a:ext cx="10464800" cy="1422400"/>
          </a:xfrm>
          <a:prstGeom prst="rect">
            <a:avLst/>
          </a:prstGeom>
        </p:spPr>
        <p:txBody>
          <a:bodyPr/>
          <a:lstStyle>
            <a:lvl1pPr algn="l">
              <a:lnSpc>
                <a:spcPct val="70000"/>
              </a:lnSpc>
              <a:defRPr sz="8400">
                <a:solidFill>
                  <a:srgbClr val="FFFFFF"/>
                </a:solidFill>
                <a:latin typeface="Grotesk FS Bold Condensed"/>
                <a:ea typeface="Grotesk FS Bold Condensed"/>
                <a:cs typeface="Grotesk FS Bold Condensed"/>
                <a:sym typeface="Grotesk FS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t">
            <a:noAutofit/>
          </a:bodyPr>
          <a:lstStyle>
            <a:lvl1pPr marL="774700" indent="-457200">
              <a:spcBef>
                <a:spcPts val="2400"/>
              </a:spcBef>
              <a:buSzPct val="120000"/>
              <a:defRPr sz="4200">
                <a:latin typeface="Grotesk FS Light"/>
                <a:ea typeface="Grotesk FS Light"/>
                <a:cs typeface="Grotesk FS Light"/>
                <a:sym typeface="Grotesk FS Light"/>
              </a:defRPr>
            </a:lvl1pPr>
            <a:lvl2pPr marL="1219200" indent="-457200">
              <a:spcBef>
                <a:spcPts val="2400"/>
              </a:spcBef>
              <a:buSzPct val="120000"/>
              <a:defRPr>
                <a:latin typeface="Grotesk FS Light"/>
                <a:ea typeface="Grotesk FS Light"/>
                <a:cs typeface="Grotesk FS Light"/>
                <a:sym typeface="Grotesk FS Light"/>
              </a:defRPr>
            </a:lvl2pPr>
            <a:lvl3pPr marL="1663700" indent="-457200">
              <a:spcBef>
                <a:spcPts val="2400"/>
              </a:spcBef>
              <a:buSzPct val="120000"/>
              <a:defRPr sz="3000">
                <a:latin typeface="Grotesk FS Light"/>
                <a:ea typeface="Grotesk FS Light"/>
                <a:cs typeface="Grotesk FS Light"/>
                <a:sym typeface="Grotesk FS Light"/>
              </a:defRPr>
            </a:lvl3pPr>
            <a:lvl4pPr marL="2108200" indent="-457200">
              <a:spcBef>
                <a:spcPts val="2400"/>
              </a:spcBef>
              <a:buSzPct val="120000"/>
              <a:defRPr sz="2800">
                <a:latin typeface="Grotesk FS Light"/>
                <a:ea typeface="Grotesk FS Light"/>
                <a:cs typeface="Grotesk FS Light"/>
                <a:sym typeface="Grotesk FS Light"/>
              </a:defRPr>
            </a:lvl4pPr>
            <a:lvl5pPr marL="2552700" indent="-457200">
              <a:spcBef>
                <a:spcPts val="2400"/>
              </a:spcBef>
              <a:buSzPct val="120000"/>
              <a:defRPr sz="2400">
                <a:latin typeface="Grotesk FS Light"/>
                <a:ea typeface="Grotesk FS Light"/>
                <a:cs typeface="Grotesk FS Light"/>
                <a:sym typeface="Grotesk F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4F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sz="8400">
                <a:solidFill>
                  <a:srgbClr val="FFFFFF"/>
                </a:solidFill>
                <a:latin typeface="Grotesk FS Bold Condensed"/>
                <a:ea typeface="Grotesk FS Bold Condensed"/>
                <a:cs typeface="Grotesk FS Bold Condensed"/>
                <a:sym typeface="Grotesk FS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787400"/>
            <a:ext cx="13004800" cy="1270000"/>
          </a:xfrm>
          <a:prstGeom prst="rect">
            <a:avLst/>
          </a:prstGeom>
          <a:solidFill>
            <a:srgbClr val="224F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1270000" y="762000"/>
            <a:ext cx="10464800" cy="1422400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rgbClr val="FFFFFF"/>
                </a:solidFill>
                <a:latin typeface="Grotesk FS Bold Condensed"/>
                <a:ea typeface="Grotesk FS Bold Condensed"/>
                <a:cs typeface="Grotesk FS Bold Condensed"/>
                <a:sym typeface="Grotesk FS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>
            <a:noAutofit/>
          </a:bodyPr>
          <a:lstStyle>
            <a:lvl1pPr marL="698500" indent="-381000">
              <a:lnSpc>
                <a:spcPct val="90000"/>
              </a:lnSpc>
              <a:spcBef>
                <a:spcPts val="3800"/>
              </a:spcBef>
              <a:buSzPct val="120000"/>
              <a:defRPr sz="3200">
                <a:latin typeface="Grotesk FS Light"/>
                <a:ea typeface="Grotesk FS Light"/>
                <a:cs typeface="Grotesk FS Light"/>
                <a:sym typeface="Grotesk FS Light"/>
              </a:defRPr>
            </a:lvl1pPr>
            <a:lvl2pPr marL="1143000" indent="-381000">
              <a:lnSpc>
                <a:spcPct val="90000"/>
              </a:lnSpc>
              <a:spcBef>
                <a:spcPts val="3800"/>
              </a:spcBef>
              <a:buSzPct val="120000"/>
              <a:defRPr sz="2400">
                <a:latin typeface="Grotesk FS Light"/>
                <a:ea typeface="Grotesk FS Light"/>
                <a:cs typeface="Grotesk FS Light"/>
                <a:sym typeface="Grotesk FS Light"/>
              </a:defRPr>
            </a:lvl2pPr>
            <a:lvl3pPr marL="1587500" indent="-381000">
              <a:lnSpc>
                <a:spcPct val="90000"/>
              </a:lnSpc>
              <a:spcBef>
                <a:spcPts val="3800"/>
              </a:spcBef>
              <a:buSzPct val="120000"/>
              <a:defRPr sz="1400">
                <a:latin typeface="Grotesk FS Light"/>
                <a:ea typeface="Grotesk FS Light"/>
                <a:cs typeface="Grotesk FS Light"/>
                <a:sym typeface="Grotesk FS Light"/>
              </a:defRPr>
            </a:lvl3pPr>
            <a:lvl4pPr marL="2032000" indent="-381000">
              <a:lnSpc>
                <a:spcPct val="90000"/>
              </a:lnSpc>
              <a:spcBef>
                <a:spcPts val="3800"/>
              </a:spcBef>
              <a:buSzPct val="120000"/>
              <a:defRPr sz="1400">
                <a:latin typeface="Grotesk FS Light"/>
                <a:ea typeface="Grotesk FS Light"/>
                <a:cs typeface="Grotesk FS Light"/>
                <a:sym typeface="Grotesk FS Light"/>
              </a:defRPr>
            </a:lvl4pPr>
            <a:lvl5pPr marL="2476500" indent="-381000">
              <a:lnSpc>
                <a:spcPct val="90000"/>
              </a:lnSpc>
              <a:spcBef>
                <a:spcPts val="3800"/>
              </a:spcBef>
              <a:buSzPct val="120000"/>
              <a:defRPr sz="1200">
                <a:latin typeface="Grotesk FS Light"/>
                <a:ea typeface="Grotesk FS Light"/>
                <a:cs typeface="Grotesk FS Light"/>
                <a:sym typeface="Grotesk F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.5/tutorial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python.org/3.5/tutorial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traceback.org" TargetMode="External"/><Relationship Id="rId3" Type="http://schemas.openxmlformats.org/officeDocument/2006/relationships/hyperlink" Target="http://mike.pirnat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merriam-webster.com/dictionary/koan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stanek/python_koans" TargetMode="External"/><Relationship Id="rId4" Type="http://schemas.openxmlformats.org/officeDocument/2006/relationships/hyperlink" Target="http://prereqs.codemash.org/Files/python_koans-master.zip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Koans: An Introduction to Python</a:t>
            </a:r>
          </a:p>
        </p:txBody>
      </p:sp>
      <p:sp>
        <p:nvSpPr>
          <p:cNvPr id="158" name="Shape 15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David Stanek  •  CodeMash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 helpful hints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the name of the test as it tells you what the koan is trying to teach</a:t>
            </a:r>
          </a:p>
          <a:p>
            <a:pPr/>
            <a:r>
              <a:t>Follow the links in the comments to read the supporting materials</a:t>
            </a:r>
          </a:p>
          <a:p>
            <a:pPr/>
            <a:r>
              <a:t>Read the entire body of the test method and not just the line where the error occurred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Notes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1270000" y="2553493"/>
            <a:ext cx="10464800" cy="6236445"/>
          </a:xfrm>
          <a:prstGeom prst="rect">
            <a:avLst/>
          </a:prstGeom>
        </p:spPr>
        <p:txBody>
          <a:bodyPr/>
          <a:lstStyle/>
          <a:p>
            <a:pPr/>
            <a:r>
              <a:t>Some tests will require you to open interactive Python to do some experimenting -or- writing code in temporary scripts</a:t>
            </a:r>
          </a:p>
          <a:p>
            <a:pPr/>
            <a:r>
              <a:t>Using help is NOT cheating</a:t>
            </a:r>
          </a:p>
          <a:p>
            <a:pPr lvl="1"/>
            <a:r>
              <a:t>help() in the interactive interpreter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https://docs.python.org/3.5/tutorial/</a:t>
            </a:r>
          </a:p>
          <a:p>
            <a:pPr lvl="1"/>
            <a:r>
              <a:t>Internets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1270000" y="2553493"/>
            <a:ext cx="10464800" cy="6236445"/>
          </a:xfrm>
          <a:prstGeom prst="rect">
            <a:avLst/>
          </a:prstGeom>
        </p:spPr>
        <p:txBody>
          <a:bodyPr/>
          <a:lstStyle/>
          <a:p>
            <a:pPr/>
            <a:r>
              <a:t>Some tests will require you to open interactive Python to do some experimenting -or- writing code in temporary scripts</a:t>
            </a:r>
          </a:p>
          <a:p>
            <a:pPr/>
            <a:r>
              <a:t>Using help is NOT cheating</a:t>
            </a:r>
          </a:p>
          <a:p>
            <a:pPr lvl="1"/>
            <a:r>
              <a:t>help() in the interactive interpreter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https://docs.python.org/3.5/tutorial/</a:t>
            </a:r>
          </a:p>
          <a:p>
            <a:pPr lvl="1"/>
            <a:r>
              <a:t>Internets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your marks,</a:t>
            </a:r>
          </a:p>
          <a:p>
            <a:pPr/>
            <a:r>
              <a:t>Get set,</a:t>
            </a:r>
          </a:p>
          <a:p>
            <a:pPr/>
            <a:r>
              <a:t>GO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Nothing to see here. You should be working!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did you learn?</a:t>
            </a:r>
          </a:p>
          <a:p>
            <a:pPr/>
            <a:r>
              <a:t>What surprised you?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Us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  <a:r>
              <a:t>David Stanek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t>Rackspace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rPr>
                <a:hlinkClick r:id="rId2" invalidUrl="" action="" tgtFrame="" tooltip="" history="1" highlightClick="0" endSnd="0"/>
              </a:rPr>
              <a:t>http://traceback.org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t>@dstanek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t>dstanek@dstanek.com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</a:p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</a:p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</a:p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</a:p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</a:p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  <a:r>
              <a:t>Mike Pirnat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t>American Greetings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rPr>
                <a:hlinkClick r:id="rId3" invalidUrl="" action="" tgtFrame="" tooltip="" history="1" highlightClick="0" endSnd="0"/>
              </a:rPr>
              <a:t>http://mike.pirnat.com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t>@mpirnat</a:t>
            </a:r>
          </a:p>
          <a:p>
            <a:pPr lvl="1" marL="0" indent="381000">
              <a:lnSpc>
                <a:spcPct val="1000"/>
              </a:lnSpc>
              <a:buSzTx/>
              <a:buNone/>
            </a:pPr>
            <a:r>
              <a:t>mpirnat@gmail.com</a:t>
            </a:r>
          </a:p>
          <a:p>
            <a:pPr marL="0" indent="0">
              <a:lnSpc>
                <a:spcPct val="1000"/>
              </a:lnSpc>
              <a:spcBef>
                <a:spcPts val="4200"/>
              </a:spcBef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Lean about Koans and the Koans process</a:t>
            </a:r>
          </a:p>
          <a:p>
            <a:pPr/>
            <a:r>
              <a:t>Learn a little about Python to set the tone</a:t>
            </a:r>
          </a:p>
          <a:p>
            <a:pPr/>
            <a:r>
              <a:t>Iterate through hands-on self-paced exercises and discussion</a:t>
            </a:r>
          </a:p>
          <a:p>
            <a:pPr/>
            <a:r>
              <a:t>I’ll be walking around the room to help you get through issues</a:t>
            </a:r>
          </a:p>
          <a:p>
            <a:pPr/>
            <a:r>
              <a:t>We can also do some exercises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koan defined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 paradox to be meditated upon that is used to train Zen Buddhist monks to abandon ultimate dependence on reason and to force them into gaining sudden intuitive enlightenment</a:t>
            </a:r>
          </a:p>
          <a:p>
            <a:pPr marL="0" indent="0">
              <a:buSzTx/>
              <a:buNone/>
              <a:defRPr sz="2000"/>
            </a:pPr>
            <a:r>
              <a:t>source: </a:t>
            </a:r>
            <a:r>
              <a:rPr u="sng">
                <a:hlinkClick r:id="rId2" invalidUrl="" action="" tgtFrame="" tooltip="" history="1" highlightClick="0" endSnd="0"/>
              </a:rPr>
              <a:t>http://www.merriam-webster.com/dictionary/koan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Koans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“Learn Python through TDD”</a:t>
            </a:r>
          </a:p>
          <a:p>
            <a:pPr/>
            <a:r>
              <a:t>305 exercises divided into 37 lessons aimed at teaching Python step-by-step (and growing)</a:t>
            </a:r>
          </a:p>
          <a:p>
            <a:pPr/>
            <a:r>
              <a:t>Exercises are executed using a test suite</a:t>
            </a:r>
          </a:p>
          <a:p>
            <a:pPr lvl="1"/>
            <a:r>
              <a:t>Run the suite and you will get an error because something is broke</a:t>
            </a:r>
          </a:p>
          <a:p>
            <a:pPr lvl="1"/>
            <a:r>
              <a:t>TDD-like because </a:t>
            </a:r>
            <a:r>
              <a:rPr>
                <a:solidFill>
                  <a:srgbClr val="234F31"/>
                </a:solidFill>
              </a:rPr>
              <a:t>RED-&gt;GREEN</a:t>
            </a:r>
            <a:r>
              <a:t>(-&gt;REFACTOR)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favorite text editor</a:t>
            </a:r>
          </a:p>
          <a:p>
            <a:pPr/>
            <a:r>
              <a:t>Python 3.5 (other versions may also work)</a:t>
            </a:r>
          </a:p>
          <a:p>
            <a:pPr/>
            <a:r>
              <a:t>A clone of </a:t>
            </a:r>
            <a:r>
              <a:rPr sz="3800" u="sng">
                <a:hlinkClick r:id="rId3" invalidUrl="" action="" tgtFrame="" tooltip="" history="1" highlightClick="0" endSnd="0"/>
              </a:rPr>
              <a:t>https://github.com/dstanek/python_koans</a:t>
            </a:r>
          </a:p>
          <a:p>
            <a:pPr lvl="1"/>
            <a:r>
              <a:t>( A zip is also available from </a:t>
            </a:r>
            <a:r>
              <a:rPr u="sng">
                <a:hlinkClick r:id="rId4" invalidUrl="" action="" tgtFrame="" tooltip="" history="1" highlightClick="0" endSnd="0"/>
              </a:rPr>
              <a:t>http://prereqs.codemash.org/Files/python_koans-master.zip</a:t>
            </a:r>
            <a:r>
              <a:rPr sz="3400"/>
              <a:t> </a:t>
            </a:r>
            <a:r>
              <a:t>)</a:t>
            </a:r>
          </a:p>
          <a:p>
            <a:pPr lvl="1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40833" indent="-740833">
              <a:buSzPct val="100000"/>
              <a:buAutoNum type="arabicPeriod" startAt="1"/>
            </a:pPr>
            <a:r>
              <a:t>Open up a terminal window</a:t>
            </a:r>
          </a:p>
          <a:p>
            <a:pPr marL="740833" indent="-740833">
              <a:buSzPct val="100000"/>
              <a:buAutoNum type="arabicPeriod" startAt="1"/>
            </a:pPr>
            <a:r>
              <a:t>Change directory into the directory containing your Python Koans clone</a:t>
            </a:r>
          </a:p>
          <a:p>
            <a:pPr marL="740833" indent="-740833">
              <a:buSzPct val="100000"/>
              <a:buAutoNum type="arabicPeriod" startAt="1"/>
            </a:pPr>
            <a:r>
              <a:t>Change directory into the python3 subdirectory</a:t>
            </a:r>
          </a:p>
          <a:p>
            <a:pPr marL="740833" indent="-740833">
              <a:buSzPct val="100000"/>
              <a:buAutoNum type="arabicPeriod" startAt="1"/>
            </a:pPr>
            <a:r>
              <a:t>Execute the test suite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Do The First One Together</a:t>
            </a:r>
          </a:p>
          <a:p>
            <a:pPr/>
          </a:p>
          <a:p>
            <a:pPr>
              <a:defRPr sz="3900"/>
            </a:pPr>
            <a:r>
              <a:t>off to the terminal → (╯°□°）╯︵ ┻━┻)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2015-01-03 16.41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1022350"/>
            <a:ext cx="12242800" cy="770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shot 2015-01-03 16.47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3257550"/>
            <a:ext cx="8890000" cy="323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