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27"/>
  </p:notesMasterIdLst>
  <p:handoutMasterIdLst>
    <p:handoutMasterId r:id="rId28"/>
  </p:handoutMasterIdLst>
  <p:sldIdLst>
    <p:sldId id="1325" r:id="rId2"/>
    <p:sldId id="1637" r:id="rId3"/>
    <p:sldId id="1639" r:id="rId4"/>
    <p:sldId id="1636" r:id="rId5"/>
    <p:sldId id="1277" r:id="rId6"/>
    <p:sldId id="1613" r:id="rId7"/>
    <p:sldId id="1635" r:id="rId8"/>
    <p:sldId id="1616" r:id="rId9"/>
    <p:sldId id="1617" r:id="rId10"/>
    <p:sldId id="1614" r:id="rId11"/>
    <p:sldId id="1619" r:id="rId12"/>
    <p:sldId id="1620" r:id="rId13"/>
    <p:sldId id="1622" r:id="rId14"/>
    <p:sldId id="1623" r:id="rId15"/>
    <p:sldId id="1624" r:id="rId16"/>
    <p:sldId id="1625" r:id="rId17"/>
    <p:sldId id="1626" r:id="rId18"/>
    <p:sldId id="1627" r:id="rId19"/>
    <p:sldId id="1628" r:id="rId20"/>
    <p:sldId id="1629" r:id="rId21"/>
    <p:sldId id="1630" r:id="rId22"/>
    <p:sldId id="1631" r:id="rId23"/>
    <p:sldId id="1632" r:id="rId24"/>
    <p:sldId id="1286" r:id="rId25"/>
    <p:sldId id="1634" r:id="rId26"/>
  </p:sldIdLst>
  <p:sldSz cx="9144000" cy="5143500" type="screen16x9"/>
  <p:notesSz cx="9945688" cy="6858000"/>
  <p:embeddedFontLst>
    <p:embeddedFont>
      <p:font typeface="Calibri" panose="020F0502020204030204" pitchFamily="34" charset="0"/>
      <p:regular r:id="rId29"/>
      <p:bold r:id="rId30"/>
      <p:italic r:id="rId31"/>
      <p:boldItalic r:id="rId32"/>
    </p:embeddedFont>
    <p:embeddedFont>
      <p:font typeface="Roboto Condensed" panose="020B0604020202020204" charset="0"/>
      <p:regular r:id="rId33"/>
      <p:bold r:id="rId34"/>
      <p:italic r:id="rId35"/>
      <p:boldItalic r:id="rId36"/>
    </p:embeddedFont>
    <p:embeddedFont>
      <p:font typeface="Book Antiqua" panose="02040602050305030304" pitchFamily="18" charset="0"/>
      <p:regular r:id="rId37"/>
      <p:bold r:id="rId38"/>
      <p:italic r:id="rId39"/>
      <p:boldItalic r:id="rId40"/>
    </p:embeddedFont>
    <p:embeddedFont>
      <p:font typeface="FontAwesome" panose="020B0604020202020204" charset="0"/>
      <p:regular r:id="rId41"/>
    </p:embeddedFont>
    <p:embeddedFont>
      <p:font typeface="Roboto Light" panose="020B0604020202020204" charset="0"/>
      <p:regular r:id="rId42"/>
      <p:italic r:id="rId43"/>
    </p:embeddedFont>
    <p:embeddedFont>
      <p:font typeface="Roboto Medium" panose="020B0604020202020204" charset="0"/>
      <p:regular r:id="rId44"/>
      <p:italic r:id="rId45"/>
    </p:embeddedFont>
  </p:embeddedFontLst>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7DB9"/>
    <a:srgbClr val="262626"/>
    <a:srgbClr val="BE382C"/>
    <a:srgbClr val="836845"/>
    <a:srgbClr val="E8E8E8"/>
    <a:srgbClr val="E4E4E4"/>
    <a:srgbClr val="C4B16A"/>
    <a:srgbClr val="F5EFDF"/>
    <a:srgbClr val="D8CB9C"/>
    <a:srgbClr val="EBDE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47661" autoAdjust="0"/>
  </p:normalViewPr>
  <p:slideViewPr>
    <p:cSldViewPr snapToObjects="1">
      <p:cViewPr varScale="1">
        <p:scale>
          <a:sx n="38" d="100"/>
          <a:sy n="38" d="100"/>
        </p:scale>
        <p:origin x="2304" y="36"/>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165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8/27/2018</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41050-B928-46EF-B3C7-1FED9A0CA100}" type="slidenum">
              <a:rPr lang="en-US" smtClean="0"/>
              <a:t>2</a:t>
            </a:fld>
            <a:endParaRPr lang="en-US"/>
          </a:p>
        </p:txBody>
      </p:sp>
    </p:spTree>
    <p:extLst>
      <p:ext uri="{BB962C8B-B14F-4D97-AF65-F5344CB8AC3E}">
        <p14:creationId xmlns:p14="http://schemas.microsoft.com/office/powerpoint/2010/main" val="292887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In</a:t>
            </a:r>
            <a:r>
              <a:rPr lang="en-US" baseline="0" dirty="0"/>
              <a:t> General this is type of pattern you need to put in ideas of correlation id to track</a:t>
            </a:r>
          </a:p>
          <a:p>
            <a:pPr marL="285750" indent="-285750">
              <a:buFont typeface="Arial" panose="020B0604020202020204" pitchFamily="34" charset="0"/>
              <a:buChar char="•"/>
            </a:pPr>
            <a:r>
              <a:rPr lang="en-US" baseline="0" dirty="0"/>
              <a:t>Next, we will be going over…</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5409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Known</a:t>
            </a:r>
            <a:r>
              <a:rPr lang="en-US" baseline="0" dirty="0"/>
              <a:t> as plug-in architecture</a:t>
            </a:r>
          </a:p>
          <a:p>
            <a:pPr marL="285750"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With this pattern, you can add “plug-ins” to the core functionality of the application.</a:t>
            </a:r>
            <a:endParaRPr lang="en-US" baseline="0" dirty="0"/>
          </a:p>
          <a:p>
            <a:pPr marL="285750" indent="-285750">
              <a:buFont typeface="Arial" panose="020B0604020202020204" pitchFamily="34" charset="0"/>
              <a:buChar char="•"/>
            </a:pPr>
            <a:r>
              <a:rPr lang="en-US" sz="1400" dirty="0">
                <a:solidFill>
                  <a:schemeClr val="bg1"/>
                </a:solidFill>
              </a:rPr>
              <a:t>//Packaged and made available for download //software internal or external</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Application logic is divided between independent plug-in modules and the basic core system, providing extensibility, flexibility, and isolation of application features and custom processing logic</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provides great support for evolutionary design and incremental development</a:t>
            </a:r>
          </a:p>
          <a:p>
            <a:pPr marL="285750" indent="-285750">
              <a:buFont typeface="Arial" panose="020B0604020202020204" pitchFamily="34" charset="0"/>
              <a:buChar char="•"/>
            </a:pP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As for how it works…</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18936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rtl="0" fontAlgn="base">
              <a:buFont typeface="Arial" panose="020B0604020202020204" pitchFamily="34" charset="0"/>
              <a:buChar char="•"/>
            </a:pPr>
            <a:endParaRPr lang="en-US" sz="1400" b="0" i="0" u="none" strike="noStrike" kern="1200" dirty="0">
              <a:solidFill>
                <a:schemeClr val="tx1"/>
              </a:solidFill>
              <a:effectLst/>
              <a:latin typeface="+mn-lt"/>
              <a:ea typeface="+mn-ea"/>
              <a:cs typeface="+mn-cs"/>
            </a:endParaRP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Consists of two components: the </a:t>
            </a:r>
            <a:r>
              <a:rPr lang="en-US" sz="1400" b="0" i="1" u="none" strike="noStrike" kern="1200" dirty="0">
                <a:solidFill>
                  <a:schemeClr val="tx1"/>
                </a:solidFill>
                <a:effectLst/>
                <a:latin typeface="+mn-lt"/>
                <a:ea typeface="+mn-ea"/>
                <a:cs typeface="+mn-cs"/>
              </a:rPr>
              <a:t>core system</a:t>
            </a:r>
            <a:r>
              <a:rPr lang="en-US" sz="1400" b="0" i="0" u="none" strike="noStrike" kern="1200" dirty="0">
                <a:solidFill>
                  <a:schemeClr val="tx1"/>
                </a:solidFill>
                <a:effectLst/>
                <a:latin typeface="+mn-lt"/>
                <a:ea typeface="+mn-ea"/>
                <a:cs typeface="+mn-cs"/>
              </a:rPr>
              <a:t> and </a:t>
            </a:r>
            <a:r>
              <a:rPr lang="en-US" sz="1400" b="0" i="1" u="none" strike="noStrike" kern="1200" dirty="0">
                <a:solidFill>
                  <a:schemeClr val="tx1"/>
                </a:solidFill>
                <a:effectLst/>
                <a:latin typeface="+mn-lt"/>
                <a:ea typeface="+mn-ea"/>
                <a:cs typeface="+mn-cs"/>
              </a:rPr>
              <a:t>plug-in modules</a:t>
            </a:r>
            <a:r>
              <a:rPr lang="en-US" sz="1400" b="0" i="0" u="none" strike="noStrike" kern="1200" dirty="0">
                <a:solidFill>
                  <a:schemeClr val="tx1"/>
                </a:solidFill>
                <a:effectLst/>
                <a:latin typeface="+mn-lt"/>
                <a:ea typeface="+mn-ea"/>
                <a:cs typeface="+mn-cs"/>
              </a:rPr>
              <a:t>.</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core system</a:t>
            </a:r>
            <a:r>
              <a:rPr lang="en-US" sz="1400" b="0" i="0" u="none" strike="noStrike" kern="1200" dirty="0">
                <a:solidFill>
                  <a:schemeClr val="tx1"/>
                </a:solidFill>
                <a:effectLst/>
                <a:latin typeface="+mn-lt"/>
                <a:ea typeface="+mn-ea"/>
                <a:cs typeface="+mn-cs"/>
              </a:rPr>
              <a:t> contains only the minimal functionality that the application needs to run.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For businesses, the core system could be considered the core business logic, and the plugins could be considered the special cases, unique rules, or complex processing needed to be added to the core functionality.</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Multiple plugins can be used, but usually, the plugins are not related to each other and are standalone. </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core system has to have knowledge of the plugins and has to be able to get to them to use them; this is usually done through a registry of plugins.</a:t>
            </a: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Ex. An IDE, like VS Code or Eclipse. Both contain core functionality, which is enough for the application to have basic features (like…). If you want to extend the functionality, you can install extensions (which function like plugins). For example,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file highlighting maybe isn’t included in VS code by default, so if you want to work on a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project, then you will want this “plugin” added to VS Code so that programming will be easier.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Or chrome extension. Again, working on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project and need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a:t>
            </a:r>
            <a:r>
              <a:rPr lang="en-US" sz="1400" b="0" i="0" u="none" strike="noStrike" kern="1200" dirty="0" err="1">
                <a:solidFill>
                  <a:schemeClr val="tx1"/>
                </a:solidFill>
                <a:effectLst/>
                <a:latin typeface="+mn-lt"/>
                <a:ea typeface="+mn-ea"/>
                <a:cs typeface="+mn-cs"/>
              </a:rPr>
              <a:t>DevTools</a:t>
            </a:r>
            <a:r>
              <a:rPr lang="en-US" sz="1400" b="0" i="0" u="none" strike="noStrike" kern="1200" dirty="0">
                <a:solidFill>
                  <a:schemeClr val="tx1"/>
                </a:solidFill>
                <a:effectLst/>
                <a:latin typeface="+mn-lt"/>
                <a:ea typeface="+mn-ea"/>
                <a:cs typeface="+mn-cs"/>
              </a:rPr>
              <a:t> to be able to debug. Not included by Chrome by default (and not needed to be able to use Chrome) but adding this plugin would extend Chrome functionality and make debugging your </a:t>
            </a:r>
            <a:r>
              <a:rPr lang="en-US" sz="1400" b="0" i="0" u="none" strike="noStrike" kern="1200" dirty="0" err="1">
                <a:solidFill>
                  <a:schemeClr val="tx1"/>
                </a:solidFill>
                <a:effectLst/>
                <a:latin typeface="+mn-lt"/>
                <a:ea typeface="+mn-ea"/>
                <a:cs typeface="+mn-cs"/>
              </a:rPr>
              <a:t>Vue</a:t>
            </a:r>
            <a:r>
              <a:rPr lang="en-US" sz="1400" b="0" i="0" u="none" strike="noStrike" kern="1200" dirty="0">
                <a:solidFill>
                  <a:schemeClr val="tx1"/>
                </a:solidFill>
                <a:effectLst/>
                <a:latin typeface="+mn-lt"/>
                <a:ea typeface="+mn-ea"/>
                <a:cs typeface="+mn-cs"/>
              </a:rPr>
              <a:t> application easier.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a:t>
            </a:r>
            <a:r>
              <a:rPr lang="en-US" baseline="0" dirty="0"/>
              <a:t> to implement versioning strategy</a:t>
            </a:r>
          </a:p>
          <a:p>
            <a:pPr marL="285750" indent="-285750">
              <a:buFont typeface="Arial" panose="020B0604020202020204" pitchFamily="34" charset="0"/>
              <a:buChar char="•"/>
            </a:pPr>
            <a:r>
              <a:rPr lang="en-US" baseline="0" dirty="0"/>
              <a:t>//Eclipse and modern browsers are examples of microkernel</a:t>
            </a:r>
          </a:p>
          <a:p>
            <a:pPr marL="285750" indent="-285750">
              <a:buFont typeface="Arial" panose="020B0604020202020204" pitchFamily="34" charset="0"/>
              <a:buChar char="•"/>
            </a:pPr>
            <a:r>
              <a:rPr lang="en-US" baseline="0" dirty="0"/>
              <a:t>//Can nest architectural patterns, could use Microkernel within even-driven</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415791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Core usually</a:t>
            </a:r>
            <a:r>
              <a:rPr lang="en-US" baseline="0" dirty="0"/>
              <a:t> becomes stable quickly</a:t>
            </a:r>
          </a:p>
          <a:p>
            <a:pPr marL="285750" indent="-285750">
              <a:buFont typeface="Arial" panose="020B0604020202020204" pitchFamily="34" charset="0"/>
              <a:buChar char="•"/>
            </a:pPr>
            <a:r>
              <a:rPr lang="en-US" baseline="0" dirty="0"/>
              <a:t>What is core of your system?</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r>
              <a:rPr lang="en-US" baseline="0" dirty="0"/>
              <a:t>Now, we will talk about…</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19735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Core concepts: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is deployed as a separate unit.</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Makes deployment easier.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Increases scalability.</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Higher degree of component decoupling.</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Service components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 service component contains one or more modules (like a Java class) which represents a single-purpose function or an independent portion of a large business application.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It is a distributed architecture.</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is fully decoupled from other components.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They are accessed through a remote access protocol.</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pattern came about as a solution to the problems of other architectures.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need for the microservices architecture was because of continuous delivery</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component in the microservice architecture can be developed, tested, and deployed without affecting or interfering the other components.</a:t>
            </a:r>
          </a:p>
          <a:p>
            <a:pPr lvl="1" rtl="0" fontAlgn="base"/>
            <a:endParaRPr lang="en-US" sz="1400" b="0" i="0" u="none" strike="noStrike" kern="1200" dirty="0">
              <a:solidFill>
                <a:schemeClr val="tx1"/>
              </a:solidFill>
              <a:effectLst/>
              <a:latin typeface="+mn-lt"/>
              <a:ea typeface="+mn-ea"/>
              <a:cs typeface="+mn-cs"/>
            </a:endParaRPr>
          </a:p>
          <a:p>
            <a:pPr marL="285750" indent="-285750">
              <a:buFont typeface="Arial" panose="020B0604020202020204" pitchFamily="34" charset="0"/>
              <a:buChar char="•"/>
            </a:pPr>
            <a:r>
              <a:rPr lang="en-US" dirty="0"/>
              <a:t>//Distributed</a:t>
            </a:r>
            <a:r>
              <a:rPr lang="en-US" baseline="0" dirty="0"/>
              <a:t> architecture</a:t>
            </a:r>
          </a:p>
          <a:p>
            <a:pPr marL="801563" lvl="1" indent="-285750">
              <a:buFont typeface="Arial" panose="020B0604020202020204" pitchFamily="34" charset="0"/>
              <a:buChar char="•"/>
            </a:pPr>
            <a:r>
              <a:rPr lang="en-US" baseline="0" dirty="0"/>
              <a:t>//All components are fully decoupled and accessed through remote access protocol (JMS, AMQP,REST,SOAP,RMI, </a:t>
            </a:r>
            <a:r>
              <a:rPr lang="en-US" baseline="0" dirty="0" err="1"/>
              <a:t>etc</a:t>
            </a:r>
            <a:r>
              <a:rPr lang="en-US" baseline="0" dirty="0"/>
              <a:t>)</a:t>
            </a:r>
          </a:p>
          <a:p>
            <a:pPr marL="285750" lvl="0" indent="-285750">
              <a:buFont typeface="Arial" panose="020B0604020202020204" pitchFamily="34" charset="0"/>
              <a:buChar char="•"/>
            </a:pPr>
            <a:endParaRPr lang="en-US" baseline="0" dirty="0"/>
          </a:p>
          <a:p>
            <a:pPr marL="285750" lvl="0" indent="-285750">
              <a:buFont typeface="Arial" panose="020B0604020202020204" pitchFamily="34" charset="0"/>
              <a:buChar char="•"/>
            </a:pPr>
            <a:endParaRPr lang="en-US" baseline="0" dirty="0"/>
          </a:p>
          <a:p>
            <a:pPr marL="285750" lvl="0" indent="-285750">
              <a:buFont typeface="Arial" panose="020B0604020202020204" pitchFamily="34" charset="0"/>
              <a:buChar char="•"/>
            </a:pPr>
            <a:r>
              <a:rPr lang="en-US" baseline="0" dirty="0"/>
              <a:t>There are a few different ways this can be implemented…</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423093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Useful for websites that expose small, self-contained individual services through an API.</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Service components are fine-grained. The components are accessed through a REST-based interface.</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interface is separate from the component.</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It is a web-based API.</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They contain one to two modules that perform business logic independently from other components.</a:t>
            </a:r>
          </a:p>
          <a:p>
            <a:pPr marL="1317376" lvl="2" indent="-285750" rtl="0" fontAlgn="base">
              <a:buFont typeface="Arial" panose="020B0604020202020204" pitchFamily="34" charset="0"/>
              <a:buChar char="•"/>
            </a:pPr>
            <a:endParaRPr lang="en-US" sz="1400" b="0" i="0" u="none" strike="noStrike"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Examples of this topology include some of the common single-purpose cloud-based RESTful web services found by Yahoo, Google, and Amazon.</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447864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Requests are received through a web-based or fat-client application screen.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user interface is separate from the other services. It accesses the service components (which are deployed separately) remotely through a REST-based interface.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Components are more coarse-grained as compared to the API REST-based topology.</a:t>
            </a:r>
          </a:p>
          <a:p>
            <a:pPr marL="801563" marR="0" lvl="1"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Represent small portion of the business rather than fined-grained,</a:t>
            </a:r>
            <a:r>
              <a:rPr lang="en-US" sz="1400" b="0" i="0" kern="1200" baseline="0" dirty="0">
                <a:solidFill>
                  <a:schemeClr val="tx1"/>
                </a:solidFill>
                <a:effectLst/>
                <a:latin typeface="+mn-lt"/>
                <a:ea typeface="+mn-ea"/>
                <a:cs typeface="+mn-cs"/>
              </a:rPr>
              <a:t> single-action services</a:t>
            </a: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This topology is common for small to medium-sized business applications that have a relatively low degree of complexity.</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35560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lightweight centralized message broker (e.g., </a:t>
            </a:r>
            <a:r>
              <a:rPr lang="en-US" sz="1400" b="0" i="0" kern="1200" dirty="0" err="1">
                <a:solidFill>
                  <a:schemeClr val="tx1"/>
                </a:solidFill>
                <a:effectLst/>
                <a:latin typeface="+mn-lt"/>
                <a:ea typeface="+mn-ea"/>
                <a:cs typeface="+mn-cs"/>
              </a:rPr>
              <a:t>ActiveMQ</a:t>
            </a:r>
            <a:r>
              <a:rPr lang="en-US"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HornetQ</a:t>
            </a:r>
            <a:r>
              <a:rPr lang="en-US" sz="1400" b="0" i="0" kern="1200" dirty="0">
                <a:solidFill>
                  <a:schemeClr val="tx1"/>
                </a:solidFill>
                <a:effectLst/>
                <a:latin typeface="+mn-lt"/>
                <a:ea typeface="+mn-ea"/>
                <a:cs typeface="+mn-cs"/>
              </a:rPr>
              <a:t>, etc.).</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larger business applications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requiring more sophisticated control over the transport layer between the user interface and the service components</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benefits over the simple REST-based topology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advanced queuing mechanisms,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asynchronous messaging,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monitoring, </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error handling,</a:t>
            </a:r>
          </a:p>
          <a:p>
            <a:pPr marL="801563" lvl="1" indent="-285750">
              <a:buFont typeface="Arial" panose="020B0604020202020204" pitchFamily="34" charset="0"/>
              <a:buChar char="•"/>
            </a:pPr>
            <a:r>
              <a:rPr lang="en-US" sz="1400" b="0" i="0" kern="1200" dirty="0">
                <a:solidFill>
                  <a:schemeClr val="tx1"/>
                </a:solidFill>
                <a:effectLst/>
                <a:latin typeface="+mn-lt"/>
                <a:ea typeface="+mn-ea"/>
                <a:cs typeface="+mn-cs"/>
              </a:rPr>
              <a:t>better overall load balancing and scalability</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central broker bottleneck issues are addressed through broker clustering and broker federation.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Broker federation: where a single broker instance is split into multiple broker instances, which divides the message throughput load based on the functional areas of the system.</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17095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If too course-grained, you won’t get the benefits of this pattern (deployment, scalability, testability, and loose coupling)</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if you find you need to perform inter-service communication between service components to process a single request, chances are your service components are either too fine-grained or they are not partitioned correctly from a business functionality standpoint</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Violate</a:t>
            </a:r>
            <a:r>
              <a:rPr lang="en-US" sz="1400" b="0" i="0" kern="1200" baseline="0" dirty="0">
                <a:solidFill>
                  <a:schemeClr val="tx1"/>
                </a:solidFill>
                <a:effectLst/>
                <a:latin typeface="+mn-lt"/>
                <a:ea typeface="+mn-ea"/>
                <a:cs typeface="+mn-cs"/>
              </a:rPr>
              <a:t> DRY to keep services independent</a:t>
            </a:r>
          </a:p>
          <a:p>
            <a:pPr marL="285750" indent="-285750">
              <a:buFont typeface="Arial" panose="020B0604020202020204" pitchFamily="34" charset="0"/>
              <a:buChar char="•"/>
            </a:pPr>
            <a:r>
              <a:rPr lang="en-US" sz="1400" b="0" i="0" kern="1200" baseline="0" dirty="0">
                <a:solidFill>
                  <a:schemeClr val="tx1"/>
                </a:solidFill>
                <a:effectLst/>
                <a:latin typeface="+mn-lt"/>
                <a:ea typeface="+mn-ea"/>
                <a:cs typeface="+mn-cs"/>
              </a:rPr>
              <a:t>If you can’t avoid service-component orchestration no matter the level of service component granularity, you might want to pick a different architecture because this might not be the one for you.</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78887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Core usually</a:t>
            </a:r>
            <a:r>
              <a:rPr lang="en-US" baseline="0" dirty="0"/>
              <a:t> becomes stable quickly</a:t>
            </a:r>
          </a:p>
          <a:p>
            <a:pPr marL="285750" indent="-285750">
              <a:buFont typeface="Arial" panose="020B0604020202020204" pitchFamily="34" charset="0"/>
              <a:buChar char="•"/>
            </a:pPr>
            <a:r>
              <a:rPr lang="en-US" baseline="0" dirty="0"/>
              <a:t>What is core of your system?</a:t>
            </a:r>
          </a:p>
          <a:p>
            <a:pPr marL="285750" indent="-285750">
              <a:buFont typeface="Arial" panose="020B0604020202020204" pitchFamily="34" charset="0"/>
              <a:buChar char="•"/>
            </a:pPr>
            <a:endParaRPr lang="en-US" baseline="0" dirty="0"/>
          </a:p>
          <a:p>
            <a:pPr marL="285750" indent="-285750">
              <a:buFont typeface="Arial" panose="020B0604020202020204" pitchFamily="34" charset="0"/>
              <a:buChar char="•"/>
            </a:pPr>
            <a:r>
              <a:rPr lang="en-US" baseline="0" dirty="0"/>
              <a:t>The final pattern we will be discussing is…</a:t>
            </a: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34800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worked on several different projects that have used different kinds of architecture</a:t>
            </a:r>
          </a:p>
          <a:p>
            <a:r>
              <a:rPr lang="en-US" dirty="0"/>
              <a:t>Wanted to know more about architecture patterns to have a better understanding of why the decision was made to use one pattern over another.</a:t>
            </a:r>
          </a:p>
        </p:txBody>
      </p:sp>
      <p:sp>
        <p:nvSpPr>
          <p:cNvPr id="4" name="Slide Number Placeholder 3"/>
          <p:cNvSpPr>
            <a:spLocks noGrp="1"/>
          </p:cNvSpPr>
          <p:nvPr>
            <p:ph type="sldNum" sz="quarter" idx="10"/>
          </p:nvPr>
        </p:nvSpPr>
        <p:spPr/>
        <p:txBody>
          <a:bodyPr/>
          <a:lstStyle/>
          <a:p>
            <a:fld id="{F8A41050-B928-46EF-B3C7-1FED9A0CA100}" type="slidenum">
              <a:rPr lang="en-US" smtClean="0"/>
              <a:t>3</a:t>
            </a:fld>
            <a:endParaRPr lang="en-US"/>
          </a:p>
        </p:txBody>
      </p:sp>
    </p:spTree>
    <p:extLst>
      <p:ext uri="{BB962C8B-B14F-4D97-AF65-F5344CB8AC3E}">
        <p14:creationId xmlns:p14="http://schemas.microsoft.com/office/powerpoint/2010/main" val="4116965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name from the concept of </a:t>
            </a:r>
            <a:r>
              <a:rPr lang="en-US" sz="1400" b="0" i="1" kern="1200" dirty="0">
                <a:solidFill>
                  <a:schemeClr val="tx1"/>
                </a:solidFill>
                <a:effectLst/>
                <a:latin typeface="+mn-lt"/>
                <a:ea typeface="+mn-ea"/>
                <a:cs typeface="+mn-cs"/>
              </a:rPr>
              <a:t>tuple space,</a:t>
            </a:r>
            <a:r>
              <a:rPr lang="en-US" sz="1400" b="0" i="0" kern="1200" dirty="0">
                <a:solidFill>
                  <a:schemeClr val="tx1"/>
                </a:solidFill>
                <a:effectLst/>
                <a:latin typeface="+mn-lt"/>
                <a:ea typeface="+mn-ea"/>
                <a:cs typeface="+mn-cs"/>
              </a:rPr>
              <a:t> the idea of distributed shared memory</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 providing near-infinite scalability within the application.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Fixes bottleneck associated with the database layer of a web application, since the database is usually the final limiting factor in a high-volume application.</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Solves scalability and concurrency issues.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 good architecture for applications that have variable and unpredictable concurrent user volumes.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Application data is kept in memory and replicated among the active processing units.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units can be dynamically started and shut down depending on volume.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No central database, so the database bottleneck is removed.</a:t>
            </a:r>
          </a:p>
          <a:p>
            <a:pPr marL="285750" indent="-285750">
              <a:buFont typeface="Arial" panose="020B0604020202020204" pitchFamily="34" charset="0"/>
              <a:buChar char="•"/>
            </a:pPr>
            <a:endParaRPr lang="en-US" b="0"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001985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Here is an overview of the components:</a:t>
            </a:r>
          </a:p>
          <a:p>
            <a:pPr marL="285750" marR="0" lvl="0"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Two components in this architecture: a </a:t>
            </a:r>
            <a:r>
              <a:rPr lang="en-US" sz="1400" b="0" i="1" u="none" strike="noStrike" kern="1200" dirty="0">
                <a:solidFill>
                  <a:schemeClr val="tx1"/>
                </a:solidFill>
                <a:effectLst/>
                <a:latin typeface="+mn-lt"/>
                <a:ea typeface="+mn-ea"/>
                <a:cs typeface="+mn-cs"/>
              </a:rPr>
              <a:t>processing unit</a:t>
            </a:r>
            <a:r>
              <a:rPr lang="en-US" sz="1400" b="0" i="0" u="none" strike="noStrike" kern="1200" dirty="0">
                <a:solidFill>
                  <a:schemeClr val="tx1"/>
                </a:solidFill>
                <a:effectLst/>
                <a:latin typeface="+mn-lt"/>
                <a:ea typeface="+mn-ea"/>
                <a:cs typeface="+mn-cs"/>
              </a:rPr>
              <a:t> and </a:t>
            </a:r>
            <a:r>
              <a:rPr lang="en-US" sz="1400" b="0" i="1" u="none" strike="noStrike" kern="1200" dirty="0">
                <a:solidFill>
                  <a:schemeClr val="tx1"/>
                </a:solidFill>
                <a:effectLst/>
                <a:latin typeface="+mn-lt"/>
                <a:ea typeface="+mn-ea"/>
                <a:cs typeface="+mn-cs"/>
              </a:rPr>
              <a:t>virtualized middleware</a:t>
            </a:r>
            <a:r>
              <a:rPr lang="en-US" sz="1400" b="0" i="0" u="none" strike="noStrike" kern="1200" dirty="0">
                <a:solidFill>
                  <a:schemeClr val="tx1"/>
                </a:solidFill>
                <a:effectLst/>
                <a:latin typeface="+mn-lt"/>
                <a:ea typeface="+mn-ea"/>
                <a:cs typeface="+mn-cs"/>
              </a:rPr>
              <a:t>.</a:t>
            </a:r>
            <a:endParaRPr lang="en-US"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The contents of the processing unit varies based on the type of application—smaller web-based applications would likely be deployed into a single processing unit, whereas larger applications may split the application functionality into multiple processing units based on the functional areas of the application.</a:t>
            </a:r>
          </a:p>
          <a:p>
            <a:pPr marL="285750" indent="-285750">
              <a:buFont typeface="Arial" panose="020B0604020202020204" pitchFamily="34" charset="0"/>
              <a:buChar char="•"/>
            </a:pPr>
            <a:r>
              <a:rPr lang="en-US" sz="1400" b="0" i="0" kern="1200" dirty="0">
                <a:solidFill>
                  <a:schemeClr val="tx1"/>
                </a:solidFill>
                <a:effectLst/>
                <a:latin typeface="+mn-lt"/>
                <a:ea typeface="+mn-ea"/>
                <a:cs typeface="+mn-cs"/>
              </a:rPr>
              <a:t>The virtualized-middleware component handles housekeeping and communications</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2637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effectLst/>
            </a:endParaRP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To go a little deeper into the processing unit:</a:t>
            </a:r>
          </a:p>
          <a:p>
            <a:pPr marL="285750" lvl="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unit: Contains the application modules, an in-memory data grid, an optional asynchronous persistent store for failover, and a replication engine used by the virtualized middleware to replicate data changes made by one processing unit to other active processing units.</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60709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Contains 3-4 different components: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Messaging grid: manages input requests and session information. It determines which processing components are available to receive the request and forwards it to that processing component.</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Data grid: most important component. It interacts with the data replication engine in each processing unit to manage the data replication between processing units when updates occur.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Done in parallel asynchronously and very quickly.</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Processing grid: optional.</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Manages distributed request processing when there are multiple processing units.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Deployment manager: manages startup and shutdown of processing units based on user load.</a:t>
            </a:r>
          </a:p>
          <a:p>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560819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5754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9728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Material: Going to go over 5 different architectures *say each one*</a:t>
            </a:r>
          </a:p>
          <a:p>
            <a:r>
              <a:rPr lang="en-US" dirty="0"/>
              <a:t>Format: Introduction, Description, Pros &amp; Cons</a:t>
            </a:r>
          </a:p>
          <a:p>
            <a:r>
              <a:rPr lang="en-US" dirty="0"/>
              <a:t>The first pattern we will be going over is…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3365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285750" indent="-285750">
              <a:buFont typeface="Arial" panose="020B0604020202020204" pitchFamily="34" charset="0"/>
              <a:buChar char="•"/>
            </a:pPr>
            <a:r>
              <a:rPr lang="en-US" dirty="0"/>
              <a:t>//Typically 4 layers</a:t>
            </a:r>
          </a:p>
          <a:p>
            <a:pPr marL="285750" indent="-285750">
              <a:buFont typeface="Arial" panose="020B0604020202020204" pitchFamily="34" charset="0"/>
              <a:buChar char="•"/>
            </a:pPr>
            <a:r>
              <a:rPr lang="en-US" dirty="0"/>
              <a:t>//Each with a specific</a:t>
            </a:r>
            <a:r>
              <a:rPr lang="en-US" baseline="0" dirty="0"/>
              <a:t> role and responsibility</a:t>
            </a:r>
          </a:p>
          <a:p>
            <a:pPr marL="801563" lvl="1" indent="-285750">
              <a:buFont typeface="Arial" panose="020B0604020202020204" pitchFamily="34" charset="0"/>
              <a:buChar char="•"/>
            </a:pPr>
            <a:r>
              <a:rPr lang="en-US" baseline="0" dirty="0"/>
              <a:t>//Describe each role</a:t>
            </a:r>
          </a:p>
          <a:p>
            <a:pPr marL="285750" lvl="0" indent="-285750">
              <a:buFont typeface="Arial" panose="020B0604020202020204" pitchFamily="34" charset="0"/>
              <a:buChar char="•"/>
            </a:pPr>
            <a:r>
              <a:rPr lang="en-US" baseline="0" dirty="0"/>
              <a:t>//Separation of concerns – logic only pertains to code in that layer</a:t>
            </a:r>
          </a:p>
          <a:p>
            <a:pPr marL="285750" lvl="0" indent="-285750">
              <a:buFont typeface="Arial" panose="020B0604020202020204" pitchFamily="34" charset="0"/>
              <a:buChar char="•"/>
            </a:pPr>
            <a:r>
              <a:rPr lang="en-US" dirty="0"/>
              <a:t>//Easy</a:t>
            </a:r>
            <a:r>
              <a:rPr lang="en-US" baseline="0" dirty="0"/>
              <a:t> to develop, test, govern, and maintain applications due to well-defined component interfaces.</a:t>
            </a:r>
          </a:p>
          <a:p>
            <a:pPr marL="171450" indent="-171450">
              <a:buFont typeface="Arial" panose="020B0604020202020204" pitchFamily="34" charset="0"/>
              <a:buChar char="•"/>
            </a:pPr>
            <a:r>
              <a:rPr lang="en-US" sz="1400" dirty="0">
                <a:solidFill>
                  <a:schemeClr val="tx1"/>
                </a:solidFill>
              </a:rPr>
              <a:t>//Closed layers</a:t>
            </a:r>
            <a:r>
              <a:rPr lang="en-US" sz="1400" baseline="0" dirty="0">
                <a:solidFill>
                  <a:schemeClr val="tx1"/>
                </a:solidFill>
              </a:rPr>
              <a:t> means you must pass through them, open means you can skip layers.</a:t>
            </a:r>
            <a:endParaRPr lang="en-US" sz="1400" dirty="0">
              <a:solidFill>
                <a:schemeClr val="tx1"/>
              </a:solidFill>
            </a:endParaRPr>
          </a:p>
          <a:p>
            <a:pPr marL="0" indent="0" rtl="0" fontAlgn="base">
              <a:buFont typeface="Arial" panose="020B0604020202020204" pitchFamily="34" charset="0"/>
              <a:buNone/>
            </a:pPr>
            <a:r>
              <a:rPr lang="en-US" sz="1400" dirty="0">
                <a:solidFill>
                  <a:schemeClr val="tx1"/>
                </a:solidFill>
              </a:rPr>
              <a:t>//Walk</a:t>
            </a:r>
            <a:r>
              <a:rPr lang="en-US" sz="1400" baseline="0" dirty="0">
                <a:solidFill>
                  <a:schemeClr val="tx1"/>
                </a:solidFill>
              </a:rPr>
              <a:t> through an example of getting a user information and work list</a:t>
            </a:r>
            <a:br>
              <a:rPr lang="en-US" sz="1400" baseline="0" dirty="0">
                <a:solidFill>
                  <a:schemeClr val="tx1"/>
                </a:solidFill>
              </a:rPr>
            </a:br>
            <a:br>
              <a:rPr lang="en-US" sz="1400" baseline="0" dirty="0">
                <a:solidFill>
                  <a:schemeClr val="tx1"/>
                </a:solidFill>
              </a:rPr>
            </a:br>
            <a:endParaRPr lang="en-US" sz="1400" baseline="0" dirty="0">
              <a:solidFill>
                <a:schemeClr val="tx1"/>
              </a:solidFill>
            </a:endParaRP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Components are layered horizontal in this pattern.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Usually consists of four components: the presentation layer, the business layer, the persistence layer, and the database layer.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Can have three layers for smaller applications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business layer and persistence layer are combined, where the persistence logic is included in the business layer.</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Can have more than four layers for larger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Presentation layer: handles UI and browser communication logic.</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Business layer: contains the business logic for the application.</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Persistence layer: how we’re mapping our business objects into our datastore.</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Database layer: where the application data is located.</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Important concepts:</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Separation of concerns: the idea that the components will only have logic related to that specific layer. So the presentation layer only has logic dealing with the presentation, and the business layer only deals with the business logic.</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Closed: as a request moves from layer to layer, it must go through the layer below it to get to the next layer.</a:t>
            </a:r>
          </a:p>
          <a:p>
            <a:pPr marL="1317376" marR="0" lvl="2" indent="-285750" algn="l" defTabSz="1031626"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dirty="0">
                <a:solidFill>
                  <a:schemeClr val="tx1"/>
                </a:solidFill>
                <a:effectLst/>
                <a:latin typeface="+mn-lt"/>
                <a:ea typeface="+mn-ea"/>
                <a:cs typeface="+mn-cs"/>
              </a:rPr>
              <a:t>So if you are moving from the presentation layer to the persistence layer and the presentation, business, and persistence layers are all closed, then you need to go through the business layer to get to the persistence layer.</a:t>
            </a:r>
            <a:br>
              <a:rPr lang="en-US" sz="1400" b="0" i="0" u="none" strike="noStrike" kern="1200" dirty="0">
                <a:solidFill>
                  <a:schemeClr val="tx1"/>
                </a:solidFill>
                <a:effectLst/>
                <a:latin typeface="+mn-lt"/>
                <a:ea typeface="+mn-ea"/>
                <a:cs typeface="+mn-cs"/>
              </a:rPr>
            </a:br>
            <a:r>
              <a:rPr lang="en-US" sz="1400" dirty="0">
                <a:solidFill>
                  <a:schemeClr val="tx1"/>
                </a:solidFill>
              </a:rPr>
              <a:t>Closed layers</a:t>
            </a:r>
            <a:r>
              <a:rPr lang="en-US" sz="1400" baseline="0" dirty="0">
                <a:solidFill>
                  <a:schemeClr val="tx1"/>
                </a:solidFill>
              </a:rPr>
              <a:t> means you must pass through them, open means you can skip over layers.</a:t>
            </a:r>
            <a:endParaRPr lang="en-US" sz="1400" b="0" i="0" u="none" strike="noStrike" kern="1200" dirty="0">
              <a:solidFill>
                <a:schemeClr val="tx1"/>
              </a:solidFill>
              <a:effectLst/>
              <a:latin typeface="+mn-lt"/>
              <a:ea typeface="+mn-ea"/>
              <a:cs typeface="+mn-cs"/>
            </a:endParaRP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Layers of isolation: when changes are made in one layer, they should not (usually) impact the other layers. This is related to the </a:t>
            </a:r>
            <a:r>
              <a:rPr lang="en-US" sz="1400" b="0" i="1" u="none" strike="noStrike" kern="1200" dirty="0">
                <a:solidFill>
                  <a:schemeClr val="tx1"/>
                </a:solidFill>
                <a:effectLst/>
                <a:latin typeface="+mn-lt"/>
                <a:ea typeface="+mn-ea"/>
                <a:cs typeface="+mn-cs"/>
              </a:rPr>
              <a:t>closed</a:t>
            </a:r>
            <a:r>
              <a:rPr lang="en-US" sz="1400" b="0" i="0" u="none" strike="noStrike" kern="1200" dirty="0">
                <a:solidFill>
                  <a:schemeClr val="tx1"/>
                </a:solidFill>
                <a:effectLst/>
                <a:latin typeface="+mn-lt"/>
                <a:ea typeface="+mn-ea"/>
                <a:cs typeface="+mn-cs"/>
              </a:rPr>
              <a:t> concept because if a layer is closed, it would not contain logic related to other layers. If it does not contain code related to other layers, then if changes are made to one layer, it would not impact the other layers.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This makes layers independent of each other.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If this concept were not in place, then the different layers would be tightly coupled, which makes making changes to the different layers much harder.</a:t>
            </a:r>
            <a:endParaRPr lang="en-US" sz="1400" dirty="0">
              <a:solidFill>
                <a:schemeClr val="bg2"/>
              </a:solidFill>
            </a:endParaRPr>
          </a:p>
          <a:p>
            <a:pPr marL="285750" lvl="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15371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sz="1400" dirty="0">
                <a:solidFill>
                  <a:schemeClr val="bg2"/>
                </a:solidFill>
              </a:rPr>
              <a:t>I’m going to go over some pros and cons of this pattern so you might be able to figure out if this architecture is a good fit for your project.</a:t>
            </a:r>
          </a:p>
          <a:p>
            <a:pPr marL="171450" indent="-171450">
              <a:buFont typeface="Arial" panose="020B0604020202020204" pitchFamily="34" charset="0"/>
              <a:buChar char="•"/>
            </a:pPr>
            <a:r>
              <a:rPr lang="en-US" sz="1400" dirty="0">
                <a:solidFill>
                  <a:schemeClr val="bg2"/>
                </a:solidFill>
              </a:rPr>
              <a:t>Pro’s and Cons:</a:t>
            </a:r>
          </a:p>
          <a:p>
            <a:pPr marL="687263" lvl="1" indent="-171450">
              <a:buFont typeface="Arial" panose="020B0604020202020204" pitchFamily="34" charset="0"/>
              <a:buChar char="•"/>
            </a:pPr>
            <a:r>
              <a:rPr lang="en-US" sz="1400" dirty="0">
                <a:solidFill>
                  <a:schemeClr val="bg2"/>
                </a:solidFill>
              </a:rPr>
              <a:t>General purpose pattern</a:t>
            </a:r>
          </a:p>
          <a:p>
            <a:pPr marL="687263" lvl="1" indent="-171450">
              <a:buFont typeface="Arial" panose="020B0604020202020204" pitchFamily="34" charset="0"/>
              <a:buChar char="•"/>
            </a:pPr>
            <a:r>
              <a:rPr lang="en-US" sz="1400" dirty="0">
                <a:solidFill>
                  <a:schemeClr val="bg2"/>
                </a:solidFill>
              </a:rPr>
              <a:t>A good starter architecture for a new application (may not know best pattern to use)</a:t>
            </a:r>
          </a:p>
          <a:p>
            <a:pPr marL="687263" lvl="1" indent="-171450">
              <a:buFont typeface="Arial" panose="020B0604020202020204" pitchFamily="34" charset="0"/>
              <a:buChar char="•"/>
            </a:pPr>
            <a:r>
              <a:rPr lang="en-US" sz="1400" dirty="0">
                <a:solidFill>
                  <a:schemeClr val="bg2"/>
                </a:solidFill>
              </a:rPr>
              <a:t>It’s familiar and well known</a:t>
            </a:r>
          </a:p>
          <a:p>
            <a:pPr marL="687263" lvl="1" indent="-171450">
              <a:buFont typeface="Arial" panose="020B0604020202020204" pitchFamily="34" charset="0"/>
              <a:buChar char="•"/>
            </a:pPr>
            <a:r>
              <a:rPr lang="en-US" sz="1400" dirty="0">
                <a:solidFill>
                  <a:schemeClr val="bg2"/>
                </a:solidFill>
              </a:rPr>
              <a:t>Nothing inherently bad</a:t>
            </a:r>
          </a:p>
          <a:p>
            <a:pPr marL="171450" indent="-171450">
              <a:buFont typeface="Arial" panose="020B0604020202020204" pitchFamily="34" charset="0"/>
              <a:buChar char="•"/>
            </a:pPr>
            <a:r>
              <a:rPr lang="en-US" sz="1400" dirty="0">
                <a:solidFill>
                  <a:schemeClr val="bg2"/>
                </a:solidFill>
              </a:rPr>
              <a:t>Watch out for Sinkhole anti-pattern</a:t>
            </a:r>
          </a:p>
          <a:p>
            <a:pPr marL="687263" lvl="1" indent="-171450">
              <a:buFont typeface="Arial" panose="020B0604020202020204" pitchFamily="34" charset="0"/>
              <a:buChar char="•"/>
            </a:pPr>
            <a:r>
              <a:rPr lang="en-US" sz="1400" dirty="0">
                <a:solidFill>
                  <a:schemeClr val="bg2"/>
                </a:solidFill>
              </a:rPr>
              <a:t>Requests flow through layers which are a pass through (no logic)</a:t>
            </a:r>
          </a:p>
          <a:p>
            <a:pPr marL="687263" lvl="1" indent="-171450">
              <a:buFont typeface="Arial" panose="020B0604020202020204" pitchFamily="34" charset="0"/>
              <a:buChar char="•"/>
            </a:pPr>
            <a:r>
              <a:rPr lang="en-US" sz="1400" dirty="0">
                <a:solidFill>
                  <a:schemeClr val="bg2"/>
                </a:solidFill>
              </a:rPr>
              <a:t>Ex. Getting customer data for a user. Presentation calls database, so it passes through the business and persistence layer and does nothing (no logic).</a:t>
            </a:r>
          </a:p>
          <a:p>
            <a:pPr marL="687263" lvl="1" indent="-171450">
              <a:buFont typeface="Arial" panose="020B0604020202020204" pitchFamily="34" charset="0"/>
              <a:buChar char="•"/>
            </a:pPr>
            <a:r>
              <a:rPr lang="en-US" sz="1400" dirty="0">
                <a:solidFill>
                  <a:schemeClr val="bg2"/>
                </a:solidFill>
              </a:rPr>
              <a:t>Think 80/20 rule with sink-hole (having</a:t>
            </a:r>
            <a:r>
              <a:rPr lang="en-US" sz="1400" baseline="0" dirty="0">
                <a:solidFill>
                  <a:schemeClr val="bg2"/>
                </a:solidFill>
              </a:rPr>
              <a:t> only 20% of calls be pass through and 80% having some business logic)</a:t>
            </a:r>
          </a:p>
          <a:p>
            <a:pPr marL="1203076" lvl="2" indent="-171450">
              <a:buFont typeface="Arial" panose="020B0604020202020204" pitchFamily="34" charset="0"/>
              <a:buChar char="•"/>
            </a:pPr>
            <a:r>
              <a:rPr lang="en-US" sz="1400" baseline="0" dirty="0">
                <a:solidFill>
                  <a:schemeClr val="bg2"/>
                </a:solidFill>
              </a:rPr>
              <a:t>If 80 % is pass through consider opening up your layers so they can skip a layer.</a:t>
            </a:r>
          </a:p>
          <a:p>
            <a:pPr marL="1718889" lvl="3" indent="-171450">
              <a:buFont typeface="Arial" panose="020B0604020202020204" pitchFamily="34" charset="0"/>
              <a:buChar char="•"/>
            </a:pPr>
            <a:r>
              <a:rPr lang="en-US" sz="1400" baseline="0" dirty="0">
                <a:solidFill>
                  <a:schemeClr val="bg2"/>
                </a:solidFill>
              </a:rPr>
              <a:t>Will make changing code harder</a:t>
            </a:r>
            <a:endParaRPr lang="en-US" sz="1400" dirty="0">
              <a:solidFill>
                <a:schemeClr val="bg2"/>
              </a:solidFill>
            </a:endParaRPr>
          </a:p>
          <a:p>
            <a:pPr marL="171450" indent="-171450">
              <a:buFont typeface="Arial" panose="020B0604020202020204" pitchFamily="34" charset="0"/>
              <a:buChar char="•"/>
            </a:pPr>
            <a:r>
              <a:rPr lang="en-US" sz="1400" dirty="0">
                <a:solidFill>
                  <a:schemeClr val="bg2"/>
                </a:solidFill>
              </a:rPr>
              <a:t>Best suited for Monolithic applications</a:t>
            </a:r>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22942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Up next is…</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4213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Popular distributed asynchronous architecture pattern used to create highly scalable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Highly adaptable; can be used for small and large applications.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Made up of highly decoupled, single-purpose event processing components that asynchronously receive and process events.</a:t>
            </a:r>
          </a:p>
          <a:p>
            <a:pPr marL="285750"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Consists of two topologies: mediator and broker topologies.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Lack of atomic</a:t>
            </a:r>
            <a:r>
              <a:rPr lang="en-US" baseline="0" dirty="0"/>
              <a:t> transactions for single business process.</a:t>
            </a:r>
          </a:p>
          <a:p>
            <a:pPr marL="285750" indent="-285750">
              <a:buFont typeface="Arial" panose="020B0604020202020204" pitchFamily="34" charset="0"/>
              <a:buChar char="•"/>
            </a:pPr>
            <a:r>
              <a:rPr lang="en-US" baseline="0" dirty="0"/>
              <a:t>Which events can run independently and which can’t.</a:t>
            </a:r>
          </a:p>
          <a:p>
            <a:pPr marL="285750" indent="-285750">
              <a:buFont typeface="Arial" panose="020B0604020202020204" pitchFamily="34" charset="0"/>
              <a:buChar char="•"/>
            </a:pPr>
            <a:r>
              <a:rPr lang="en-US" baseline="0" dirty="0"/>
              <a:t>Difficultly in creating, maintaining, and governing of the event-processor component contracts.</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8547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285750" indent="-285750">
              <a:buFont typeface="Arial" panose="020B0604020202020204" pitchFamily="34" charset="0"/>
              <a:buChar char="•"/>
            </a:pPr>
            <a:r>
              <a:rPr lang="en-US" dirty="0"/>
              <a:t>Mediator</a:t>
            </a:r>
            <a:r>
              <a:rPr lang="en-US" baseline="0" dirty="0"/>
              <a:t> used when steps need to happen in order and therefore need orchestration.</a:t>
            </a:r>
          </a:p>
          <a:p>
            <a:pPr marL="801563" lvl="1" indent="-285750">
              <a:buFont typeface="Arial" panose="020B0604020202020204" pitchFamily="34" charset="0"/>
              <a:buChar char="•"/>
            </a:pPr>
            <a:r>
              <a:rPr lang="en-US" baseline="0" dirty="0"/>
              <a:t>Think Spring Integration, MULE ESB</a:t>
            </a:r>
          </a:p>
          <a:p>
            <a:pPr marL="801563" lvl="1" indent="-285750">
              <a:buFont typeface="Arial" panose="020B0604020202020204" pitchFamily="34" charset="0"/>
              <a:buChar char="•"/>
            </a:pPr>
            <a:r>
              <a:rPr lang="en-US" baseline="0" dirty="0"/>
              <a:t>//Logic in the middle of your infrastructure</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Four components are involved with the mediator topology: event queues, an event mediator, event channels, and event processors.</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queue</a:t>
            </a:r>
            <a:r>
              <a:rPr lang="en-US" sz="1400" b="0" i="0" u="none" strike="noStrike" kern="1200" dirty="0">
                <a:solidFill>
                  <a:schemeClr val="tx1"/>
                </a:solidFill>
                <a:effectLst/>
                <a:latin typeface="+mn-lt"/>
                <a:ea typeface="+mn-ea"/>
                <a:cs typeface="+mn-cs"/>
              </a:rPr>
              <a:t> is what the events are loaded on to.</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receives the event from the </a:t>
            </a:r>
            <a:r>
              <a:rPr lang="en-US" sz="1400" b="0" i="1" u="none" strike="noStrike" kern="1200" dirty="0">
                <a:solidFill>
                  <a:schemeClr val="tx1"/>
                </a:solidFill>
                <a:effectLst/>
                <a:latin typeface="+mn-lt"/>
                <a:ea typeface="+mn-ea"/>
                <a:cs typeface="+mn-cs"/>
              </a:rPr>
              <a:t>event queue</a:t>
            </a:r>
            <a:r>
              <a:rPr lang="en-US" sz="1400" b="0" i="0" u="none" strike="noStrike" kern="1200" dirty="0">
                <a:solidFill>
                  <a:schemeClr val="tx1"/>
                </a:solidFill>
                <a:effectLst/>
                <a:latin typeface="+mn-lt"/>
                <a:ea typeface="+mn-ea"/>
                <a:cs typeface="+mn-cs"/>
              </a:rPr>
              <a:t> and orchestrates that event by sending asynchronous events to the </a:t>
            </a:r>
            <a:r>
              <a:rPr lang="en-US" sz="1400" b="0" i="1" u="none" strike="noStrike" kern="1200" dirty="0">
                <a:solidFill>
                  <a:schemeClr val="tx1"/>
                </a:solidFill>
                <a:effectLst/>
                <a:latin typeface="+mn-lt"/>
                <a:ea typeface="+mn-ea"/>
                <a:cs typeface="+mn-cs"/>
              </a:rPr>
              <a:t>event channels</a:t>
            </a:r>
            <a:r>
              <a:rPr lang="en-US" sz="1400" b="0" i="0" u="none" strike="noStrike" kern="1200" dirty="0">
                <a:solidFill>
                  <a:schemeClr val="tx1"/>
                </a:solidFill>
                <a:effectLst/>
                <a:latin typeface="+mn-lt"/>
                <a:ea typeface="+mn-ea"/>
                <a:cs typeface="+mn-cs"/>
              </a:rPr>
              <a:t>.</a:t>
            </a:r>
          </a:p>
          <a:p>
            <a:pPr marL="1317376" lvl="2" indent="-285750" rtl="0" fontAlgn="base">
              <a:buFont typeface="Arial" panose="020B0604020202020204" pitchFamily="34" charset="0"/>
              <a:buChar char="•"/>
            </a:pPr>
            <a:r>
              <a:rPr lang="en-US" sz="1400" b="0" i="1" u="none" strike="noStrike" kern="1200" dirty="0">
                <a:solidFill>
                  <a:schemeClr val="tx1"/>
                </a:solidFill>
                <a:effectLst/>
                <a:latin typeface="+mn-lt"/>
                <a:ea typeface="+mn-ea"/>
                <a:cs typeface="+mn-cs"/>
              </a:rPr>
              <a:t>Event processors</a:t>
            </a:r>
            <a:r>
              <a:rPr lang="en-US" sz="1400" b="1" i="1" u="none" strike="noStrike" kern="1200" dirty="0">
                <a:solidFill>
                  <a:schemeClr val="tx1"/>
                </a:solidFill>
                <a:effectLst/>
                <a:latin typeface="+mn-lt"/>
                <a:ea typeface="+mn-ea"/>
                <a:cs typeface="+mn-cs"/>
              </a:rPr>
              <a:t> </a:t>
            </a:r>
            <a:r>
              <a:rPr lang="en-US" sz="1400" b="0" i="0" u="none" strike="noStrike" kern="1200" dirty="0">
                <a:solidFill>
                  <a:schemeClr val="tx1"/>
                </a:solidFill>
                <a:effectLst/>
                <a:latin typeface="+mn-lt"/>
                <a:ea typeface="+mn-ea"/>
                <a:cs typeface="+mn-cs"/>
              </a:rPr>
              <a:t>listen on the channels. They take the event from the mediator and execute business logic to process the event.</a:t>
            </a:r>
            <a:endParaRPr lang="en-US" sz="1400" b="0" i="1" u="none" strike="noStrike" kern="1200" dirty="0">
              <a:solidFill>
                <a:schemeClr val="tx1"/>
              </a:solidFill>
              <a:effectLst/>
              <a:latin typeface="+mn-lt"/>
              <a:ea typeface="+mn-ea"/>
              <a:cs typeface="+mn-cs"/>
            </a:endParaRPr>
          </a:p>
          <a:p>
            <a:pPr marL="801563" lvl="1" indent="-285750">
              <a:buFont typeface="Arial" panose="020B0604020202020204" pitchFamily="34" charset="0"/>
              <a:buChar char="•"/>
            </a:pPr>
            <a:endParaRPr lang="en-US" baseline="0" dirty="0"/>
          </a:p>
          <a:p>
            <a:pPr marL="801563" lvl="1" indent="-285750">
              <a:buFont typeface="Arial" panose="020B0604020202020204" pitchFamily="34" charset="0"/>
              <a:buChar char="•"/>
            </a:pPr>
            <a:r>
              <a:rPr lang="en-US" baseline="0" dirty="0"/>
              <a:t>//No Business logic in Event Mediator (in processor)</a:t>
            </a:r>
          </a:p>
          <a:p>
            <a:pPr marL="801563" lvl="1" indent="-285750">
              <a:buFont typeface="Arial" panose="020B0604020202020204" pitchFamily="34" charset="0"/>
              <a:buChar char="•"/>
            </a:pPr>
            <a:r>
              <a:rPr lang="en-US" baseline="0" dirty="0"/>
              <a:t>2 types of events…Initial &amp; Processing</a:t>
            </a:r>
          </a:p>
          <a:p>
            <a:pPr marL="1317376" lvl="2"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takes the initial event</a:t>
            </a:r>
          </a:p>
          <a:p>
            <a:pPr marL="1317376" lvl="2" indent="-285750">
              <a:buFont typeface="Arial" panose="020B0604020202020204" pitchFamily="34" charset="0"/>
              <a:buChar char="•"/>
            </a:pPr>
            <a:r>
              <a:rPr lang="en-US" sz="1400" b="0" i="0" u="none" strike="noStrike" kern="1200" dirty="0">
                <a:solidFill>
                  <a:schemeClr val="tx1"/>
                </a:solidFill>
                <a:effectLst/>
                <a:latin typeface="+mn-lt"/>
                <a:ea typeface="+mn-ea"/>
                <a:cs typeface="+mn-cs"/>
              </a:rPr>
              <a:t>The </a:t>
            </a:r>
            <a:r>
              <a:rPr lang="en-US" sz="1400" b="0" i="1" u="none" strike="noStrike" kern="1200" dirty="0">
                <a:solidFill>
                  <a:schemeClr val="tx1"/>
                </a:solidFill>
                <a:effectLst/>
                <a:latin typeface="+mn-lt"/>
                <a:ea typeface="+mn-ea"/>
                <a:cs typeface="+mn-cs"/>
              </a:rPr>
              <a:t>event processor</a:t>
            </a:r>
            <a:r>
              <a:rPr lang="en-US" sz="1400" b="0" i="0" u="none" strike="noStrike" kern="1200" dirty="0">
                <a:solidFill>
                  <a:schemeClr val="tx1"/>
                </a:solidFill>
                <a:effectLst/>
                <a:latin typeface="+mn-lt"/>
                <a:ea typeface="+mn-ea"/>
                <a:cs typeface="+mn-cs"/>
              </a:rPr>
              <a:t> takes the processing event(s) which the </a:t>
            </a:r>
            <a:r>
              <a:rPr lang="en-US" sz="1400" b="0" i="1" u="none" strike="noStrike" kern="1200" dirty="0">
                <a:solidFill>
                  <a:schemeClr val="tx1"/>
                </a:solidFill>
                <a:effectLst/>
                <a:latin typeface="+mn-lt"/>
                <a:ea typeface="+mn-ea"/>
                <a:cs typeface="+mn-cs"/>
              </a:rPr>
              <a:t>event mediator</a:t>
            </a:r>
            <a:r>
              <a:rPr lang="en-US" sz="1400" b="0" i="0" u="none" strike="noStrike" kern="1200" dirty="0">
                <a:solidFill>
                  <a:schemeClr val="tx1"/>
                </a:solidFill>
                <a:effectLst/>
                <a:latin typeface="+mn-lt"/>
                <a:ea typeface="+mn-ea"/>
                <a:cs typeface="+mn-cs"/>
              </a:rPr>
              <a:t> generated from the initial event.</a:t>
            </a:r>
          </a:p>
          <a:p>
            <a:pPr marL="801563" lvl="1"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Useful if multiple steps and orchestration for event processing.</a:t>
            </a:r>
          </a:p>
          <a:p>
            <a:pPr marL="801563" lvl="1"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Ex. Moving and have to deal with your insurance.</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Initial event: relocation event.</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Event mediator role: create processing event CHANGE SPOT(c</a:t>
            </a:r>
            <a:r>
              <a:rPr lang="en-US" b="0" i="1" u="none" strike="noStrike" kern="1200" baseline="0" dirty="0">
                <a:solidFill>
                  <a:schemeClr val="tx1"/>
                </a:solidFill>
                <a:effectLst/>
                <a:latin typeface="+mn-lt"/>
                <a:ea typeface="+mn-ea"/>
                <a:cs typeface="+mn-cs"/>
              </a:rPr>
              <a:t>hange address, recalculate quote, update claims, adjust claims, notify insured</a:t>
            </a:r>
            <a:r>
              <a:rPr lang="en-US" b="0" i="0" u="none" strike="noStrike" kern="1200" baseline="0" dirty="0">
                <a:solidFill>
                  <a:schemeClr val="tx1"/>
                </a:solidFill>
                <a:effectLst/>
                <a:latin typeface="+mn-lt"/>
                <a:ea typeface="+mn-ea"/>
                <a:cs typeface="+mn-cs"/>
              </a:rPr>
              <a:t>.) and send to event channel</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Event processor takes event from event channel (change address, recalculate quote, etc.) for each event</a:t>
            </a:r>
          </a:p>
          <a:p>
            <a:pPr marL="1317376" lvl="2" indent="-285750">
              <a:buFont typeface="Arial" panose="020B0604020202020204" pitchFamily="34" charset="0"/>
              <a:buChar char="•"/>
            </a:pPr>
            <a:r>
              <a:rPr lang="en-US" b="0" i="0" u="none" strike="noStrike" kern="1200" baseline="0" dirty="0">
                <a:solidFill>
                  <a:schemeClr val="tx1"/>
                </a:solidFill>
                <a:effectLst/>
                <a:latin typeface="+mn-lt"/>
                <a:ea typeface="+mn-ea"/>
                <a:cs typeface="+mn-cs"/>
              </a:rPr>
              <a:t>This would continue until all events from the initial event have been processed.</a:t>
            </a:r>
            <a:br>
              <a:rPr lang="en-US" b="0" i="0" u="none" strike="noStrike" kern="1200" baseline="0" dirty="0">
                <a:solidFill>
                  <a:schemeClr val="tx1"/>
                </a:solidFill>
                <a:effectLst/>
                <a:latin typeface="+mn-lt"/>
                <a:ea typeface="+mn-ea"/>
                <a:cs typeface="+mn-cs"/>
              </a:rPr>
            </a:br>
            <a:endParaRPr lang="en-US" b="0" i="0" u="none" strike="noStrike" kern="1200" baseline="0" dirty="0">
              <a:solidFill>
                <a:schemeClr val="tx1"/>
              </a:solidFill>
              <a:effectLst/>
              <a:latin typeface="+mn-lt"/>
              <a:ea typeface="+mn-ea"/>
              <a:cs typeface="+mn-cs"/>
            </a:endParaRPr>
          </a:p>
          <a:p>
            <a:pPr marL="285750" lvl="0" indent="-285750">
              <a:buFont typeface="Arial" panose="020B0604020202020204" pitchFamily="34" charset="0"/>
              <a:buChar char="•"/>
            </a:pPr>
            <a:r>
              <a:rPr lang="en-US" baseline="0" dirty="0"/>
              <a:t>Broker</a:t>
            </a:r>
          </a:p>
          <a:p>
            <a:pPr marL="801563" lvl="1" indent="-285750">
              <a:buFont typeface="Arial" panose="020B0604020202020204" pitchFamily="34" charset="0"/>
              <a:buChar char="•"/>
            </a:pPr>
            <a:r>
              <a:rPr lang="en-US" baseline="0" dirty="0"/>
              <a:t>ActiveMQ, RabbitMQ</a:t>
            </a:r>
          </a:p>
          <a:p>
            <a:pPr marL="801563" lvl="1" indent="-285750">
              <a:buFont typeface="Arial" panose="020B0604020202020204" pitchFamily="34" charset="0"/>
              <a:buChar char="•"/>
            </a:pPr>
            <a:r>
              <a:rPr lang="en-US" baseline="0" dirty="0"/>
              <a:t>For Simple workflow, no orchestration needed</a:t>
            </a:r>
          </a:p>
          <a:p>
            <a:pPr marL="801563" lvl="1"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Two components are involved with the broker topology: a broker and an event processor.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There is no central event mediator, like in the mediator topology. Instead, it is decentralized.</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message flow is distributed across the event processor in a chain-like way through a message broker.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Each event processor processes an event and publishes a new event saying what action it performed.</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new event is published to the broker, which is then picked up by another processor.</a:t>
            </a:r>
          </a:p>
          <a:p>
            <a:pPr marL="1317376" lvl="2" indent="-285750" rtl="0" fontAlgn="base">
              <a:buFont typeface="Arial" panose="020B0604020202020204" pitchFamily="34" charset="0"/>
              <a:buChar char="•"/>
            </a:pPr>
            <a:r>
              <a:rPr lang="en-US" sz="1400" b="0" i="0" u="none" strike="noStrike" kern="1200" dirty="0">
                <a:solidFill>
                  <a:schemeClr val="tx1"/>
                </a:solidFill>
                <a:effectLst/>
                <a:latin typeface="+mn-lt"/>
                <a:ea typeface="+mn-ea"/>
                <a:cs typeface="+mn-cs"/>
              </a:rPr>
              <a:t>The business logic is performed by chaining the events.</a:t>
            </a:r>
          </a:p>
          <a:p>
            <a:pPr marL="801563" lvl="1"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Ex. Event processor that balances a portfolio of stocks receives an initial event called </a:t>
            </a:r>
            <a:r>
              <a:rPr lang="en-US" b="0" i="1" u="none" strike="noStrike" kern="1200" dirty="0">
                <a:solidFill>
                  <a:schemeClr val="tx1"/>
                </a:solidFill>
                <a:effectLst/>
                <a:latin typeface="+mn-lt"/>
                <a:ea typeface="+mn-ea"/>
                <a:cs typeface="+mn-cs"/>
              </a:rPr>
              <a:t>split stock</a:t>
            </a:r>
            <a:r>
              <a:rPr lang="en-US" b="0" i="0" u="none" strike="noStrike" kern="1200" dirty="0">
                <a:solidFill>
                  <a:schemeClr val="tx1"/>
                </a:solidFill>
                <a:effectLst/>
                <a:latin typeface="+mn-lt"/>
                <a:ea typeface="+mn-ea"/>
                <a:cs typeface="+mn-cs"/>
              </a:rPr>
              <a:t>. </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Event processor rebalances portfolio</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Publishes new event to broker called rebalance portfolio</a:t>
            </a:r>
          </a:p>
          <a:p>
            <a:pPr marL="1317376" lvl="2" indent="-285750" rtl="0" fontAlgn="base">
              <a:buFont typeface="Arial" panose="020B0604020202020204" pitchFamily="34" charset="0"/>
              <a:buChar char="•"/>
            </a:pPr>
            <a:r>
              <a:rPr lang="en-US" b="0" i="0" u="none" strike="noStrike" kern="1200" dirty="0">
                <a:solidFill>
                  <a:schemeClr val="tx1"/>
                </a:solidFill>
                <a:effectLst/>
                <a:latin typeface="+mn-lt"/>
                <a:ea typeface="+mn-ea"/>
                <a:cs typeface="+mn-cs"/>
              </a:rPr>
              <a:t>Picked up by different event processor.</a:t>
            </a:r>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9249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0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560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9" name="Picture Placeholder 7"/>
          <p:cNvSpPr>
            <a:spLocks noGrp="1"/>
          </p:cNvSpPr>
          <p:nvPr>
            <p:ph type="pic" sz="quarter" idx="13" hasCustomPrompt="1"/>
          </p:nvPr>
        </p:nvSpPr>
        <p:spPr>
          <a:xfrm>
            <a:off x="663513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452601" y="1526704"/>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59" name="Picture Placeholder 7"/>
          <p:cNvSpPr>
            <a:spLocks noGrp="1"/>
          </p:cNvSpPr>
          <p:nvPr>
            <p:ph type="pic" sz="quarter" idx="10" hasCustomPrompt="1"/>
          </p:nvPr>
        </p:nvSpPr>
        <p:spPr>
          <a:xfrm>
            <a:off x="1056569" y="2495701"/>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0" name="Picture Placeholder 7"/>
          <p:cNvSpPr>
            <a:spLocks noGrp="1"/>
          </p:cNvSpPr>
          <p:nvPr>
            <p:ph type="pic" sz="quarter" idx="13" hasCustomPrompt="1"/>
          </p:nvPr>
        </p:nvSpPr>
        <p:spPr>
          <a:xfrm>
            <a:off x="2438400" y="1124588"/>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1" name="Picture Placeholder 7"/>
          <p:cNvSpPr>
            <a:spLocks noGrp="1"/>
          </p:cNvSpPr>
          <p:nvPr>
            <p:ph type="pic" sz="quarter" idx="14" hasCustomPrompt="1"/>
          </p:nvPr>
        </p:nvSpPr>
        <p:spPr>
          <a:xfrm>
            <a:off x="3784267" y="2503321"/>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2" name="Picture Placeholder 7"/>
          <p:cNvSpPr>
            <a:spLocks noGrp="1"/>
          </p:cNvSpPr>
          <p:nvPr>
            <p:ph type="pic" sz="quarter" idx="15" hasCustomPrompt="1"/>
          </p:nvPr>
        </p:nvSpPr>
        <p:spPr>
          <a:xfrm>
            <a:off x="2422016" y="3860358"/>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
        <p:nvSpPr>
          <p:cNvPr id="63" name="Text Placeholder 3"/>
          <p:cNvSpPr>
            <a:spLocks noGrp="1"/>
          </p:cNvSpPr>
          <p:nvPr>
            <p:ph type="body" sz="half" idx="19"/>
          </p:nvPr>
        </p:nvSpPr>
        <p:spPr>
          <a:xfrm>
            <a:off x="406762" y="3553224"/>
            <a:ext cx="1164563" cy="381730"/>
          </a:xfrm>
          <a:prstGeom prst="rect">
            <a:avLst/>
          </a:prstGeom>
        </p:spPr>
        <p:txBody>
          <a:bodyPr wrap="square" lIns="0" tIns="0" rIns="0" bIns="0" anchor="t">
            <a:noAutofit/>
          </a:bodyPr>
          <a:lstStyle>
            <a:lvl1pPr marL="0" indent="0" algn="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4" name="Text Placeholder 3"/>
          <p:cNvSpPr>
            <a:spLocks noGrp="1"/>
          </p:cNvSpPr>
          <p:nvPr>
            <p:ph type="body" sz="half" idx="20"/>
          </p:nvPr>
        </p:nvSpPr>
        <p:spPr>
          <a:xfrm>
            <a:off x="1170318" y="4425136"/>
            <a:ext cx="1164563" cy="381730"/>
          </a:xfrm>
          <a:prstGeom prst="rect">
            <a:avLst/>
          </a:prstGeom>
        </p:spPr>
        <p:txBody>
          <a:bodyPr wrap="square" lIns="0" tIns="0" rIns="0" bIns="0" anchor="t">
            <a:noAutofit/>
          </a:bodyPr>
          <a:lstStyle>
            <a:lvl1pPr marL="0" indent="0" algn="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5" name="Text Placeholder 3"/>
          <p:cNvSpPr>
            <a:spLocks noGrp="1"/>
          </p:cNvSpPr>
          <p:nvPr>
            <p:ph type="body" sz="half" idx="21"/>
          </p:nvPr>
        </p:nvSpPr>
        <p:spPr>
          <a:xfrm>
            <a:off x="3494818" y="1287714"/>
            <a:ext cx="1164563" cy="381730"/>
          </a:xfrm>
          <a:prstGeom prst="rect">
            <a:avLst/>
          </a:prstGeom>
        </p:spPr>
        <p:txBody>
          <a:bodyPr wrap="square" lIns="0" tIns="0" rIns="0" bIns="0" anchor="t">
            <a:noAutofit/>
          </a:bodyPr>
          <a:lstStyle>
            <a:lvl1pPr marL="0" indent="0" algn="l"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6" name="Text Placeholder 3"/>
          <p:cNvSpPr>
            <a:spLocks noGrp="1"/>
          </p:cNvSpPr>
          <p:nvPr>
            <p:ph type="body" sz="half" idx="22"/>
          </p:nvPr>
        </p:nvSpPr>
        <p:spPr>
          <a:xfrm>
            <a:off x="4256824" y="3572474"/>
            <a:ext cx="1164563" cy="381730"/>
          </a:xfrm>
          <a:prstGeom prst="rect">
            <a:avLst/>
          </a:prstGeom>
        </p:spPr>
        <p:txBody>
          <a:bodyPr wrap="square" lIns="0" tIns="0" rIns="0" bIns="0" anchor="t">
            <a:noAutofit/>
          </a:bodyPr>
          <a:lstStyle>
            <a:lvl1pPr marL="0" indent="0" algn="l"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7" name="Picture Placeholder 7"/>
          <p:cNvSpPr>
            <a:spLocks noGrp="1"/>
          </p:cNvSpPr>
          <p:nvPr>
            <p:ph type="pic" sz="quarter" idx="10" hasCustomPrompt="1"/>
          </p:nvPr>
        </p:nvSpPr>
        <p:spPr>
          <a:xfrm>
            <a:off x="694093" y="1265983"/>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Oval 1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6" name="Picture Placeholder 7"/>
          <p:cNvSpPr>
            <a:spLocks noGrp="1"/>
          </p:cNvSpPr>
          <p:nvPr>
            <p:ph type="pic" sz="quarter" idx="15" hasCustomPrompt="1"/>
          </p:nvPr>
        </p:nvSpPr>
        <p:spPr>
          <a:xfrm>
            <a:off x="552497"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7" name="Rectangle 16"/>
          <p:cNvSpPr/>
          <p:nvPr userDrawn="1"/>
        </p:nvSpPr>
        <p:spPr>
          <a:xfrm>
            <a:off x="552498" y="2411432"/>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3"/>
          <p:cNvSpPr>
            <a:spLocks noGrp="1"/>
          </p:cNvSpPr>
          <p:nvPr>
            <p:ph type="body" sz="half" idx="16"/>
          </p:nvPr>
        </p:nvSpPr>
        <p:spPr>
          <a:xfrm>
            <a:off x="552498"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9" name="Picture Placeholder 7"/>
          <p:cNvSpPr>
            <a:spLocks noGrp="1"/>
          </p:cNvSpPr>
          <p:nvPr>
            <p:ph type="pic" sz="quarter" idx="17" hasCustomPrompt="1"/>
          </p:nvPr>
        </p:nvSpPr>
        <p:spPr>
          <a:xfrm>
            <a:off x="26260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0" name="Rectangle 49"/>
          <p:cNvSpPr/>
          <p:nvPr userDrawn="1"/>
        </p:nvSpPr>
        <p:spPr>
          <a:xfrm>
            <a:off x="2626100" y="2411432"/>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 Placeholder 3"/>
          <p:cNvSpPr>
            <a:spLocks noGrp="1"/>
          </p:cNvSpPr>
          <p:nvPr>
            <p:ph type="body" sz="half" idx="18"/>
          </p:nvPr>
        </p:nvSpPr>
        <p:spPr>
          <a:xfrm>
            <a:off x="26261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2" name="Picture Placeholder 7"/>
          <p:cNvSpPr>
            <a:spLocks noGrp="1"/>
          </p:cNvSpPr>
          <p:nvPr>
            <p:ph type="pic" sz="quarter" idx="19" hasCustomPrompt="1"/>
          </p:nvPr>
        </p:nvSpPr>
        <p:spPr>
          <a:xfrm>
            <a:off x="46834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3" name="Rectangle 52"/>
          <p:cNvSpPr/>
          <p:nvPr userDrawn="1"/>
        </p:nvSpPr>
        <p:spPr>
          <a:xfrm>
            <a:off x="4683500" y="2411432"/>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
          <p:cNvSpPr>
            <a:spLocks noGrp="1"/>
          </p:cNvSpPr>
          <p:nvPr>
            <p:ph type="body" sz="half" idx="20"/>
          </p:nvPr>
        </p:nvSpPr>
        <p:spPr>
          <a:xfrm>
            <a:off x="46835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5" name="Picture Placeholder 7"/>
          <p:cNvSpPr>
            <a:spLocks noGrp="1"/>
          </p:cNvSpPr>
          <p:nvPr>
            <p:ph type="pic" sz="quarter" idx="21" hasCustomPrompt="1"/>
          </p:nvPr>
        </p:nvSpPr>
        <p:spPr>
          <a:xfrm>
            <a:off x="67408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6" name="Rectangle 55"/>
          <p:cNvSpPr/>
          <p:nvPr userDrawn="1"/>
        </p:nvSpPr>
        <p:spPr>
          <a:xfrm>
            <a:off x="6740900" y="2411432"/>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p:cNvSpPr>
            <a:spLocks noGrp="1"/>
          </p:cNvSpPr>
          <p:nvPr>
            <p:ph type="body" sz="half" idx="22"/>
          </p:nvPr>
        </p:nvSpPr>
        <p:spPr>
          <a:xfrm>
            <a:off x="67409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8" name="Picture Placeholder 7"/>
          <p:cNvSpPr>
            <a:spLocks noGrp="1"/>
          </p:cNvSpPr>
          <p:nvPr>
            <p:ph type="pic" sz="quarter" idx="23" hasCustomPrompt="1"/>
          </p:nvPr>
        </p:nvSpPr>
        <p:spPr>
          <a:xfrm>
            <a:off x="552497"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59" name="Rectangle 58"/>
          <p:cNvSpPr/>
          <p:nvPr userDrawn="1"/>
        </p:nvSpPr>
        <p:spPr>
          <a:xfrm>
            <a:off x="552498" y="4332537"/>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3"/>
          <p:cNvSpPr>
            <a:spLocks noGrp="1"/>
          </p:cNvSpPr>
          <p:nvPr>
            <p:ph type="body" sz="half" idx="24"/>
          </p:nvPr>
        </p:nvSpPr>
        <p:spPr>
          <a:xfrm>
            <a:off x="552498"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1" name="Picture Placeholder 7"/>
          <p:cNvSpPr>
            <a:spLocks noGrp="1"/>
          </p:cNvSpPr>
          <p:nvPr>
            <p:ph type="pic" sz="quarter" idx="25" hasCustomPrompt="1"/>
          </p:nvPr>
        </p:nvSpPr>
        <p:spPr>
          <a:xfrm>
            <a:off x="26260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2" name="Rectangle 61"/>
          <p:cNvSpPr/>
          <p:nvPr userDrawn="1"/>
        </p:nvSpPr>
        <p:spPr>
          <a:xfrm>
            <a:off x="2626100" y="4332537"/>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
          <p:cNvSpPr>
            <a:spLocks noGrp="1"/>
          </p:cNvSpPr>
          <p:nvPr>
            <p:ph type="body" sz="half" idx="26"/>
          </p:nvPr>
        </p:nvSpPr>
        <p:spPr>
          <a:xfrm>
            <a:off x="26261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4" name="Picture Placeholder 7"/>
          <p:cNvSpPr>
            <a:spLocks noGrp="1"/>
          </p:cNvSpPr>
          <p:nvPr>
            <p:ph type="pic" sz="quarter" idx="27" hasCustomPrompt="1"/>
          </p:nvPr>
        </p:nvSpPr>
        <p:spPr>
          <a:xfrm>
            <a:off x="46834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5" name="Rectangle 64"/>
          <p:cNvSpPr/>
          <p:nvPr userDrawn="1"/>
        </p:nvSpPr>
        <p:spPr>
          <a:xfrm>
            <a:off x="4683500" y="4332537"/>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3"/>
          <p:cNvSpPr>
            <a:spLocks noGrp="1"/>
          </p:cNvSpPr>
          <p:nvPr>
            <p:ph type="body" sz="half" idx="28"/>
          </p:nvPr>
        </p:nvSpPr>
        <p:spPr>
          <a:xfrm>
            <a:off x="46835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7" name="Picture Placeholder 7"/>
          <p:cNvSpPr>
            <a:spLocks noGrp="1"/>
          </p:cNvSpPr>
          <p:nvPr>
            <p:ph type="pic" sz="quarter" idx="29" hasCustomPrompt="1"/>
          </p:nvPr>
        </p:nvSpPr>
        <p:spPr>
          <a:xfrm>
            <a:off x="67408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68" name="Rectangle 67"/>
          <p:cNvSpPr/>
          <p:nvPr userDrawn="1"/>
        </p:nvSpPr>
        <p:spPr>
          <a:xfrm>
            <a:off x="6740900" y="4332537"/>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
          <p:cNvSpPr>
            <a:spLocks noGrp="1"/>
          </p:cNvSpPr>
          <p:nvPr>
            <p:ph type="body" sz="half" idx="30"/>
          </p:nvPr>
        </p:nvSpPr>
        <p:spPr>
          <a:xfrm>
            <a:off x="67409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0" name="Oval 2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3" name="Rectangle 32"/>
          <p:cNvSpPr/>
          <p:nvPr userDrawn="1"/>
        </p:nvSpPr>
        <p:spPr>
          <a:xfrm>
            <a:off x="523775" y="2943008"/>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523775" y="1189491"/>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icture Placeholder 7"/>
          <p:cNvSpPr>
            <a:spLocks noGrp="1"/>
          </p:cNvSpPr>
          <p:nvPr>
            <p:ph type="pic" sz="quarter" idx="15" hasCustomPrompt="1"/>
          </p:nvPr>
        </p:nvSpPr>
        <p:spPr>
          <a:xfrm>
            <a:off x="5772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83" name="Text Placeholder 3"/>
          <p:cNvSpPr>
            <a:spLocks noGrp="1"/>
          </p:cNvSpPr>
          <p:nvPr>
            <p:ph type="body" sz="half" idx="16"/>
          </p:nvPr>
        </p:nvSpPr>
        <p:spPr>
          <a:xfrm>
            <a:off x="7703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4" name="Text Placeholder 3"/>
          <p:cNvSpPr>
            <a:spLocks noGrp="1"/>
          </p:cNvSpPr>
          <p:nvPr>
            <p:ph type="body" sz="half" idx="17"/>
          </p:nvPr>
        </p:nvSpPr>
        <p:spPr>
          <a:xfrm>
            <a:off x="6295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Rectangle 84"/>
          <p:cNvSpPr/>
          <p:nvPr userDrawn="1"/>
        </p:nvSpPr>
        <p:spPr>
          <a:xfrm>
            <a:off x="2587364" y="2943008"/>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userDrawn="1"/>
        </p:nvSpPr>
        <p:spPr>
          <a:xfrm>
            <a:off x="2587364" y="1189491"/>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icture Placeholder 7"/>
          <p:cNvSpPr>
            <a:spLocks noGrp="1"/>
          </p:cNvSpPr>
          <p:nvPr>
            <p:ph type="pic" sz="quarter" idx="18" hasCustomPrompt="1"/>
          </p:nvPr>
        </p:nvSpPr>
        <p:spPr>
          <a:xfrm>
            <a:off x="2640804"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88" name="Text Placeholder 3"/>
          <p:cNvSpPr>
            <a:spLocks noGrp="1"/>
          </p:cNvSpPr>
          <p:nvPr>
            <p:ph type="body" sz="half" idx="19"/>
          </p:nvPr>
        </p:nvSpPr>
        <p:spPr>
          <a:xfrm>
            <a:off x="2833928"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9" name="Text Placeholder 3"/>
          <p:cNvSpPr>
            <a:spLocks noGrp="1"/>
          </p:cNvSpPr>
          <p:nvPr>
            <p:ph type="body" sz="half" idx="20"/>
          </p:nvPr>
        </p:nvSpPr>
        <p:spPr>
          <a:xfrm>
            <a:off x="2693105"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0" name="Rectangle 89"/>
          <p:cNvSpPr/>
          <p:nvPr userDrawn="1"/>
        </p:nvSpPr>
        <p:spPr>
          <a:xfrm>
            <a:off x="4638575" y="2943008"/>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userDrawn="1"/>
        </p:nvSpPr>
        <p:spPr>
          <a:xfrm>
            <a:off x="4638575" y="1189491"/>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icture Placeholder 7"/>
          <p:cNvSpPr>
            <a:spLocks noGrp="1"/>
          </p:cNvSpPr>
          <p:nvPr>
            <p:ph type="pic" sz="quarter" idx="21" hasCustomPrompt="1"/>
          </p:nvPr>
        </p:nvSpPr>
        <p:spPr>
          <a:xfrm>
            <a:off x="46920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93" name="Text Placeholder 3"/>
          <p:cNvSpPr>
            <a:spLocks noGrp="1"/>
          </p:cNvSpPr>
          <p:nvPr>
            <p:ph type="body" sz="half" idx="22"/>
          </p:nvPr>
        </p:nvSpPr>
        <p:spPr>
          <a:xfrm>
            <a:off x="48851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94" name="Text Placeholder 3"/>
          <p:cNvSpPr>
            <a:spLocks noGrp="1"/>
          </p:cNvSpPr>
          <p:nvPr>
            <p:ph type="body" sz="half" idx="23"/>
          </p:nvPr>
        </p:nvSpPr>
        <p:spPr>
          <a:xfrm>
            <a:off x="47443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5" name="Rectangle 94"/>
          <p:cNvSpPr/>
          <p:nvPr userDrawn="1"/>
        </p:nvSpPr>
        <p:spPr>
          <a:xfrm>
            <a:off x="6679006" y="2943008"/>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userDrawn="1"/>
        </p:nvSpPr>
        <p:spPr>
          <a:xfrm>
            <a:off x="6679006" y="1189491"/>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icture Placeholder 7"/>
          <p:cNvSpPr>
            <a:spLocks noGrp="1"/>
          </p:cNvSpPr>
          <p:nvPr>
            <p:ph type="pic" sz="quarter" idx="24" hasCustomPrompt="1"/>
          </p:nvPr>
        </p:nvSpPr>
        <p:spPr>
          <a:xfrm>
            <a:off x="6732446" y="1242330"/>
            <a:ext cx="1810424" cy="1556303"/>
          </a:xfrm>
          <a:prstGeom prst="rect">
            <a:avLst/>
          </a:prstGeom>
          <a:ln>
            <a:noFill/>
          </a:ln>
        </p:spPr>
        <p:txBody>
          <a:bodyPr bIns="274320" anchor="b"/>
          <a:lstStyle>
            <a:lvl1pPr algn="ctr">
              <a:buNone/>
              <a:defRPr sz="1200">
                <a:solidFill>
                  <a:schemeClr val="bg1"/>
                </a:solidFill>
              </a:defRPr>
            </a:lvl1pPr>
          </a:lstStyle>
          <a:p>
            <a:r>
              <a:rPr lang="en-US" dirty="0"/>
              <a:t>Image Holder</a:t>
            </a:r>
          </a:p>
        </p:txBody>
      </p:sp>
      <p:sp>
        <p:nvSpPr>
          <p:cNvPr id="98" name="Text Placeholder 3"/>
          <p:cNvSpPr>
            <a:spLocks noGrp="1"/>
          </p:cNvSpPr>
          <p:nvPr>
            <p:ph type="body" sz="half" idx="25"/>
          </p:nvPr>
        </p:nvSpPr>
        <p:spPr>
          <a:xfrm>
            <a:off x="6925570"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99" name="Text Placeholder 3"/>
          <p:cNvSpPr>
            <a:spLocks noGrp="1"/>
          </p:cNvSpPr>
          <p:nvPr>
            <p:ph type="body" sz="half" idx="26"/>
          </p:nvPr>
        </p:nvSpPr>
        <p:spPr>
          <a:xfrm>
            <a:off x="6784747"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3352800" y="1056575"/>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9" name="Text Placeholder 3"/>
          <p:cNvSpPr>
            <a:spLocks noGrp="1"/>
          </p:cNvSpPr>
          <p:nvPr>
            <p:ph type="body" sz="half" idx="16"/>
          </p:nvPr>
        </p:nvSpPr>
        <p:spPr>
          <a:xfrm>
            <a:off x="741295" y="3770970"/>
            <a:ext cx="1421516" cy="381730"/>
          </a:xfrm>
          <a:prstGeom prst="rect">
            <a:avLst/>
          </a:prstGeom>
        </p:spPr>
        <p:txBody>
          <a:bodyPr wrap="non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Text Placeholder 3"/>
          <p:cNvSpPr>
            <a:spLocks noGrp="1"/>
          </p:cNvSpPr>
          <p:nvPr>
            <p:ph type="body" sz="half" idx="31"/>
          </p:nvPr>
        </p:nvSpPr>
        <p:spPr>
          <a:xfrm>
            <a:off x="2546030" y="4401350"/>
            <a:ext cx="1421516" cy="381730"/>
          </a:xfrm>
          <a:prstGeom prst="rect">
            <a:avLst/>
          </a:prstGeom>
        </p:spPr>
        <p:txBody>
          <a:bodyPr wrap="non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2" name="Text Placeholder 3"/>
          <p:cNvSpPr>
            <a:spLocks noGrp="1"/>
          </p:cNvSpPr>
          <p:nvPr>
            <p:ph type="body" sz="half" idx="32"/>
          </p:nvPr>
        </p:nvSpPr>
        <p:spPr>
          <a:xfrm>
            <a:off x="5124638" y="4401350"/>
            <a:ext cx="1421516" cy="381730"/>
          </a:xfrm>
          <a:prstGeom prst="rect">
            <a:avLst/>
          </a:prstGeom>
        </p:spPr>
        <p:txBody>
          <a:bodyPr wrap="non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3" name="Text Placeholder 3"/>
          <p:cNvSpPr>
            <a:spLocks noGrp="1"/>
          </p:cNvSpPr>
          <p:nvPr>
            <p:ph type="body" sz="half" idx="33"/>
          </p:nvPr>
        </p:nvSpPr>
        <p:spPr>
          <a:xfrm>
            <a:off x="6934188" y="3770970"/>
            <a:ext cx="1421516" cy="381730"/>
          </a:xfrm>
          <a:prstGeom prst="rect">
            <a:avLst/>
          </a:prstGeom>
        </p:spPr>
        <p:txBody>
          <a:bodyPr wrap="none" lIns="0" tIns="0" rIns="0" bIns="0" anchor="t">
            <a:noAutofit/>
          </a:bodyPr>
          <a:lstStyle>
            <a:lvl1pPr marL="0" indent="0" algn="ctr">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Text Placeholder 3"/>
          <p:cNvSpPr>
            <a:spLocks noGrp="1"/>
          </p:cNvSpPr>
          <p:nvPr>
            <p:ph type="body" sz="half" idx="34"/>
          </p:nvPr>
        </p:nvSpPr>
        <p:spPr>
          <a:xfrm>
            <a:off x="3858125" y="3875210"/>
            <a:ext cx="1421516" cy="381730"/>
          </a:xfrm>
          <a:prstGeom prst="rect">
            <a:avLst/>
          </a:prstGeom>
        </p:spPr>
        <p:txBody>
          <a:bodyPr wrap="non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5" name="Picture Placeholder 7"/>
          <p:cNvSpPr>
            <a:spLocks noGrp="1"/>
          </p:cNvSpPr>
          <p:nvPr>
            <p:ph type="pic" sz="quarter" idx="10" hasCustomPrompt="1"/>
          </p:nvPr>
        </p:nvSpPr>
        <p:spPr>
          <a:xfrm>
            <a:off x="505649" y="1808947"/>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3" name="Picture Placeholder 7"/>
          <p:cNvSpPr>
            <a:spLocks noGrp="1"/>
          </p:cNvSpPr>
          <p:nvPr>
            <p:ph type="pic" sz="quarter" idx="18" hasCustomPrompt="1"/>
          </p:nvPr>
        </p:nvSpPr>
        <p:spPr>
          <a:xfrm>
            <a:off x="2310384" y="2460982"/>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3" name="Picture Placeholder 7"/>
          <p:cNvSpPr>
            <a:spLocks noGrp="1"/>
          </p:cNvSpPr>
          <p:nvPr>
            <p:ph type="pic" sz="quarter" idx="26" hasCustomPrompt="1"/>
          </p:nvPr>
        </p:nvSpPr>
        <p:spPr>
          <a:xfrm>
            <a:off x="4888992" y="2460982"/>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83" name="Picture Placeholder 7"/>
          <p:cNvSpPr>
            <a:spLocks noGrp="1"/>
          </p:cNvSpPr>
          <p:nvPr>
            <p:ph type="pic" sz="quarter" idx="30" hasCustomPrompt="1"/>
          </p:nvPr>
        </p:nvSpPr>
        <p:spPr>
          <a:xfrm>
            <a:off x="6698542" y="1808947"/>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725836" y="1453376"/>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449487" y="1472627"/>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1725836"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7" name="Text Placeholder 3"/>
          <p:cNvSpPr>
            <a:spLocks noGrp="1"/>
          </p:cNvSpPr>
          <p:nvPr>
            <p:ph type="body" sz="half" idx="17"/>
          </p:nvPr>
        </p:nvSpPr>
        <p:spPr>
          <a:xfrm>
            <a:off x="4486274" y="1453376"/>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68" name="Picture Placeholder 7"/>
          <p:cNvSpPr>
            <a:spLocks noGrp="1"/>
          </p:cNvSpPr>
          <p:nvPr>
            <p:ph type="pic" sz="quarter" idx="18" hasCustomPrompt="1"/>
          </p:nvPr>
        </p:nvSpPr>
        <p:spPr>
          <a:xfrm>
            <a:off x="3209925" y="1472627"/>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19"/>
          </p:nvPr>
        </p:nvSpPr>
        <p:spPr>
          <a:xfrm>
            <a:off x="448627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0"/>
          </p:nvPr>
        </p:nvSpPr>
        <p:spPr>
          <a:xfrm>
            <a:off x="7248524" y="1453376"/>
            <a:ext cx="1388839" cy="381730"/>
          </a:xfrm>
          <a:prstGeom prst="rect">
            <a:avLst/>
          </a:prstGeom>
        </p:spPr>
        <p:txBody>
          <a:bodyPr wrap="square" lIns="0" tIns="0" rIns="0" bIns="0" anchor="t">
            <a:noAutofit/>
          </a:bodyPr>
          <a:lstStyle>
            <a:lvl1pPr marL="0" indent="0" algn="l">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1" name="Picture Placeholder 7"/>
          <p:cNvSpPr>
            <a:spLocks noGrp="1"/>
          </p:cNvSpPr>
          <p:nvPr>
            <p:ph type="pic" sz="quarter" idx="21" hasCustomPrompt="1"/>
          </p:nvPr>
        </p:nvSpPr>
        <p:spPr>
          <a:xfrm>
            <a:off x="5972175" y="1472627"/>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2" name="Text Placeholder 3"/>
          <p:cNvSpPr>
            <a:spLocks noGrp="1"/>
          </p:cNvSpPr>
          <p:nvPr>
            <p:ph type="body" sz="half" idx="22"/>
          </p:nvPr>
        </p:nvSpPr>
        <p:spPr>
          <a:xfrm>
            <a:off x="724852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3" name="Text Placeholder 3"/>
          <p:cNvSpPr>
            <a:spLocks noGrp="1"/>
          </p:cNvSpPr>
          <p:nvPr>
            <p:ph type="body" sz="half" idx="23"/>
          </p:nvPr>
        </p:nvSpPr>
        <p:spPr>
          <a:xfrm>
            <a:off x="1725836" y="2987508"/>
            <a:ext cx="1388839" cy="381730"/>
          </a:xfrm>
          <a:prstGeom prst="rect">
            <a:avLst/>
          </a:prstGeom>
        </p:spPr>
        <p:txBody>
          <a:bodyPr wrap="square" lIns="0" tIns="0" rIns="0" bIns="0" anchor="t">
            <a:noAutofit/>
          </a:bodyPr>
          <a:lstStyle>
            <a:lvl1pPr marL="0" indent="0" algn="l">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4" name="Picture Placeholder 7"/>
          <p:cNvSpPr>
            <a:spLocks noGrp="1"/>
          </p:cNvSpPr>
          <p:nvPr>
            <p:ph type="pic" sz="quarter" idx="24" hasCustomPrompt="1"/>
          </p:nvPr>
        </p:nvSpPr>
        <p:spPr>
          <a:xfrm>
            <a:off x="449487" y="3006759"/>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5" name="Text Placeholder 3"/>
          <p:cNvSpPr>
            <a:spLocks noGrp="1"/>
          </p:cNvSpPr>
          <p:nvPr>
            <p:ph type="body" sz="half" idx="25"/>
          </p:nvPr>
        </p:nvSpPr>
        <p:spPr>
          <a:xfrm>
            <a:off x="1725836"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6" name="Text Placeholder 3"/>
          <p:cNvSpPr>
            <a:spLocks noGrp="1"/>
          </p:cNvSpPr>
          <p:nvPr>
            <p:ph type="body" sz="half" idx="26"/>
          </p:nvPr>
        </p:nvSpPr>
        <p:spPr>
          <a:xfrm>
            <a:off x="4486274" y="2987508"/>
            <a:ext cx="1388839" cy="381730"/>
          </a:xfrm>
          <a:prstGeom prst="rect">
            <a:avLst/>
          </a:prstGeom>
        </p:spPr>
        <p:txBody>
          <a:bodyPr wrap="square" lIns="0" tIns="0" rIns="0" bIns="0" anchor="t">
            <a:noAutofit/>
          </a:bodyPr>
          <a:lstStyle>
            <a:lvl1pPr marL="0" indent="0" algn="l">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77" name="Picture Placeholder 7"/>
          <p:cNvSpPr>
            <a:spLocks noGrp="1"/>
          </p:cNvSpPr>
          <p:nvPr>
            <p:ph type="pic" sz="quarter" idx="27" hasCustomPrompt="1"/>
          </p:nvPr>
        </p:nvSpPr>
        <p:spPr>
          <a:xfrm>
            <a:off x="3209925" y="3006759"/>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78" name="Text Placeholder 3"/>
          <p:cNvSpPr>
            <a:spLocks noGrp="1"/>
          </p:cNvSpPr>
          <p:nvPr>
            <p:ph type="body" sz="half" idx="28"/>
          </p:nvPr>
        </p:nvSpPr>
        <p:spPr>
          <a:xfrm>
            <a:off x="448627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9" name="Text Placeholder 3"/>
          <p:cNvSpPr>
            <a:spLocks noGrp="1"/>
          </p:cNvSpPr>
          <p:nvPr>
            <p:ph type="body" sz="half" idx="29"/>
          </p:nvPr>
        </p:nvSpPr>
        <p:spPr>
          <a:xfrm>
            <a:off x="7248524" y="2987508"/>
            <a:ext cx="1388839" cy="381730"/>
          </a:xfrm>
          <a:prstGeom prst="rect">
            <a:avLst/>
          </a:prstGeom>
        </p:spPr>
        <p:txBody>
          <a:bodyPr wrap="square" lIns="0" tIns="0" rIns="0" bIns="0" anchor="t">
            <a:noAutofit/>
          </a:bodyPr>
          <a:lstStyle>
            <a:lvl1pPr marL="0" indent="0" algn="l">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80" name="Picture Placeholder 7"/>
          <p:cNvSpPr>
            <a:spLocks noGrp="1"/>
          </p:cNvSpPr>
          <p:nvPr>
            <p:ph type="pic" sz="quarter" idx="30" hasCustomPrompt="1"/>
          </p:nvPr>
        </p:nvSpPr>
        <p:spPr>
          <a:xfrm>
            <a:off x="5972175" y="3006759"/>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31"/>
          </p:nvPr>
        </p:nvSpPr>
        <p:spPr>
          <a:xfrm>
            <a:off x="724852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Oval 2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67991" y="1472626"/>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2822643" y="1472626"/>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4829092" y="1472626"/>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6835350" y="1472626"/>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0" y="1133821"/>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5" hasCustomPrompt="1"/>
          </p:nvPr>
        </p:nvSpPr>
        <p:spPr>
          <a:xfrm>
            <a:off x="6362429" y="1133821"/>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1" name="Rectangle 30"/>
          <p:cNvSpPr/>
          <p:nvPr/>
        </p:nvSpPr>
        <p:spPr>
          <a:xfrm>
            <a:off x="2773585" y="1133822"/>
            <a:ext cx="3588844" cy="2131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2" name="Picture Placeholder 7"/>
          <p:cNvSpPr>
            <a:spLocks noGrp="1"/>
          </p:cNvSpPr>
          <p:nvPr>
            <p:ph type="pic" sz="quarter" idx="15" hasCustomPrompt="1"/>
          </p:nvPr>
        </p:nvSpPr>
        <p:spPr>
          <a:xfrm>
            <a:off x="4514392" y="1073969"/>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3" name="Picture Placeholder 7"/>
          <p:cNvSpPr>
            <a:spLocks noGrp="1"/>
          </p:cNvSpPr>
          <p:nvPr>
            <p:ph type="pic" sz="quarter" idx="16" hasCustomPrompt="1"/>
          </p:nvPr>
        </p:nvSpPr>
        <p:spPr>
          <a:xfrm>
            <a:off x="4514392" y="257175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7" name="Picture Placeholder 7"/>
          <p:cNvSpPr>
            <a:spLocks noGrp="1"/>
          </p:cNvSpPr>
          <p:nvPr>
            <p:ph type="pic" sz="quarter" idx="15" hasCustomPrompt="1"/>
          </p:nvPr>
        </p:nvSpPr>
        <p:spPr>
          <a:xfrm>
            <a:off x="653855" y="1122093"/>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6" hasCustomPrompt="1"/>
          </p:nvPr>
        </p:nvSpPr>
        <p:spPr>
          <a:xfrm>
            <a:off x="2671040"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7" hasCustomPrompt="1"/>
          </p:nvPr>
        </p:nvSpPr>
        <p:spPr>
          <a:xfrm>
            <a:off x="6700526"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32" name="Picture Placeholder 7"/>
          <p:cNvSpPr>
            <a:spLocks noGrp="1"/>
          </p:cNvSpPr>
          <p:nvPr>
            <p:ph type="pic" sz="quarter" idx="18" hasCustomPrompt="1"/>
          </p:nvPr>
        </p:nvSpPr>
        <p:spPr>
          <a:xfrm>
            <a:off x="4658482" y="2619875"/>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grpSp>
        <p:nvGrpSpPr>
          <p:cNvPr id="33" name="Group 32"/>
          <p:cNvGrpSpPr/>
          <p:nvPr userDrawn="1"/>
        </p:nvGrpSpPr>
        <p:grpSpPr>
          <a:xfrm>
            <a:off x="2664561" y="2570470"/>
            <a:ext cx="1785974" cy="1396467"/>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
          <p:cNvGrpSpPr/>
          <p:nvPr userDrawn="1"/>
        </p:nvGrpSpPr>
        <p:grpSpPr>
          <a:xfrm>
            <a:off x="6694047" y="2562850"/>
            <a:ext cx="1785974" cy="1404087"/>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2"/>
          <p:cNvGrpSpPr/>
          <p:nvPr userDrawn="1"/>
        </p:nvGrpSpPr>
        <p:grpSpPr>
          <a:xfrm>
            <a:off x="4658482" y="1122093"/>
            <a:ext cx="1785974" cy="1407182"/>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44" name="Group 43"/>
          <p:cNvGrpSpPr/>
          <p:nvPr userDrawn="1"/>
        </p:nvGrpSpPr>
        <p:grpSpPr>
          <a:xfrm>
            <a:off x="4750079" y="1430890"/>
            <a:ext cx="1785974" cy="104409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userDrawn="1"/>
        </p:nvGrpSpPr>
        <p:grpSpPr>
          <a:xfrm>
            <a:off x="6707505" y="1430890"/>
            <a:ext cx="1785974" cy="104409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userDrawn="1"/>
        </p:nvGrpSpPr>
        <p:grpSpPr>
          <a:xfrm>
            <a:off x="4750079" y="2517098"/>
            <a:ext cx="1785974" cy="1045251"/>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userDrawn="1"/>
        </p:nvGrpSpPr>
        <p:grpSpPr>
          <a:xfrm>
            <a:off x="6707505" y="2517098"/>
            <a:ext cx="1785974" cy="1045251"/>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Picture Placeholder 7"/>
          <p:cNvSpPr>
            <a:spLocks noGrp="1"/>
          </p:cNvSpPr>
          <p:nvPr>
            <p:ph type="pic" sz="quarter" idx="15" hasCustomPrompt="1"/>
          </p:nvPr>
        </p:nvSpPr>
        <p:spPr>
          <a:xfrm>
            <a:off x="668891" y="143089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9" name="Round Same Side Corner Rectangle 28"/>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0" name="Slide Number Placeholder 4"/>
          <p:cNvSpPr>
            <a:spLocks noGrp="1"/>
          </p:cNvSpPr>
          <p:nvPr>
            <p:ph type="sldNum" sz="quarter" idx="1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Picture Placeholder 7"/>
          <p:cNvSpPr>
            <a:spLocks noGrp="1"/>
          </p:cNvSpPr>
          <p:nvPr>
            <p:ph type="pic" sz="quarter" idx="15" hasCustomPrompt="1"/>
          </p:nvPr>
        </p:nvSpPr>
        <p:spPr>
          <a:xfrm>
            <a:off x="0" y="1002843"/>
            <a:ext cx="9127832" cy="22549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622826"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6" hasCustomPrompt="1"/>
          </p:nvPr>
        </p:nvSpPr>
        <p:spPr>
          <a:xfrm>
            <a:off x="5512017"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txBox="1">
            <a:spLocks/>
          </p:cNvSpPr>
          <p:nvPr userDrawn="1"/>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000" b="1" i="0" u="none" strike="noStrike" kern="1200" cap="none" spc="0" normalizeH="0" baseline="0" noProof="0" smtClean="0">
                <a:ln>
                  <a:noFill/>
                </a:ln>
                <a:solidFill>
                  <a:schemeClr val="tx1">
                    <a:lumMod val="25000"/>
                    <a:lumOff val="75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443246"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4" name="Rectangle 3"/>
          <p:cNvSpPr/>
          <p:nvPr userDrawn="1"/>
        </p:nvSpPr>
        <p:spPr>
          <a:xfrm>
            <a:off x="443246" y="2416390"/>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3" name="Text Placeholder 3"/>
          <p:cNvSpPr>
            <a:spLocks noGrp="1"/>
          </p:cNvSpPr>
          <p:nvPr>
            <p:ph type="body" sz="half" idx="17"/>
          </p:nvPr>
        </p:nvSpPr>
        <p:spPr>
          <a:xfrm>
            <a:off x="510621"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4" name="Picture Placeholder 7"/>
          <p:cNvSpPr>
            <a:spLocks noGrp="1"/>
          </p:cNvSpPr>
          <p:nvPr>
            <p:ph type="pic" sz="quarter" idx="18" hasCustomPrompt="1"/>
          </p:nvPr>
        </p:nvSpPr>
        <p:spPr>
          <a:xfrm>
            <a:off x="3258150"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5" name="Rectangle 14"/>
          <p:cNvSpPr/>
          <p:nvPr userDrawn="1"/>
        </p:nvSpPr>
        <p:spPr>
          <a:xfrm>
            <a:off x="3258150" y="2416390"/>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half" idx="19"/>
          </p:nvPr>
        </p:nvSpPr>
        <p:spPr>
          <a:xfrm>
            <a:off x="3325525"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7" name="Picture Placeholder 7"/>
          <p:cNvSpPr>
            <a:spLocks noGrp="1"/>
          </p:cNvSpPr>
          <p:nvPr>
            <p:ph type="pic" sz="quarter" idx="20" hasCustomPrompt="1"/>
          </p:nvPr>
        </p:nvSpPr>
        <p:spPr>
          <a:xfrm>
            <a:off x="6071075"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18" name="Rectangle 17"/>
          <p:cNvSpPr/>
          <p:nvPr userDrawn="1"/>
        </p:nvSpPr>
        <p:spPr>
          <a:xfrm>
            <a:off x="6071075" y="2416390"/>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3"/>
          <p:cNvSpPr>
            <a:spLocks noGrp="1"/>
          </p:cNvSpPr>
          <p:nvPr>
            <p:ph type="body" sz="half" idx="21"/>
          </p:nvPr>
        </p:nvSpPr>
        <p:spPr>
          <a:xfrm>
            <a:off x="6138450"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0" name="Picture Placeholder 7"/>
          <p:cNvSpPr>
            <a:spLocks noGrp="1"/>
          </p:cNvSpPr>
          <p:nvPr>
            <p:ph type="pic" sz="quarter" idx="22" hasCustomPrompt="1"/>
          </p:nvPr>
        </p:nvSpPr>
        <p:spPr>
          <a:xfrm>
            <a:off x="443246"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1" name="Rectangle 20"/>
          <p:cNvSpPr/>
          <p:nvPr userDrawn="1"/>
        </p:nvSpPr>
        <p:spPr>
          <a:xfrm>
            <a:off x="443246" y="4347120"/>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p:cNvSpPr>
            <a:spLocks noGrp="1"/>
          </p:cNvSpPr>
          <p:nvPr>
            <p:ph type="body" sz="half" idx="23"/>
          </p:nvPr>
        </p:nvSpPr>
        <p:spPr>
          <a:xfrm>
            <a:off x="510621"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3" name="Picture Placeholder 7"/>
          <p:cNvSpPr>
            <a:spLocks noGrp="1"/>
          </p:cNvSpPr>
          <p:nvPr>
            <p:ph type="pic" sz="quarter" idx="24" hasCustomPrompt="1"/>
          </p:nvPr>
        </p:nvSpPr>
        <p:spPr>
          <a:xfrm>
            <a:off x="3258150"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4" name="Rectangle 23"/>
          <p:cNvSpPr/>
          <p:nvPr userDrawn="1"/>
        </p:nvSpPr>
        <p:spPr>
          <a:xfrm>
            <a:off x="3258150" y="4347120"/>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3"/>
          <p:cNvSpPr>
            <a:spLocks noGrp="1"/>
          </p:cNvSpPr>
          <p:nvPr>
            <p:ph type="body" sz="half" idx="25"/>
          </p:nvPr>
        </p:nvSpPr>
        <p:spPr>
          <a:xfrm>
            <a:off x="3325525"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6" name="Picture Placeholder 7"/>
          <p:cNvSpPr>
            <a:spLocks noGrp="1"/>
          </p:cNvSpPr>
          <p:nvPr>
            <p:ph type="pic" sz="quarter" idx="26" hasCustomPrompt="1"/>
          </p:nvPr>
        </p:nvSpPr>
        <p:spPr>
          <a:xfrm>
            <a:off x="6071075"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27" name="Rectangle 26"/>
          <p:cNvSpPr/>
          <p:nvPr userDrawn="1"/>
        </p:nvSpPr>
        <p:spPr>
          <a:xfrm>
            <a:off x="6071075" y="4347120"/>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3"/>
          <p:cNvSpPr>
            <a:spLocks noGrp="1"/>
          </p:cNvSpPr>
          <p:nvPr>
            <p:ph type="body" sz="half" idx="27"/>
          </p:nvPr>
        </p:nvSpPr>
        <p:spPr>
          <a:xfrm>
            <a:off x="6138450"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Oval 2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Rectangle 9"/>
          <p:cNvSpPr/>
          <p:nvPr userDrawn="1"/>
        </p:nvSpPr>
        <p:spPr>
          <a:xfrm>
            <a:off x="506970" y="3506082"/>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556160" y="3506082"/>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7"/>
          <p:cNvSpPr>
            <a:spLocks noGrp="1"/>
          </p:cNvSpPr>
          <p:nvPr>
            <p:ph type="pic" sz="quarter" idx="15" hasCustomPrompt="1"/>
          </p:nvPr>
        </p:nvSpPr>
        <p:spPr>
          <a:xfrm>
            <a:off x="506970" y="1178543"/>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Rectangle 13"/>
          <p:cNvSpPr/>
          <p:nvPr userDrawn="1"/>
        </p:nvSpPr>
        <p:spPr>
          <a:xfrm>
            <a:off x="-7985" y="1073968"/>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7"/>
          <p:cNvSpPr>
            <a:spLocks noGrp="1"/>
          </p:cNvSpPr>
          <p:nvPr>
            <p:ph type="pic" sz="quarter" idx="15" hasCustomPrompt="1"/>
          </p:nvPr>
        </p:nvSpPr>
        <p:spPr>
          <a:xfrm>
            <a:off x="3152772" y="1073968"/>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0" y="1"/>
            <a:ext cx="9127831" cy="2974997"/>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8" name="Picture Placeholder 7"/>
          <p:cNvSpPr>
            <a:spLocks noGrp="1"/>
          </p:cNvSpPr>
          <p:nvPr>
            <p:ph type="pic" sz="quarter" idx="10" hasCustomPrompt="1"/>
          </p:nvPr>
        </p:nvSpPr>
        <p:spPr>
          <a:xfrm>
            <a:off x="0" y="2"/>
            <a:ext cx="9127831" cy="3666282"/>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60456"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4788842"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43683" y="1477217"/>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51435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365438"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51" name="Picture Placeholder 7"/>
          <p:cNvSpPr>
            <a:spLocks noGrp="1"/>
          </p:cNvSpPr>
          <p:nvPr>
            <p:ph type="pic" sz="quarter" idx="15" hasCustomPrompt="1"/>
          </p:nvPr>
        </p:nvSpPr>
        <p:spPr>
          <a:xfrm>
            <a:off x="4628355"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2" name="Picture Placeholder 7"/>
          <p:cNvSpPr>
            <a:spLocks noGrp="1"/>
          </p:cNvSpPr>
          <p:nvPr>
            <p:ph type="pic" sz="quarter" idx="16" hasCustomPrompt="1"/>
          </p:nvPr>
        </p:nvSpPr>
        <p:spPr>
          <a:xfrm>
            <a:off x="2511238"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53" name="Picture Placeholder 7"/>
          <p:cNvSpPr>
            <a:spLocks noGrp="1"/>
          </p:cNvSpPr>
          <p:nvPr>
            <p:ph type="pic" sz="quarter" idx="17" hasCustomPrompt="1"/>
          </p:nvPr>
        </p:nvSpPr>
        <p:spPr>
          <a:xfrm>
            <a:off x="6746296"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6" name="Rectangle 35"/>
          <p:cNvSpPr/>
          <p:nvPr userDrawn="1"/>
        </p:nvSpPr>
        <p:spPr>
          <a:xfrm>
            <a:off x="2511238" y="2859857"/>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a:latin typeface="FontAwesome" pitchFamily="2" charset="0"/>
            </a:endParaRPr>
          </a:p>
        </p:txBody>
      </p:sp>
      <p:sp>
        <p:nvSpPr>
          <p:cNvPr id="35" name="Rectangle 34"/>
          <p:cNvSpPr/>
          <p:nvPr userDrawn="1"/>
        </p:nvSpPr>
        <p:spPr>
          <a:xfrm>
            <a:off x="365438" y="1208553"/>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a:solidFill>
                <a:schemeClr val="bg1"/>
              </a:solidFill>
              <a:latin typeface="FontAwesome" pitchFamily="2" charset="0"/>
            </a:endParaRPr>
          </a:p>
        </p:txBody>
      </p:sp>
      <p:sp>
        <p:nvSpPr>
          <p:cNvPr id="39" name="Rectangle 38"/>
          <p:cNvSpPr/>
          <p:nvPr userDrawn="1"/>
        </p:nvSpPr>
        <p:spPr>
          <a:xfrm>
            <a:off x="4628355" y="1208552"/>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a:t> </a:t>
            </a:r>
          </a:p>
          <a:p>
            <a:pPr lvl="0" algn="ctr" defTabSz="914400">
              <a:spcBef>
                <a:spcPct val="20000"/>
              </a:spcBef>
              <a:defRPr/>
            </a:pPr>
            <a:br>
              <a:rPr lang="en-US" sz="1200" b="1" dirty="0">
                <a:solidFill>
                  <a:schemeClr val="bg1">
                    <a:lumMod val="95000"/>
                  </a:schemeClr>
                </a:solidFill>
              </a:rPr>
            </a:br>
            <a:br>
              <a:rPr lang="en-US" sz="1200" b="1" dirty="0">
                <a:solidFill>
                  <a:schemeClr val="bg1">
                    <a:lumMod val="95000"/>
                  </a:schemeClr>
                </a:solidFill>
              </a:rPr>
            </a:br>
            <a:endParaRPr lang="en-US" sz="1600" dirty="0">
              <a:solidFill>
                <a:schemeClr val="bg1">
                  <a:lumMod val="95000"/>
                </a:schemeClr>
              </a:solidFill>
            </a:endParaRPr>
          </a:p>
        </p:txBody>
      </p:sp>
      <p:sp>
        <p:nvSpPr>
          <p:cNvPr id="44" name="Rectangle 43"/>
          <p:cNvSpPr/>
          <p:nvPr userDrawn="1"/>
        </p:nvSpPr>
        <p:spPr>
          <a:xfrm>
            <a:off x="6746296" y="2859857"/>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a:solidFill>
                <a:schemeClr val="bg1">
                  <a:lumMod val="95000"/>
                </a:schemeClr>
              </a:solidFill>
            </a:endParaRPr>
          </a:p>
        </p:txBody>
      </p:sp>
      <p:sp>
        <p:nvSpPr>
          <p:cNvPr id="14" name="Oval 1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4714725" y="1646263"/>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8" name="Picture Placeholder 7"/>
          <p:cNvSpPr>
            <a:spLocks noGrp="1"/>
          </p:cNvSpPr>
          <p:nvPr>
            <p:ph type="pic" sz="quarter" idx="10" hasCustomPrompt="1"/>
          </p:nvPr>
        </p:nvSpPr>
        <p:spPr>
          <a:xfrm>
            <a:off x="643682" y="1636638"/>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40" name="Text Placeholder 3"/>
          <p:cNvSpPr>
            <a:spLocks noGrp="1"/>
          </p:cNvSpPr>
          <p:nvPr>
            <p:ph type="body" sz="half" idx="15"/>
          </p:nvPr>
        </p:nvSpPr>
        <p:spPr>
          <a:xfrm>
            <a:off x="648949"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17"/>
          </p:nvPr>
        </p:nvSpPr>
        <p:spPr>
          <a:xfrm>
            <a:off x="643681" y="3688974"/>
            <a:ext cx="3773218"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9" name="Text Placeholder 3"/>
          <p:cNvSpPr>
            <a:spLocks noGrp="1"/>
          </p:cNvSpPr>
          <p:nvPr>
            <p:ph type="body" sz="half" idx="23"/>
          </p:nvPr>
        </p:nvSpPr>
        <p:spPr>
          <a:xfrm>
            <a:off x="4719992"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2" name="Text Placeholder 3"/>
          <p:cNvSpPr>
            <a:spLocks noGrp="1"/>
          </p:cNvSpPr>
          <p:nvPr>
            <p:ph type="body" sz="half" idx="25"/>
          </p:nvPr>
        </p:nvSpPr>
        <p:spPr>
          <a:xfrm>
            <a:off x="4714724" y="3688974"/>
            <a:ext cx="3773218"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2" name="Rectangle 31"/>
          <p:cNvSpPr/>
          <p:nvPr userDrawn="1"/>
        </p:nvSpPr>
        <p:spPr>
          <a:xfrm>
            <a:off x="648948" y="1254235"/>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16"/>
          </p:nvPr>
        </p:nvSpPr>
        <p:spPr>
          <a:xfrm>
            <a:off x="672532"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0" name="Rectangle 59"/>
          <p:cNvSpPr/>
          <p:nvPr userDrawn="1"/>
        </p:nvSpPr>
        <p:spPr>
          <a:xfrm>
            <a:off x="4719991" y="1254235"/>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 Placeholder 3"/>
          <p:cNvSpPr>
            <a:spLocks noGrp="1"/>
          </p:cNvSpPr>
          <p:nvPr>
            <p:ph type="body" sz="half" idx="24"/>
          </p:nvPr>
        </p:nvSpPr>
        <p:spPr>
          <a:xfrm>
            <a:off x="4743575"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3" name="Oval 2"/>
          <p:cNvSpPr/>
          <p:nvPr userDrawn="1"/>
        </p:nvSpPr>
        <p:spPr>
          <a:xfrm>
            <a:off x="8627123" y="4655948"/>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542299" y="4649249"/>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643683"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48950"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643681" y="3660399"/>
            <a:ext cx="2493566"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648949" y="128281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742617"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0" name="Picture Placeholder 7"/>
          <p:cNvSpPr>
            <a:spLocks noGrp="1"/>
          </p:cNvSpPr>
          <p:nvPr>
            <p:ph type="pic" sz="quarter" idx="18" hasCustomPrompt="1"/>
          </p:nvPr>
        </p:nvSpPr>
        <p:spPr>
          <a:xfrm>
            <a:off x="333375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19"/>
          </p:nvPr>
        </p:nvSpPr>
        <p:spPr>
          <a:xfrm>
            <a:off x="333901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0"/>
          </p:nvPr>
        </p:nvSpPr>
        <p:spPr>
          <a:xfrm>
            <a:off x="3333750" y="3660399"/>
            <a:ext cx="2493566"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Rectangle 82"/>
          <p:cNvSpPr/>
          <p:nvPr userDrawn="1"/>
        </p:nvSpPr>
        <p:spPr>
          <a:xfrm>
            <a:off x="3339018" y="128281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Text Placeholder 3"/>
          <p:cNvSpPr>
            <a:spLocks noGrp="1"/>
          </p:cNvSpPr>
          <p:nvPr>
            <p:ph type="body" sz="half" idx="21"/>
          </p:nvPr>
        </p:nvSpPr>
        <p:spPr>
          <a:xfrm>
            <a:off x="343268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5" name="Picture Placeholder 7"/>
          <p:cNvSpPr>
            <a:spLocks noGrp="1"/>
          </p:cNvSpPr>
          <p:nvPr>
            <p:ph type="pic" sz="quarter" idx="22" hasCustomPrompt="1"/>
          </p:nvPr>
        </p:nvSpPr>
        <p:spPr>
          <a:xfrm>
            <a:off x="601980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86" name="Text Placeholder 3"/>
          <p:cNvSpPr>
            <a:spLocks noGrp="1"/>
          </p:cNvSpPr>
          <p:nvPr>
            <p:ph type="body" sz="half" idx="23"/>
          </p:nvPr>
        </p:nvSpPr>
        <p:spPr>
          <a:xfrm>
            <a:off x="602506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7" name="Text Placeholder 3"/>
          <p:cNvSpPr>
            <a:spLocks noGrp="1"/>
          </p:cNvSpPr>
          <p:nvPr>
            <p:ph type="body" sz="half" idx="24"/>
          </p:nvPr>
        </p:nvSpPr>
        <p:spPr>
          <a:xfrm>
            <a:off x="6019800" y="3660399"/>
            <a:ext cx="2493566"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8" name="Rectangle 87"/>
          <p:cNvSpPr/>
          <p:nvPr userDrawn="1"/>
        </p:nvSpPr>
        <p:spPr>
          <a:xfrm>
            <a:off x="6025068" y="128281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9" name="Text Placeholder 3"/>
          <p:cNvSpPr>
            <a:spLocks noGrp="1"/>
          </p:cNvSpPr>
          <p:nvPr>
            <p:ph type="body" sz="half" idx="25"/>
          </p:nvPr>
        </p:nvSpPr>
        <p:spPr>
          <a:xfrm>
            <a:off x="611873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570750"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520611"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515342" y="3565149"/>
            <a:ext cx="193805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576016" y="1203267"/>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646371"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Picture Placeholder 7"/>
          <p:cNvSpPr>
            <a:spLocks noGrp="1"/>
          </p:cNvSpPr>
          <p:nvPr>
            <p:ph type="pic" sz="quarter" idx="18" hasCustomPrompt="1"/>
          </p:nvPr>
        </p:nvSpPr>
        <p:spPr>
          <a:xfrm>
            <a:off x="2633722"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2" name="Text Placeholder 3"/>
          <p:cNvSpPr>
            <a:spLocks noGrp="1"/>
          </p:cNvSpPr>
          <p:nvPr>
            <p:ph type="body" sz="half" idx="19"/>
          </p:nvPr>
        </p:nvSpPr>
        <p:spPr>
          <a:xfrm>
            <a:off x="2583583"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3" name="Text Placeholder 3"/>
          <p:cNvSpPr>
            <a:spLocks noGrp="1"/>
          </p:cNvSpPr>
          <p:nvPr>
            <p:ph type="body" sz="half" idx="20"/>
          </p:nvPr>
        </p:nvSpPr>
        <p:spPr>
          <a:xfrm>
            <a:off x="2578314" y="3565149"/>
            <a:ext cx="193805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Rectangle 43"/>
          <p:cNvSpPr/>
          <p:nvPr userDrawn="1"/>
        </p:nvSpPr>
        <p:spPr>
          <a:xfrm>
            <a:off x="2638988" y="1203267"/>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 Placeholder 3"/>
          <p:cNvSpPr>
            <a:spLocks noGrp="1"/>
          </p:cNvSpPr>
          <p:nvPr>
            <p:ph type="body" sz="half" idx="21"/>
          </p:nvPr>
        </p:nvSpPr>
        <p:spPr>
          <a:xfrm>
            <a:off x="2709343"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6" name="Picture Placeholder 7"/>
          <p:cNvSpPr>
            <a:spLocks noGrp="1"/>
          </p:cNvSpPr>
          <p:nvPr>
            <p:ph type="pic" sz="quarter" idx="22" hasCustomPrompt="1"/>
          </p:nvPr>
        </p:nvSpPr>
        <p:spPr>
          <a:xfrm>
            <a:off x="4684531"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47" name="Text Placeholder 3"/>
          <p:cNvSpPr>
            <a:spLocks noGrp="1"/>
          </p:cNvSpPr>
          <p:nvPr>
            <p:ph type="body" sz="half" idx="23"/>
          </p:nvPr>
        </p:nvSpPr>
        <p:spPr>
          <a:xfrm>
            <a:off x="4634392"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8" name="Text Placeholder 3"/>
          <p:cNvSpPr>
            <a:spLocks noGrp="1"/>
          </p:cNvSpPr>
          <p:nvPr>
            <p:ph type="body" sz="half" idx="24"/>
          </p:nvPr>
        </p:nvSpPr>
        <p:spPr>
          <a:xfrm>
            <a:off x="4629123" y="3565149"/>
            <a:ext cx="193805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Rectangle 48"/>
          <p:cNvSpPr/>
          <p:nvPr userDrawn="1"/>
        </p:nvSpPr>
        <p:spPr>
          <a:xfrm>
            <a:off x="4689797" y="1203267"/>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5"/>
          </p:nvPr>
        </p:nvSpPr>
        <p:spPr>
          <a:xfrm>
            <a:off x="4760152"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6" name="Picture Placeholder 7"/>
          <p:cNvSpPr>
            <a:spLocks noGrp="1"/>
          </p:cNvSpPr>
          <p:nvPr>
            <p:ph type="pic" sz="quarter" idx="26" hasCustomPrompt="1"/>
          </p:nvPr>
        </p:nvSpPr>
        <p:spPr>
          <a:xfrm>
            <a:off x="6722908"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57" name="Text Placeholder 3"/>
          <p:cNvSpPr>
            <a:spLocks noGrp="1"/>
          </p:cNvSpPr>
          <p:nvPr>
            <p:ph type="body" sz="half" idx="27"/>
          </p:nvPr>
        </p:nvSpPr>
        <p:spPr>
          <a:xfrm>
            <a:off x="6672769"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28"/>
          </p:nvPr>
        </p:nvSpPr>
        <p:spPr>
          <a:xfrm>
            <a:off x="6667500" y="3565149"/>
            <a:ext cx="193805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9" name="Rectangle 58"/>
          <p:cNvSpPr/>
          <p:nvPr userDrawn="1"/>
        </p:nvSpPr>
        <p:spPr>
          <a:xfrm>
            <a:off x="6728174" y="1203267"/>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 Placeholder 3"/>
          <p:cNvSpPr>
            <a:spLocks noGrp="1"/>
          </p:cNvSpPr>
          <p:nvPr>
            <p:ph type="body" sz="half" idx="29"/>
          </p:nvPr>
        </p:nvSpPr>
        <p:spPr>
          <a:xfrm>
            <a:off x="6798529"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75" name="Picture Placeholder 7"/>
          <p:cNvSpPr>
            <a:spLocks noGrp="1"/>
          </p:cNvSpPr>
          <p:nvPr>
            <p:ph type="pic" sz="quarter" idx="10" hasCustomPrompt="1"/>
          </p:nvPr>
        </p:nvSpPr>
        <p:spPr>
          <a:xfrm>
            <a:off x="503083"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452945"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447675" y="3588601"/>
            <a:ext cx="159523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Rectangle 77"/>
          <p:cNvSpPr/>
          <p:nvPr userDrawn="1"/>
        </p:nvSpPr>
        <p:spPr>
          <a:xfrm>
            <a:off x="508350" y="1217194"/>
            <a:ext cx="1537336"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566260"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3" name="Picture Placeholder 7"/>
          <p:cNvSpPr>
            <a:spLocks noGrp="1"/>
          </p:cNvSpPr>
          <p:nvPr>
            <p:ph type="pic" sz="quarter" idx="18" hasCustomPrompt="1"/>
          </p:nvPr>
        </p:nvSpPr>
        <p:spPr>
          <a:xfrm>
            <a:off x="2147332"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4" name="Text Placeholder 3"/>
          <p:cNvSpPr>
            <a:spLocks noGrp="1"/>
          </p:cNvSpPr>
          <p:nvPr>
            <p:ph type="body" sz="half" idx="19"/>
          </p:nvPr>
        </p:nvSpPr>
        <p:spPr>
          <a:xfrm>
            <a:off x="2097194"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Text Placeholder 3"/>
          <p:cNvSpPr>
            <a:spLocks noGrp="1"/>
          </p:cNvSpPr>
          <p:nvPr>
            <p:ph type="body" sz="half" idx="20"/>
          </p:nvPr>
        </p:nvSpPr>
        <p:spPr>
          <a:xfrm>
            <a:off x="2091924" y="3588601"/>
            <a:ext cx="159523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6" name="Rectangle 65"/>
          <p:cNvSpPr/>
          <p:nvPr userDrawn="1"/>
        </p:nvSpPr>
        <p:spPr>
          <a:xfrm>
            <a:off x="2152599" y="1217194"/>
            <a:ext cx="15373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 Placeholder 3"/>
          <p:cNvSpPr>
            <a:spLocks noGrp="1"/>
          </p:cNvSpPr>
          <p:nvPr>
            <p:ph type="body" sz="half" idx="21"/>
          </p:nvPr>
        </p:nvSpPr>
        <p:spPr>
          <a:xfrm>
            <a:off x="2210509"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68" name="Picture Placeholder 7"/>
          <p:cNvSpPr>
            <a:spLocks noGrp="1"/>
          </p:cNvSpPr>
          <p:nvPr>
            <p:ph type="pic" sz="quarter" idx="22" hasCustomPrompt="1"/>
          </p:nvPr>
        </p:nvSpPr>
        <p:spPr>
          <a:xfrm>
            <a:off x="3794548"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23"/>
          </p:nvPr>
        </p:nvSpPr>
        <p:spPr>
          <a:xfrm>
            <a:off x="3744410"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4"/>
          </p:nvPr>
        </p:nvSpPr>
        <p:spPr>
          <a:xfrm>
            <a:off x="3739140" y="3588601"/>
            <a:ext cx="159523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1" name="Rectangle 70"/>
          <p:cNvSpPr/>
          <p:nvPr userDrawn="1"/>
        </p:nvSpPr>
        <p:spPr>
          <a:xfrm>
            <a:off x="3799815" y="1217194"/>
            <a:ext cx="15373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3"/>
          <p:cNvSpPr>
            <a:spLocks noGrp="1"/>
          </p:cNvSpPr>
          <p:nvPr>
            <p:ph type="body" sz="half" idx="25"/>
          </p:nvPr>
        </p:nvSpPr>
        <p:spPr>
          <a:xfrm>
            <a:off x="3857725"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3" name="Picture Placeholder 7"/>
          <p:cNvSpPr>
            <a:spLocks noGrp="1"/>
          </p:cNvSpPr>
          <p:nvPr>
            <p:ph type="pic" sz="quarter" idx="26" hasCustomPrompt="1"/>
          </p:nvPr>
        </p:nvSpPr>
        <p:spPr>
          <a:xfrm>
            <a:off x="5438435"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74" name="Text Placeholder 3"/>
          <p:cNvSpPr>
            <a:spLocks noGrp="1"/>
          </p:cNvSpPr>
          <p:nvPr>
            <p:ph type="body" sz="half" idx="27"/>
          </p:nvPr>
        </p:nvSpPr>
        <p:spPr>
          <a:xfrm>
            <a:off x="5388297"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8"/>
          </p:nvPr>
        </p:nvSpPr>
        <p:spPr>
          <a:xfrm>
            <a:off x="5383027" y="3588601"/>
            <a:ext cx="159523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1" name="Rectangle 80"/>
          <p:cNvSpPr/>
          <p:nvPr userDrawn="1"/>
        </p:nvSpPr>
        <p:spPr>
          <a:xfrm>
            <a:off x="5443702" y="1217194"/>
            <a:ext cx="1537336"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2" name="Text Placeholder 3"/>
          <p:cNvSpPr>
            <a:spLocks noGrp="1"/>
          </p:cNvSpPr>
          <p:nvPr>
            <p:ph type="body" sz="half" idx="29"/>
          </p:nvPr>
        </p:nvSpPr>
        <p:spPr>
          <a:xfrm>
            <a:off x="5501612"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Picture Placeholder 7"/>
          <p:cNvSpPr>
            <a:spLocks noGrp="1"/>
          </p:cNvSpPr>
          <p:nvPr>
            <p:ph type="pic" sz="quarter" idx="30" hasCustomPrompt="1"/>
          </p:nvPr>
        </p:nvSpPr>
        <p:spPr>
          <a:xfrm>
            <a:off x="7077764"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84" name="Text Placeholder 3"/>
          <p:cNvSpPr>
            <a:spLocks noGrp="1"/>
          </p:cNvSpPr>
          <p:nvPr>
            <p:ph type="body" sz="half" idx="31"/>
          </p:nvPr>
        </p:nvSpPr>
        <p:spPr>
          <a:xfrm>
            <a:off x="7027626"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Text Placeholder 3"/>
          <p:cNvSpPr>
            <a:spLocks noGrp="1"/>
          </p:cNvSpPr>
          <p:nvPr>
            <p:ph type="body" sz="half" idx="32"/>
          </p:nvPr>
        </p:nvSpPr>
        <p:spPr>
          <a:xfrm>
            <a:off x="7022356" y="3588601"/>
            <a:ext cx="1595234" cy="192780"/>
          </a:xfrm>
          <a:prstGeom prst="rect">
            <a:avLst/>
          </a:prstGeom>
        </p:spPr>
        <p:txBody>
          <a:bodyPr wrap="none" lIns="0" tIns="0" rIns="0" bIns="0" anchor="ctr">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6" name="Rectangle 85"/>
          <p:cNvSpPr/>
          <p:nvPr userDrawn="1"/>
        </p:nvSpPr>
        <p:spPr>
          <a:xfrm>
            <a:off x="7083031" y="1217194"/>
            <a:ext cx="1537336" cy="38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Text Placeholder 3"/>
          <p:cNvSpPr>
            <a:spLocks noGrp="1"/>
          </p:cNvSpPr>
          <p:nvPr>
            <p:ph type="body" sz="half" idx="33"/>
          </p:nvPr>
        </p:nvSpPr>
        <p:spPr>
          <a:xfrm>
            <a:off x="7140941"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31" name="Group 300"/>
          <p:cNvGrpSpPr/>
          <p:nvPr userDrawn="1"/>
        </p:nvGrpSpPr>
        <p:grpSpPr>
          <a:xfrm>
            <a:off x="459050" y="1404662"/>
            <a:ext cx="3882522" cy="2030568"/>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1" name="Picture Placeholder 7"/>
          <p:cNvSpPr>
            <a:spLocks noGrp="1"/>
          </p:cNvSpPr>
          <p:nvPr>
            <p:ph type="pic" sz="quarter" idx="10" hasCustomPrompt="1"/>
          </p:nvPr>
        </p:nvSpPr>
        <p:spPr>
          <a:xfrm>
            <a:off x="1079022" y="1510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1"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8" name="Group 29"/>
          <p:cNvGrpSpPr/>
          <p:nvPr userDrawn="1"/>
        </p:nvGrpSpPr>
        <p:grpSpPr>
          <a:xfrm>
            <a:off x="3834542" y="1298511"/>
            <a:ext cx="1474916" cy="3116663"/>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Picture Placeholder 7"/>
          <p:cNvSpPr>
            <a:spLocks noGrp="1"/>
          </p:cNvSpPr>
          <p:nvPr>
            <p:ph type="pic" sz="quarter" idx="10" hasCustomPrompt="1"/>
          </p:nvPr>
        </p:nvSpPr>
        <p:spPr>
          <a:xfrm>
            <a:off x="3951670" y="1727613"/>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3273754"/>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Line buttom"/>
          <p:cNvCxnSpPr/>
          <p:nvPr userDrawn="1"/>
        </p:nvCxnSpPr>
        <p:spPr>
          <a:xfrm>
            <a:off x="0" y="3273754"/>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3328989" y="1450783"/>
            <a:ext cx="2552732" cy="2031086"/>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36" name="Picture Placeholder 7"/>
          <p:cNvSpPr>
            <a:spLocks noGrp="1"/>
          </p:cNvSpPr>
          <p:nvPr>
            <p:ph type="pic" sz="quarter" idx="10" hasCustomPrompt="1"/>
          </p:nvPr>
        </p:nvSpPr>
        <p:spPr>
          <a:xfrm>
            <a:off x="3445151" y="1546974"/>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a:t>Image Holder</a:t>
            </a:r>
          </a:p>
        </p:txBody>
      </p:sp>
      <p:sp>
        <p:nvSpPr>
          <p:cNvPr id="15" name="Oval 1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cxnSp>
        <p:nvCxnSpPr>
          <p:cNvPr id="18" name="Straight Line buttom"/>
          <p:cNvCxnSpPr/>
          <p:nvPr userDrawn="1"/>
        </p:nvCxnSpPr>
        <p:spPr>
          <a:xfrm>
            <a:off x="0" y="3272559"/>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3273754"/>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29"/>
          <p:cNvGrpSpPr/>
          <p:nvPr userDrawn="1"/>
        </p:nvGrpSpPr>
        <p:grpSpPr>
          <a:xfrm>
            <a:off x="677589" y="1073968"/>
            <a:ext cx="1647737" cy="3481853"/>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descr="shadow.png"/>
          <p:cNvPicPr>
            <a:picLocks noChangeAspect="1"/>
          </p:cNvPicPr>
          <p:nvPr userDrawn="1"/>
        </p:nvPicPr>
        <p:blipFill>
          <a:blip r:embed="rId2" cstate="print">
            <a:biLevel thresh="50000"/>
          </a:blip>
          <a:stretch>
            <a:fillRect/>
          </a:stretch>
        </p:blipFill>
        <p:spPr>
          <a:xfrm>
            <a:off x="376045" y="4555821"/>
            <a:ext cx="2320732" cy="238125"/>
          </a:xfrm>
          <a:prstGeom prst="rect">
            <a:avLst/>
          </a:prstGeom>
        </p:spPr>
      </p:pic>
      <p:sp>
        <p:nvSpPr>
          <p:cNvPr id="45" name="Picture Placeholder 7"/>
          <p:cNvSpPr>
            <a:spLocks noGrp="1"/>
          </p:cNvSpPr>
          <p:nvPr>
            <p:ph type="pic" sz="quarter" idx="10" hasCustomPrompt="1"/>
          </p:nvPr>
        </p:nvSpPr>
        <p:spPr>
          <a:xfrm>
            <a:off x="808441" y="1563804"/>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21" name="Group 20"/>
          <p:cNvGrpSpPr/>
          <p:nvPr userDrawn="1"/>
        </p:nvGrpSpPr>
        <p:grpSpPr>
          <a:xfrm>
            <a:off x="4168751" y="1201795"/>
            <a:ext cx="4400683" cy="3501414"/>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Picture Placeholder 7"/>
          <p:cNvSpPr>
            <a:spLocks noGrp="1"/>
          </p:cNvSpPr>
          <p:nvPr>
            <p:ph type="pic" sz="quarter" idx="10" hasCustomPrompt="1"/>
          </p:nvPr>
        </p:nvSpPr>
        <p:spPr>
          <a:xfrm>
            <a:off x="4356720" y="1367618"/>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3" name="Oval 12"/>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13" name="Group 12"/>
          <p:cNvGrpSpPr/>
          <p:nvPr userDrawn="1"/>
        </p:nvGrpSpPr>
        <p:grpSpPr>
          <a:xfrm>
            <a:off x="2908630" y="1255684"/>
            <a:ext cx="3326740" cy="431163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Picture Placeholder 7"/>
          <p:cNvSpPr>
            <a:spLocks noGrp="1"/>
          </p:cNvSpPr>
          <p:nvPr>
            <p:ph type="pic" sz="quarter" idx="10" hasCustomPrompt="1"/>
          </p:nvPr>
        </p:nvSpPr>
        <p:spPr>
          <a:xfrm>
            <a:off x="3215040" y="1627755"/>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grpSp>
        <p:nvGrpSpPr>
          <p:cNvPr id="41" name="Group 300"/>
          <p:cNvGrpSpPr/>
          <p:nvPr userDrawn="1"/>
        </p:nvGrpSpPr>
        <p:grpSpPr>
          <a:xfrm>
            <a:off x="747228" y="1481662"/>
            <a:ext cx="3882522" cy="2030568"/>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0" name="Picture Placeholder 7"/>
          <p:cNvSpPr>
            <a:spLocks noGrp="1"/>
          </p:cNvSpPr>
          <p:nvPr>
            <p:ph type="pic" sz="quarter" idx="10" hasCustomPrompt="1"/>
          </p:nvPr>
        </p:nvSpPr>
        <p:spPr>
          <a:xfrm>
            <a:off x="1367200" y="1587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a:t>Image Holder</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9144000" cy="2529116"/>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Picture Placeholder 7"/>
          <p:cNvSpPr>
            <a:spLocks noGrp="1"/>
          </p:cNvSpPr>
          <p:nvPr>
            <p:ph type="pic" sz="quarter" idx="10" hasCustomPrompt="1"/>
          </p:nvPr>
        </p:nvSpPr>
        <p:spPr>
          <a:xfrm>
            <a:off x="3749377" y="466776"/>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97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2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48934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72" r:id="rId2"/>
    <p:sldLayoutId id="2147483734" r:id="rId3"/>
    <p:sldLayoutId id="2147483695" r:id="rId4"/>
    <p:sldLayoutId id="2147483781" r:id="rId5"/>
    <p:sldLayoutId id="2147483786" r:id="rId6"/>
    <p:sldLayoutId id="2147483797" r:id="rId7"/>
    <p:sldLayoutId id="2147483798" r:id="rId8"/>
    <p:sldLayoutId id="2147483799" r:id="rId9"/>
    <p:sldLayoutId id="2147483800" r:id="rId10"/>
    <p:sldLayoutId id="2147483801" r:id="rId11"/>
    <p:sldLayoutId id="2147483788" r:id="rId12"/>
    <p:sldLayoutId id="2147483789" r:id="rId13"/>
    <p:sldLayoutId id="2147483766" r:id="rId14"/>
    <p:sldLayoutId id="2147483794" r:id="rId15"/>
    <p:sldLayoutId id="2147483795" r:id="rId16"/>
    <p:sldLayoutId id="2147483768" r:id="rId17"/>
    <p:sldLayoutId id="2147483769" r:id="rId18"/>
    <p:sldLayoutId id="2147483770" r:id="rId19"/>
    <p:sldLayoutId id="2147483752" r:id="rId20"/>
    <p:sldLayoutId id="2147483771" r:id="rId21"/>
    <p:sldLayoutId id="2147483790" r:id="rId22"/>
    <p:sldLayoutId id="2147483748" r:id="rId23"/>
    <p:sldLayoutId id="2147483754" r:id="rId24"/>
    <p:sldLayoutId id="2147483755" r:id="rId25"/>
    <p:sldLayoutId id="2147483756" r:id="rId26"/>
    <p:sldLayoutId id="2147483757" r:id="rId27"/>
    <p:sldLayoutId id="2147483796" r:id="rId28"/>
    <p:sldLayoutId id="2147483765" r:id="rId29"/>
    <p:sldLayoutId id="2147483758" r:id="rId30"/>
    <p:sldLayoutId id="2147483759" r:id="rId31"/>
    <p:sldLayoutId id="2147483760" r:id="rId32"/>
    <p:sldLayoutId id="2147483793" r:id="rId33"/>
    <p:sldLayoutId id="2147483761" r:id="rId34"/>
    <p:sldLayoutId id="2147483782" r:id="rId35"/>
    <p:sldLayoutId id="2147483784" r:id="rId36"/>
    <p:sldLayoutId id="2147483762" r:id="rId37"/>
    <p:sldLayoutId id="2147483753" r:id="rId38"/>
    <p:sldLayoutId id="2147483763" r:id="rId39"/>
    <p:sldLayoutId id="2147483749" r:id="rId40"/>
    <p:sldLayoutId id="2147483750" r:id="rId41"/>
    <p:sldLayoutId id="2147483751" r:id="rId42"/>
    <p:sldLayoutId id="2147483774" r:id="rId43"/>
    <p:sldLayoutId id="2147483775" r:id="rId44"/>
    <p:sldLayoutId id="2147483776" r:id="rId45"/>
    <p:sldLayoutId id="2147483777" r:id="rId46"/>
    <p:sldLayoutId id="2147483778" r:id="rId47"/>
    <p:sldLayoutId id="2147483779" r:id="rId48"/>
    <p:sldLayoutId id="2147483780" r:id="rId49"/>
    <p:sldLayoutId id="2147483791" r:id="rId50"/>
    <p:sldLayoutId id="2147483792" r:id="rId5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cognitiveburden@gmail.com" TargetMode="External"/><Relationship Id="rId5" Type="http://schemas.openxmlformats.org/officeDocument/2006/relationships/hyperlink" Target="https://github.com/cognitiveburden" TargetMode="External"/><Relationship Id="rId4" Type="http://schemas.openxmlformats.org/officeDocument/2006/relationships/hyperlink" Target="https://twitter.com/CognitiveBurde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nnahrstannard"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5.jpeg"/><Relationship Id="rId4" Type="http://schemas.openxmlformats.org/officeDocument/2006/relationships/hyperlink" Target="mailto:hannahrstannard@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200149"/>
            <a:ext cx="9144000" cy="2743200"/>
          </a:xfrm>
        </p:spPr>
      </p:pic>
      <p:sp>
        <p:nvSpPr>
          <p:cNvPr id="17" name="Rounded Rectangle 16"/>
          <p:cNvSpPr/>
          <p:nvPr/>
        </p:nvSpPr>
        <p:spPr>
          <a:xfrm>
            <a:off x="942759" y="699523"/>
            <a:ext cx="7258482" cy="3744455"/>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8"/>
          <p:cNvGrpSpPr/>
          <p:nvPr/>
        </p:nvGrpSpPr>
        <p:grpSpPr>
          <a:xfrm>
            <a:off x="3717521" y="1256555"/>
            <a:ext cx="1708958" cy="1077320"/>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2008489" y="2494607"/>
            <a:ext cx="5127023" cy="338554"/>
          </a:xfrm>
          <a:prstGeom prst="rect">
            <a:avLst/>
          </a:prstGeom>
          <a:noFill/>
        </p:spPr>
        <p:txBody>
          <a:bodyPr wrap="square" rtlCol="0">
            <a:spAutoFit/>
          </a:bodyPr>
          <a:lstStyle/>
          <a:p>
            <a:pPr algn="ctr"/>
            <a:r>
              <a:rPr lang="en-US" sz="1600" cap="all" dirty="0"/>
              <a:t>Architecture Patterns</a:t>
            </a:r>
            <a:endParaRPr lang="en-US" sz="1600" dirty="0"/>
          </a:p>
        </p:txBody>
      </p:sp>
      <p:sp>
        <p:nvSpPr>
          <p:cNvPr id="5" name="TextBox 4"/>
          <p:cNvSpPr txBox="1"/>
          <p:nvPr/>
        </p:nvSpPr>
        <p:spPr>
          <a:xfrm>
            <a:off x="2757379" y="3247446"/>
            <a:ext cx="3629242" cy="307777"/>
          </a:xfrm>
          <a:prstGeom prst="rect">
            <a:avLst/>
          </a:prstGeom>
          <a:noFill/>
        </p:spPr>
        <p:txBody>
          <a:bodyPr wrap="square" rtlCol="0">
            <a:spAutoFit/>
          </a:bodyPr>
          <a:lstStyle/>
          <a:p>
            <a:pPr algn="ctr"/>
            <a:r>
              <a:rPr lang="en-US" sz="1400" dirty="0"/>
              <a:t>Adding Tools to the Toolbox</a:t>
            </a:r>
          </a:p>
        </p:txBody>
      </p:sp>
      <p:sp>
        <p:nvSpPr>
          <p:cNvPr id="7" name="Rectangle 6"/>
          <p:cNvSpPr/>
          <p:nvPr/>
        </p:nvSpPr>
        <p:spPr>
          <a:xfrm rot="2700000">
            <a:off x="4478177" y="3714125"/>
            <a:ext cx="172820" cy="1728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2959004" y="3800535"/>
            <a:ext cx="1368166"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816830" y="3800535"/>
            <a:ext cx="1310559"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717521" y="1180355"/>
            <a:ext cx="1708958" cy="1077320"/>
            <a:chOff x="565569" y="1487377"/>
            <a:chExt cx="1708958" cy="1077320"/>
          </a:xfrm>
        </p:grpSpPr>
        <p:grpSp>
          <p:nvGrpSpPr>
            <p:cNvPr id="13"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14" name="Right Triangle 13"/>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688990" y="1589891"/>
              <a:ext cx="1462116" cy="921712"/>
              <a:chOff x="1806864" y="1016361"/>
              <a:chExt cx="1843424" cy="921712"/>
            </a:xfrm>
          </p:grpSpPr>
          <p:sp>
            <p:nvSpPr>
              <p:cNvPr id="24" name="Right Triangle 23"/>
              <p:cNvSpPr/>
              <p:nvPr/>
            </p:nvSpPr>
            <p:spPr>
              <a:xfrm>
                <a:off x="2728576" y="1016361"/>
                <a:ext cx="921712" cy="9217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flipH="1">
                <a:off x="1806864" y="1016361"/>
                <a:ext cx="921712" cy="92171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472" y="1499238"/>
            <a:ext cx="685800" cy="685800"/>
          </a:xfrm>
          <a:prstGeom prst="rect">
            <a:avLst/>
          </a:prstGeom>
        </p:spPr>
      </p:pic>
    </p:spTree>
  </p:cSld>
  <p:clrMapOvr>
    <a:masterClrMapping/>
  </p:clrMapOvr>
  <p:transition advTm="6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Mediator vs Broker</a:t>
            </a:r>
          </a:p>
        </p:txBody>
      </p:sp>
      <p:sp>
        <p:nvSpPr>
          <p:cNvPr id="34" name="Text Placeholder 33"/>
          <p:cNvSpPr>
            <a:spLocks noGrp="1"/>
          </p:cNvSpPr>
          <p:nvPr>
            <p:ph type="body" sz="half" idx="2"/>
          </p:nvPr>
        </p:nvSpPr>
        <p:spPr/>
        <p:txBody>
          <a:bodyPr/>
          <a:lstStyle/>
          <a:p>
            <a:endParaRPr lang="en-US"/>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9750"/>
            <a:ext cx="3833395" cy="295275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859579"/>
            <a:ext cx="3886200" cy="2745428"/>
          </a:xfrm>
          <a:prstGeom prst="rect">
            <a:avLst/>
          </a:prstGeom>
        </p:spPr>
      </p:pic>
      <p:sp>
        <p:nvSpPr>
          <p:cNvPr id="41" name="TextBox 40"/>
          <p:cNvSpPr txBox="1"/>
          <p:nvPr/>
        </p:nvSpPr>
        <p:spPr>
          <a:xfrm>
            <a:off x="1104900" y="1541790"/>
            <a:ext cx="3017520" cy="261610"/>
          </a:xfrm>
          <a:prstGeom prst="rect">
            <a:avLst/>
          </a:prstGeom>
          <a:solidFill>
            <a:schemeClr val="accent2"/>
          </a:solidFill>
        </p:spPr>
        <p:txBody>
          <a:bodyPr wrap="square" rtlCol="0">
            <a:spAutoFit/>
          </a:bodyPr>
          <a:lstStyle/>
          <a:p>
            <a:pPr algn="ctr"/>
            <a:r>
              <a:rPr lang="en-US" sz="1100" b="1" dirty="0">
                <a:solidFill>
                  <a:schemeClr val="bg1"/>
                </a:solidFill>
              </a:rPr>
              <a:t>Mediator</a:t>
            </a:r>
          </a:p>
        </p:txBody>
      </p:sp>
      <p:sp>
        <p:nvSpPr>
          <p:cNvPr id="42" name="TextBox 41"/>
          <p:cNvSpPr txBox="1"/>
          <p:nvPr/>
        </p:nvSpPr>
        <p:spPr>
          <a:xfrm>
            <a:off x="5615940" y="1541790"/>
            <a:ext cx="3017520" cy="261610"/>
          </a:xfrm>
          <a:prstGeom prst="rect">
            <a:avLst/>
          </a:prstGeom>
          <a:solidFill>
            <a:schemeClr val="accent2"/>
          </a:solidFill>
        </p:spPr>
        <p:txBody>
          <a:bodyPr wrap="square" rtlCol="0">
            <a:spAutoFit/>
          </a:bodyPr>
          <a:lstStyle/>
          <a:p>
            <a:pPr algn="ctr"/>
            <a:r>
              <a:rPr lang="en-US" sz="1100" b="1" dirty="0">
                <a:solidFill>
                  <a:schemeClr val="bg1"/>
                </a:solidFill>
              </a:rPr>
              <a:t>Broker</a:t>
            </a:r>
          </a:p>
        </p:txBody>
      </p:sp>
    </p:spTree>
    <p:extLst>
      <p:ext uri="{BB962C8B-B14F-4D97-AF65-F5344CB8AC3E}">
        <p14:creationId xmlns:p14="http://schemas.microsoft.com/office/powerpoint/2010/main" val="368504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Event-Driven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11</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819306"/>
            <a:chOff x="5638262" y="1447392"/>
            <a:chExt cx="2649923" cy="819306"/>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615553"/>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Since event-processor components are single purpose and decoupled, changes are isolated and quickly change without impacting others.</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Relatively easy to deploy because decoupled. Broker easier to deploy than mediator.</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Unit testing not difficult, but testing is complicated by </a:t>
              </a:r>
              <a:r>
                <a:rPr lang="en-US" sz="1000" dirty="0" err="1">
                  <a:solidFill>
                    <a:schemeClr val="tx1">
                      <a:lumMod val="50000"/>
                      <a:lumOff val="50000"/>
                    </a:schemeClr>
                  </a:solidFill>
                </a:rPr>
                <a:t>async</a:t>
              </a:r>
              <a:r>
                <a:rPr lang="en-US" sz="1000" dirty="0">
                  <a:solidFill>
                    <a:schemeClr val="tx1">
                      <a:lumMod val="50000"/>
                      <a:lumOff val="50000"/>
                    </a:schemeClr>
                  </a:solidFill>
                </a:rPr>
                <a:t> nature of pattern.</a:t>
              </a: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Possible that will not perform well with all the messaging infrastructure, asynchronous capabilities, decoupled parallel execution outweighs cost.</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Naturally achieved through highly independent and decoupled event processors.</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solidFill>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Development and can be complicated due to </a:t>
              </a:r>
              <a:r>
                <a:rPr lang="en-US" sz="1000" dirty="0" err="1">
                  <a:solidFill>
                    <a:schemeClr val="tx1">
                      <a:lumMod val="50000"/>
                      <a:lumOff val="50000"/>
                    </a:schemeClr>
                  </a:solidFill>
                </a:rPr>
                <a:t>async</a:t>
              </a:r>
              <a:r>
                <a:rPr lang="en-US" sz="1000" dirty="0">
                  <a:solidFill>
                    <a:schemeClr val="tx1">
                      <a:lumMod val="50000"/>
                      <a:lumOff val="50000"/>
                    </a:schemeClr>
                  </a:solidFill>
                </a:rPr>
                <a:t> nature of the pattern. Advanced error handling, unresponsive event processors, and failed brokers are complicated problems.</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650465" y="3415059"/>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7" name="Rectangle 46"/>
          <p:cNvSpPr/>
          <p:nvPr/>
        </p:nvSpPr>
        <p:spPr>
          <a:xfrm>
            <a:off x="7710985" y="2391163"/>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979452654"/>
      </p:ext>
    </p:extLst>
  </p:cSld>
  <p:clrMapOvr>
    <a:masterClrMapping/>
  </p:clrMapOvr>
  <p:transition advTm="6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Text Placeholder 2"/>
          <p:cNvSpPr>
            <a:spLocks noGrp="1"/>
          </p:cNvSpPr>
          <p:nvPr>
            <p:ph type="body" sz="half" idx="2"/>
          </p:nvPr>
        </p:nvSpPr>
        <p:spPr/>
        <p:txBody>
          <a:bodyPr/>
          <a:lstStyle/>
          <a:p>
            <a:r>
              <a:rPr lang="en-US" dirty="0"/>
              <a:t>Plug it in, plug it in</a:t>
            </a:r>
          </a:p>
        </p:txBody>
      </p:sp>
      <p:sp>
        <p:nvSpPr>
          <p:cNvPr id="4" name="Slide Number Placeholder 3"/>
          <p:cNvSpPr>
            <a:spLocks noGrp="1"/>
          </p:cNvSpPr>
          <p:nvPr>
            <p:ph type="sldNum" sz="quarter" idx="12"/>
          </p:nvPr>
        </p:nvSpPr>
        <p:spPr/>
        <p:txBody>
          <a:bodyPr/>
          <a:lstStyle/>
          <a:p>
            <a:fld id="{C136B7D2-B98C-44FD-8D04-7EC62A564975}" type="slidenum">
              <a:rPr lang="en-US" smtClean="0"/>
              <a:pPr/>
              <a:t>12</a:t>
            </a:fld>
            <a:endParaRPr lang="en-US" dirty="0"/>
          </a:p>
        </p:txBody>
      </p:sp>
      <p:sp>
        <p:nvSpPr>
          <p:cNvPr id="8" name="TextBox 7"/>
          <p:cNvSpPr txBox="1"/>
          <p:nvPr/>
        </p:nvSpPr>
        <p:spPr>
          <a:xfrm>
            <a:off x="88178" y="1581150"/>
            <a:ext cx="2655021" cy="369332"/>
          </a:xfrm>
          <a:prstGeom prst="rect">
            <a:avLst/>
          </a:prstGeom>
          <a:noFill/>
        </p:spPr>
        <p:txBody>
          <a:bodyPr wrap="square" rtlCol="0">
            <a:spAutoFit/>
          </a:bodyPr>
          <a:lstStyle/>
          <a:p>
            <a:r>
              <a:rPr lang="en-US" sz="1800" dirty="0">
                <a:solidFill>
                  <a:schemeClr val="bg1"/>
                </a:solidFill>
              </a:rPr>
              <a:t>Great for Products</a:t>
            </a:r>
          </a:p>
        </p:txBody>
      </p:sp>
      <p:sp>
        <p:nvSpPr>
          <p:cNvPr id="12" name="TextBox 11"/>
          <p:cNvSpPr txBox="1"/>
          <p:nvPr/>
        </p:nvSpPr>
        <p:spPr>
          <a:xfrm>
            <a:off x="0" y="2038350"/>
            <a:ext cx="2895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Add features as plug-ins </a:t>
            </a:r>
          </a:p>
          <a:p>
            <a:pPr marL="285750" indent="-285750">
              <a:buFont typeface="Arial" panose="020B0604020202020204" pitchFamily="34" charset="0"/>
              <a:buChar char="•"/>
            </a:pPr>
            <a:r>
              <a:rPr lang="en-US" sz="1400" dirty="0">
                <a:solidFill>
                  <a:schemeClr val="bg1"/>
                </a:solidFill>
              </a:rPr>
              <a:t>Extensible</a:t>
            </a:r>
          </a:p>
          <a:p>
            <a:pPr marL="285750" indent="-285750">
              <a:buFont typeface="Arial" panose="020B0604020202020204" pitchFamily="34" charset="0"/>
              <a:buChar char="•"/>
            </a:pPr>
            <a:r>
              <a:rPr lang="en-US" sz="1400" dirty="0">
                <a:solidFill>
                  <a:schemeClr val="bg1"/>
                </a:solidFill>
              </a:rPr>
              <a:t>Feature Separation</a:t>
            </a:r>
          </a:p>
          <a:p>
            <a:pPr marL="285750" indent="-285750">
              <a:buFont typeface="Arial" panose="020B0604020202020204" pitchFamily="34" charset="0"/>
              <a:buChar char="•"/>
            </a:pPr>
            <a:r>
              <a:rPr lang="en-US" sz="1400" dirty="0">
                <a:solidFill>
                  <a:schemeClr val="bg1"/>
                </a:solidFill>
              </a:rPr>
              <a:t>Feature Isolation</a:t>
            </a: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49" b="2749"/>
          <a:stretch>
            <a:fillRect/>
          </a:stretch>
        </p:blipFill>
        <p:spPr>
          <a:xfrm>
            <a:off x="6195156" y="1428750"/>
            <a:ext cx="2944764"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053" y="1378725"/>
            <a:ext cx="3676650" cy="2785341"/>
          </a:xfrm>
          <a:prstGeom prst="rect">
            <a:avLst/>
          </a:prstGeom>
        </p:spPr>
      </p:pic>
    </p:spTree>
    <p:extLst>
      <p:ext uri="{BB962C8B-B14F-4D97-AF65-F5344CB8AC3E}">
        <p14:creationId xmlns:p14="http://schemas.microsoft.com/office/powerpoint/2010/main" val="303226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159456"/>
            <a:ext cx="2773585" cy="2080188"/>
          </a:xfrm>
        </p:spPr>
      </p:pic>
      <p:pic>
        <p:nvPicPr>
          <p:cNvPr id="42" name="Picture Placeholder 41"/>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6362429" y="1159456"/>
            <a:ext cx="2781572" cy="2080188"/>
          </a:xfrm>
        </p:spPr>
      </p:pic>
      <p:sp>
        <p:nvSpPr>
          <p:cNvPr id="29" name="Title 28"/>
          <p:cNvSpPr>
            <a:spLocks noGrp="1"/>
          </p:cNvSpPr>
          <p:nvPr>
            <p:ph type="title"/>
          </p:nvPr>
        </p:nvSpPr>
        <p:spPr/>
        <p:txBody>
          <a:bodyPr/>
          <a:lstStyle/>
          <a:p>
            <a:r>
              <a:rPr lang="en-US" dirty="0"/>
              <a:t>Core vs Plugin</a:t>
            </a:r>
          </a:p>
        </p:txBody>
      </p:sp>
      <p:sp>
        <p:nvSpPr>
          <p:cNvPr id="30" name="Text Placeholder 29"/>
          <p:cNvSpPr>
            <a:spLocks noGrp="1"/>
          </p:cNvSpPr>
          <p:nvPr>
            <p:ph type="body" sz="half" idx="2"/>
          </p:nvPr>
        </p:nvSpPr>
        <p:spPr/>
        <p:txBody>
          <a:bodyPr/>
          <a:lstStyle/>
          <a:p>
            <a:r>
              <a:rPr lang="en-US" dirty="0"/>
              <a:t>Microkernel</a:t>
            </a:r>
          </a:p>
        </p:txBody>
      </p:sp>
      <p:sp>
        <p:nvSpPr>
          <p:cNvPr id="25" name="Slide Number Placeholder 24"/>
          <p:cNvSpPr>
            <a:spLocks noGrp="1"/>
          </p:cNvSpPr>
          <p:nvPr>
            <p:ph type="sldNum" sz="quarter" idx="12"/>
          </p:nvPr>
        </p:nvSpPr>
        <p:spPr/>
        <p:txBody>
          <a:bodyPr/>
          <a:lstStyle/>
          <a:p>
            <a:fld id="{C136B7D2-B98C-44FD-8D04-7EC62A564975}" type="slidenum">
              <a:rPr lang="en-US" smtClean="0"/>
              <a:pPr/>
              <a:t>13</a:t>
            </a:fld>
            <a:endParaRPr lang="en-US" dirty="0"/>
          </a:p>
        </p:txBody>
      </p:sp>
      <p:grpSp>
        <p:nvGrpSpPr>
          <p:cNvPr id="18" name="Group 17"/>
          <p:cNvGrpSpPr/>
          <p:nvPr/>
        </p:nvGrpSpPr>
        <p:grpSpPr>
          <a:xfrm>
            <a:off x="3855468" y="1668351"/>
            <a:ext cx="1433065" cy="903399"/>
            <a:chOff x="565569" y="1487377"/>
            <a:chExt cx="1708958" cy="1077321"/>
          </a:xfrm>
        </p:grpSpPr>
        <p:grpSp>
          <p:nvGrpSpPr>
            <p:cNvPr id="19"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28" name="Right Triangle 27"/>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4"/>
            <p:cNvGrpSpPr/>
            <p:nvPr/>
          </p:nvGrpSpPr>
          <p:grpSpPr>
            <a:xfrm>
              <a:off x="602219" y="1533586"/>
              <a:ext cx="1635659" cy="1031112"/>
              <a:chOff x="1697464" y="960056"/>
              <a:chExt cx="2062225" cy="1031112"/>
            </a:xfrm>
          </p:grpSpPr>
          <p:sp>
            <p:nvSpPr>
              <p:cNvPr id="26" name="Right Triangle 25"/>
              <p:cNvSpPr/>
              <p:nvPr/>
            </p:nvSpPr>
            <p:spPr>
              <a:xfrm>
                <a:off x="2728577" y="960056"/>
                <a:ext cx="1031112" cy="103111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flipH="1">
                <a:off x="1697464" y="960056"/>
                <a:ext cx="1031113" cy="1031112"/>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p:cNvSpPr/>
          <p:nvPr/>
        </p:nvSpPr>
        <p:spPr>
          <a:xfrm>
            <a:off x="4270489" y="1954980"/>
            <a:ext cx="595035" cy="584775"/>
          </a:xfrm>
          <a:prstGeom prst="rect">
            <a:avLst/>
          </a:prstGeom>
        </p:spPr>
        <p:txBody>
          <a:bodyPr wrap="none">
            <a:spAutoFit/>
          </a:bodyPr>
          <a:lstStyle/>
          <a:p>
            <a:r>
              <a:rPr lang="en-US" sz="3200" dirty="0">
                <a:solidFill>
                  <a:schemeClr val="bg1">
                    <a:lumMod val="95000"/>
                  </a:schemeClr>
                </a:solidFill>
                <a:latin typeface="FontAwesome" pitchFamily="2" charset="0"/>
              </a:rPr>
              <a:t></a:t>
            </a:r>
            <a:endParaRPr lang="en-US" sz="3200" dirty="0">
              <a:solidFill>
                <a:schemeClr val="bg1">
                  <a:lumMod val="95000"/>
                </a:schemeClr>
              </a:solidFill>
            </a:endParaRPr>
          </a:p>
        </p:txBody>
      </p:sp>
      <p:sp>
        <p:nvSpPr>
          <p:cNvPr id="3" name="Rectangle 2"/>
          <p:cNvSpPr/>
          <p:nvPr/>
        </p:nvSpPr>
        <p:spPr>
          <a:xfrm>
            <a:off x="-3994" y="3228976"/>
            <a:ext cx="2777579"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Minimal viable business logic to make application valuable</a:t>
            </a:r>
          </a:p>
          <a:p>
            <a:pPr marL="285750" indent="-285750">
              <a:buFont typeface="Arial" panose="020B0604020202020204" pitchFamily="34" charset="0"/>
              <a:buChar char="•"/>
            </a:pPr>
            <a:r>
              <a:rPr lang="en-US" sz="1400" dirty="0">
                <a:solidFill>
                  <a:schemeClr val="bg1">
                    <a:lumMod val="85000"/>
                  </a:schemeClr>
                </a:solidFill>
              </a:rPr>
              <a:t>Implements a plug-in registry</a:t>
            </a:r>
          </a:p>
          <a:p>
            <a:pPr marL="285750" indent="-285750">
              <a:buFont typeface="Arial" panose="020B0604020202020204" pitchFamily="34" charset="0"/>
              <a:buChar char="•"/>
            </a:pPr>
            <a:endParaRPr lang="en-US" sz="1400" dirty="0">
              <a:solidFill>
                <a:schemeClr val="bg1">
                  <a:lumMod val="85000"/>
                </a:schemeClr>
              </a:solidFill>
            </a:endParaRPr>
          </a:p>
        </p:txBody>
      </p:sp>
      <p:sp>
        <p:nvSpPr>
          <p:cNvPr id="4" name="TextBox 3"/>
          <p:cNvSpPr txBox="1"/>
          <p:nvPr/>
        </p:nvSpPr>
        <p:spPr>
          <a:xfrm>
            <a:off x="3442936" y="1148059"/>
            <a:ext cx="824265" cy="523220"/>
          </a:xfrm>
          <a:prstGeom prst="rect">
            <a:avLst/>
          </a:prstGeom>
          <a:noFill/>
        </p:spPr>
        <p:txBody>
          <a:bodyPr wrap="none" rtlCol="0">
            <a:spAutoFit/>
          </a:bodyPr>
          <a:lstStyle/>
          <a:p>
            <a:r>
              <a:rPr lang="en-US" sz="2800" dirty="0">
                <a:solidFill>
                  <a:schemeClr val="bg1"/>
                </a:solidFill>
              </a:rPr>
              <a:t>Core</a:t>
            </a:r>
          </a:p>
        </p:txBody>
      </p:sp>
      <p:sp>
        <p:nvSpPr>
          <p:cNvPr id="34" name="TextBox 33"/>
          <p:cNvSpPr txBox="1"/>
          <p:nvPr/>
        </p:nvSpPr>
        <p:spPr>
          <a:xfrm>
            <a:off x="4716413" y="2705756"/>
            <a:ext cx="1197990" cy="523220"/>
          </a:xfrm>
          <a:prstGeom prst="rect">
            <a:avLst/>
          </a:prstGeom>
          <a:noFill/>
        </p:spPr>
        <p:txBody>
          <a:bodyPr wrap="square" rtlCol="0">
            <a:spAutoFit/>
          </a:bodyPr>
          <a:lstStyle/>
          <a:p>
            <a:r>
              <a:rPr lang="en-US" sz="2800" dirty="0">
                <a:solidFill>
                  <a:schemeClr val="bg1"/>
                </a:solidFill>
              </a:rPr>
              <a:t>Plug-in</a:t>
            </a:r>
          </a:p>
        </p:txBody>
      </p:sp>
      <p:sp>
        <p:nvSpPr>
          <p:cNvPr id="5" name="Rectangle 4"/>
          <p:cNvSpPr/>
          <p:nvPr/>
        </p:nvSpPr>
        <p:spPr>
          <a:xfrm>
            <a:off x="3124200" y="1211308"/>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6" name="Rectangle 5"/>
          <p:cNvSpPr/>
          <p:nvPr/>
        </p:nvSpPr>
        <p:spPr>
          <a:xfrm>
            <a:off x="5836920" y="2767311"/>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43" name="Rectangle 42"/>
          <p:cNvSpPr/>
          <p:nvPr/>
        </p:nvSpPr>
        <p:spPr>
          <a:xfrm>
            <a:off x="6362428" y="3228975"/>
            <a:ext cx="2781571" cy="1169551"/>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Connected via </a:t>
            </a:r>
            <a:r>
              <a:rPr lang="en-US" sz="1400" dirty="0" err="1">
                <a:solidFill>
                  <a:schemeClr val="bg1">
                    <a:lumMod val="85000"/>
                  </a:schemeClr>
                </a:solidFill>
              </a:rPr>
              <a:t>OSGi</a:t>
            </a:r>
            <a:r>
              <a:rPr lang="en-US" sz="1400" dirty="0">
                <a:solidFill>
                  <a:schemeClr val="bg1">
                    <a:lumMod val="85000"/>
                  </a:schemeClr>
                </a:solidFill>
              </a:rPr>
              <a:t>, messaging, web services, point-to-point</a:t>
            </a:r>
          </a:p>
          <a:p>
            <a:pPr marL="285750" indent="-285750">
              <a:buFont typeface="Arial" panose="020B0604020202020204" pitchFamily="34" charset="0"/>
              <a:buChar char="•"/>
            </a:pPr>
            <a:r>
              <a:rPr lang="en-US" sz="1400" dirty="0">
                <a:solidFill>
                  <a:schemeClr val="bg1">
                    <a:lumMod val="85000"/>
                  </a:schemeClr>
                </a:solidFill>
              </a:rPr>
              <a:t>Remain independent of other plug-ins</a:t>
            </a:r>
          </a:p>
          <a:p>
            <a:pPr marL="285750" indent="-285750">
              <a:buFont typeface="Arial" panose="020B0604020202020204" pitchFamily="34" charset="0"/>
              <a:buChar char="•"/>
            </a:pPr>
            <a:endParaRPr lang="en-US" sz="1400" dirty="0">
              <a:solidFill>
                <a:schemeClr val="bg1">
                  <a:lumMod val="85000"/>
                </a:schemeClr>
              </a:solidFill>
            </a:endParaRPr>
          </a:p>
        </p:txBody>
      </p:sp>
    </p:spTree>
    <p:extLst>
      <p:ext uri="{BB962C8B-B14F-4D97-AF65-F5344CB8AC3E}">
        <p14:creationId xmlns:p14="http://schemas.microsoft.com/office/powerpoint/2010/main" val="3656909270"/>
      </p:ext>
    </p:extLst>
  </p:cSld>
  <p:clrMapOvr>
    <a:masterClrMapping/>
  </p:clrMapOvr>
  <p:transition spd="med" advClick="0" advTm="6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Microkernel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14</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Changes isolated and implemented quickly through loose coupled plug-in modules.</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390250"/>
            <a:chOff x="5638262" y="2422907"/>
            <a:chExt cx="2649923" cy="390250"/>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153888"/>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Plug-ins can be added dynamically (hot-deploy).</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Plug-ins can be tested in isolation and  easily mocked by core system.</a:t>
              </a: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Not naturally high performance, often perform well because only include features you need.</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Core is often smaller in size and deployed as one unit, making it hard to scale.</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solidFill>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Requires thoughtful design and contract governance. Contract versioning, plug-in registry, plug-in granularity, and wide array of connectivity choices make complex.</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7717943" y="240017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274218217"/>
      </p:ext>
    </p:extLst>
  </p:cSld>
  <p:clrMapOvr>
    <a:masterClrMapping/>
  </p:clrMapOvr>
  <p:transition advTm="6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Text Placeholder 2"/>
          <p:cNvSpPr>
            <a:spLocks noGrp="1"/>
          </p:cNvSpPr>
          <p:nvPr>
            <p:ph type="body" sz="half" idx="2"/>
          </p:nvPr>
        </p:nvSpPr>
        <p:spPr/>
        <p:txBody>
          <a:bodyPr/>
          <a:lstStyle/>
          <a:p>
            <a:r>
              <a:rPr lang="en-US" dirty="0"/>
              <a:t>Collect them all</a:t>
            </a:r>
          </a:p>
        </p:txBody>
      </p:sp>
      <p:sp>
        <p:nvSpPr>
          <p:cNvPr id="4" name="Slide Number Placeholder 3"/>
          <p:cNvSpPr>
            <a:spLocks noGrp="1"/>
          </p:cNvSpPr>
          <p:nvPr>
            <p:ph type="sldNum" sz="quarter" idx="12"/>
          </p:nvPr>
        </p:nvSpPr>
        <p:spPr/>
        <p:txBody>
          <a:bodyPr/>
          <a:lstStyle/>
          <a:p>
            <a:fld id="{C136B7D2-B98C-44FD-8D04-7EC62A564975}" type="slidenum">
              <a:rPr lang="en-US" smtClean="0"/>
              <a:pPr/>
              <a:t>15</a:t>
            </a:fld>
            <a:endParaRPr lang="en-US" dirty="0"/>
          </a:p>
        </p:txBody>
      </p:sp>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2" r="40570"/>
          <a:stretch/>
        </p:blipFill>
        <p:spPr/>
      </p:pic>
      <p:sp>
        <p:nvSpPr>
          <p:cNvPr id="5" name="TextBox 4"/>
          <p:cNvSpPr txBox="1"/>
          <p:nvPr/>
        </p:nvSpPr>
        <p:spPr>
          <a:xfrm>
            <a:off x="0" y="1581150"/>
            <a:ext cx="2895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Separately deployed units</a:t>
            </a:r>
          </a:p>
          <a:p>
            <a:pPr marL="285750" indent="-285750">
              <a:buFont typeface="Arial" panose="020B0604020202020204" pitchFamily="34" charset="0"/>
              <a:buChar char="•"/>
            </a:pPr>
            <a:r>
              <a:rPr lang="en-US" sz="1400" dirty="0">
                <a:solidFill>
                  <a:schemeClr val="bg1"/>
                </a:solidFill>
              </a:rPr>
              <a:t>Distributed Architecture</a:t>
            </a:r>
          </a:p>
          <a:p>
            <a:pPr marL="285750" indent="-285750">
              <a:buFont typeface="Arial" panose="020B0604020202020204" pitchFamily="34" charset="0"/>
              <a:buChar char="•"/>
            </a:pPr>
            <a:r>
              <a:rPr lang="en-US" sz="1400" dirty="0">
                <a:solidFill>
                  <a:schemeClr val="bg1"/>
                </a:solidFill>
              </a:rPr>
              <a:t>Easier deployment due to isolation</a:t>
            </a:r>
          </a:p>
          <a:p>
            <a:pPr marL="285750" indent="-285750">
              <a:buFont typeface="Arial" panose="020B0604020202020204" pitchFamily="34" charset="0"/>
              <a:buChar char="•"/>
            </a:pPr>
            <a:r>
              <a:rPr lang="en-US" sz="1400" dirty="0" err="1">
                <a:solidFill>
                  <a:schemeClr val="bg1"/>
                </a:solidFill>
              </a:rPr>
              <a:t>Microservice</a:t>
            </a:r>
            <a:r>
              <a:rPr lang="en-US" sz="1400" dirty="0">
                <a:solidFill>
                  <a:schemeClr val="bg1"/>
                </a:solidFill>
              </a:rPr>
              <a:t> as a service component</a:t>
            </a:r>
          </a:p>
          <a:p>
            <a:pPr marL="285750" indent="-285750">
              <a:buFont typeface="Arial" panose="020B0604020202020204" pitchFamily="34" charset="0"/>
              <a:buChar char="•"/>
            </a:pPr>
            <a:r>
              <a:rPr lang="en-US" sz="1400" dirty="0" err="1">
                <a:solidFill>
                  <a:schemeClr val="bg1"/>
                </a:solidFill>
              </a:rPr>
              <a:t>Microservice</a:t>
            </a:r>
            <a:r>
              <a:rPr lang="en-US" sz="1400" dirty="0">
                <a:solidFill>
                  <a:schemeClr val="bg1"/>
                </a:solidFill>
              </a:rPr>
              <a:t> has a single purpose</a:t>
            </a:r>
          </a:p>
          <a:p>
            <a:pPr marL="285750" indent="-285750">
              <a:buFont typeface="Arial" panose="020B0604020202020204" pitchFamily="34" charset="0"/>
              <a:buChar char="•"/>
            </a:pPr>
            <a:r>
              <a:rPr lang="en-US" sz="1400" dirty="0">
                <a:solidFill>
                  <a:schemeClr val="bg1"/>
                </a:solidFill>
              </a:rPr>
              <a:t>Evolution of monolithic and SOA</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795" y="1419753"/>
            <a:ext cx="3487165" cy="2110560"/>
          </a:xfrm>
          <a:prstGeom prst="rect">
            <a:avLst/>
          </a:prstGeom>
        </p:spPr>
      </p:pic>
    </p:spTree>
    <p:extLst>
      <p:ext uri="{BB962C8B-B14F-4D97-AF65-F5344CB8AC3E}">
        <p14:creationId xmlns:p14="http://schemas.microsoft.com/office/powerpoint/2010/main" val="270002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API REST-base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16</a:t>
            </a:fld>
            <a:endParaRPr lang="en-US" dirty="0"/>
          </a:p>
        </p:txBody>
      </p:sp>
      <p:sp>
        <p:nvSpPr>
          <p:cNvPr id="38" name="Text Placeholder 3"/>
          <p:cNvSpPr txBox="1">
            <a:spLocks/>
          </p:cNvSpPr>
          <p:nvPr/>
        </p:nvSpPr>
        <p:spPr>
          <a:xfrm>
            <a:off x="902648" y="1890458"/>
            <a:ext cx="1554913"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Useful</a:t>
            </a:r>
            <a:r>
              <a:rPr kumimoji="0" lang="en-US" b="1" i="0" u="none" strike="noStrike" kern="1200" cap="none" spc="0" normalizeH="0" noProof="0" dirty="0">
                <a:ln>
                  <a:noFill/>
                </a:ln>
                <a:solidFill>
                  <a:schemeClr val="accent4"/>
                </a:solidFill>
                <a:effectLst/>
                <a:uLnTx/>
                <a:uFillTx/>
                <a:latin typeface="+mj-lt"/>
                <a:ea typeface="+mn-ea"/>
                <a:cs typeface="+mn-cs"/>
              </a:rPr>
              <a:t> for websites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45" name="Text Placeholder 3"/>
          <p:cNvSpPr txBox="1">
            <a:spLocks/>
          </p:cNvSpPr>
          <p:nvPr/>
        </p:nvSpPr>
        <p:spPr>
          <a:xfrm>
            <a:off x="853348" y="2710292"/>
            <a:ext cx="1724831"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Fine-grained</a:t>
            </a:r>
            <a:r>
              <a:rPr kumimoji="0" lang="en-US" b="1" i="0" u="none" strike="noStrike" kern="1200" cap="none" spc="0" normalizeH="0" noProof="0" dirty="0">
                <a:ln>
                  <a:noFill/>
                </a:ln>
                <a:solidFill>
                  <a:schemeClr val="accent4"/>
                </a:solidFill>
                <a:effectLst/>
                <a:uLnTx/>
                <a:uFillTx/>
                <a:latin typeface="+mj-lt"/>
                <a:ea typeface="+mn-ea"/>
                <a:cs typeface="+mn-cs"/>
              </a:rPr>
              <a:t> services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51" name="Text Placeholder 3"/>
          <p:cNvSpPr txBox="1">
            <a:spLocks/>
          </p:cNvSpPr>
          <p:nvPr/>
        </p:nvSpPr>
        <p:spPr>
          <a:xfrm>
            <a:off x="870470" y="3527744"/>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5"/>
          <p:cNvSpPr>
            <a:spLocks noEditPoints="1"/>
          </p:cNvSpPr>
          <p:nvPr/>
        </p:nvSpPr>
        <p:spPr bwMode="auto">
          <a:xfrm>
            <a:off x="457200" y="3479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160" y="1144561"/>
            <a:ext cx="6244907" cy="3562350"/>
          </a:xfrm>
          <a:prstGeom prst="rect">
            <a:avLst/>
          </a:prstGeom>
        </p:spPr>
      </p:pic>
    </p:spTree>
    <p:extLst>
      <p:ext uri="{BB962C8B-B14F-4D97-AF65-F5344CB8AC3E}">
        <p14:creationId xmlns:p14="http://schemas.microsoft.com/office/powerpoint/2010/main" val="3487959979"/>
      </p:ext>
    </p:extLst>
  </p:cSld>
  <p:clrMapOvr>
    <a:masterClrMapping/>
  </p:clrMapOvr>
  <p:transition spd="med" advClick="0" advTm="6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Application REST-base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17</a:t>
            </a:fld>
            <a:endParaRPr lang="en-US" dirty="0"/>
          </a:p>
        </p:txBody>
      </p:sp>
      <p:grpSp>
        <p:nvGrpSpPr>
          <p:cNvPr id="5" name="Group 4"/>
          <p:cNvGrpSpPr/>
          <p:nvPr/>
        </p:nvGrpSpPr>
        <p:grpSpPr>
          <a:xfrm>
            <a:off x="457200" y="1854314"/>
            <a:ext cx="2490880" cy="310968"/>
            <a:chOff x="457200" y="1854314"/>
            <a:chExt cx="2490880" cy="310968"/>
          </a:xfrm>
        </p:grpSpPr>
        <p:sp>
          <p:nvSpPr>
            <p:cNvPr id="38" name="Text Placeholder 3"/>
            <p:cNvSpPr txBox="1">
              <a:spLocks/>
            </p:cNvSpPr>
            <p:nvPr/>
          </p:nvSpPr>
          <p:spPr>
            <a:xfrm>
              <a:off x="902648" y="1890458"/>
              <a:ext cx="204543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Useful</a:t>
              </a:r>
              <a:r>
                <a:rPr kumimoji="0" lang="en-US" b="1" i="0" u="none" strike="noStrike" kern="1200" cap="none" spc="0" normalizeH="0" noProof="0" dirty="0">
                  <a:ln>
                    <a:noFill/>
                  </a:ln>
                  <a:solidFill>
                    <a:schemeClr val="accent4"/>
                  </a:solidFill>
                  <a:effectLst/>
                  <a:uLnTx/>
                  <a:uFillTx/>
                  <a:latin typeface="+mj-lt"/>
                  <a:ea typeface="+mn-ea"/>
                  <a:cs typeface="+mn-cs"/>
                </a:rPr>
                <a:t> for  fat-client apps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Coarse-grained components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848" y="1043464"/>
            <a:ext cx="6073398" cy="3920491"/>
          </a:xfrm>
          <a:prstGeom prst="rect">
            <a:avLst/>
          </a:prstGeom>
        </p:spPr>
      </p:pic>
      <p:grpSp>
        <p:nvGrpSpPr>
          <p:cNvPr id="4" name="Group 3"/>
          <p:cNvGrpSpPr/>
          <p:nvPr/>
        </p:nvGrpSpPr>
        <p:grpSpPr>
          <a:xfrm>
            <a:off x="457200" y="2483939"/>
            <a:ext cx="2289295" cy="310968"/>
            <a:chOff x="457200" y="2272170"/>
            <a:chExt cx="2289295" cy="310968"/>
          </a:xfrm>
        </p:grpSpPr>
        <p:sp>
          <p:nvSpPr>
            <p:cNvPr id="13" name="Text Placeholder 3"/>
            <p:cNvSpPr txBox="1">
              <a:spLocks/>
            </p:cNvSpPr>
            <p:nvPr/>
          </p:nvSpPr>
          <p:spPr>
            <a:xfrm>
              <a:off x="853348" y="2315314"/>
              <a:ext cx="189314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Through screen not API</a:t>
              </a:r>
              <a:endParaRPr kumimoji="0" lang="en-US" b="1" i="0" u="none" strike="noStrike" kern="1200" cap="none" spc="0" normalizeH="0" baseline="0" noProof="0" dirty="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12378694"/>
      </p:ext>
    </p:extLst>
  </p:cSld>
  <p:clrMapOvr>
    <a:masterClrMapping/>
  </p:clrMapOvr>
  <p:transition spd="med" advClick="0" advTm="6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Centralized Messaging Topology</a:t>
            </a:r>
          </a:p>
        </p:txBody>
      </p:sp>
      <p:sp>
        <p:nvSpPr>
          <p:cNvPr id="8" name="Text Placeholder 7"/>
          <p:cNvSpPr>
            <a:spLocks noGrp="1"/>
          </p:cNvSpPr>
          <p:nvPr>
            <p:ph type="body" sz="half" idx="2"/>
          </p:nvPr>
        </p:nvSpPr>
        <p:spPr/>
        <p:txBody>
          <a:bodyPr/>
          <a:lstStyle/>
          <a:p>
            <a:r>
              <a:rPr lang="en-US" dirty="0" err="1"/>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18</a:t>
            </a:fld>
            <a:endParaRPr lang="en-US" dirty="0"/>
          </a:p>
        </p:txBody>
      </p:sp>
      <p:grpSp>
        <p:nvGrpSpPr>
          <p:cNvPr id="5" name="Group 4"/>
          <p:cNvGrpSpPr/>
          <p:nvPr/>
        </p:nvGrpSpPr>
        <p:grpSpPr>
          <a:xfrm>
            <a:off x="468736" y="1773662"/>
            <a:ext cx="2027612" cy="430887"/>
            <a:chOff x="457200" y="1890458"/>
            <a:chExt cx="2027612" cy="430887"/>
          </a:xfrm>
        </p:grpSpPr>
        <p:sp>
          <p:nvSpPr>
            <p:cNvPr id="38" name="Text Placeholder 3"/>
            <p:cNvSpPr txBox="1">
              <a:spLocks/>
            </p:cNvSpPr>
            <p:nvPr/>
          </p:nvSpPr>
          <p:spPr>
            <a:xfrm>
              <a:off x="902648" y="1890458"/>
              <a:ext cx="1582164" cy="430887"/>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mn-cs"/>
                </a:rPr>
                <a:t>Remote Access via </a:t>
              </a:r>
              <a:br>
                <a:rPr kumimoji="0" lang="en-US" b="1" i="0" u="none" strike="noStrike" kern="1200" cap="none" spc="0" normalizeH="0" baseline="0" noProof="0" dirty="0">
                  <a:ln>
                    <a:noFill/>
                  </a:ln>
                  <a:solidFill>
                    <a:schemeClr val="accent4"/>
                  </a:solidFill>
                  <a:effectLst/>
                  <a:uLnTx/>
                  <a:uFillTx/>
                  <a:latin typeface="+mj-lt"/>
                  <a:ea typeface="+mn-ea"/>
                  <a:cs typeface="+mn-cs"/>
                </a:rPr>
              </a:br>
              <a:r>
                <a:rPr kumimoji="0" lang="en-US" b="1" i="0" u="none" strike="noStrike" kern="1200" cap="none" spc="0" normalizeH="0" baseline="0" noProof="0" dirty="0">
                  <a:ln>
                    <a:noFill/>
                  </a:ln>
                  <a:solidFill>
                    <a:schemeClr val="accent4"/>
                  </a:solidFill>
                  <a:effectLst/>
                  <a:uLnTx/>
                  <a:uFillTx/>
                  <a:latin typeface="+mj-lt"/>
                  <a:ea typeface="+mn-ea"/>
                  <a:cs typeface="+mn-cs"/>
                </a:rPr>
                <a:t>Message Broker</a:t>
              </a: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Coarse-grained components</a:t>
              </a:r>
              <a:endParaRPr kumimoji="0" lang="en-US" b="1" i="0" u="none" strike="noStrike" kern="1200" cap="none" spc="0" normalizeH="0" baseline="0" noProof="0" dirty="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REST-based interface</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1508632" cy="310968"/>
            <a:chOff x="457200" y="2272170"/>
            <a:chExt cx="1508632" cy="310968"/>
          </a:xfrm>
        </p:grpSpPr>
        <p:sp>
          <p:nvSpPr>
            <p:cNvPr id="13" name="Text Placeholder 3"/>
            <p:cNvSpPr txBox="1">
              <a:spLocks/>
            </p:cNvSpPr>
            <p:nvPr/>
          </p:nvSpPr>
          <p:spPr>
            <a:xfrm>
              <a:off x="853348" y="2315314"/>
              <a:ext cx="111248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4"/>
                  </a:solidFill>
                  <a:latin typeface="+mj-lt"/>
                </a:rPr>
                <a:t>NOT SOA-Lite</a:t>
              </a:r>
              <a:endParaRPr kumimoji="0" lang="en-US" b="1" i="0" u="none" strike="noStrike" kern="1200" cap="none" spc="0" normalizeH="0" baseline="0" noProof="0" dirty="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031" y="937249"/>
            <a:ext cx="5582076" cy="4269306"/>
          </a:xfrm>
          <a:prstGeom prst="rect">
            <a:avLst/>
          </a:prstGeom>
        </p:spPr>
      </p:pic>
    </p:spTree>
    <p:extLst>
      <p:ext uri="{BB962C8B-B14F-4D97-AF65-F5344CB8AC3E}">
        <p14:creationId xmlns:p14="http://schemas.microsoft.com/office/powerpoint/2010/main" val="3563825385"/>
      </p:ext>
    </p:extLst>
  </p:cSld>
  <p:clrMapOvr>
    <a:masterClrMapping/>
  </p:clrMapOvr>
  <p:transition spd="med" advClick="0" advTm="6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14376" y="0"/>
            <a:ext cx="7715248" cy="5143499"/>
          </a:xfrm>
        </p:spPr>
      </p:pic>
      <p:sp>
        <p:nvSpPr>
          <p:cNvPr id="32" name="Rectangle 31"/>
          <p:cNvSpPr/>
          <p:nvPr/>
        </p:nvSpPr>
        <p:spPr>
          <a:xfrm>
            <a:off x="-1" y="0"/>
            <a:ext cx="4399179" cy="51435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p:cNvSpPr txBox="1"/>
          <p:nvPr/>
        </p:nvSpPr>
        <p:spPr>
          <a:xfrm>
            <a:off x="154877" y="1200968"/>
            <a:ext cx="4071481" cy="215444"/>
          </a:xfrm>
          <a:prstGeom prst="rect">
            <a:avLst/>
          </a:prstGeom>
          <a:noFill/>
        </p:spPr>
        <p:txBody>
          <a:bodyPr wrap="square" lIns="0" tIns="0" rIns="0" bIns="0" rtlCol="0">
            <a:spAutoFit/>
          </a:bodyPr>
          <a:lstStyle/>
          <a:p>
            <a:pPr algn="ctr"/>
            <a:r>
              <a:rPr lang="en-US" sz="1400" dirty="0">
                <a:solidFill>
                  <a:schemeClr val="bg1"/>
                </a:solidFill>
              </a:rPr>
              <a:t>Avoid Dependencies and Orchestration</a:t>
            </a:r>
          </a:p>
        </p:txBody>
      </p:sp>
      <p:sp>
        <p:nvSpPr>
          <p:cNvPr id="39" name="Rectangle 38"/>
          <p:cNvSpPr/>
          <p:nvPr/>
        </p:nvSpPr>
        <p:spPr>
          <a:xfrm>
            <a:off x="0" y="4818422"/>
            <a:ext cx="4399178" cy="3250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81040" y="624898"/>
            <a:ext cx="3684022" cy="400110"/>
          </a:xfrm>
          <a:prstGeom prst="rect">
            <a:avLst/>
          </a:prstGeom>
        </p:spPr>
        <p:txBody>
          <a:bodyPr wrap="none">
            <a:spAutoFit/>
          </a:bodyPr>
          <a:lstStyle/>
          <a:p>
            <a:r>
              <a:rPr lang="en-US" b="1" dirty="0">
                <a:solidFill>
                  <a:schemeClr val="bg1"/>
                </a:solidFill>
              </a:rPr>
              <a:t>Granularity of Service Components</a:t>
            </a:r>
          </a:p>
        </p:txBody>
      </p:sp>
      <p:cxnSp>
        <p:nvCxnSpPr>
          <p:cNvPr id="42" name="Straight Connector 41"/>
          <p:cNvCxnSpPr/>
          <p:nvPr/>
        </p:nvCxnSpPr>
        <p:spPr>
          <a:xfrm>
            <a:off x="1376959" y="1085754"/>
            <a:ext cx="16452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ight Triangle 42"/>
          <p:cNvSpPr/>
          <p:nvPr/>
        </p:nvSpPr>
        <p:spPr>
          <a:xfrm rot="18900000">
            <a:off x="1940357" y="-259232"/>
            <a:ext cx="518463" cy="5184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
          <p:cNvGrpSpPr/>
          <p:nvPr/>
        </p:nvGrpSpPr>
        <p:grpSpPr>
          <a:xfrm>
            <a:off x="1323630" y="1652199"/>
            <a:ext cx="3075548" cy="603862"/>
            <a:chOff x="1260130" y="2042243"/>
            <a:chExt cx="2649923" cy="603862"/>
          </a:xfrm>
        </p:grpSpPr>
        <p:sp>
          <p:nvSpPr>
            <p:cNvPr id="12" name="TextBox 11"/>
            <p:cNvSpPr txBox="1"/>
            <p:nvPr/>
          </p:nvSpPr>
          <p:spPr>
            <a:xfrm>
              <a:off x="1260131" y="2042243"/>
              <a:ext cx="772071" cy="246221"/>
            </a:xfrm>
            <a:prstGeom prst="rect">
              <a:avLst/>
            </a:prstGeom>
            <a:noFill/>
          </p:spPr>
          <p:txBody>
            <a:bodyPr wrap="none" lIns="0" tIns="0" rIns="0" bIns="0" rtlCol="0" anchor="ctr">
              <a:spAutoFit/>
            </a:bodyPr>
            <a:lstStyle/>
            <a:p>
              <a:r>
                <a:rPr lang="en-US" sz="1600" b="1" dirty="0">
                  <a:solidFill>
                    <a:schemeClr val="bg1"/>
                  </a:solidFill>
                </a:rPr>
                <a:t>Too Coarse</a:t>
              </a:r>
            </a:p>
          </p:txBody>
        </p:sp>
        <p:sp>
          <p:nvSpPr>
            <p:cNvPr id="13" name="TextBox 12"/>
            <p:cNvSpPr txBox="1"/>
            <p:nvPr/>
          </p:nvSpPr>
          <p:spPr>
            <a:xfrm>
              <a:off x="1260130" y="2261384"/>
              <a:ext cx="2649923" cy="384721"/>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May not realize benefits of deployment, scalability, testability, &amp; loose coupling.</a:t>
              </a:r>
            </a:p>
          </p:txBody>
        </p:sp>
      </p:grpSp>
      <p:grpSp>
        <p:nvGrpSpPr>
          <p:cNvPr id="3" name="Group 5"/>
          <p:cNvGrpSpPr/>
          <p:nvPr/>
        </p:nvGrpSpPr>
        <p:grpSpPr>
          <a:xfrm>
            <a:off x="1323630" y="2652208"/>
            <a:ext cx="3075548" cy="805748"/>
            <a:chOff x="1260130" y="2932026"/>
            <a:chExt cx="3075548" cy="805748"/>
          </a:xfrm>
        </p:grpSpPr>
        <p:sp>
          <p:nvSpPr>
            <p:cNvPr id="16" name="TextBox 15"/>
            <p:cNvSpPr txBox="1"/>
            <p:nvPr/>
          </p:nvSpPr>
          <p:spPr>
            <a:xfrm>
              <a:off x="1260131" y="2932026"/>
              <a:ext cx="639599" cy="246221"/>
            </a:xfrm>
            <a:prstGeom prst="rect">
              <a:avLst/>
            </a:prstGeom>
            <a:noFill/>
          </p:spPr>
          <p:txBody>
            <a:bodyPr wrap="none" lIns="0" tIns="0" rIns="0" bIns="0" rtlCol="0" anchor="ctr">
              <a:spAutoFit/>
            </a:bodyPr>
            <a:lstStyle/>
            <a:p>
              <a:r>
                <a:rPr lang="en-US" sz="1600" b="1" dirty="0">
                  <a:solidFill>
                    <a:schemeClr val="bg1"/>
                  </a:solidFill>
                </a:rPr>
                <a:t>Too</a:t>
              </a:r>
              <a:r>
                <a:rPr lang="en-US" sz="1400" b="1" dirty="0">
                  <a:solidFill>
                    <a:schemeClr val="bg1"/>
                  </a:solidFill>
                </a:rPr>
                <a:t> Fine</a:t>
              </a:r>
            </a:p>
          </p:txBody>
        </p:sp>
        <p:sp>
          <p:nvSpPr>
            <p:cNvPr id="17" name="TextBox 16"/>
            <p:cNvSpPr txBox="1"/>
            <p:nvPr/>
          </p:nvSpPr>
          <p:spPr>
            <a:xfrm>
              <a:off x="1260130" y="3183776"/>
              <a:ext cx="3075548" cy="553998"/>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Leads to service orchestration, which turns lean </a:t>
              </a:r>
              <a:r>
                <a:rPr lang="en-US" sz="1100" dirty="0" err="1">
                  <a:solidFill>
                    <a:schemeClr val="bg1"/>
                  </a:solidFill>
                </a:rPr>
                <a:t>microservices</a:t>
              </a:r>
              <a:r>
                <a:rPr lang="en-US" sz="1100" dirty="0">
                  <a:solidFill>
                    <a:schemeClr val="bg1"/>
                  </a:solidFill>
                </a:rPr>
                <a:t> into heavy SOA, with complexity, confusion, expense, &amp; cruft.</a:t>
              </a:r>
            </a:p>
          </p:txBody>
        </p:sp>
      </p:grpSp>
      <p:grpSp>
        <p:nvGrpSpPr>
          <p:cNvPr id="4" name="Group 6"/>
          <p:cNvGrpSpPr/>
          <p:nvPr/>
        </p:nvGrpSpPr>
        <p:grpSpPr>
          <a:xfrm>
            <a:off x="1323630" y="3832417"/>
            <a:ext cx="3075548" cy="588475"/>
            <a:chOff x="1260130" y="3870517"/>
            <a:chExt cx="3075548" cy="588475"/>
          </a:xfrm>
        </p:grpSpPr>
        <p:sp>
          <p:nvSpPr>
            <p:cNvPr id="20" name="TextBox 19"/>
            <p:cNvSpPr txBox="1"/>
            <p:nvPr/>
          </p:nvSpPr>
          <p:spPr>
            <a:xfrm>
              <a:off x="1260131" y="3870517"/>
              <a:ext cx="726161" cy="215444"/>
            </a:xfrm>
            <a:prstGeom prst="rect">
              <a:avLst/>
            </a:prstGeom>
            <a:noFill/>
          </p:spPr>
          <p:txBody>
            <a:bodyPr wrap="none" lIns="0" tIns="0" rIns="0" bIns="0" rtlCol="0" anchor="ctr">
              <a:spAutoFit/>
            </a:bodyPr>
            <a:lstStyle/>
            <a:p>
              <a:r>
                <a:rPr lang="en-US" sz="1400" b="1" dirty="0">
                  <a:solidFill>
                    <a:schemeClr val="bg1"/>
                  </a:solidFill>
                </a:rPr>
                <a:t>Just Right</a:t>
              </a:r>
            </a:p>
          </p:txBody>
        </p:sp>
        <p:sp>
          <p:nvSpPr>
            <p:cNvPr id="22" name="TextBox 21"/>
            <p:cNvSpPr txBox="1"/>
            <p:nvPr/>
          </p:nvSpPr>
          <p:spPr>
            <a:xfrm>
              <a:off x="1260130" y="4074271"/>
              <a:ext cx="3075548" cy="384721"/>
            </a:xfrm>
            <a:prstGeom prst="rect">
              <a:avLst/>
            </a:prstGeom>
            <a:noFill/>
          </p:spPr>
          <p:txBody>
            <a:bodyPr wrap="square" lIns="0" tIns="0" rtlCol="0" anchor="t">
              <a:spAutoFit/>
            </a:bodyPr>
            <a:lstStyle/>
            <a:p>
              <a:pPr lvl="0" defTabSz="914400">
                <a:spcBef>
                  <a:spcPct val="20000"/>
                </a:spcBef>
                <a:defRPr/>
              </a:pPr>
              <a:r>
                <a:rPr lang="en-US" sz="1100" dirty="0">
                  <a:solidFill>
                    <a:schemeClr val="bg1"/>
                  </a:solidFill>
                </a:rPr>
                <a:t>Get all of the agility, deploy-ability, testability, scalability, &amp; develop-ability</a:t>
              </a:r>
            </a:p>
          </p:txBody>
        </p:sp>
      </p:grpSp>
      <p:sp>
        <p:nvSpPr>
          <p:cNvPr id="14" name="Oval 13"/>
          <p:cNvSpPr/>
          <p:nvPr/>
        </p:nvSpPr>
        <p:spPr>
          <a:xfrm>
            <a:off x="469203" y="1657350"/>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latin typeface="FontAwesome" pitchFamily="2" charset="0"/>
            </a:endParaRPr>
          </a:p>
        </p:txBody>
      </p:sp>
      <p:sp>
        <p:nvSpPr>
          <p:cNvPr id="18" name="Oval 17"/>
          <p:cNvSpPr/>
          <p:nvPr/>
        </p:nvSpPr>
        <p:spPr>
          <a:xfrm>
            <a:off x="469203" y="2689968"/>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469203" y="3831705"/>
            <a:ext cx="723797" cy="7030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Rectangle 8"/>
          <p:cNvSpPr/>
          <p:nvPr/>
        </p:nvSpPr>
        <p:spPr>
          <a:xfrm>
            <a:off x="592488" y="1518997"/>
            <a:ext cx="506870"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L</a:t>
            </a:r>
          </a:p>
        </p:txBody>
      </p:sp>
      <p:sp>
        <p:nvSpPr>
          <p:cNvPr id="30" name="Rectangle 29"/>
          <p:cNvSpPr/>
          <p:nvPr/>
        </p:nvSpPr>
        <p:spPr>
          <a:xfrm>
            <a:off x="555224" y="2562820"/>
            <a:ext cx="55175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1" name="Rectangle 30"/>
          <p:cNvSpPr/>
          <p:nvPr/>
        </p:nvSpPr>
        <p:spPr>
          <a:xfrm>
            <a:off x="487898" y="3711787"/>
            <a:ext cx="686406"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M</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0" name="Slide Number Placeholder 9"/>
          <p:cNvSpPr>
            <a:spLocks noGrp="1"/>
          </p:cNvSpPr>
          <p:nvPr>
            <p:ph type="sldNum" sz="quarter" idx="12"/>
          </p:nvPr>
        </p:nvSpPr>
        <p:spPr/>
        <p:txBody>
          <a:bodyPr/>
          <a:lstStyle/>
          <a:p>
            <a:fld id="{C136B7D2-B98C-44FD-8D04-7EC62A564975}" type="slidenum">
              <a:rPr lang="en-US" smtClean="0"/>
              <a:pPr/>
              <a:t>19</a:t>
            </a:fld>
            <a:endParaRPr lang="en-US" dirty="0"/>
          </a:p>
        </p:txBody>
      </p:sp>
    </p:spTree>
    <p:extLst>
      <p:ext uri="{BB962C8B-B14F-4D97-AF65-F5344CB8AC3E}">
        <p14:creationId xmlns:p14="http://schemas.microsoft.com/office/powerpoint/2010/main" val="3420711627"/>
      </p:ext>
    </p:extLst>
  </p:cSld>
  <p:clrMapOvr>
    <a:masterClrMapping/>
  </p:clrMapOvr>
  <p:transition spd="med" advClick="0" advTm="6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Everett</a:t>
            </a:r>
          </a:p>
        </p:txBody>
      </p:sp>
      <p:sp>
        <p:nvSpPr>
          <p:cNvPr id="3" name="Text Placeholder 2"/>
          <p:cNvSpPr>
            <a:spLocks noGrp="1"/>
          </p:cNvSpPr>
          <p:nvPr>
            <p:ph type="body" sz="half" idx="2"/>
          </p:nvPr>
        </p:nvSpPr>
        <p:spPr/>
        <p:txBody>
          <a:bodyPr/>
          <a:lstStyle/>
          <a:p>
            <a:r>
              <a:rPr lang="en-US"/>
              <a:t>Developer, Architect, Software Enthusiast</a:t>
            </a:r>
            <a:endParaRPr lang="en-US" dirty="0"/>
          </a:p>
        </p:txBody>
      </p:sp>
      <p:pic>
        <p:nvPicPr>
          <p:cNvPr id="5" name="Picture Placeholder 2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694446" y="1265984"/>
            <a:ext cx="2371725" cy="2371725"/>
          </a:xfrm>
        </p:spPr>
      </p:pic>
      <p:sp>
        <p:nvSpPr>
          <p:cNvPr id="6" name="TextBox 5"/>
          <p:cNvSpPr txBox="1"/>
          <p:nvPr/>
        </p:nvSpPr>
        <p:spPr>
          <a:xfrm>
            <a:off x="3388521" y="1292078"/>
            <a:ext cx="2366958" cy="2654563"/>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 father of 2 </a:t>
            </a:r>
          </a:p>
          <a:p>
            <a:pPr>
              <a:lnSpc>
                <a:spcPct val="150000"/>
              </a:lnSpc>
            </a:pPr>
            <a:r>
              <a:rPr lang="en-US" sz="1200" dirty="0">
                <a:solidFill>
                  <a:schemeClr val="tx1">
                    <a:lumMod val="65000"/>
                    <a:lumOff val="35000"/>
                  </a:schemeClr>
                </a:solidFill>
              </a:rPr>
              <a:t>Software Enthusiast </a:t>
            </a:r>
          </a:p>
          <a:p>
            <a:pPr>
              <a:lnSpc>
                <a:spcPct val="150000"/>
              </a:lnSpc>
            </a:pPr>
            <a:r>
              <a:rPr lang="en-US" sz="1200" dirty="0">
                <a:solidFill>
                  <a:schemeClr val="tx1">
                    <a:lumMod val="65000"/>
                    <a:lumOff val="35000"/>
                  </a:schemeClr>
                </a:solidFill>
              </a:rPr>
              <a:t>16 years of .NET Experience</a:t>
            </a:r>
          </a:p>
          <a:p>
            <a:pPr>
              <a:lnSpc>
                <a:spcPct val="150000"/>
              </a:lnSpc>
            </a:pPr>
            <a:r>
              <a:rPr lang="en-US" sz="1200" dirty="0">
                <a:solidFill>
                  <a:schemeClr val="tx1">
                    <a:lumMod val="65000"/>
                    <a:lumOff val="35000"/>
                  </a:schemeClr>
                </a:solidFill>
              </a:rPr>
              <a:t>Enterprise Architect</a:t>
            </a:r>
          </a:p>
          <a:p>
            <a:pPr>
              <a:lnSpc>
                <a:spcPct val="150000"/>
              </a:lnSpc>
            </a:pPr>
            <a:r>
              <a:rPr lang="en-US" sz="1200" dirty="0">
                <a:solidFill>
                  <a:schemeClr val="tx1">
                    <a:lumMod val="65000"/>
                    <a:lumOff val="35000"/>
                  </a:schemeClr>
                </a:solidFill>
              </a:rPr>
              <a:t>Developer</a:t>
            </a:r>
          </a:p>
          <a:p>
            <a:pPr>
              <a:lnSpc>
                <a:spcPct val="150000"/>
              </a:lnSpc>
            </a:pPr>
            <a:r>
              <a:rPr lang="en-US" sz="1200" dirty="0">
                <a:solidFill>
                  <a:schemeClr val="tx1">
                    <a:lumMod val="65000"/>
                    <a:lumOff val="35000"/>
                  </a:schemeClr>
                </a:solidFill>
              </a:rPr>
              <a:t>Scrum Master</a:t>
            </a:r>
          </a:p>
          <a:p>
            <a:pPr>
              <a:lnSpc>
                <a:spcPct val="150000"/>
              </a:lnSpc>
            </a:pPr>
            <a:r>
              <a:rPr lang="en-US" sz="1200" dirty="0">
                <a:solidFill>
                  <a:schemeClr val="tx1">
                    <a:lumMod val="65000"/>
                    <a:lumOff val="35000"/>
                  </a:schemeClr>
                </a:solidFill>
              </a:rPr>
              <a:t>Life Learner</a:t>
            </a:r>
          </a:p>
        </p:txBody>
      </p:sp>
      <p:sp>
        <p:nvSpPr>
          <p:cNvPr id="7" name="TextBox 6"/>
          <p:cNvSpPr txBox="1"/>
          <p:nvPr/>
        </p:nvSpPr>
        <p:spPr>
          <a:xfrm>
            <a:off x="5851012" y="1724888"/>
            <a:ext cx="3080777" cy="2031315"/>
          </a:xfrm>
          <a:prstGeom prst="rect">
            <a:avLst/>
          </a:prstGeom>
          <a:noFill/>
        </p:spPr>
        <p:txBody>
          <a:bodyPr wrap="square" lIns="91430" tIns="45715" rIns="91430" bIns="45715" rtlCol="0" anchor="ctr">
            <a:spAutoFit/>
          </a:bodyPr>
          <a:lstStyle/>
          <a:p>
            <a:pPr>
              <a:lnSpc>
                <a:spcPct val="150000"/>
              </a:lnSpc>
            </a:pPr>
            <a:r>
              <a:rPr lang="en-US" sz="2400" dirty="0">
                <a:solidFill>
                  <a:schemeClr val="accent1"/>
                </a:solidFill>
                <a:latin typeface="FontAwesome" pitchFamily="2" charset="0"/>
              </a:rPr>
              <a:t></a:t>
            </a:r>
            <a:r>
              <a:rPr lang="en-US" sz="1200" i="1" dirty="0">
                <a:solidFill>
                  <a:schemeClr val="accent1"/>
                </a:solidFill>
                <a:latin typeface="Roboto Light"/>
                <a:cs typeface="Roboto Light"/>
              </a:rPr>
              <a:t> </a:t>
            </a:r>
            <a:r>
              <a:rPr lang="en-US" sz="1200" dirty="0">
                <a:solidFill>
                  <a:schemeClr val="accent1"/>
                </a:solidFill>
                <a:latin typeface="Roboto Light"/>
                <a:cs typeface="Roboto Light"/>
                <a:hlinkClick r:id="rId4"/>
              </a:rPr>
              <a:t>https://twitter.com/CognitiveBurden</a:t>
            </a:r>
            <a:endParaRPr lang="en-US" sz="1200" dirty="0">
              <a:solidFill>
                <a:schemeClr val="accent1"/>
              </a:solidFill>
              <a:latin typeface="Roboto Light"/>
              <a:cs typeface="Roboto Light"/>
            </a:endParaRPr>
          </a:p>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5"/>
              </a:rPr>
              <a:t>https://github.com/cognitiveburden</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6"/>
              </a:rPr>
              <a:t>cognitiveburden@gmail.com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2</a:t>
            </a:fld>
            <a:endParaRPr lang="en-US"/>
          </a:p>
        </p:txBody>
      </p:sp>
    </p:spTree>
    <p:extLst>
      <p:ext uri="{BB962C8B-B14F-4D97-AF65-F5344CB8AC3E}">
        <p14:creationId xmlns:p14="http://schemas.microsoft.com/office/powerpoint/2010/main" val="330468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err="1"/>
              <a:t>Microservices</a:t>
            </a:r>
            <a:r>
              <a:rPr lang="en-US" dirty="0"/>
              <a:t>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20</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Able to respond quickly to constantly changing environment. Separate deployed units, changes limited to single service component.</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Easy to deploy due to the decoupled nature of event-processing components.</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665419"/>
            <a:chOff x="5638262" y="3454112"/>
            <a:chExt cx="2649923" cy="665419"/>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Isolation of business functionality into independent applications makes easy to test. Regression a particular service is possible.</a:t>
              </a: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Possible to create performant solution, but pattern does not lend itself to performance, due  to distributed nature of pattern.</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Because app is split into separate deployment unit, each service can be scaled.</a:t>
              </a: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solidFill>
                </a:rPr>
                <a:t>Ease of Development</a:t>
              </a: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 Due to isolation of distinct service components , development is focused on smaller scope. Less chance a developer’s changes will impact other service components.</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17943" y="1390344"/>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5495" y="341433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224721376"/>
      </p:ext>
    </p:extLst>
  </p:cSld>
  <p:clrMapOvr>
    <a:masterClrMapping/>
  </p:clrMapOvr>
  <p:transition advTm="6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Architecture</a:t>
            </a:r>
          </a:p>
        </p:txBody>
      </p:sp>
      <p:sp>
        <p:nvSpPr>
          <p:cNvPr id="3" name="Text Placeholder 2"/>
          <p:cNvSpPr>
            <a:spLocks noGrp="1"/>
          </p:cNvSpPr>
          <p:nvPr>
            <p:ph type="body" sz="half" idx="2"/>
          </p:nvPr>
        </p:nvSpPr>
        <p:spPr/>
        <p:txBody>
          <a:bodyPr/>
          <a:lstStyle/>
          <a:p>
            <a:r>
              <a:rPr lang="en-US" dirty="0"/>
              <a:t>Build it</a:t>
            </a:r>
          </a:p>
        </p:txBody>
      </p:sp>
      <p:sp>
        <p:nvSpPr>
          <p:cNvPr id="4" name="Slide Number Placeholder 3"/>
          <p:cNvSpPr>
            <a:spLocks noGrp="1"/>
          </p:cNvSpPr>
          <p:nvPr>
            <p:ph type="sldNum" sz="quarter" idx="12"/>
          </p:nvPr>
        </p:nvSpPr>
        <p:spPr/>
        <p:txBody>
          <a:bodyPr/>
          <a:lstStyle/>
          <a:p>
            <a:fld id="{C136B7D2-B98C-44FD-8D04-7EC62A564975}" type="slidenum">
              <a:rPr lang="en-US" smtClean="0"/>
              <a:pPr/>
              <a:t>21</a:t>
            </a:fld>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0239" r="20239"/>
          <a:stretch>
            <a:fillRect/>
          </a:stretch>
        </p:blipFill>
        <p:spPr/>
      </p:pic>
      <p:sp>
        <p:nvSpPr>
          <p:cNvPr id="7" name="TextBox 6"/>
          <p:cNvSpPr txBox="1"/>
          <p:nvPr/>
        </p:nvSpPr>
        <p:spPr>
          <a:xfrm>
            <a:off x="0" y="1419753"/>
            <a:ext cx="2895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Solve Scalability issues</a:t>
            </a:r>
          </a:p>
          <a:p>
            <a:pPr marL="285750" indent="-285750">
              <a:buFont typeface="Arial" panose="020B0604020202020204" pitchFamily="34" charset="0"/>
              <a:buChar char="•"/>
            </a:pPr>
            <a:r>
              <a:rPr lang="en-US" sz="1400" dirty="0">
                <a:solidFill>
                  <a:schemeClr val="bg1"/>
                </a:solidFill>
              </a:rPr>
              <a:t>Address concurrency issues</a:t>
            </a:r>
          </a:p>
          <a:p>
            <a:pPr marL="285750" indent="-285750">
              <a:buFont typeface="Arial" panose="020B0604020202020204" pitchFamily="34" charset="0"/>
              <a:buChar char="•"/>
            </a:pPr>
            <a:r>
              <a:rPr lang="en-US" sz="1400" dirty="0">
                <a:solidFill>
                  <a:schemeClr val="bg1"/>
                </a:solidFill>
              </a:rPr>
              <a:t>For high concurrent user volumes</a:t>
            </a:r>
          </a:p>
          <a:p>
            <a:pPr marL="285750" indent="-285750">
              <a:buFont typeface="Arial" panose="020B0604020202020204" pitchFamily="34" charset="0"/>
              <a:buChar char="•"/>
            </a:pPr>
            <a:r>
              <a:rPr lang="en-US" sz="1400" dirty="0">
                <a:solidFill>
                  <a:schemeClr val="bg1"/>
                </a:solidFill>
              </a:rPr>
              <a:t>Aka the cloud architecture pattern</a:t>
            </a:r>
          </a:p>
          <a:p>
            <a:pPr marL="285750" indent="-285750">
              <a:buFont typeface="Arial" panose="020B0604020202020204" pitchFamily="34" charset="0"/>
              <a:buChar char="•"/>
            </a:pPr>
            <a:r>
              <a:rPr lang="en-US" sz="1400" dirty="0">
                <a:solidFill>
                  <a:schemeClr val="bg1"/>
                </a:solidFill>
              </a:rPr>
              <a:t>Remove central DB </a:t>
            </a:r>
          </a:p>
          <a:p>
            <a:pPr marL="285750" indent="-285750">
              <a:buFont typeface="Arial" panose="020B0604020202020204" pitchFamily="34" charset="0"/>
              <a:buChar char="•"/>
            </a:pPr>
            <a:r>
              <a:rPr lang="en-US" sz="1400" dirty="0">
                <a:solidFill>
                  <a:schemeClr val="bg1"/>
                </a:solidFill>
              </a:rPr>
              <a:t>Use replicated in memory data grids</a:t>
            </a:r>
          </a:p>
          <a:p>
            <a:pPr marL="285750" indent="-285750">
              <a:buFont typeface="Arial" panose="020B0604020202020204" pitchFamily="34" charset="0"/>
              <a:buChar char="•"/>
            </a:pPr>
            <a:r>
              <a:rPr lang="en-US" sz="1400" dirty="0">
                <a:solidFill>
                  <a:schemeClr val="bg1"/>
                </a:solidFill>
              </a:rPr>
              <a:t>Complex &amp; Expensive</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8440" y="1618966"/>
            <a:ext cx="3512508" cy="1797563"/>
          </a:xfrm>
          <a:prstGeom prst="rect">
            <a:avLst/>
          </a:prstGeom>
        </p:spPr>
      </p:pic>
    </p:spTree>
    <p:extLst>
      <p:ext uri="{BB962C8B-B14F-4D97-AF65-F5344CB8AC3E}">
        <p14:creationId xmlns:p14="http://schemas.microsoft.com/office/powerpoint/2010/main" val="428644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a:t>
            </a:r>
          </a:p>
        </p:txBody>
      </p:sp>
      <p:sp>
        <p:nvSpPr>
          <p:cNvPr id="3" name="Text Placeholder 2"/>
          <p:cNvSpPr>
            <a:spLocks noGrp="1"/>
          </p:cNvSpPr>
          <p:nvPr>
            <p:ph type="body" sz="half" idx="2"/>
          </p:nvPr>
        </p:nvSpPr>
        <p:spPr/>
        <p:txBody>
          <a:bodyPr/>
          <a:lstStyle/>
          <a:p>
            <a:r>
              <a:rPr lang="en-US" dirty="0"/>
              <a:t>Overview</a:t>
            </a:r>
          </a:p>
        </p:txBody>
      </p:sp>
      <p:sp>
        <p:nvSpPr>
          <p:cNvPr id="4" name="Slide Number Placeholder 3"/>
          <p:cNvSpPr>
            <a:spLocks noGrp="1"/>
          </p:cNvSpPr>
          <p:nvPr>
            <p:ph type="sldNum" sz="quarter" idx="12"/>
          </p:nvPr>
        </p:nvSpPr>
        <p:spPr/>
        <p:txBody>
          <a:bodyPr/>
          <a:lstStyle/>
          <a:p>
            <a:fld id="{C136B7D2-B98C-44FD-8D04-7EC62A564975}" type="slidenum">
              <a:rPr lang="en-US" smtClean="0"/>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40875"/>
            <a:ext cx="7161874" cy="3665164"/>
          </a:xfrm>
          <a:prstGeom prst="rect">
            <a:avLst/>
          </a:prstGeom>
        </p:spPr>
      </p:pic>
    </p:spTree>
    <p:extLst>
      <p:ext uri="{BB962C8B-B14F-4D97-AF65-F5344CB8AC3E}">
        <p14:creationId xmlns:p14="http://schemas.microsoft.com/office/powerpoint/2010/main" val="29596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Processing Unit</a:t>
            </a:r>
          </a:p>
        </p:txBody>
      </p:sp>
      <p:sp>
        <p:nvSpPr>
          <p:cNvPr id="8" name="Text Placeholder 7"/>
          <p:cNvSpPr>
            <a:spLocks noGrp="1"/>
          </p:cNvSpPr>
          <p:nvPr>
            <p:ph type="body" sz="half" idx="2"/>
          </p:nvPr>
        </p:nvSpPr>
        <p:spPr/>
        <p:txBody>
          <a:bodyPr/>
          <a:lstStyle/>
          <a:p>
            <a:r>
              <a:rPr lang="en-US" dirty="0"/>
              <a:t>Space-Based Architecture</a:t>
            </a:r>
          </a:p>
        </p:txBody>
      </p:sp>
      <p:sp>
        <p:nvSpPr>
          <p:cNvPr id="30" name="Slide Number Placeholder 29"/>
          <p:cNvSpPr>
            <a:spLocks noGrp="1"/>
          </p:cNvSpPr>
          <p:nvPr>
            <p:ph type="sldNum" sz="quarter" idx="12"/>
          </p:nvPr>
        </p:nvSpPr>
        <p:spPr/>
        <p:txBody>
          <a:bodyPr/>
          <a:lstStyle/>
          <a:p>
            <a:fld id="{C136B7D2-B98C-44FD-8D04-7EC62A564975}" type="slidenum">
              <a:rPr lang="en-US" smtClean="0"/>
              <a:pPr/>
              <a:t>23</a:t>
            </a:fld>
            <a:endParaRPr lang="en-US" dirty="0"/>
          </a:p>
        </p:txBody>
      </p:sp>
      <p:grpSp>
        <p:nvGrpSpPr>
          <p:cNvPr id="5" name="Group 4"/>
          <p:cNvGrpSpPr/>
          <p:nvPr/>
        </p:nvGrpSpPr>
        <p:grpSpPr>
          <a:xfrm>
            <a:off x="468736" y="1833621"/>
            <a:ext cx="2723316" cy="310968"/>
            <a:chOff x="457200" y="1950417"/>
            <a:chExt cx="2723316" cy="310968"/>
          </a:xfrm>
        </p:grpSpPr>
        <p:sp>
          <p:nvSpPr>
            <p:cNvPr id="38" name="Text Placeholder 3"/>
            <p:cNvSpPr txBox="1">
              <a:spLocks/>
            </p:cNvSpPr>
            <p:nvPr/>
          </p:nvSpPr>
          <p:spPr>
            <a:xfrm>
              <a:off x="902648" y="1998179"/>
              <a:ext cx="2277868"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5"/>
                  </a:solidFill>
                  <a:effectLst/>
                  <a:uLnTx/>
                  <a:uFillTx/>
                  <a:latin typeface="+mj-lt"/>
                  <a:ea typeface="+mn-ea"/>
                  <a:cs typeface="+mn-cs"/>
                </a:rPr>
                <a:t>Application</a:t>
              </a:r>
              <a:r>
                <a:rPr kumimoji="0" lang="en-US" b="1" i="0" u="none" strike="noStrike" kern="1200" cap="none" spc="0" normalizeH="0" noProof="0" dirty="0">
                  <a:ln>
                    <a:noFill/>
                  </a:ln>
                  <a:solidFill>
                    <a:schemeClr val="accent5"/>
                  </a:solidFill>
                  <a:effectLst/>
                  <a:uLnTx/>
                  <a:uFillTx/>
                  <a:latin typeface="+mj-lt"/>
                  <a:ea typeface="+mn-ea"/>
                  <a:cs typeface="+mn-cs"/>
                </a:rPr>
                <a:t> logic in modules</a:t>
              </a:r>
              <a:endParaRPr kumimoji="0" lang="en-US" b="1" i="0" u="none" strike="noStrike" kern="1200" cap="none" spc="0" normalizeH="0" baseline="0" noProof="0" dirty="0">
                <a:ln>
                  <a:noFill/>
                </a:ln>
                <a:solidFill>
                  <a:schemeClr val="accent5"/>
                </a:solidFill>
                <a:effectLst/>
                <a:uLnTx/>
                <a:uFillTx/>
                <a:latin typeface="+mj-lt"/>
                <a:ea typeface="+mn-ea"/>
                <a:cs typeface="+mn-cs"/>
              </a:endParaRP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3039500" cy="310968"/>
            <a:chOff x="457200" y="2667148"/>
            <a:chExt cx="3039500" cy="310968"/>
          </a:xfrm>
        </p:grpSpPr>
        <p:sp>
          <p:nvSpPr>
            <p:cNvPr id="45" name="Text Placeholder 3"/>
            <p:cNvSpPr txBox="1">
              <a:spLocks/>
            </p:cNvSpPr>
            <p:nvPr/>
          </p:nvSpPr>
          <p:spPr>
            <a:xfrm>
              <a:off x="853348" y="2710292"/>
              <a:ext cx="264335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Optional </a:t>
              </a:r>
              <a:r>
                <a:rPr lang="en-US" b="1" dirty="0" err="1">
                  <a:solidFill>
                    <a:schemeClr val="accent5"/>
                  </a:solidFill>
                  <a:latin typeface="+mj-lt"/>
                </a:rPr>
                <a:t>async</a:t>
              </a:r>
              <a:r>
                <a:rPr lang="en-US" b="1" dirty="0">
                  <a:solidFill>
                    <a:schemeClr val="accent5"/>
                  </a:solidFill>
                  <a:latin typeface="+mj-lt"/>
                </a:rPr>
                <a:t> persistence store</a:t>
              </a:r>
              <a:endParaRPr kumimoji="0" lang="en-US" b="1" i="0" u="none" strike="noStrike" kern="1200" cap="none" spc="0" normalizeH="0" baseline="0" noProof="0" dirty="0">
                <a:ln>
                  <a:noFill/>
                </a:ln>
                <a:solidFill>
                  <a:schemeClr val="accent5"/>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338477" cy="310968"/>
            <a:chOff x="457200" y="3743188"/>
            <a:chExt cx="2338477" cy="310968"/>
          </a:xfrm>
        </p:grpSpPr>
        <p:sp>
          <p:nvSpPr>
            <p:cNvPr id="51" name="Text Placeholder 3"/>
            <p:cNvSpPr txBox="1">
              <a:spLocks/>
            </p:cNvSpPr>
            <p:nvPr/>
          </p:nvSpPr>
          <p:spPr>
            <a:xfrm>
              <a:off x="870470" y="3790950"/>
              <a:ext cx="1925207"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Data Replication Engine</a:t>
              </a:r>
              <a:endParaRPr kumimoji="0" lang="en-US" b="1" i="0" u="none" strike="noStrike" kern="1200" cap="none" spc="0" normalizeH="0" baseline="0" noProof="0" dirty="0">
                <a:ln>
                  <a:noFill/>
                </a:ln>
                <a:solidFill>
                  <a:schemeClr val="accent5"/>
                </a:solidFill>
                <a:effectLst/>
                <a:uLnTx/>
                <a:uFillTx/>
                <a:latin typeface="+mj-lt"/>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grpSp>
        <p:nvGrpSpPr>
          <p:cNvPr id="4" name="Group 3"/>
          <p:cNvGrpSpPr/>
          <p:nvPr/>
        </p:nvGrpSpPr>
        <p:grpSpPr>
          <a:xfrm>
            <a:off x="457200" y="2483939"/>
            <a:ext cx="2028005" cy="310968"/>
            <a:chOff x="457200" y="2272170"/>
            <a:chExt cx="2028005" cy="310968"/>
          </a:xfrm>
        </p:grpSpPr>
        <p:sp>
          <p:nvSpPr>
            <p:cNvPr id="13" name="Text Placeholder 3"/>
            <p:cNvSpPr txBox="1">
              <a:spLocks/>
            </p:cNvSpPr>
            <p:nvPr/>
          </p:nvSpPr>
          <p:spPr>
            <a:xfrm>
              <a:off x="853348" y="2315314"/>
              <a:ext cx="163185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In-memory data grid</a:t>
              </a:r>
              <a:endParaRPr kumimoji="0" lang="en-US" b="1" i="0" u="none" strike="noStrike" kern="1200" cap="none" spc="0" normalizeH="0" baseline="0" noProof="0" dirty="0">
                <a:ln>
                  <a:noFill/>
                </a:ln>
                <a:solidFill>
                  <a:schemeClr val="accent5"/>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40087"/>
            <a:ext cx="4764177" cy="4161211"/>
          </a:xfrm>
          <a:prstGeom prst="rect">
            <a:avLst/>
          </a:prstGeom>
        </p:spPr>
      </p:pic>
    </p:spTree>
    <p:extLst>
      <p:ext uri="{BB962C8B-B14F-4D97-AF65-F5344CB8AC3E}">
        <p14:creationId xmlns:p14="http://schemas.microsoft.com/office/powerpoint/2010/main" val="336995638"/>
      </p:ext>
    </p:extLst>
  </p:cSld>
  <p:clrMapOvr>
    <a:masterClrMapping/>
  </p:clrMapOvr>
  <p:transition spd="med" advClick="0" advTm="6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58753"/>
            <a:ext cx="9127831" cy="2457492"/>
          </a:xfrm>
        </p:spPr>
      </p:pic>
      <p:sp>
        <p:nvSpPr>
          <p:cNvPr id="6" name="Slide Number Placeholder 5"/>
          <p:cNvSpPr>
            <a:spLocks noGrp="1"/>
          </p:cNvSpPr>
          <p:nvPr>
            <p:ph type="sldNum" sz="quarter" idx="12"/>
          </p:nvPr>
        </p:nvSpPr>
        <p:spPr/>
        <p:txBody>
          <a:bodyPr/>
          <a:lstStyle/>
          <a:p>
            <a:fld id="{C136B7D2-B98C-44FD-8D04-7EC62A564975}" type="slidenum">
              <a:rPr lang="en-US" smtClean="0"/>
              <a:pPr/>
              <a:t>24</a:t>
            </a:fld>
            <a:endParaRPr lang="en-US" dirty="0"/>
          </a:p>
        </p:txBody>
      </p:sp>
      <p:grpSp>
        <p:nvGrpSpPr>
          <p:cNvPr id="3" name="Group 4"/>
          <p:cNvGrpSpPr/>
          <p:nvPr/>
        </p:nvGrpSpPr>
        <p:grpSpPr>
          <a:xfrm>
            <a:off x="654725" y="2419227"/>
            <a:ext cx="1785816" cy="2216393"/>
            <a:chOff x="654725" y="2419227"/>
            <a:chExt cx="1785816" cy="2216393"/>
          </a:xfrm>
        </p:grpSpPr>
        <p:sp>
          <p:nvSpPr>
            <p:cNvPr id="20" name="Rectangle 1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 name="Round Same Side Corner Rectangle 1"/>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Message Grid</a:t>
              </a:r>
            </a:p>
          </p:txBody>
        </p:sp>
        <p:sp>
          <p:nvSpPr>
            <p:cNvPr id="23" name="Rectangle 22"/>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grpSp>
      <p:grpSp>
        <p:nvGrpSpPr>
          <p:cNvPr id="4" name="Group 24"/>
          <p:cNvGrpSpPr/>
          <p:nvPr/>
        </p:nvGrpSpPr>
        <p:grpSpPr>
          <a:xfrm>
            <a:off x="2672461" y="2419227"/>
            <a:ext cx="1785816" cy="2216393"/>
            <a:chOff x="654725" y="2419227"/>
            <a:chExt cx="1785816" cy="2216393"/>
          </a:xfrm>
        </p:grpSpPr>
        <p:sp>
          <p:nvSpPr>
            <p:cNvPr id="26" name="Rectangle 25"/>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26"/>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Grid</a:t>
              </a:r>
            </a:p>
          </p:txBody>
        </p:sp>
        <p:sp>
          <p:nvSpPr>
            <p:cNvPr id="28" name="Rectangle 27"/>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8"/>
          <p:cNvGrpSpPr/>
          <p:nvPr/>
        </p:nvGrpSpPr>
        <p:grpSpPr>
          <a:xfrm>
            <a:off x="4690197" y="2419227"/>
            <a:ext cx="1785816" cy="2216393"/>
            <a:chOff x="654725" y="2419227"/>
            <a:chExt cx="1785816" cy="2216393"/>
          </a:xfrm>
        </p:grpSpPr>
        <p:sp>
          <p:nvSpPr>
            <p:cNvPr id="30" name="Rectangle 2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Grid</a:t>
              </a:r>
            </a:p>
          </p:txBody>
        </p:sp>
        <p:sp>
          <p:nvSpPr>
            <p:cNvPr id="32" name="Rectangle 31"/>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32"/>
          <p:cNvGrpSpPr/>
          <p:nvPr/>
        </p:nvGrpSpPr>
        <p:grpSpPr>
          <a:xfrm>
            <a:off x="6707933" y="2419227"/>
            <a:ext cx="1785816" cy="2216393"/>
            <a:chOff x="654725" y="2419227"/>
            <a:chExt cx="1785816" cy="2216393"/>
          </a:xfrm>
        </p:grpSpPr>
        <p:sp>
          <p:nvSpPr>
            <p:cNvPr id="34" name="Rectangle 33"/>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 Same Side Corner Rectangle 34"/>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 Manager</a:t>
              </a:r>
            </a:p>
          </p:txBody>
        </p:sp>
        <p:sp>
          <p:nvSpPr>
            <p:cNvPr id="36" name="Rectangle 35"/>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642532" y="3031916"/>
            <a:ext cx="1785817"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t>Manage input requests</a:t>
            </a:r>
          </a:p>
          <a:p>
            <a:pPr marL="171450" indent="-171450">
              <a:buFont typeface="Arial" panose="020B0604020202020204" pitchFamily="34" charset="0"/>
              <a:buChar char="•"/>
            </a:pPr>
            <a:r>
              <a:rPr lang="en-US" sz="1000" dirty="0"/>
              <a:t>Manage Session</a:t>
            </a:r>
          </a:p>
          <a:p>
            <a:pPr marL="115888" indent="-115888">
              <a:buFont typeface="Arial" panose="020B0604020202020204" pitchFamily="34" charset="0"/>
              <a:buChar char="•"/>
            </a:pPr>
            <a:r>
              <a:rPr lang="en-US" sz="1000" dirty="0"/>
              <a:t>Determine which active processing unit to use</a:t>
            </a:r>
          </a:p>
          <a:p>
            <a:pPr marL="171450" indent="-171450">
              <a:buFont typeface="Arial" panose="020B0604020202020204" pitchFamily="34" charset="0"/>
              <a:buChar char="•"/>
            </a:pPr>
            <a:r>
              <a:rPr lang="en-US" sz="1000" dirty="0"/>
              <a:t>Scale of complexity</a:t>
            </a:r>
          </a:p>
        </p:txBody>
      </p:sp>
      <p:sp>
        <p:nvSpPr>
          <p:cNvPr id="45" name="TextBox 44"/>
          <p:cNvSpPr txBox="1"/>
          <p:nvPr/>
        </p:nvSpPr>
        <p:spPr>
          <a:xfrm>
            <a:off x="2676999" y="3024570"/>
            <a:ext cx="1781278" cy="553998"/>
          </a:xfrm>
          <a:prstGeom prst="rect">
            <a:avLst/>
          </a:prstGeom>
          <a:noFill/>
        </p:spPr>
        <p:txBody>
          <a:bodyPr wrap="square" rtlCol="0">
            <a:spAutoFit/>
          </a:bodyPr>
          <a:lstStyle/>
          <a:p>
            <a:pPr marL="115888" indent="-115888">
              <a:buFont typeface="Arial" panose="020B0604020202020204" pitchFamily="34" charset="0"/>
              <a:buChar char="•"/>
            </a:pPr>
            <a:r>
              <a:rPr lang="en-US" sz="1000" dirty="0"/>
              <a:t>Manages data replication</a:t>
            </a:r>
          </a:p>
          <a:p>
            <a:pPr marL="115888" indent="-115888">
              <a:buFont typeface="Arial" panose="020B0604020202020204" pitchFamily="34" charset="0"/>
              <a:buChar char="•"/>
            </a:pPr>
            <a:r>
              <a:rPr lang="en-US" sz="1000" dirty="0"/>
              <a:t>Talks to each replicator</a:t>
            </a:r>
          </a:p>
          <a:p>
            <a:pPr marL="115888" indent="-115888">
              <a:buFont typeface="Arial" panose="020B0604020202020204" pitchFamily="34" charset="0"/>
              <a:buChar char="•"/>
            </a:pPr>
            <a:r>
              <a:rPr lang="en-US" sz="1000" dirty="0"/>
              <a:t>Replication in parallel </a:t>
            </a:r>
            <a:r>
              <a:rPr lang="en-US" sz="1000" dirty="0" err="1"/>
              <a:t>async</a:t>
            </a:r>
            <a:endParaRPr lang="en-US" sz="1000" dirty="0"/>
          </a:p>
        </p:txBody>
      </p:sp>
      <p:sp>
        <p:nvSpPr>
          <p:cNvPr id="47" name="TextBox 46"/>
          <p:cNvSpPr txBox="1"/>
          <p:nvPr/>
        </p:nvSpPr>
        <p:spPr>
          <a:xfrm>
            <a:off x="4690197" y="3049360"/>
            <a:ext cx="1785816" cy="707886"/>
          </a:xfrm>
          <a:prstGeom prst="rect">
            <a:avLst/>
          </a:prstGeom>
          <a:noFill/>
        </p:spPr>
        <p:txBody>
          <a:bodyPr wrap="square" rtlCol="0">
            <a:spAutoFit/>
          </a:bodyPr>
          <a:lstStyle/>
          <a:p>
            <a:pPr marL="115888" indent="-115888">
              <a:buFont typeface="Arial" panose="020B0604020202020204" pitchFamily="34" charset="0"/>
              <a:buChar char="•"/>
            </a:pPr>
            <a:r>
              <a:rPr lang="en-US" sz="1000" dirty="0"/>
              <a:t>Optional component</a:t>
            </a:r>
          </a:p>
          <a:p>
            <a:pPr marL="115888" indent="-115888">
              <a:buFont typeface="Arial" panose="020B0604020202020204" pitchFamily="34" charset="0"/>
              <a:buChar char="•"/>
            </a:pPr>
            <a:r>
              <a:rPr lang="en-US" sz="1000" dirty="0"/>
              <a:t>Manages distributed requests</a:t>
            </a:r>
          </a:p>
          <a:p>
            <a:pPr marL="115888" indent="-115888">
              <a:buFont typeface="Arial" panose="020B0604020202020204" pitchFamily="34" charset="0"/>
              <a:buChar char="•"/>
            </a:pPr>
            <a:r>
              <a:rPr lang="en-US" sz="1000" dirty="0"/>
              <a:t>Coordinates processing units</a:t>
            </a:r>
          </a:p>
          <a:p>
            <a:pPr marL="115888" indent="-115888">
              <a:buFont typeface="Arial" panose="020B0604020202020204" pitchFamily="34" charset="0"/>
              <a:buChar char="•"/>
            </a:pPr>
            <a:r>
              <a:rPr lang="en-US" sz="1000" dirty="0"/>
              <a:t>Orchestrates</a:t>
            </a:r>
          </a:p>
        </p:txBody>
      </p:sp>
      <p:sp>
        <p:nvSpPr>
          <p:cNvPr id="52" name="TextBox 51"/>
          <p:cNvSpPr txBox="1"/>
          <p:nvPr/>
        </p:nvSpPr>
        <p:spPr>
          <a:xfrm>
            <a:off x="6707934" y="3023320"/>
            <a:ext cx="1785816" cy="1015663"/>
          </a:xfrm>
          <a:prstGeom prst="rect">
            <a:avLst/>
          </a:prstGeom>
          <a:noFill/>
        </p:spPr>
        <p:txBody>
          <a:bodyPr wrap="square" rtlCol="0">
            <a:spAutoFit/>
          </a:bodyPr>
          <a:lstStyle/>
          <a:p>
            <a:pPr marL="115888" indent="-115888">
              <a:buFont typeface="Arial" panose="020B0604020202020204" pitchFamily="34" charset="0"/>
              <a:buChar char="•"/>
            </a:pPr>
            <a:r>
              <a:rPr lang="en-US" sz="1000" dirty="0"/>
              <a:t>Manages startup/shutdown of processing units</a:t>
            </a:r>
          </a:p>
          <a:p>
            <a:pPr marL="115888" indent="-115888">
              <a:buFont typeface="Arial" panose="020B0604020202020204" pitchFamily="34" charset="0"/>
              <a:buChar char="•"/>
            </a:pPr>
            <a:r>
              <a:rPr lang="en-US" sz="1000" dirty="0"/>
              <a:t>Monitors response times &amp; user loads</a:t>
            </a:r>
          </a:p>
          <a:p>
            <a:pPr marL="115888" indent="-115888">
              <a:buFont typeface="Arial" panose="020B0604020202020204" pitchFamily="34" charset="0"/>
              <a:buChar char="•"/>
            </a:pPr>
            <a:r>
              <a:rPr lang="en-US" sz="1000" dirty="0"/>
              <a:t>If load increases start new processing unit</a:t>
            </a:r>
          </a:p>
        </p:txBody>
      </p:sp>
      <p:sp>
        <p:nvSpPr>
          <p:cNvPr id="39" name="Title 6"/>
          <p:cNvSpPr txBox="1">
            <a:spLocks/>
          </p:cNvSpPr>
          <p:nvPr/>
        </p:nvSpPr>
        <p:spPr>
          <a:xfrm>
            <a:off x="1744515" y="-6743"/>
            <a:ext cx="5638800" cy="35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a:solidFill>
                  <a:schemeClr val="bg2"/>
                </a:solidFill>
              </a:rPr>
              <a:t>Virtualized Middleware</a:t>
            </a:r>
          </a:p>
        </p:txBody>
      </p:sp>
      <p:sp>
        <p:nvSpPr>
          <p:cNvPr id="40" name="Text Placeholder 7"/>
          <p:cNvSpPr txBox="1">
            <a:spLocks/>
          </p:cNvSpPr>
          <p:nvPr/>
        </p:nvSpPr>
        <p:spPr>
          <a:xfrm>
            <a:off x="2506515" y="258303"/>
            <a:ext cx="4114800" cy="2007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2"/>
                </a:solidFill>
              </a:rPr>
              <a:t>Space-Based Architecture</a:t>
            </a:r>
          </a:p>
        </p:txBody>
      </p:sp>
    </p:spTree>
  </p:cSld>
  <p:clrMapOvr>
    <a:masterClrMapping/>
  </p:clrMapOvr>
  <p:transition spd="med" advClick="0" advTm="600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Space-Based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25</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511530"/>
            <a:chOff x="5638262" y="1447392"/>
            <a:chExt cx="2649923" cy="511530"/>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Because processing units can be brought up/down quickly.</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While not decoupled or distributed, sophisticated cloud-based tools allow for easy push button deploy.</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Expensive and difficult to create user load to test architecture.</a:t>
              </a: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Achieved by in-memory data access and caching build into pattern.</a:t>
              </a: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Achieved by not depending on centralized database, which is often the limiting bottleneck.</a:t>
              </a: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solidFill>
                </a:rPr>
                <a:t>Ease of Development</a:t>
              </a: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Complex caching and in-memory data grids make it difficult to develop. In addition, need to be diligent watchers of performance issues being introduced.</a:t>
              </a: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07559" y="337844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57376" y="342044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7723814" y="1400771"/>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3367638656"/>
      </p:ext>
    </p:extLst>
  </p:cSld>
  <p:clrMapOvr>
    <a:masterClrMapping/>
  </p:clrMapOvr>
  <p:transition advTm="6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Hannah Stannard</a:t>
            </a:r>
          </a:p>
        </p:txBody>
      </p:sp>
      <p:sp>
        <p:nvSpPr>
          <p:cNvPr id="3" name="Text Placeholder 2"/>
          <p:cNvSpPr>
            <a:spLocks noGrp="1"/>
          </p:cNvSpPr>
          <p:nvPr>
            <p:ph type="body" sz="half" idx="2"/>
          </p:nvPr>
        </p:nvSpPr>
        <p:spPr/>
        <p:txBody>
          <a:bodyPr/>
          <a:lstStyle/>
          <a:p>
            <a:r>
              <a:rPr lang="en-US" dirty="0"/>
              <a:t>Developer</a:t>
            </a:r>
          </a:p>
        </p:txBody>
      </p:sp>
      <p:sp>
        <p:nvSpPr>
          <p:cNvPr id="6" name="TextBox 5"/>
          <p:cNvSpPr txBox="1"/>
          <p:nvPr/>
        </p:nvSpPr>
        <p:spPr>
          <a:xfrm>
            <a:off x="3388521" y="1292078"/>
            <a:ext cx="2366958" cy="1238214"/>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a:t>
            </a:r>
          </a:p>
          <a:p>
            <a:pPr>
              <a:lnSpc>
                <a:spcPct val="150000"/>
              </a:lnSpc>
            </a:pPr>
            <a:r>
              <a:rPr lang="en-US" sz="1200" dirty="0">
                <a:solidFill>
                  <a:schemeClr val="tx1">
                    <a:lumMod val="65000"/>
                    <a:lumOff val="35000"/>
                  </a:schemeClr>
                </a:solidFill>
              </a:rPr>
              <a:t>Play video games</a:t>
            </a:r>
          </a:p>
        </p:txBody>
      </p:sp>
      <p:sp>
        <p:nvSpPr>
          <p:cNvPr id="7" name="TextBox 6"/>
          <p:cNvSpPr txBox="1"/>
          <p:nvPr/>
        </p:nvSpPr>
        <p:spPr>
          <a:xfrm>
            <a:off x="5851012" y="1735387"/>
            <a:ext cx="3080777" cy="1445963"/>
          </a:xfrm>
          <a:prstGeom prst="rect">
            <a:avLst/>
          </a:prstGeom>
          <a:noFill/>
        </p:spPr>
        <p:txBody>
          <a:bodyPr wrap="square" lIns="91430" tIns="45715" rIns="91430" bIns="45715" rtlCol="0" anchor="ctr">
            <a:spAutoFit/>
          </a:bodyPr>
          <a:lstStyle/>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3"/>
              </a:rPr>
              <a:t>https://github.com/hannahrstannard</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4"/>
              </a:rPr>
              <a:t>hannahrstannard@gmail.com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3</a:t>
            </a:fld>
            <a:endParaRPr lang="en-US"/>
          </a:p>
        </p:txBody>
      </p:sp>
      <p:pic>
        <p:nvPicPr>
          <p:cNvPr id="8" name="Picture 7">
            <a:extLst>
              <a:ext uri="{FF2B5EF4-FFF2-40B4-BE49-F238E27FC236}">
                <a16:creationId xmlns:a16="http://schemas.microsoft.com/office/drawing/2014/main" id="{DCA73162-5DEA-4390-B5B1-5BDBDB367BC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178" r="12821"/>
          <a:stretch/>
        </p:blipFill>
        <p:spPr>
          <a:xfrm rot="5400000">
            <a:off x="698638" y="1276350"/>
            <a:ext cx="2363340" cy="2363340"/>
          </a:xfrm>
          <a:prstGeom prst="flowChartConnector">
            <a:avLst/>
          </a:prstGeom>
          <a:ln w="38100">
            <a:solidFill>
              <a:srgbClr val="237DB9"/>
            </a:solidFill>
          </a:ln>
        </p:spPr>
      </p:pic>
    </p:spTree>
    <p:extLst>
      <p:ext uri="{BB962C8B-B14F-4D97-AF65-F5344CB8AC3E}">
        <p14:creationId xmlns:p14="http://schemas.microsoft.com/office/powerpoint/2010/main" val="407524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136B7D2-B98C-44FD-8D04-7EC62A564975}" type="slidenum">
              <a:rPr lang="en-US" smtClean="0"/>
              <a:pPr/>
              <a:t>4</a:t>
            </a:fld>
            <a:endParaRPr lang="en-US" dirty="0"/>
          </a:p>
        </p:txBody>
      </p:sp>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191" b="7191"/>
          <a:stretch/>
        </p:blipFill>
        <p:spPr>
          <a:xfrm>
            <a:off x="0" y="0"/>
            <a:ext cx="9144000" cy="2974997"/>
          </a:xfrm>
        </p:spPr>
      </p:pic>
      <p:sp>
        <p:nvSpPr>
          <p:cNvPr id="7" name="Title 6"/>
          <p:cNvSpPr txBox="1">
            <a:spLocks/>
          </p:cNvSpPr>
          <p:nvPr/>
        </p:nvSpPr>
        <p:spPr>
          <a:xfrm>
            <a:off x="158496" y="3464942"/>
            <a:ext cx="89154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What is your favorite Architecture?</a:t>
            </a:r>
          </a:p>
        </p:txBody>
      </p:sp>
    </p:spTree>
    <p:extLst>
      <p:ext uri="{BB962C8B-B14F-4D97-AF65-F5344CB8AC3E}">
        <p14:creationId xmlns:p14="http://schemas.microsoft.com/office/powerpoint/2010/main" val="403261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8" name="Text Placeholder 7"/>
          <p:cNvSpPr>
            <a:spLocks noGrp="1"/>
          </p:cNvSpPr>
          <p:nvPr>
            <p:ph type="body" sz="half" idx="2"/>
          </p:nvPr>
        </p:nvSpPr>
        <p:spPr/>
        <p:txBody>
          <a:bodyPr/>
          <a:lstStyle/>
          <a:p>
            <a:r>
              <a:rPr lang="en-US" dirty="0"/>
              <a:t>Architecture Patterns</a:t>
            </a:r>
          </a:p>
        </p:txBody>
      </p:sp>
      <p:sp>
        <p:nvSpPr>
          <p:cNvPr id="43" name="Slide Number Placeholder 42"/>
          <p:cNvSpPr>
            <a:spLocks noGrp="1"/>
          </p:cNvSpPr>
          <p:nvPr>
            <p:ph type="sldNum" sz="quarter" idx="12"/>
          </p:nvPr>
        </p:nvSpPr>
        <p:spPr/>
        <p:txBody>
          <a:bodyPr/>
          <a:lstStyle/>
          <a:p>
            <a:fld id="{C136B7D2-B98C-44FD-8D04-7EC62A564975}" type="slidenum">
              <a:rPr lang="en-US" smtClean="0"/>
              <a:pPr/>
              <a:t>5</a:t>
            </a:fld>
            <a:endParaRPr lang="en-US" dirty="0"/>
          </a:p>
        </p:txBody>
      </p:sp>
      <p:grpSp>
        <p:nvGrpSpPr>
          <p:cNvPr id="2" name="Group 30"/>
          <p:cNvGrpSpPr/>
          <p:nvPr/>
        </p:nvGrpSpPr>
        <p:grpSpPr>
          <a:xfrm>
            <a:off x="1500705" y="1146358"/>
            <a:ext cx="2610439" cy="407281"/>
            <a:chOff x="1270277" y="1165408"/>
            <a:chExt cx="2610439" cy="407281"/>
          </a:xfrm>
        </p:grpSpPr>
        <p:sp>
          <p:nvSpPr>
            <p:cNvPr id="56" name="Text Placeholder 3"/>
            <p:cNvSpPr txBox="1">
              <a:spLocks/>
            </p:cNvSpPr>
            <p:nvPr/>
          </p:nvSpPr>
          <p:spPr>
            <a:xfrm>
              <a:off x="1270277" y="1165408"/>
              <a:ext cx="639599"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1"/>
                  </a:solidFill>
                  <a:effectLst/>
                  <a:uLnTx/>
                  <a:uFillTx/>
                  <a:latin typeface="+mj-lt"/>
                  <a:ea typeface="+mn-ea"/>
                  <a:cs typeface="+mn-cs"/>
                </a:rPr>
                <a:t>Layered</a:t>
              </a:r>
            </a:p>
          </p:txBody>
        </p:sp>
        <p:sp>
          <p:nvSpPr>
            <p:cNvPr id="57" name="Text Placeholder 3"/>
            <p:cNvSpPr txBox="1">
              <a:spLocks/>
            </p:cNvSpPr>
            <p:nvPr/>
          </p:nvSpPr>
          <p:spPr>
            <a:xfrm>
              <a:off x="1270277" y="1418801"/>
              <a:ext cx="2610439" cy="15388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a:solidFill>
                    <a:schemeClr val="tx1">
                      <a:lumMod val="50000"/>
                      <a:lumOff val="50000"/>
                    </a:schemeClr>
                  </a:solidFill>
                  <a:cs typeface="+mj-cs"/>
                </a:rPr>
                <a:t>Most common architectural style, N-Layered.</a:t>
              </a:r>
            </a:p>
          </p:txBody>
        </p:sp>
      </p:grpSp>
      <p:sp>
        <p:nvSpPr>
          <p:cNvPr id="85" name="Footer Text"/>
          <p:cNvSpPr txBox="1"/>
          <p:nvPr/>
        </p:nvSpPr>
        <p:spPr>
          <a:xfrm>
            <a:off x="692056" y="4140652"/>
            <a:ext cx="7759889" cy="307777"/>
          </a:xfrm>
          <a:prstGeom prst="rect">
            <a:avLst/>
          </a:prstGeom>
          <a:noFill/>
        </p:spPr>
        <p:txBody>
          <a:bodyPr wrap="square" lIns="0" tIns="0" rIns="0" bIns="0" rtlCol="0">
            <a:spAutoFit/>
          </a:bodyPr>
          <a:lstStyle/>
          <a:p>
            <a:pPr algn="ctr"/>
            <a:r>
              <a:rPr lang="en-US" sz="1000" dirty="0">
                <a:solidFill>
                  <a:schemeClr val="tx1">
                    <a:lumMod val="50000"/>
                    <a:lumOff val="50000"/>
                  </a:schemeClr>
                </a:solidFill>
              </a:rPr>
              <a:t>Discuss several well known architectural patterns with their pros and cons. The goal is for the listener to have an understanding of the patterns and be more informed on the types of architecture when faced with architectural decisions.</a:t>
            </a:r>
          </a:p>
        </p:txBody>
      </p:sp>
      <p:cxnSp>
        <p:nvCxnSpPr>
          <p:cNvPr id="86" name="Straight Line buttom"/>
          <p:cNvCxnSpPr/>
          <p:nvPr/>
        </p:nvCxnSpPr>
        <p:spPr>
          <a:xfrm>
            <a:off x="685800" y="4007201"/>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33"/>
          <p:cNvGrpSpPr/>
          <p:nvPr/>
        </p:nvGrpSpPr>
        <p:grpSpPr>
          <a:xfrm>
            <a:off x="5407764" y="1146358"/>
            <a:ext cx="2630181" cy="715058"/>
            <a:chOff x="5225418" y="1165408"/>
            <a:chExt cx="2630181" cy="715058"/>
          </a:xfrm>
        </p:grpSpPr>
        <p:sp>
          <p:nvSpPr>
            <p:cNvPr id="50" name="Text Placeholder 3"/>
            <p:cNvSpPr txBox="1">
              <a:spLocks/>
            </p:cNvSpPr>
            <p:nvPr/>
          </p:nvSpPr>
          <p:spPr>
            <a:xfrm>
              <a:off x="5225418" y="1165408"/>
              <a:ext cx="113172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a:ln>
                    <a:noFill/>
                  </a:ln>
                  <a:solidFill>
                    <a:schemeClr val="accent4"/>
                  </a:solidFill>
                  <a:effectLst/>
                  <a:uLnTx/>
                  <a:uFillTx/>
                  <a:latin typeface="+mj-lt"/>
                  <a:ea typeface="+mn-ea"/>
                  <a:cs typeface="+mn-cs"/>
                </a:rPr>
                <a:t>Microservices</a:t>
              </a:r>
              <a:endParaRPr kumimoji="0" lang="en-US" b="1" i="0" u="none" strike="noStrike" kern="1200" cap="none" spc="0" normalizeH="0" baseline="0" noProof="0" dirty="0">
                <a:ln>
                  <a:noFill/>
                </a:ln>
                <a:solidFill>
                  <a:schemeClr val="accent4"/>
                </a:solidFill>
                <a:effectLst/>
                <a:uLnTx/>
                <a:uFillTx/>
                <a:latin typeface="+mj-lt"/>
                <a:ea typeface="+mn-ea"/>
                <a:cs typeface="+mn-cs"/>
              </a:endParaRPr>
            </a:p>
          </p:txBody>
        </p:sp>
        <p:sp>
          <p:nvSpPr>
            <p:cNvPr id="51" name="Text Placeholder 3"/>
            <p:cNvSpPr txBox="1">
              <a:spLocks/>
            </p:cNvSpPr>
            <p:nvPr/>
          </p:nvSpPr>
          <p:spPr>
            <a:xfrm>
              <a:off x="5225418" y="1418801"/>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a:solidFill>
                    <a:schemeClr val="tx1">
                      <a:lumMod val="50000"/>
                      <a:lumOff val="50000"/>
                    </a:schemeClr>
                  </a:solidFill>
                </a:rPr>
                <a:t>There are many variations of passages but the majority have  suffered alteration in some form</a:t>
              </a:r>
              <a:br>
                <a:rPr lang="en-US" sz="1000" dirty="0">
                  <a:solidFill>
                    <a:schemeClr val="tx1">
                      <a:lumMod val="50000"/>
                      <a:lumOff val="50000"/>
                    </a:schemeClr>
                  </a:solidFill>
                </a:rPr>
              </a:br>
              <a:r>
                <a:rPr lang="en-US" sz="1000" dirty="0">
                  <a:solidFill>
                    <a:schemeClr val="tx1">
                      <a:lumMod val="50000"/>
                      <a:lumOff val="50000"/>
                    </a:schemeClr>
                  </a:solidFill>
                </a:rPr>
                <a:t>by injected.</a:t>
              </a:r>
            </a:p>
          </p:txBody>
        </p:sp>
      </p:grpSp>
      <p:grpSp>
        <p:nvGrpSpPr>
          <p:cNvPr id="4" name="Group 31"/>
          <p:cNvGrpSpPr/>
          <p:nvPr/>
        </p:nvGrpSpPr>
        <p:grpSpPr>
          <a:xfrm>
            <a:off x="1500705" y="2068070"/>
            <a:ext cx="2610439" cy="715058"/>
            <a:chOff x="1270277" y="2087120"/>
            <a:chExt cx="2610439" cy="715058"/>
          </a:xfrm>
        </p:grpSpPr>
        <p:sp>
          <p:nvSpPr>
            <p:cNvPr id="67" name="Text Placeholder 3"/>
            <p:cNvSpPr txBox="1">
              <a:spLocks/>
            </p:cNvSpPr>
            <p:nvPr/>
          </p:nvSpPr>
          <p:spPr>
            <a:xfrm>
              <a:off x="1270277" y="2087120"/>
              <a:ext cx="1027525"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2"/>
                  </a:solidFill>
                  <a:effectLst/>
                  <a:uLnTx/>
                  <a:uFillTx/>
                  <a:latin typeface="+mj-lt"/>
                  <a:ea typeface="+mn-ea"/>
                  <a:cs typeface="+mn-cs"/>
                </a:rPr>
                <a:t>Event-Driven</a:t>
              </a:r>
            </a:p>
          </p:txBody>
        </p:sp>
        <p:sp>
          <p:nvSpPr>
            <p:cNvPr id="68" name="Text Placeholder 3"/>
            <p:cNvSpPr txBox="1">
              <a:spLocks/>
            </p:cNvSpPr>
            <p:nvPr/>
          </p:nvSpPr>
          <p:spPr>
            <a:xfrm>
              <a:off x="1270277" y="2340513"/>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a:solidFill>
                    <a:schemeClr val="tx1">
                      <a:lumMod val="50000"/>
                      <a:lumOff val="50000"/>
                    </a:schemeClr>
                  </a:solidFill>
                </a:rPr>
                <a:t>There are many variations of passages but the majority have  suffered alteration in some form</a:t>
              </a:r>
              <a:br>
                <a:rPr lang="en-US" sz="1000" dirty="0">
                  <a:solidFill>
                    <a:schemeClr val="tx1">
                      <a:lumMod val="50000"/>
                      <a:lumOff val="50000"/>
                    </a:schemeClr>
                  </a:solidFill>
                </a:rPr>
              </a:br>
              <a:r>
                <a:rPr lang="en-US" sz="1000" dirty="0">
                  <a:solidFill>
                    <a:schemeClr val="tx1">
                      <a:lumMod val="50000"/>
                      <a:lumOff val="50000"/>
                    </a:schemeClr>
                  </a:solidFill>
                </a:rPr>
                <a:t>by injected.</a:t>
              </a:r>
            </a:p>
          </p:txBody>
        </p:sp>
      </p:grpSp>
      <p:grpSp>
        <p:nvGrpSpPr>
          <p:cNvPr id="5" name="Group 34"/>
          <p:cNvGrpSpPr/>
          <p:nvPr/>
        </p:nvGrpSpPr>
        <p:grpSpPr>
          <a:xfrm>
            <a:off x="5407764" y="2068070"/>
            <a:ext cx="2630181" cy="715058"/>
            <a:chOff x="5225418" y="2087120"/>
            <a:chExt cx="2630181" cy="715058"/>
          </a:xfrm>
        </p:grpSpPr>
        <p:sp>
          <p:nvSpPr>
            <p:cNvPr id="71" name="Text Placeholder 3"/>
            <p:cNvSpPr txBox="1">
              <a:spLocks/>
            </p:cNvSpPr>
            <p:nvPr/>
          </p:nvSpPr>
          <p:spPr>
            <a:xfrm>
              <a:off x="5225418" y="2087120"/>
              <a:ext cx="1061188"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chemeClr val="accent5"/>
                  </a:solidFill>
                  <a:latin typeface="+mj-lt"/>
                </a:rPr>
                <a:t>Space-Based</a:t>
              </a:r>
              <a:endParaRPr kumimoji="0" lang="en-US" b="1" i="0" u="none" strike="noStrike" kern="1200" cap="none" spc="0" normalizeH="0" baseline="0" noProof="0" dirty="0">
                <a:ln>
                  <a:noFill/>
                </a:ln>
                <a:solidFill>
                  <a:schemeClr val="accent5"/>
                </a:solidFill>
                <a:effectLst/>
                <a:uLnTx/>
                <a:uFillTx/>
                <a:latin typeface="+mj-lt"/>
                <a:ea typeface="+mn-ea"/>
                <a:cs typeface="+mn-cs"/>
              </a:endParaRPr>
            </a:p>
          </p:txBody>
        </p:sp>
        <p:sp>
          <p:nvSpPr>
            <p:cNvPr id="72" name="Text Placeholder 3"/>
            <p:cNvSpPr txBox="1">
              <a:spLocks/>
            </p:cNvSpPr>
            <p:nvPr/>
          </p:nvSpPr>
          <p:spPr>
            <a:xfrm>
              <a:off x="5225418" y="2340513"/>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a:solidFill>
                    <a:schemeClr val="tx1">
                      <a:lumMod val="50000"/>
                      <a:lumOff val="50000"/>
                    </a:schemeClr>
                  </a:solidFill>
                </a:rPr>
                <a:t>There are many variations of passages but the majority have  suffered alteration in some form</a:t>
              </a:r>
              <a:br>
                <a:rPr lang="en-US" sz="1000" dirty="0">
                  <a:solidFill>
                    <a:schemeClr val="tx1">
                      <a:lumMod val="50000"/>
                      <a:lumOff val="50000"/>
                    </a:schemeClr>
                  </a:solidFill>
                </a:rPr>
              </a:br>
              <a:r>
                <a:rPr lang="en-US" sz="1000" dirty="0">
                  <a:solidFill>
                    <a:schemeClr val="tx1">
                      <a:lumMod val="50000"/>
                      <a:lumOff val="50000"/>
                    </a:schemeClr>
                  </a:solidFill>
                </a:rPr>
                <a:t>by injected.</a:t>
              </a:r>
            </a:p>
          </p:txBody>
        </p:sp>
      </p:grpSp>
      <p:grpSp>
        <p:nvGrpSpPr>
          <p:cNvPr id="6" name="Group 32"/>
          <p:cNvGrpSpPr/>
          <p:nvPr/>
        </p:nvGrpSpPr>
        <p:grpSpPr>
          <a:xfrm>
            <a:off x="1500705" y="2989782"/>
            <a:ext cx="2610439" cy="715058"/>
            <a:chOff x="1270277" y="3008832"/>
            <a:chExt cx="2610439" cy="715058"/>
          </a:xfrm>
        </p:grpSpPr>
        <p:sp>
          <p:nvSpPr>
            <p:cNvPr id="75" name="Text Placeholder 3"/>
            <p:cNvSpPr txBox="1">
              <a:spLocks/>
            </p:cNvSpPr>
            <p:nvPr/>
          </p:nvSpPr>
          <p:spPr>
            <a:xfrm>
              <a:off x="1270277" y="3008832"/>
              <a:ext cx="95539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a:ln>
                    <a:noFill/>
                  </a:ln>
                  <a:solidFill>
                    <a:schemeClr val="accent3"/>
                  </a:solidFill>
                  <a:effectLst/>
                  <a:uLnTx/>
                  <a:uFillTx/>
                  <a:latin typeface="+mj-lt"/>
                  <a:ea typeface="+mn-ea"/>
                  <a:cs typeface="+mn-cs"/>
                </a:rPr>
                <a:t>Microkernel</a:t>
              </a:r>
            </a:p>
          </p:txBody>
        </p:sp>
        <p:sp>
          <p:nvSpPr>
            <p:cNvPr id="76" name="Text Placeholder 3"/>
            <p:cNvSpPr txBox="1">
              <a:spLocks/>
            </p:cNvSpPr>
            <p:nvPr/>
          </p:nvSpPr>
          <p:spPr>
            <a:xfrm>
              <a:off x="1270277" y="3262225"/>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a:solidFill>
                    <a:schemeClr val="tx1">
                      <a:lumMod val="50000"/>
                      <a:lumOff val="50000"/>
                    </a:schemeClr>
                  </a:solidFill>
                </a:rPr>
                <a:t>There are many variations of passages but the majority have  suffered alteration in some form</a:t>
              </a:r>
              <a:br>
                <a:rPr lang="en-US" sz="1000" dirty="0">
                  <a:solidFill>
                    <a:schemeClr val="tx1">
                      <a:lumMod val="50000"/>
                      <a:lumOff val="50000"/>
                    </a:schemeClr>
                  </a:solidFill>
                </a:rPr>
              </a:br>
              <a:r>
                <a:rPr lang="en-US" sz="1000" dirty="0">
                  <a:solidFill>
                    <a:schemeClr val="tx1">
                      <a:lumMod val="50000"/>
                      <a:lumOff val="50000"/>
                    </a:schemeClr>
                  </a:solidFill>
                </a:rPr>
                <a:t>by injected.</a:t>
              </a:r>
            </a:p>
          </p:txBody>
        </p:sp>
      </p:grpSp>
      <p:sp>
        <p:nvSpPr>
          <p:cNvPr id="38" name="Freeform 45"/>
          <p:cNvSpPr>
            <a:spLocks noEditPoints="1"/>
          </p:cNvSpPr>
          <p:nvPr/>
        </p:nvSpPr>
        <p:spPr bwMode="auto">
          <a:xfrm>
            <a:off x="111238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5"/>
          <p:cNvSpPr>
            <a:spLocks noEditPoints="1"/>
          </p:cNvSpPr>
          <p:nvPr/>
        </p:nvSpPr>
        <p:spPr bwMode="auto">
          <a:xfrm>
            <a:off x="111238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5"/>
          <p:cNvSpPr>
            <a:spLocks noEditPoints="1"/>
          </p:cNvSpPr>
          <p:nvPr/>
        </p:nvSpPr>
        <p:spPr bwMode="auto">
          <a:xfrm>
            <a:off x="1112389" y="32908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5"/>
          <p:cNvSpPr>
            <a:spLocks noEditPoints="1"/>
          </p:cNvSpPr>
          <p:nvPr/>
        </p:nvSpPr>
        <p:spPr bwMode="auto">
          <a:xfrm>
            <a:off x="501334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p:nvSpPr>
        <p:spPr bwMode="auto">
          <a:xfrm>
            <a:off x="501334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advClick="0" advTm="6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Text Placeholder 2"/>
          <p:cNvSpPr>
            <a:spLocks noGrp="1"/>
          </p:cNvSpPr>
          <p:nvPr>
            <p:ph type="body" sz="half" idx="2"/>
          </p:nvPr>
        </p:nvSpPr>
        <p:spPr/>
        <p:txBody>
          <a:bodyPr/>
          <a:lstStyle/>
          <a:p>
            <a:r>
              <a:rPr lang="en-US" dirty="0"/>
              <a:t>MMM…Tastes so good.</a:t>
            </a:r>
          </a:p>
        </p:txBody>
      </p:sp>
      <p:sp>
        <p:nvSpPr>
          <p:cNvPr id="4" name="Slide Number Placeholder 3"/>
          <p:cNvSpPr>
            <a:spLocks noGrp="1"/>
          </p:cNvSpPr>
          <p:nvPr>
            <p:ph type="sldNum" sz="quarter" idx="12"/>
          </p:nvPr>
        </p:nvSpPr>
        <p:spPr/>
        <p:txBody>
          <a:bodyPr/>
          <a:lstStyle/>
          <a:p>
            <a:fld id="{C136B7D2-B98C-44FD-8D04-7EC62A564975}" type="slidenum">
              <a:rPr lang="en-US" smtClean="0"/>
              <a:pPr/>
              <a:t>6</a:t>
            </a:fld>
            <a:endParaRPr lang="en-US" dirty="0"/>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318" r="10318"/>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292078"/>
            <a:ext cx="2099674" cy="2934979"/>
          </a:xfrm>
          <a:prstGeom prst="rect">
            <a:avLst/>
          </a:prstGeom>
        </p:spPr>
      </p:pic>
      <p:sp>
        <p:nvSpPr>
          <p:cNvPr id="8" name="TextBox 7"/>
          <p:cNvSpPr txBox="1"/>
          <p:nvPr/>
        </p:nvSpPr>
        <p:spPr>
          <a:xfrm>
            <a:off x="228600" y="1733550"/>
            <a:ext cx="1922321" cy="1631216"/>
          </a:xfrm>
          <a:prstGeom prst="rect">
            <a:avLst/>
          </a:prstGeom>
          <a:noFill/>
        </p:spPr>
        <p:txBody>
          <a:bodyPr wrap="none" rtlCol="0">
            <a:spAutoFit/>
          </a:bodyPr>
          <a:lstStyle/>
          <a:p>
            <a:r>
              <a:rPr lang="en-US" dirty="0">
                <a:solidFill>
                  <a:schemeClr val="bg1"/>
                </a:solidFill>
              </a:rPr>
              <a:t>Typically:</a:t>
            </a:r>
          </a:p>
          <a:p>
            <a:pPr marL="457200" indent="-457200">
              <a:buFont typeface="+mj-lt"/>
              <a:buAutoNum type="arabicPeriod"/>
            </a:pPr>
            <a:r>
              <a:rPr lang="en-US" dirty="0">
                <a:solidFill>
                  <a:schemeClr val="bg1"/>
                </a:solidFill>
              </a:rPr>
              <a:t>Presentation</a:t>
            </a:r>
          </a:p>
          <a:p>
            <a:pPr marL="457200" indent="-457200">
              <a:buFont typeface="+mj-lt"/>
              <a:buAutoNum type="arabicPeriod"/>
            </a:pPr>
            <a:r>
              <a:rPr lang="en-US" dirty="0">
                <a:solidFill>
                  <a:schemeClr val="bg1"/>
                </a:solidFill>
              </a:rPr>
              <a:t>Business</a:t>
            </a:r>
          </a:p>
          <a:p>
            <a:pPr marL="457200" indent="-457200">
              <a:buFont typeface="+mj-lt"/>
              <a:buAutoNum type="arabicPeriod"/>
            </a:pPr>
            <a:r>
              <a:rPr lang="en-US" dirty="0">
                <a:solidFill>
                  <a:schemeClr val="bg1"/>
                </a:solidFill>
              </a:rPr>
              <a:t>Persistence</a:t>
            </a:r>
          </a:p>
          <a:p>
            <a:pPr marL="457200" indent="-457200">
              <a:buFont typeface="+mj-lt"/>
              <a:buAutoNum type="arabicPeriod"/>
            </a:pPr>
            <a:r>
              <a:rPr lang="en-US" dirty="0">
                <a:solidFill>
                  <a:schemeClr val="bg1"/>
                </a:solidFill>
              </a:rPr>
              <a:t>Database</a:t>
            </a:r>
          </a:p>
        </p:txBody>
      </p:sp>
    </p:spTree>
    <p:extLst>
      <p:ext uri="{BB962C8B-B14F-4D97-AF65-F5344CB8AC3E}">
        <p14:creationId xmlns:p14="http://schemas.microsoft.com/office/powerpoint/2010/main" val="401326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05" r="26831" b="9074"/>
          <a:stretch/>
        </p:blipFill>
        <p:spPr>
          <a:xfrm>
            <a:off x="2739068" y="1459230"/>
            <a:ext cx="3657600" cy="2560320"/>
          </a:xfrm>
          <a:prstGeom prst="rect">
            <a:avLst/>
          </a:prstGeom>
        </p:spPr>
      </p:pic>
      <p:sp>
        <p:nvSpPr>
          <p:cNvPr id="29" name="Title 28"/>
          <p:cNvSpPr>
            <a:spLocks noGrp="1"/>
          </p:cNvSpPr>
          <p:nvPr>
            <p:ph type="title"/>
          </p:nvPr>
        </p:nvSpPr>
        <p:spPr/>
        <p:txBody>
          <a:bodyPr/>
          <a:lstStyle/>
          <a:p>
            <a:r>
              <a:rPr lang="en-US" dirty="0"/>
              <a:t>Pros &amp; Cons</a:t>
            </a:r>
          </a:p>
        </p:txBody>
      </p:sp>
      <p:sp>
        <p:nvSpPr>
          <p:cNvPr id="30" name="Text Placeholder 29"/>
          <p:cNvSpPr>
            <a:spLocks noGrp="1"/>
          </p:cNvSpPr>
          <p:nvPr>
            <p:ph type="body" sz="half" idx="2"/>
          </p:nvPr>
        </p:nvSpPr>
        <p:spPr/>
        <p:txBody>
          <a:bodyPr/>
          <a:lstStyle/>
          <a:p>
            <a:r>
              <a:rPr lang="en-US" dirty="0"/>
              <a:t>Layered Architecture</a:t>
            </a:r>
          </a:p>
        </p:txBody>
      </p:sp>
      <p:sp>
        <p:nvSpPr>
          <p:cNvPr id="25" name="Slide Number Placeholder 24"/>
          <p:cNvSpPr>
            <a:spLocks noGrp="1"/>
          </p:cNvSpPr>
          <p:nvPr>
            <p:ph type="sldNum" sz="quarter" idx="12"/>
          </p:nvPr>
        </p:nvSpPr>
        <p:spPr/>
        <p:txBody>
          <a:bodyPr/>
          <a:lstStyle/>
          <a:p>
            <a:fld id="{C136B7D2-B98C-44FD-8D04-7EC62A564975}" type="slidenum">
              <a:rPr lang="en-US" smtClean="0"/>
              <a:pPr/>
              <a:t>7</a:t>
            </a:fld>
            <a:endParaRPr lang="en-US" dirty="0"/>
          </a:p>
        </p:txBody>
      </p:sp>
      <p:grpSp>
        <p:nvGrpSpPr>
          <p:cNvPr id="2" name="Group 9"/>
          <p:cNvGrpSpPr/>
          <p:nvPr/>
        </p:nvGrpSpPr>
        <p:grpSpPr>
          <a:xfrm>
            <a:off x="-7985" y="1636455"/>
            <a:ext cx="3016616" cy="2131459"/>
            <a:chOff x="-7985" y="901147"/>
            <a:chExt cx="2182717" cy="2131459"/>
          </a:xfrm>
          <a:solidFill>
            <a:schemeClr val="accent1"/>
          </a:solidFill>
        </p:grpSpPr>
        <p:sp>
          <p:nvSpPr>
            <p:cNvPr id="13" name="Rectangle 12"/>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9"/>
          <p:cNvGrpSpPr/>
          <p:nvPr/>
        </p:nvGrpSpPr>
        <p:grpSpPr>
          <a:xfrm flipH="1">
            <a:off x="6127383" y="1636455"/>
            <a:ext cx="3016616" cy="2131459"/>
            <a:chOff x="-7985" y="901147"/>
            <a:chExt cx="2182717" cy="2131459"/>
          </a:xfrm>
          <a:solidFill>
            <a:schemeClr val="accent1"/>
          </a:solidFill>
        </p:grpSpPr>
        <p:sp>
          <p:nvSpPr>
            <p:cNvPr id="32" name="Rectangle 31"/>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1553" y="2163575"/>
            <a:ext cx="2629660" cy="892552"/>
          </a:xfrm>
          <a:prstGeom prst="rect">
            <a:avLst/>
          </a:prstGeom>
          <a:noFill/>
        </p:spPr>
        <p:txBody>
          <a:bodyPr wrap="square" rtlCol="0">
            <a:spAutoFit/>
          </a:bodyPr>
          <a:lstStyle/>
          <a:p>
            <a:r>
              <a:rPr lang="en-US" sz="2400" b="1" dirty="0">
                <a:solidFill>
                  <a:schemeClr val="bg2"/>
                </a:solidFill>
              </a:rPr>
              <a:t>Pros</a:t>
            </a:r>
          </a:p>
          <a:p>
            <a:pPr marL="171450" indent="-171450">
              <a:buFont typeface="Arial" panose="020B0604020202020204" pitchFamily="34" charset="0"/>
              <a:buChar char="•"/>
            </a:pPr>
            <a:r>
              <a:rPr lang="en-US" sz="1400" dirty="0">
                <a:solidFill>
                  <a:schemeClr val="bg2"/>
                </a:solidFill>
              </a:rPr>
              <a:t>General Purpose Pattern</a:t>
            </a:r>
          </a:p>
          <a:p>
            <a:pPr marL="171450" indent="-171450">
              <a:buFont typeface="Arial" panose="020B0604020202020204" pitchFamily="34" charset="0"/>
              <a:buChar char="•"/>
            </a:pPr>
            <a:r>
              <a:rPr lang="en-US" sz="1400" dirty="0">
                <a:solidFill>
                  <a:schemeClr val="bg2"/>
                </a:solidFill>
              </a:rPr>
              <a:t>Starter Arch for new application</a:t>
            </a:r>
          </a:p>
        </p:txBody>
      </p:sp>
      <p:sp>
        <p:nvSpPr>
          <p:cNvPr id="42" name="TextBox 41"/>
          <p:cNvSpPr txBox="1"/>
          <p:nvPr/>
        </p:nvSpPr>
        <p:spPr>
          <a:xfrm>
            <a:off x="6407106" y="2163575"/>
            <a:ext cx="2697028" cy="892552"/>
          </a:xfrm>
          <a:prstGeom prst="rect">
            <a:avLst/>
          </a:prstGeom>
          <a:noFill/>
        </p:spPr>
        <p:txBody>
          <a:bodyPr wrap="square" rtlCol="0">
            <a:spAutoFit/>
          </a:bodyPr>
          <a:lstStyle/>
          <a:p>
            <a:pPr algn="r"/>
            <a:r>
              <a:rPr lang="en-US" sz="2400" b="1" dirty="0">
                <a:solidFill>
                  <a:schemeClr val="bg2"/>
                </a:solidFill>
              </a:rPr>
              <a:t>Cons</a:t>
            </a:r>
          </a:p>
          <a:p>
            <a:pPr marL="171450" indent="-171450" algn="r">
              <a:buFont typeface="Arial" panose="020B0604020202020204" pitchFamily="34" charset="0"/>
              <a:buChar char="•"/>
            </a:pPr>
            <a:r>
              <a:rPr lang="en-US" sz="1400" dirty="0">
                <a:solidFill>
                  <a:schemeClr val="bg2"/>
                </a:solidFill>
              </a:rPr>
              <a:t>Sinkhole anti-pattern</a:t>
            </a:r>
          </a:p>
          <a:p>
            <a:pPr marL="171450" indent="-171450" algn="r">
              <a:buFont typeface="Arial" panose="020B0604020202020204" pitchFamily="34" charset="0"/>
              <a:buChar char="•"/>
            </a:pPr>
            <a:r>
              <a:rPr lang="en-US" sz="1400" dirty="0">
                <a:solidFill>
                  <a:schemeClr val="bg2"/>
                </a:solidFill>
              </a:rPr>
              <a:t>Best for Monolithic applications</a:t>
            </a:r>
          </a:p>
        </p:txBody>
      </p:sp>
    </p:spTree>
    <p:extLst>
      <p:ext uri="{BB962C8B-B14F-4D97-AF65-F5344CB8AC3E}">
        <p14:creationId xmlns:p14="http://schemas.microsoft.com/office/powerpoint/2010/main" val="4177628392"/>
      </p:ext>
    </p:extLst>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Analysis</a:t>
            </a:r>
          </a:p>
        </p:txBody>
      </p:sp>
      <p:sp>
        <p:nvSpPr>
          <p:cNvPr id="6" name="Text Placeholder 5"/>
          <p:cNvSpPr>
            <a:spLocks noGrp="1"/>
          </p:cNvSpPr>
          <p:nvPr>
            <p:ph type="body" sz="half" idx="2"/>
          </p:nvPr>
        </p:nvSpPr>
        <p:spPr/>
        <p:txBody>
          <a:bodyPr/>
          <a:lstStyle/>
          <a:p>
            <a:r>
              <a:rPr lang="en-US" dirty="0"/>
              <a:t>Layered Architecture</a:t>
            </a:r>
          </a:p>
        </p:txBody>
      </p:sp>
      <p:sp>
        <p:nvSpPr>
          <p:cNvPr id="32" name="Slide Number Placeholder 31"/>
          <p:cNvSpPr>
            <a:spLocks noGrp="1"/>
          </p:cNvSpPr>
          <p:nvPr>
            <p:ph type="sldNum" sz="quarter" idx="12"/>
          </p:nvPr>
        </p:nvSpPr>
        <p:spPr/>
        <p:txBody>
          <a:bodyPr/>
          <a:lstStyle/>
          <a:p>
            <a:fld id="{C136B7D2-B98C-44FD-8D04-7EC62A564975}" type="slidenum">
              <a:rPr lang="en-US" smtClean="0"/>
              <a:pPr/>
              <a:t>8</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a:solidFill>
                    <a:schemeClr val="accent1"/>
                  </a:solidFill>
                  <a:latin typeface="+mj-lt"/>
                </a:rPr>
                <a:t>Agility</a:t>
              </a: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Changes can be isolated to a layer, it is time-consuming to make changes due to Monolithic nature.</a:t>
              </a: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a:solidFill>
                    <a:schemeClr val="accent2"/>
                  </a:solidFill>
                </a:rPr>
                <a:t>Ease of Deployment</a:t>
              </a: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One small change can result in redeploying the entire application.</a:t>
              </a: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a:solidFill>
                    <a:schemeClr val="accent3"/>
                  </a:solidFill>
                </a:rPr>
                <a:t>Testability</a:t>
              </a: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tx1">
                      <a:lumMod val="50000"/>
                      <a:lumOff val="50000"/>
                    </a:schemeClr>
                  </a:solidFill>
                </a:rPr>
                <a:t>Because components belong to specific layer, other layers can be faked, making it easy to test.</a:t>
              </a: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a:solidFill>
                    <a:schemeClr val="accent4"/>
                  </a:solidFill>
                  <a:latin typeface="+mj-lt"/>
                </a:rPr>
                <a:t>Performance</a:t>
              </a: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Pattern does not lend it self to performance because every request must go through multiple layers.</a:t>
              </a:r>
            </a:p>
          </p:txBody>
        </p:sp>
      </p:grpSp>
      <p:grpSp>
        <p:nvGrpSpPr>
          <p:cNvPr id="8" name="Group 50"/>
          <p:cNvGrpSpPr/>
          <p:nvPr/>
        </p:nvGrpSpPr>
        <p:grpSpPr>
          <a:xfrm>
            <a:off x="4917642" y="2544373"/>
            <a:ext cx="2621653" cy="665419"/>
            <a:chOff x="885153" y="2455515"/>
            <a:chExt cx="2621653" cy="665419"/>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a:solidFill>
                    <a:schemeClr val="accent5"/>
                  </a:solidFill>
                </a:rPr>
                <a:t>Scalability</a:t>
              </a:r>
            </a:p>
          </p:txBody>
        </p:sp>
        <p:sp>
          <p:nvSpPr>
            <p:cNvPr id="53" name="TextBox 52"/>
            <p:cNvSpPr txBox="1"/>
            <p:nvPr/>
          </p:nvSpPr>
          <p:spPr>
            <a:xfrm>
              <a:off x="885153" y="2659269"/>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Due to tightly coupled monolithic design is difficult to scale. Large granularity of layers makes expensive to scale.</a:t>
              </a: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a:solidFill>
                    <a:schemeClr val="accent6"/>
                  </a:solidFill>
                </a:rPr>
                <a:t>Ease of Development</a:t>
              </a: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tx1">
                      <a:lumMod val="50000"/>
                      <a:lumOff val="50000"/>
                    </a:schemeClr>
                  </a:solidFill>
                </a:rPr>
                <a:t>Pattern is well known and not overly complex. Matches well with companies communication patterns, Conway’s Law.</a:t>
              </a:r>
            </a:p>
          </p:txBody>
        </p:sp>
      </p:grpSp>
      <p:sp>
        <p:nvSpPr>
          <p:cNvPr id="10" name="Rectangle 9"/>
          <p:cNvSpPr/>
          <p:nvPr/>
        </p:nvSpPr>
        <p:spPr>
          <a:xfrm>
            <a:off x="663246" y="1395208"/>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63246" y="24038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63246" y="341505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23814" y="1392305"/>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17943" y="238309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9686" y="339928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4202623471"/>
      </p:ext>
    </p:extLst>
  </p:cSld>
  <p:clrMapOvr>
    <a:masterClrMapping/>
  </p:clrMapOvr>
  <p:transition advTm="6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Architecture</a:t>
            </a:r>
          </a:p>
        </p:txBody>
      </p:sp>
      <p:sp>
        <p:nvSpPr>
          <p:cNvPr id="3" name="Text Placeholder 2"/>
          <p:cNvSpPr>
            <a:spLocks noGrp="1"/>
          </p:cNvSpPr>
          <p:nvPr>
            <p:ph type="body" sz="half" idx="2"/>
          </p:nvPr>
        </p:nvSpPr>
        <p:spPr/>
        <p:txBody>
          <a:bodyPr/>
          <a:lstStyle/>
          <a:p>
            <a:r>
              <a:rPr lang="en-US" dirty="0"/>
              <a:t>What’s Going On</a:t>
            </a:r>
          </a:p>
        </p:txBody>
      </p:sp>
      <p:sp>
        <p:nvSpPr>
          <p:cNvPr id="4" name="Slide Number Placeholder 3"/>
          <p:cNvSpPr>
            <a:spLocks noGrp="1"/>
          </p:cNvSpPr>
          <p:nvPr>
            <p:ph type="sldNum" sz="quarter" idx="12"/>
          </p:nvPr>
        </p:nvSpPr>
        <p:spPr/>
        <p:txBody>
          <a:bodyPr/>
          <a:lstStyle/>
          <a:p>
            <a:fld id="{C136B7D2-B98C-44FD-8D04-7EC62A564975}" type="slidenum">
              <a:rPr lang="en-US" smtClean="0"/>
              <a:pPr/>
              <a:t>9</a:t>
            </a:fld>
            <a:endParaRPr lang="en-US" dirty="0"/>
          </a:p>
        </p:txBody>
      </p:sp>
      <p:sp>
        <p:nvSpPr>
          <p:cNvPr id="8" name="TextBox 7"/>
          <p:cNvSpPr txBox="1"/>
          <p:nvPr/>
        </p:nvSpPr>
        <p:spPr>
          <a:xfrm>
            <a:off x="88179" y="1581150"/>
            <a:ext cx="2590800" cy="369332"/>
          </a:xfrm>
          <a:prstGeom prst="rect">
            <a:avLst/>
          </a:prstGeom>
          <a:noFill/>
        </p:spPr>
        <p:txBody>
          <a:bodyPr wrap="square" rtlCol="0">
            <a:spAutoFit/>
          </a:bodyPr>
          <a:lstStyle/>
          <a:p>
            <a:r>
              <a:rPr lang="en-US" sz="1800" dirty="0">
                <a:solidFill>
                  <a:schemeClr val="bg1"/>
                </a:solidFill>
              </a:rPr>
              <a:t>Distributed </a:t>
            </a:r>
            <a:r>
              <a:rPr lang="en-US" sz="1800" dirty="0" err="1">
                <a:solidFill>
                  <a:schemeClr val="bg1"/>
                </a:solidFill>
              </a:rPr>
              <a:t>Async</a:t>
            </a:r>
            <a:r>
              <a:rPr lang="en-US" sz="1800" dirty="0">
                <a:solidFill>
                  <a:schemeClr val="bg1"/>
                </a:solidFill>
              </a:rPr>
              <a:t> Pattern</a:t>
            </a:r>
          </a:p>
        </p:txBody>
      </p:sp>
      <p:pic>
        <p:nvPicPr>
          <p:cNvPr id="11" name="Picture Placeholder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758" r="17758"/>
          <a:stretch>
            <a:fillRect/>
          </a:stretch>
        </p:blipFill>
        <p:spPr/>
      </p:pic>
      <p:sp>
        <p:nvSpPr>
          <p:cNvPr id="12" name="TextBox 11"/>
          <p:cNvSpPr txBox="1"/>
          <p:nvPr/>
        </p:nvSpPr>
        <p:spPr>
          <a:xfrm>
            <a:off x="152400" y="2038350"/>
            <a:ext cx="2590800" cy="954107"/>
          </a:xfrm>
          <a:prstGeom prst="rect">
            <a:avLst/>
          </a:prstGeom>
          <a:noFill/>
        </p:spPr>
        <p:txBody>
          <a:bodyPr wrap="square" rtlCol="0">
            <a:spAutoFit/>
          </a:bodyPr>
          <a:lstStyle/>
          <a:p>
            <a:r>
              <a:rPr lang="en-US" sz="1400" dirty="0">
                <a:solidFill>
                  <a:schemeClr val="bg1"/>
                </a:solidFill>
              </a:rPr>
              <a:t>Composed of highly decoupled, single purpose event processing components that asynchronously receive and process events.</a:t>
            </a:r>
          </a:p>
        </p:txBody>
      </p:sp>
      <p:grpSp>
        <p:nvGrpSpPr>
          <p:cNvPr id="18" name="Group 17"/>
          <p:cNvGrpSpPr/>
          <p:nvPr/>
        </p:nvGrpSpPr>
        <p:grpSpPr>
          <a:xfrm>
            <a:off x="4297853" y="2341909"/>
            <a:ext cx="1906097" cy="1728441"/>
            <a:chOff x="4289059" y="2347242"/>
            <a:chExt cx="1906097" cy="1728441"/>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059" y="2647950"/>
              <a:ext cx="1906097" cy="1427733"/>
            </a:xfrm>
            <a:prstGeom prst="rect">
              <a:avLst/>
            </a:prstGeom>
          </p:spPr>
        </p:pic>
        <p:sp>
          <p:nvSpPr>
            <p:cNvPr id="16" name="Rectangle 15"/>
            <p:cNvSpPr/>
            <p:nvPr/>
          </p:nvSpPr>
          <p:spPr>
            <a:xfrm>
              <a:off x="4626394" y="2347242"/>
              <a:ext cx="1231427"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Broker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p:cNvGrpSpPr/>
          <p:nvPr/>
        </p:nvGrpSpPr>
        <p:grpSpPr>
          <a:xfrm>
            <a:off x="2911967" y="1306817"/>
            <a:ext cx="1602883" cy="1645933"/>
            <a:chOff x="2873400" y="1307812"/>
            <a:chExt cx="1602883" cy="1645933"/>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400" y="1600200"/>
              <a:ext cx="1602883" cy="1353545"/>
            </a:xfrm>
            <a:prstGeom prst="rect">
              <a:avLst/>
            </a:prstGeom>
          </p:spPr>
        </p:pic>
        <p:sp>
          <p:nvSpPr>
            <p:cNvPr id="15" name="Rectangle 14"/>
            <p:cNvSpPr/>
            <p:nvPr/>
          </p:nvSpPr>
          <p:spPr>
            <a:xfrm>
              <a:off x="2873981" y="1307812"/>
              <a:ext cx="1601721"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Mediator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37875212"/>
      </p:ext>
    </p:extLst>
  </p:cSld>
  <p:clrMapOvr>
    <a:masterClrMapping/>
  </p:clrMapOvr>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41433</TotalTime>
  <Words>3144</Words>
  <Application>Microsoft Office PowerPoint</Application>
  <PresentationFormat>On-screen Show (16:9)</PresentationFormat>
  <Paragraphs>479</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Roboto Condensed</vt:lpstr>
      <vt:lpstr>Book Antiqua</vt:lpstr>
      <vt:lpstr>FontAwesome</vt:lpstr>
      <vt:lpstr>Roboto Light</vt:lpstr>
      <vt:lpstr>Roboto Medium</vt:lpstr>
      <vt:lpstr>1_Custom Design</vt:lpstr>
      <vt:lpstr>PowerPoint Presentation</vt:lpstr>
      <vt:lpstr>Jim Everett</vt:lpstr>
      <vt:lpstr>Hannah Stannard</vt:lpstr>
      <vt:lpstr>PowerPoint Presentation</vt:lpstr>
      <vt:lpstr>Introduction</vt:lpstr>
      <vt:lpstr>Layered Architecture</vt:lpstr>
      <vt:lpstr>Pros &amp; Cons</vt:lpstr>
      <vt:lpstr>Pattern Analysis</vt:lpstr>
      <vt:lpstr>Event-Driven Architecture</vt:lpstr>
      <vt:lpstr>Mediator vs Broker</vt:lpstr>
      <vt:lpstr>Pattern Analysis</vt:lpstr>
      <vt:lpstr>Microkernel Architecture</vt:lpstr>
      <vt:lpstr>Core vs Plugin</vt:lpstr>
      <vt:lpstr>Pattern Analysis</vt:lpstr>
      <vt:lpstr>Microservices</vt:lpstr>
      <vt:lpstr>API REST-base Topology</vt:lpstr>
      <vt:lpstr>Application REST-base Topology</vt:lpstr>
      <vt:lpstr>Centralized Messaging Topology</vt:lpstr>
      <vt:lpstr>PowerPoint Presentation</vt:lpstr>
      <vt:lpstr>Pattern Analysis</vt:lpstr>
      <vt:lpstr>Space-Based Architecture</vt:lpstr>
      <vt:lpstr>Space-Based</vt:lpstr>
      <vt:lpstr>Processing Unit</vt:lpstr>
      <vt:lpstr>PowerPoint Presentation</vt:lpstr>
      <vt:lpstr>Pattern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Hannah Stannard</cp:lastModifiedBy>
  <cp:revision>8455</cp:revision>
  <dcterms:created xsi:type="dcterms:W3CDTF">2014-09-03T19:30:44Z</dcterms:created>
  <dcterms:modified xsi:type="dcterms:W3CDTF">2018-08-27T23:48:55Z</dcterms:modified>
</cp:coreProperties>
</file>