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handoutMasterIdLst>
    <p:handoutMasterId r:id="rId25"/>
  </p:handoutMasterIdLst>
  <p:sldIdLst>
    <p:sldId id="1325" r:id="rId2"/>
    <p:sldId id="1277" r:id="rId3"/>
    <p:sldId id="1613" r:id="rId4"/>
    <p:sldId id="1635" r:id="rId5"/>
    <p:sldId id="1616" r:id="rId6"/>
    <p:sldId id="1617" r:id="rId7"/>
    <p:sldId id="1614" r:id="rId8"/>
    <p:sldId id="1619" r:id="rId9"/>
    <p:sldId id="1620" r:id="rId10"/>
    <p:sldId id="1622" r:id="rId11"/>
    <p:sldId id="1623" r:id="rId12"/>
    <p:sldId id="1624" r:id="rId13"/>
    <p:sldId id="1625" r:id="rId14"/>
    <p:sldId id="1626" r:id="rId15"/>
    <p:sldId id="1627" r:id="rId16"/>
    <p:sldId id="1628" r:id="rId17"/>
    <p:sldId id="1629" r:id="rId18"/>
    <p:sldId id="1630" r:id="rId19"/>
    <p:sldId id="1631" r:id="rId20"/>
    <p:sldId id="1632" r:id="rId21"/>
    <p:sldId id="1286" r:id="rId22"/>
    <p:sldId id="1634" r:id="rId23"/>
  </p:sldIdLst>
  <p:sldSz cx="9144000" cy="5143500" type="screen16x9"/>
  <p:notesSz cx="9945688"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62626"/>
    <a:srgbClr val="BE382C"/>
    <a:srgbClr val="836845"/>
    <a:srgbClr val="E8E8E8"/>
    <a:srgbClr val="E4E4E4"/>
    <a:srgbClr val="C4B16A"/>
    <a:srgbClr val="F5EFDF"/>
    <a:srgbClr val="D8CB9C"/>
    <a:srgbClr val="EBDEBF"/>
    <a:srgbClr val="FEE5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81739" autoAdjust="0"/>
  </p:normalViewPr>
  <p:slideViewPr>
    <p:cSldViewPr snapToObjects="1">
      <p:cViewPr varScale="1">
        <p:scale>
          <a:sx n="125" d="100"/>
          <a:sy n="125" d="100"/>
        </p:scale>
        <p:origin x="1771" y="86"/>
      </p:cViewPr>
      <p:guideLst>
        <p:guide orient="horz" pos="1620"/>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p:scale>
        <a:sx n="20" d="100"/>
        <a:sy n="20" d="100"/>
      </p:scale>
      <p:origin x="0" y="165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smtClean="0"/>
              <a:t>My First Template</a:t>
            </a:r>
            <a:endParaRPr lang="en-US" dirty="0"/>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8/29/2017</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smtClean="0"/>
              <a:t>This is me Adam</a:t>
            </a:r>
            <a:endParaRPr lang="en-US" dirty="0"/>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433659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Examples of this topology include some of the common single-purpose cloud-based RESTful web services found by Yahoo, Google, and Amazon.</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44786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This topology is common for small to medium-sized business applications that have a relatively low degree of complexity.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Represent small portion of the business rather than fined-grained,</a:t>
            </a:r>
            <a:r>
              <a:rPr lang="en-US" sz="1400" b="0" i="0" kern="1200" baseline="0" dirty="0" smtClean="0">
                <a:solidFill>
                  <a:schemeClr val="tx1"/>
                </a:solidFill>
                <a:effectLst/>
                <a:latin typeface="+mn-lt"/>
                <a:ea typeface="+mn-ea"/>
                <a:cs typeface="+mn-cs"/>
              </a:rPr>
              <a:t> single-action services</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55609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lightweight centralized message broker (e.g., </a:t>
            </a:r>
            <a:r>
              <a:rPr lang="en-US" sz="1400" b="0" i="0" kern="1200" dirty="0" err="1" smtClean="0">
                <a:solidFill>
                  <a:schemeClr val="tx1"/>
                </a:solidFill>
                <a:effectLst/>
                <a:latin typeface="+mn-lt"/>
                <a:ea typeface="+mn-ea"/>
                <a:cs typeface="+mn-cs"/>
              </a:rPr>
              <a:t>ActiveMQ</a:t>
            </a:r>
            <a:r>
              <a:rPr lang="en-US" sz="1400" b="0" i="0" kern="1200" dirty="0" smtClean="0">
                <a:solidFill>
                  <a:schemeClr val="tx1"/>
                </a:solidFill>
                <a:effectLst/>
                <a:latin typeface="+mn-lt"/>
                <a:ea typeface="+mn-ea"/>
                <a:cs typeface="+mn-cs"/>
              </a:rPr>
              <a:t>, </a:t>
            </a:r>
            <a:r>
              <a:rPr lang="en-US" sz="1400" b="0" i="0" kern="1200" dirty="0" err="1" smtClean="0">
                <a:solidFill>
                  <a:schemeClr val="tx1"/>
                </a:solidFill>
                <a:effectLst/>
                <a:latin typeface="+mn-lt"/>
                <a:ea typeface="+mn-ea"/>
                <a:cs typeface="+mn-cs"/>
              </a:rPr>
              <a:t>HornetQ</a:t>
            </a:r>
            <a:r>
              <a:rPr lang="en-US" sz="1400" b="0" i="0" kern="1200" dirty="0" smtClean="0">
                <a:solidFill>
                  <a:schemeClr val="tx1"/>
                </a:solidFill>
                <a:effectLst/>
                <a:latin typeface="+mn-lt"/>
                <a:ea typeface="+mn-ea"/>
                <a:cs typeface="+mn-cs"/>
              </a:rPr>
              <a:t>, etc.).</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larger business applications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requiring more sophisticated control over the transport layer between the user interface and the service components</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benefits over the simple REST-based topology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advanced queuing mechanisms,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asynchronous messaging,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monitoring, </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error handling,</a:t>
            </a:r>
          </a:p>
          <a:p>
            <a:pPr marL="801563" lvl="1" indent="-285750">
              <a:buFont typeface="Arial" panose="020B0604020202020204" pitchFamily="34" charset="0"/>
              <a:buChar char="•"/>
            </a:pPr>
            <a:r>
              <a:rPr lang="en-US" sz="1400" b="0" i="0" kern="1200" dirty="0" smtClean="0">
                <a:solidFill>
                  <a:schemeClr val="tx1"/>
                </a:solidFill>
                <a:effectLst/>
                <a:latin typeface="+mn-lt"/>
                <a:ea typeface="+mn-ea"/>
                <a:cs typeface="+mn-cs"/>
              </a:rPr>
              <a:t>better overall load balancing and scalability</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170952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if you find you need to perform inter-service communication between service components to process a single request, chances are your service components are either too fine-grained or they are not partitioned correctly from a business functionality standpoint</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Violate</a:t>
            </a:r>
            <a:r>
              <a:rPr lang="en-US" sz="1400" b="0" i="0" kern="1200" baseline="0" dirty="0" smtClean="0">
                <a:solidFill>
                  <a:schemeClr val="tx1"/>
                </a:solidFill>
                <a:effectLst/>
                <a:latin typeface="+mn-lt"/>
                <a:ea typeface="+mn-ea"/>
                <a:cs typeface="+mn-cs"/>
              </a:rPr>
              <a:t> DRY to keep services independent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578887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348009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name from the concept of </a:t>
            </a:r>
            <a:r>
              <a:rPr lang="en-US" sz="1400" b="0" i="1" kern="1200" dirty="0" smtClean="0">
                <a:solidFill>
                  <a:schemeClr val="tx1"/>
                </a:solidFill>
                <a:effectLst/>
                <a:latin typeface="+mn-lt"/>
                <a:ea typeface="+mn-ea"/>
                <a:cs typeface="+mn-cs"/>
              </a:rPr>
              <a:t>tuple space,</a:t>
            </a:r>
            <a:r>
              <a:rPr lang="en-US" sz="1400" b="0" i="0" kern="1200" dirty="0" smtClean="0">
                <a:solidFill>
                  <a:schemeClr val="tx1"/>
                </a:solidFill>
                <a:effectLst/>
                <a:latin typeface="+mn-lt"/>
                <a:ea typeface="+mn-ea"/>
                <a:cs typeface="+mn-cs"/>
              </a:rPr>
              <a:t> the idea of distributed shared memory</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 providing near-infinite scalability within the application.</a:t>
            </a:r>
            <a:endParaRPr lang="en-US" b="0"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001985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contents of the processing unit varies based on the type of application—smaller web-based applications would likely be deployed into a single processing unit, whereas larger applications may split the application functionality into multiple processing units based on the functional areas of the application.</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The virtualized-middleware component handles housekeeping and communications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126373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3607094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3560819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1657547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dirty="0" smtClean="0">
                <a:solidFill>
                  <a:schemeClr val="bg2"/>
                </a:solidFill>
              </a:rPr>
              <a:t>Sinkhole anti-pattern</a:t>
            </a:r>
          </a:p>
          <a:p>
            <a:pPr marL="687263" lvl="1" indent="-171450">
              <a:buFont typeface="Arial" panose="020B0604020202020204" pitchFamily="34" charset="0"/>
              <a:buChar char="•"/>
            </a:pPr>
            <a:r>
              <a:rPr lang="en-US" sz="1400" dirty="0" smtClean="0">
                <a:solidFill>
                  <a:schemeClr val="bg2"/>
                </a:solidFill>
              </a:rPr>
              <a:t>Requests flow through layers which are a pass through (no logic)</a:t>
            </a:r>
          </a:p>
          <a:p>
            <a:pPr marL="687263" lvl="1" indent="-171450">
              <a:buFont typeface="Arial" panose="020B0604020202020204" pitchFamily="34" charset="0"/>
              <a:buChar char="•"/>
            </a:pPr>
            <a:r>
              <a:rPr lang="en-US" sz="1400" dirty="0" smtClean="0">
                <a:solidFill>
                  <a:schemeClr val="bg2"/>
                </a:solidFill>
              </a:rPr>
              <a:t>Think 80/20 rule with sink-hole</a:t>
            </a:r>
          </a:p>
          <a:p>
            <a:pPr marL="171450" indent="-171450">
              <a:buFont typeface="Arial" panose="020B0604020202020204" pitchFamily="34" charset="0"/>
              <a:buChar char="•"/>
            </a:pPr>
            <a:r>
              <a:rPr lang="en-US" sz="1400" dirty="0" smtClean="0">
                <a:solidFill>
                  <a:schemeClr val="bg2"/>
                </a:solidFill>
              </a:rPr>
              <a:t>Best suited for Monolithic applications</a:t>
            </a:r>
          </a:p>
          <a:p>
            <a:pPr marL="285750" indent="-2857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22942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44213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Lack of atomic</a:t>
            </a:r>
            <a:r>
              <a:rPr lang="en-US" baseline="0" dirty="0" smtClean="0"/>
              <a:t> transactions for single business process.</a:t>
            </a:r>
          </a:p>
          <a:p>
            <a:pPr marL="285750" indent="-285750">
              <a:buFont typeface="Arial" panose="020B0604020202020204" pitchFamily="34" charset="0"/>
              <a:buChar char="•"/>
            </a:pPr>
            <a:r>
              <a:rPr lang="en-US" baseline="0" dirty="0" smtClean="0"/>
              <a:t>Which events can run independently and which can’t.</a:t>
            </a:r>
          </a:p>
          <a:p>
            <a:pPr marL="285750" indent="-285750">
              <a:buFont typeface="Arial" panose="020B0604020202020204" pitchFamily="34" charset="0"/>
              <a:buChar char="•"/>
            </a:pPr>
            <a:r>
              <a:rPr lang="en-US" baseline="0" dirty="0" smtClean="0"/>
              <a:t>Difficultly in creating, maintaining, and governing of the event-processor component contracts.</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854792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5409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Known</a:t>
            </a:r>
            <a:r>
              <a:rPr lang="en-US" baseline="0" dirty="0" smtClean="0"/>
              <a:t> as plug-in architecture</a:t>
            </a:r>
          </a:p>
          <a:p>
            <a:pPr marL="285750" indent="-285750">
              <a:buFont typeface="Arial" panose="020B0604020202020204" pitchFamily="34" charset="0"/>
              <a:buChar char="•"/>
            </a:pPr>
            <a:r>
              <a:rPr lang="en-US" sz="1400" dirty="0" smtClean="0">
                <a:solidFill>
                  <a:schemeClr val="bg1"/>
                </a:solidFill>
              </a:rPr>
              <a:t>Packaged and made available for download software internal or external</a:t>
            </a:r>
          </a:p>
          <a:p>
            <a:pPr marL="285750" indent="-285750">
              <a:buFont typeface="Arial" panose="020B0604020202020204" pitchFamily="34" charset="0"/>
              <a:buChar char="•"/>
            </a:pPr>
            <a:r>
              <a:rPr lang="en-US" sz="1400" b="0" i="0" kern="1200" dirty="0" smtClean="0">
                <a:solidFill>
                  <a:schemeClr val="tx1"/>
                </a:solidFill>
                <a:effectLst/>
                <a:latin typeface="+mn-lt"/>
                <a:ea typeface="+mn-ea"/>
                <a:cs typeface="+mn-cs"/>
              </a:rPr>
              <a:t>Application logic is divided between independent plug-in modules and the basic core system, providing extensibility, flexibility, and isolation of application features and custom processing logic</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2189367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Remember</a:t>
            </a:r>
            <a:r>
              <a:rPr lang="en-US" baseline="0" dirty="0" smtClean="0"/>
              <a:t> to implement versioning strategy</a:t>
            </a:r>
          </a:p>
          <a:p>
            <a:pPr marL="285750" indent="-285750">
              <a:buFont typeface="Arial" panose="020B0604020202020204" pitchFamily="34" charset="0"/>
              <a:buChar char="•"/>
            </a:pPr>
            <a:r>
              <a:rPr lang="en-US" baseline="0" dirty="0" smtClean="0"/>
              <a:t>Eclipse and modern browsers are examples of microkernel</a:t>
            </a:r>
          </a:p>
          <a:p>
            <a:pPr marL="285750" indent="-285750">
              <a:buFont typeface="Arial" panose="020B0604020202020204" pitchFamily="34" charset="0"/>
              <a:buChar char="•"/>
            </a:pPr>
            <a:r>
              <a:rPr lang="en-US" baseline="0" dirty="0" smtClean="0"/>
              <a:t>Can nest architectural patterns, could use Microkernel within even-driven</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15791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Arial" panose="020B0604020202020204" pitchFamily="34" charset="0"/>
              <a:buChar char="•"/>
            </a:pPr>
            <a:r>
              <a:rPr lang="en-US" dirty="0" smtClean="0"/>
              <a:t>Core usually</a:t>
            </a:r>
            <a:r>
              <a:rPr lang="en-US" baseline="0" dirty="0" smtClean="0"/>
              <a:t> becomes stable quickly</a:t>
            </a:r>
          </a:p>
          <a:p>
            <a:pPr marL="285750" indent="-285750">
              <a:buFont typeface="Arial" panose="020B0604020202020204" pitchFamily="34" charset="0"/>
              <a:buChar char="•"/>
            </a:pPr>
            <a:r>
              <a:rPr lang="en-US" baseline="0" dirty="0" smtClean="0"/>
              <a:t>What is core of your system?</a:t>
            </a:r>
            <a:endParaRPr lang="en-US" dirty="0"/>
          </a:p>
        </p:txBody>
      </p:sp>
      <p:sp>
        <p:nvSpPr>
          <p:cNvPr id="4" name="Header Placeholder 3"/>
          <p:cNvSpPr>
            <a:spLocks noGrp="1"/>
          </p:cNvSpPr>
          <p:nvPr>
            <p:ph type="hdr" sz="quarter" idx="10"/>
          </p:nvPr>
        </p:nvSpPr>
        <p:spPr/>
        <p:txBody>
          <a:bodyPr/>
          <a:lstStyle/>
          <a:p>
            <a:r>
              <a:rPr lang="en-US" dirty="0" smtClean="0"/>
              <a:t>My First Template</a:t>
            </a:r>
            <a:endParaRPr lang="en-US" dirty="0"/>
          </a:p>
        </p:txBody>
      </p:sp>
    </p:spTree>
    <p:extLst>
      <p:ext uri="{BB962C8B-B14F-4D97-AF65-F5344CB8AC3E}">
        <p14:creationId xmlns:p14="http://schemas.microsoft.com/office/powerpoint/2010/main" val="211973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Distributed</a:t>
            </a:r>
            <a:r>
              <a:rPr lang="en-US" baseline="0" dirty="0" smtClean="0"/>
              <a:t> architecture</a:t>
            </a:r>
          </a:p>
          <a:p>
            <a:pPr marL="801563" lvl="1" indent="-285750">
              <a:buFont typeface="Arial" panose="020B0604020202020204" pitchFamily="34" charset="0"/>
              <a:buChar char="•"/>
            </a:pPr>
            <a:r>
              <a:rPr lang="en-US" baseline="0" dirty="0" smtClean="0"/>
              <a:t>All components are fully decoupled and accessed through remote access protocol (JMS, AMQP,REST,SOAP,RMI, </a:t>
            </a:r>
            <a:r>
              <a:rPr lang="en-US" baseline="0" dirty="0" err="1" smtClean="0"/>
              <a:t>etc</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My First Template</a:t>
            </a:r>
            <a:endParaRPr lang="en-US" dirty="0"/>
          </a:p>
        </p:txBody>
      </p:sp>
    </p:spTree>
    <p:extLst>
      <p:ext uri="{BB962C8B-B14F-4D97-AF65-F5344CB8AC3E}">
        <p14:creationId xmlns:p14="http://schemas.microsoft.com/office/powerpoint/2010/main" val="423093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9083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56054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ter0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Picture Placeholder 7"/>
          <p:cNvSpPr>
            <a:spLocks noGrp="1"/>
          </p:cNvSpPr>
          <p:nvPr>
            <p:ph type="pic" sz="quarter" idx="13" hasCustomPrompt="1"/>
          </p:nvPr>
        </p:nvSpPr>
        <p:spPr>
          <a:xfrm>
            <a:off x="663513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accel="50000" decel="5000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P spid="1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ter03">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64552" y="1246790"/>
            <a:ext cx="1854144" cy="3225991"/>
          </a:xfrm>
          <a:prstGeom prst="downArrowCallout">
            <a:avLst>
              <a:gd name="adj1" fmla="val 17910"/>
              <a:gd name="adj2" fmla="val 8955"/>
              <a:gd name="adj3" fmla="val 6884"/>
              <a:gd name="adj4" fmla="val 9604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am02">
    <p:spTree>
      <p:nvGrpSpPr>
        <p:cNvPr id="1" name=""/>
        <p:cNvGrpSpPr/>
        <p:nvPr/>
      </p:nvGrpSpPr>
      <p:grpSpPr>
        <a:xfrm>
          <a:off x="0" y="0"/>
          <a:ext cx="0" cy="0"/>
          <a:chOff x="0" y="0"/>
          <a:chExt cx="0" cy="0"/>
        </a:xfrm>
      </p:grpSpPr>
      <p:sp>
        <p:nvSpPr>
          <p:cNvPr id="40" name="Oval 39"/>
          <p:cNvSpPr/>
          <p:nvPr userDrawn="1"/>
        </p:nvSpPr>
        <p:spPr>
          <a:xfrm>
            <a:off x="1452601" y="1526704"/>
            <a:ext cx="2936519" cy="293651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59" name="Picture Placeholder 7"/>
          <p:cNvSpPr>
            <a:spLocks noGrp="1"/>
          </p:cNvSpPr>
          <p:nvPr>
            <p:ph type="pic" sz="quarter" idx="10" hasCustomPrompt="1"/>
          </p:nvPr>
        </p:nvSpPr>
        <p:spPr>
          <a:xfrm>
            <a:off x="1056569" y="2495701"/>
            <a:ext cx="997689" cy="997392"/>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0" name="Picture Placeholder 7"/>
          <p:cNvSpPr>
            <a:spLocks noGrp="1"/>
          </p:cNvSpPr>
          <p:nvPr>
            <p:ph type="pic" sz="quarter" idx="13" hasCustomPrompt="1"/>
          </p:nvPr>
        </p:nvSpPr>
        <p:spPr>
          <a:xfrm>
            <a:off x="2438400" y="1124588"/>
            <a:ext cx="997689" cy="997392"/>
          </a:xfrm>
          <a:prstGeom prst="ellipse">
            <a:avLst/>
          </a:prstGeom>
          <a:ln w="28575">
            <a:solidFill>
              <a:schemeClr val="accent2"/>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1" name="Picture Placeholder 7"/>
          <p:cNvSpPr>
            <a:spLocks noGrp="1"/>
          </p:cNvSpPr>
          <p:nvPr>
            <p:ph type="pic" sz="quarter" idx="14" hasCustomPrompt="1"/>
          </p:nvPr>
        </p:nvSpPr>
        <p:spPr>
          <a:xfrm>
            <a:off x="3784267" y="2503321"/>
            <a:ext cx="997689" cy="997392"/>
          </a:xfrm>
          <a:prstGeom prst="ellipse">
            <a:avLst/>
          </a:prstGeom>
          <a:ln w="28575">
            <a:solidFill>
              <a:schemeClr val="accent3"/>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2" name="Picture Placeholder 7"/>
          <p:cNvSpPr>
            <a:spLocks noGrp="1"/>
          </p:cNvSpPr>
          <p:nvPr>
            <p:ph type="pic" sz="quarter" idx="15" hasCustomPrompt="1"/>
          </p:nvPr>
        </p:nvSpPr>
        <p:spPr>
          <a:xfrm>
            <a:off x="2422016" y="3860358"/>
            <a:ext cx="997689" cy="997392"/>
          </a:xfrm>
          <a:prstGeom prst="ellipse">
            <a:avLst/>
          </a:prstGeom>
          <a:ln w="28575">
            <a:solidFill>
              <a:schemeClr val="accent4"/>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
        <p:nvSpPr>
          <p:cNvPr id="63" name="Text Placeholder 3"/>
          <p:cNvSpPr>
            <a:spLocks noGrp="1"/>
          </p:cNvSpPr>
          <p:nvPr>
            <p:ph type="body" sz="half" idx="19"/>
          </p:nvPr>
        </p:nvSpPr>
        <p:spPr>
          <a:xfrm>
            <a:off x="406762" y="3553224"/>
            <a:ext cx="1164563" cy="381730"/>
          </a:xfrm>
          <a:prstGeom prst="rect">
            <a:avLst/>
          </a:prstGeom>
        </p:spPr>
        <p:txBody>
          <a:bodyPr wrap="square" lIns="0" tIns="0" rIns="0" bIns="0" anchor="t">
            <a:noAutofit/>
          </a:bodyPr>
          <a:lstStyle>
            <a:lvl1pPr marL="0" indent="0" algn="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Text Placeholder 3"/>
          <p:cNvSpPr>
            <a:spLocks noGrp="1"/>
          </p:cNvSpPr>
          <p:nvPr>
            <p:ph type="body" sz="half" idx="20"/>
          </p:nvPr>
        </p:nvSpPr>
        <p:spPr>
          <a:xfrm>
            <a:off x="1170318" y="4425136"/>
            <a:ext cx="1164563" cy="381730"/>
          </a:xfrm>
          <a:prstGeom prst="rect">
            <a:avLst/>
          </a:prstGeom>
        </p:spPr>
        <p:txBody>
          <a:bodyPr wrap="square" lIns="0" tIns="0" rIns="0" bIns="0" anchor="t">
            <a:noAutofit/>
          </a:bodyPr>
          <a:lstStyle>
            <a:lvl1pPr marL="0" indent="0" algn="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5" name="Text Placeholder 3"/>
          <p:cNvSpPr>
            <a:spLocks noGrp="1"/>
          </p:cNvSpPr>
          <p:nvPr>
            <p:ph type="body" sz="half" idx="21"/>
          </p:nvPr>
        </p:nvSpPr>
        <p:spPr>
          <a:xfrm>
            <a:off x="3494818" y="1287714"/>
            <a:ext cx="1164563" cy="381730"/>
          </a:xfrm>
          <a:prstGeom prst="rect">
            <a:avLst/>
          </a:prstGeom>
        </p:spPr>
        <p:txBody>
          <a:bodyPr wrap="square" lIns="0" tIns="0" rIns="0" bIns="0" anchor="t">
            <a:noAutofit/>
          </a:bodyPr>
          <a:lstStyle>
            <a:lvl1pPr marL="0" indent="0" algn="l"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6" name="Text Placeholder 3"/>
          <p:cNvSpPr>
            <a:spLocks noGrp="1"/>
          </p:cNvSpPr>
          <p:nvPr>
            <p:ph type="body" sz="half" idx="22"/>
          </p:nvPr>
        </p:nvSpPr>
        <p:spPr>
          <a:xfrm>
            <a:off x="4256824" y="3572474"/>
            <a:ext cx="1164563" cy="381730"/>
          </a:xfrm>
          <a:prstGeom prst="rect">
            <a:avLst/>
          </a:prstGeom>
        </p:spPr>
        <p:txBody>
          <a:bodyPr wrap="square" lIns="0" tIns="0" rIns="0" bIns="0" anchor="t">
            <a:noAutofit/>
          </a:bodyPr>
          <a:lstStyle>
            <a:lvl1pPr marL="0" indent="0" algn="l"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Oval 26"/>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7" name="Picture Placeholder 7"/>
          <p:cNvSpPr>
            <a:spLocks noGrp="1"/>
          </p:cNvSpPr>
          <p:nvPr>
            <p:ph type="pic" sz="quarter" idx="10" hasCustomPrompt="1"/>
          </p:nvPr>
        </p:nvSpPr>
        <p:spPr>
          <a:xfrm>
            <a:off x="694093" y="1265983"/>
            <a:ext cx="2372431" cy="2371725"/>
          </a:xfrm>
          <a:prstGeom prst="ellipse">
            <a:avLst/>
          </a:prstGeom>
          <a:ln w="28575">
            <a:solidFill>
              <a:schemeClr val="accent1"/>
            </a:solidFill>
          </a:ln>
        </p:spPr>
        <p:txBody>
          <a:bodyPr bIns="91440" anchor="b"/>
          <a:lstStyle>
            <a:lvl1pPr algn="ctr">
              <a:buNone/>
              <a:defRPr sz="7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Oval 1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6" name="Picture Placeholder 7"/>
          <p:cNvSpPr>
            <a:spLocks noGrp="1"/>
          </p:cNvSpPr>
          <p:nvPr>
            <p:ph type="pic" sz="quarter" idx="15" hasCustomPrompt="1"/>
          </p:nvPr>
        </p:nvSpPr>
        <p:spPr>
          <a:xfrm>
            <a:off x="552497"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7" name="Rectangle 16"/>
          <p:cNvSpPr/>
          <p:nvPr userDrawn="1"/>
        </p:nvSpPr>
        <p:spPr>
          <a:xfrm>
            <a:off x="552498" y="2411432"/>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3"/>
          <p:cNvSpPr>
            <a:spLocks noGrp="1"/>
          </p:cNvSpPr>
          <p:nvPr>
            <p:ph type="body" sz="half" idx="16"/>
          </p:nvPr>
        </p:nvSpPr>
        <p:spPr>
          <a:xfrm>
            <a:off x="552498"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49" name="Picture Placeholder 7"/>
          <p:cNvSpPr>
            <a:spLocks noGrp="1"/>
          </p:cNvSpPr>
          <p:nvPr>
            <p:ph type="pic" sz="quarter" idx="17" hasCustomPrompt="1"/>
          </p:nvPr>
        </p:nvSpPr>
        <p:spPr>
          <a:xfrm>
            <a:off x="26260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0" name="Rectangle 49"/>
          <p:cNvSpPr/>
          <p:nvPr userDrawn="1"/>
        </p:nvSpPr>
        <p:spPr>
          <a:xfrm>
            <a:off x="2626100" y="2411432"/>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 Placeholder 3"/>
          <p:cNvSpPr>
            <a:spLocks noGrp="1"/>
          </p:cNvSpPr>
          <p:nvPr>
            <p:ph type="body" sz="half" idx="18"/>
          </p:nvPr>
        </p:nvSpPr>
        <p:spPr>
          <a:xfrm>
            <a:off x="26261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2" name="Picture Placeholder 7"/>
          <p:cNvSpPr>
            <a:spLocks noGrp="1"/>
          </p:cNvSpPr>
          <p:nvPr>
            <p:ph type="pic" sz="quarter" idx="19" hasCustomPrompt="1"/>
          </p:nvPr>
        </p:nvSpPr>
        <p:spPr>
          <a:xfrm>
            <a:off x="46834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Rectangle 52"/>
          <p:cNvSpPr/>
          <p:nvPr userDrawn="1"/>
        </p:nvSpPr>
        <p:spPr>
          <a:xfrm>
            <a:off x="4683500" y="2411432"/>
            <a:ext cx="1861204"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
          <p:cNvSpPr>
            <a:spLocks noGrp="1"/>
          </p:cNvSpPr>
          <p:nvPr>
            <p:ph type="body" sz="half" idx="20"/>
          </p:nvPr>
        </p:nvSpPr>
        <p:spPr>
          <a:xfrm>
            <a:off x="46835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5" name="Picture Placeholder 7"/>
          <p:cNvSpPr>
            <a:spLocks noGrp="1"/>
          </p:cNvSpPr>
          <p:nvPr>
            <p:ph type="pic" sz="quarter" idx="21" hasCustomPrompt="1"/>
          </p:nvPr>
        </p:nvSpPr>
        <p:spPr>
          <a:xfrm>
            <a:off x="6740899" y="1057375"/>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6" name="Rectangle 55"/>
          <p:cNvSpPr/>
          <p:nvPr userDrawn="1"/>
        </p:nvSpPr>
        <p:spPr>
          <a:xfrm>
            <a:off x="6740900" y="2411432"/>
            <a:ext cx="1861204"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 Placeholder 3"/>
          <p:cNvSpPr>
            <a:spLocks noGrp="1"/>
          </p:cNvSpPr>
          <p:nvPr>
            <p:ph type="body" sz="half" idx="22"/>
          </p:nvPr>
        </p:nvSpPr>
        <p:spPr>
          <a:xfrm>
            <a:off x="6740900" y="2431025"/>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58" name="Picture Placeholder 7"/>
          <p:cNvSpPr>
            <a:spLocks noGrp="1"/>
          </p:cNvSpPr>
          <p:nvPr>
            <p:ph type="pic" sz="quarter" idx="23" hasCustomPrompt="1"/>
          </p:nvPr>
        </p:nvSpPr>
        <p:spPr>
          <a:xfrm>
            <a:off x="552497"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9" name="Rectangle 58"/>
          <p:cNvSpPr/>
          <p:nvPr userDrawn="1"/>
        </p:nvSpPr>
        <p:spPr>
          <a:xfrm>
            <a:off x="552498" y="4332537"/>
            <a:ext cx="1861204"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3"/>
          <p:cNvSpPr>
            <a:spLocks noGrp="1"/>
          </p:cNvSpPr>
          <p:nvPr>
            <p:ph type="body" sz="half" idx="24"/>
          </p:nvPr>
        </p:nvSpPr>
        <p:spPr>
          <a:xfrm>
            <a:off x="552498"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1" name="Picture Placeholder 7"/>
          <p:cNvSpPr>
            <a:spLocks noGrp="1"/>
          </p:cNvSpPr>
          <p:nvPr>
            <p:ph type="pic" sz="quarter" idx="25" hasCustomPrompt="1"/>
          </p:nvPr>
        </p:nvSpPr>
        <p:spPr>
          <a:xfrm>
            <a:off x="26260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2" name="Rectangle 61"/>
          <p:cNvSpPr/>
          <p:nvPr userDrawn="1"/>
        </p:nvSpPr>
        <p:spPr>
          <a:xfrm>
            <a:off x="2626100" y="4332537"/>
            <a:ext cx="1861204"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
          <p:cNvSpPr>
            <a:spLocks noGrp="1"/>
          </p:cNvSpPr>
          <p:nvPr>
            <p:ph type="body" sz="half" idx="26"/>
          </p:nvPr>
        </p:nvSpPr>
        <p:spPr>
          <a:xfrm>
            <a:off x="26261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4" name="Picture Placeholder 7"/>
          <p:cNvSpPr>
            <a:spLocks noGrp="1"/>
          </p:cNvSpPr>
          <p:nvPr>
            <p:ph type="pic" sz="quarter" idx="27" hasCustomPrompt="1"/>
          </p:nvPr>
        </p:nvSpPr>
        <p:spPr>
          <a:xfrm>
            <a:off x="46834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5" name="Rectangle 64"/>
          <p:cNvSpPr/>
          <p:nvPr userDrawn="1"/>
        </p:nvSpPr>
        <p:spPr>
          <a:xfrm>
            <a:off x="4683500" y="4332537"/>
            <a:ext cx="1861204"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3"/>
          <p:cNvSpPr>
            <a:spLocks noGrp="1"/>
          </p:cNvSpPr>
          <p:nvPr>
            <p:ph type="body" sz="half" idx="28"/>
          </p:nvPr>
        </p:nvSpPr>
        <p:spPr>
          <a:xfrm>
            <a:off x="46835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7" name="Picture Placeholder 7"/>
          <p:cNvSpPr>
            <a:spLocks noGrp="1"/>
          </p:cNvSpPr>
          <p:nvPr>
            <p:ph type="pic" sz="quarter" idx="29" hasCustomPrompt="1"/>
          </p:nvPr>
        </p:nvSpPr>
        <p:spPr>
          <a:xfrm>
            <a:off x="6740899" y="2978480"/>
            <a:ext cx="1861204"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68" name="Rectangle 67"/>
          <p:cNvSpPr/>
          <p:nvPr userDrawn="1"/>
        </p:nvSpPr>
        <p:spPr>
          <a:xfrm>
            <a:off x="6740900" y="4332537"/>
            <a:ext cx="1861204"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 Placeholder 3"/>
          <p:cNvSpPr>
            <a:spLocks noGrp="1"/>
          </p:cNvSpPr>
          <p:nvPr>
            <p:ph type="body" sz="half" idx="30"/>
          </p:nvPr>
        </p:nvSpPr>
        <p:spPr>
          <a:xfrm>
            <a:off x="6740900" y="4352130"/>
            <a:ext cx="1861204"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0" name="Oval 2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3" name="Rectangle 32"/>
          <p:cNvSpPr/>
          <p:nvPr userDrawn="1"/>
        </p:nvSpPr>
        <p:spPr>
          <a:xfrm>
            <a:off x="523775" y="2943008"/>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userDrawn="1"/>
        </p:nvSpPr>
        <p:spPr>
          <a:xfrm>
            <a:off x="523775" y="1189491"/>
            <a:ext cx="1914644" cy="16861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Picture Placeholder 7"/>
          <p:cNvSpPr>
            <a:spLocks noGrp="1"/>
          </p:cNvSpPr>
          <p:nvPr>
            <p:ph type="pic" sz="quarter" idx="15" hasCustomPrompt="1"/>
          </p:nvPr>
        </p:nvSpPr>
        <p:spPr>
          <a:xfrm>
            <a:off x="5772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3" name="Text Placeholder 3"/>
          <p:cNvSpPr>
            <a:spLocks noGrp="1"/>
          </p:cNvSpPr>
          <p:nvPr>
            <p:ph type="body" sz="half" idx="16"/>
          </p:nvPr>
        </p:nvSpPr>
        <p:spPr>
          <a:xfrm>
            <a:off x="7703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4" name="Text Placeholder 3"/>
          <p:cNvSpPr>
            <a:spLocks noGrp="1"/>
          </p:cNvSpPr>
          <p:nvPr>
            <p:ph type="body" sz="half" idx="17"/>
          </p:nvPr>
        </p:nvSpPr>
        <p:spPr>
          <a:xfrm>
            <a:off x="6295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Rectangle 84"/>
          <p:cNvSpPr/>
          <p:nvPr userDrawn="1"/>
        </p:nvSpPr>
        <p:spPr>
          <a:xfrm>
            <a:off x="2587364" y="2943008"/>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userDrawn="1"/>
        </p:nvSpPr>
        <p:spPr>
          <a:xfrm>
            <a:off x="2587364" y="1189491"/>
            <a:ext cx="1914644" cy="168614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Picture Placeholder 7"/>
          <p:cNvSpPr>
            <a:spLocks noGrp="1"/>
          </p:cNvSpPr>
          <p:nvPr>
            <p:ph type="pic" sz="quarter" idx="18" hasCustomPrompt="1"/>
          </p:nvPr>
        </p:nvSpPr>
        <p:spPr>
          <a:xfrm>
            <a:off x="2640804"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88" name="Text Placeholder 3"/>
          <p:cNvSpPr>
            <a:spLocks noGrp="1"/>
          </p:cNvSpPr>
          <p:nvPr>
            <p:ph type="body" sz="half" idx="19"/>
          </p:nvPr>
        </p:nvSpPr>
        <p:spPr>
          <a:xfrm>
            <a:off x="2833928"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9" name="Text Placeholder 3"/>
          <p:cNvSpPr>
            <a:spLocks noGrp="1"/>
          </p:cNvSpPr>
          <p:nvPr>
            <p:ph type="body" sz="half" idx="20"/>
          </p:nvPr>
        </p:nvSpPr>
        <p:spPr>
          <a:xfrm>
            <a:off x="2693105"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0" name="Rectangle 89"/>
          <p:cNvSpPr/>
          <p:nvPr userDrawn="1"/>
        </p:nvSpPr>
        <p:spPr>
          <a:xfrm>
            <a:off x="4638575" y="2943008"/>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userDrawn="1"/>
        </p:nvSpPr>
        <p:spPr>
          <a:xfrm>
            <a:off x="4638575" y="1189491"/>
            <a:ext cx="1914644" cy="168614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Picture Placeholder 7"/>
          <p:cNvSpPr>
            <a:spLocks noGrp="1"/>
          </p:cNvSpPr>
          <p:nvPr>
            <p:ph type="pic" sz="quarter" idx="21" hasCustomPrompt="1"/>
          </p:nvPr>
        </p:nvSpPr>
        <p:spPr>
          <a:xfrm>
            <a:off x="4692015"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3" name="Text Placeholder 3"/>
          <p:cNvSpPr>
            <a:spLocks noGrp="1"/>
          </p:cNvSpPr>
          <p:nvPr>
            <p:ph type="body" sz="half" idx="22"/>
          </p:nvPr>
        </p:nvSpPr>
        <p:spPr>
          <a:xfrm>
            <a:off x="4885139"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4" name="Text Placeholder 3"/>
          <p:cNvSpPr>
            <a:spLocks noGrp="1"/>
          </p:cNvSpPr>
          <p:nvPr>
            <p:ph type="body" sz="half" idx="23"/>
          </p:nvPr>
        </p:nvSpPr>
        <p:spPr>
          <a:xfrm>
            <a:off x="4744316"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95" name="Rectangle 94"/>
          <p:cNvSpPr/>
          <p:nvPr userDrawn="1"/>
        </p:nvSpPr>
        <p:spPr>
          <a:xfrm>
            <a:off x="6679006" y="2943008"/>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userDrawn="1"/>
        </p:nvSpPr>
        <p:spPr>
          <a:xfrm>
            <a:off x="6679006" y="1189491"/>
            <a:ext cx="1914644" cy="1686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Picture Placeholder 7"/>
          <p:cNvSpPr>
            <a:spLocks noGrp="1"/>
          </p:cNvSpPr>
          <p:nvPr>
            <p:ph type="pic" sz="quarter" idx="24" hasCustomPrompt="1"/>
          </p:nvPr>
        </p:nvSpPr>
        <p:spPr>
          <a:xfrm>
            <a:off x="6732446" y="1242330"/>
            <a:ext cx="1810424" cy="1556303"/>
          </a:xfrm>
          <a:prstGeom prst="rect">
            <a:avLst/>
          </a:prstGeom>
          <a:ln>
            <a:noFill/>
          </a:ln>
        </p:spPr>
        <p:txBody>
          <a:bodyPr bIns="274320" anchor="b"/>
          <a:lstStyle>
            <a:lvl1pPr algn="ctr">
              <a:buNone/>
              <a:defRPr sz="1200">
                <a:solidFill>
                  <a:schemeClr val="bg1"/>
                </a:solidFill>
              </a:defRPr>
            </a:lvl1pPr>
          </a:lstStyle>
          <a:p>
            <a:r>
              <a:rPr lang="en-US" dirty="0" smtClean="0"/>
              <a:t>Image Holder</a:t>
            </a:r>
            <a:endParaRPr lang="en-US" dirty="0"/>
          </a:p>
        </p:txBody>
      </p:sp>
      <p:sp>
        <p:nvSpPr>
          <p:cNvPr id="98" name="Text Placeholder 3"/>
          <p:cNvSpPr>
            <a:spLocks noGrp="1"/>
          </p:cNvSpPr>
          <p:nvPr>
            <p:ph type="body" sz="half" idx="25"/>
          </p:nvPr>
        </p:nvSpPr>
        <p:spPr>
          <a:xfrm>
            <a:off x="6925570" y="3068877"/>
            <a:ext cx="1421516" cy="381730"/>
          </a:xfrm>
          <a:prstGeom prst="rect">
            <a:avLst/>
          </a:prstGeom>
        </p:spPr>
        <p:txBody>
          <a:bodyPr wrap="square" lIns="0" tIns="0" rIns="0" bIns="0" anchor="t">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99" name="Text Placeholder 3"/>
          <p:cNvSpPr>
            <a:spLocks noGrp="1"/>
          </p:cNvSpPr>
          <p:nvPr>
            <p:ph type="body" sz="half" idx="26"/>
          </p:nvPr>
        </p:nvSpPr>
        <p:spPr>
          <a:xfrm>
            <a:off x="6784747" y="3443294"/>
            <a:ext cx="1703163" cy="108489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5"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3352800" y="1056575"/>
            <a:ext cx="2438400" cy="2437670"/>
          </a:xfrm>
          <a:prstGeom prst="ellipse">
            <a:avLst/>
          </a:prstGeom>
          <a:ln w="28575">
            <a:solidFill>
              <a:schemeClr val="accent1"/>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9" name="Text Placeholder 3"/>
          <p:cNvSpPr>
            <a:spLocks noGrp="1"/>
          </p:cNvSpPr>
          <p:nvPr>
            <p:ph type="body" sz="half" idx="16"/>
          </p:nvPr>
        </p:nvSpPr>
        <p:spPr>
          <a:xfrm>
            <a:off x="741295" y="3770970"/>
            <a:ext cx="1421516" cy="381730"/>
          </a:xfrm>
          <a:prstGeom prst="rect">
            <a:avLst/>
          </a:prstGeom>
        </p:spPr>
        <p:txBody>
          <a:bodyPr wrap="non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Text Placeholder 3"/>
          <p:cNvSpPr>
            <a:spLocks noGrp="1"/>
          </p:cNvSpPr>
          <p:nvPr>
            <p:ph type="body" sz="half" idx="31"/>
          </p:nvPr>
        </p:nvSpPr>
        <p:spPr>
          <a:xfrm>
            <a:off x="2546030" y="4401350"/>
            <a:ext cx="1421516" cy="381730"/>
          </a:xfrm>
          <a:prstGeom prst="rect">
            <a:avLst/>
          </a:prstGeom>
        </p:spPr>
        <p:txBody>
          <a:bodyPr wrap="non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2" name="Text Placeholder 3"/>
          <p:cNvSpPr>
            <a:spLocks noGrp="1"/>
          </p:cNvSpPr>
          <p:nvPr>
            <p:ph type="body" sz="half" idx="32"/>
          </p:nvPr>
        </p:nvSpPr>
        <p:spPr>
          <a:xfrm>
            <a:off x="5124638" y="4401350"/>
            <a:ext cx="1421516" cy="381730"/>
          </a:xfrm>
          <a:prstGeom prst="rect">
            <a:avLst/>
          </a:prstGeom>
        </p:spPr>
        <p:txBody>
          <a:bodyPr wrap="non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3" name="Text Placeholder 3"/>
          <p:cNvSpPr>
            <a:spLocks noGrp="1"/>
          </p:cNvSpPr>
          <p:nvPr>
            <p:ph type="body" sz="half" idx="33"/>
          </p:nvPr>
        </p:nvSpPr>
        <p:spPr>
          <a:xfrm>
            <a:off x="6934188" y="3770970"/>
            <a:ext cx="1421516" cy="381730"/>
          </a:xfrm>
          <a:prstGeom prst="rect">
            <a:avLst/>
          </a:prstGeom>
        </p:spPr>
        <p:txBody>
          <a:bodyPr wrap="none" lIns="0" tIns="0" rIns="0" bIns="0" anchor="t">
            <a:noAutofit/>
          </a:bodyPr>
          <a:lstStyle>
            <a:lvl1pPr marL="0" indent="0" algn="ctr">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4" name="Text Placeholder 3"/>
          <p:cNvSpPr>
            <a:spLocks noGrp="1"/>
          </p:cNvSpPr>
          <p:nvPr>
            <p:ph type="body" sz="half" idx="34"/>
          </p:nvPr>
        </p:nvSpPr>
        <p:spPr>
          <a:xfrm>
            <a:off x="3858125" y="3875210"/>
            <a:ext cx="1421516" cy="381730"/>
          </a:xfrm>
          <a:prstGeom prst="rect">
            <a:avLst/>
          </a:prstGeom>
        </p:spPr>
        <p:txBody>
          <a:bodyPr wrap="non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5" name="Picture Placeholder 7"/>
          <p:cNvSpPr>
            <a:spLocks noGrp="1"/>
          </p:cNvSpPr>
          <p:nvPr>
            <p:ph type="pic" sz="quarter" idx="10" hasCustomPrompt="1"/>
          </p:nvPr>
        </p:nvSpPr>
        <p:spPr>
          <a:xfrm>
            <a:off x="505649" y="1808947"/>
            <a:ext cx="1892808" cy="1892243"/>
          </a:xfrm>
          <a:prstGeom prst="ellipse">
            <a:avLst/>
          </a:prstGeom>
          <a:ln w="28575">
            <a:solidFill>
              <a:schemeClr val="accent5"/>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3" name="Picture Placeholder 7"/>
          <p:cNvSpPr>
            <a:spLocks noGrp="1"/>
          </p:cNvSpPr>
          <p:nvPr>
            <p:ph type="pic" sz="quarter" idx="18" hasCustomPrompt="1"/>
          </p:nvPr>
        </p:nvSpPr>
        <p:spPr>
          <a:xfrm>
            <a:off x="2310384" y="2460982"/>
            <a:ext cx="1892808" cy="1892243"/>
          </a:xfrm>
          <a:prstGeom prst="ellipse">
            <a:avLst/>
          </a:prstGeom>
          <a:ln w="28575">
            <a:solidFill>
              <a:schemeClr val="accent2"/>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3" name="Picture Placeholder 7"/>
          <p:cNvSpPr>
            <a:spLocks noGrp="1"/>
          </p:cNvSpPr>
          <p:nvPr>
            <p:ph type="pic" sz="quarter" idx="26" hasCustomPrompt="1"/>
          </p:nvPr>
        </p:nvSpPr>
        <p:spPr>
          <a:xfrm>
            <a:off x="4888992" y="2460982"/>
            <a:ext cx="1892808" cy="1892243"/>
          </a:xfrm>
          <a:prstGeom prst="ellipse">
            <a:avLst/>
          </a:prstGeom>
          <a:ln w="28575">
            <a:solidFill>
              <a:schemeClr val="accent3"/>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3" name="Picture Placeholder 7"/>
          <p:cNvSpPr>
            <a:spLocks noGrp="1"/>
          </p:cNvSpPr>
          <p:nvPr>
            <p:ph type="pic" sz="quarter" idx="30" hasCustomPrompt="1"/>
          </p:nvPr>
        </p:nvSpPr>
        <p:spPr>
          <a:xfrm>
            <a:off x="6698542" y="1808947"/>
            <a:ext cx="1892808" cy="1892243"/>
          </a:xfrm>
          <a:prstGeom prst="ellipse">
            <a:avLst/>
          </a:prstGeom>
          <a:ln w="28575">
            <a:solidFill>
              <a:schemeClr val="accent6"/>
            </a:solid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725836" y="1453376"/>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31" name="Picture Placeholder 7"/>
          <p:cNvSpPr>
            <a:spLocks noGrp="1"/>
          </p:cNvSpPr>
          <p:nvPr>
            <p:ph type="pic" sz="quarter" idx="10" hasCustomPrompt="1"/>
          </p:nvPr>
        </p:nvSpPr>
        <p:spPr>
          <a:xfrm>
            <a:off x="449487" y="1472627"/>
            <a:ext cx="1169764" cy="1169415"/>
          </a:xfrm>
          <a:prstGeom prst="teardrop">
            <a:avLst/>
          </a:prstGeom>
          <a:ln w="28575">
            <a:solidFill>
              <a:schemeClr val="accent1"/>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32" name="Text Placeholder 3"/>
          <p:cNvSpPr>
            <a:spLocks noGrp="1"/>
          </p:cNvSpPr>
          <p:nvPr>
            <p:ph type="body" sz="half" idx="15"/>
          </p:nvPr>
        </p:nvSpPr>
        <p:spPr>
          <a:xfrm>
            <a:off x="1725836"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67" name="Text Placeholder 3"/>
          <p:cNvSpPr>
            <a:spLocks noGrp="1"/>
          </p:cNvSpPr>
          <p:nvPr>
            <p:ph type="body" sz="half" idx="17"/>
          </p:nvPr>
        </p:nvSpPr>
        <p:spPr>
          <a:xfrm>
            <a:off x="4486274" y="1453376"/>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68" name="Picture Placeholder 7"/>
          <p:cNvSpPr>
            <a:spLocks noGrp="1"/>
          </p:cNvSpPr>
          <p:nvPr>
            <p:ph type="pic" sz="quarter" idx="18" hasCustomPrompt="1"/>
          </p:nvPr>
        </p:nvSpPr>
        <p:spPr>
          <a:xfrm>
            <a:off x="3209925" y="1472627"/>
            <a:ext cx="1169764" cy="1169415"/>
          </a:xfrm>
          <a:prstGeom prst="teardrop">
            <a:avLst/>
          </a:prstGeom>
          <a:ln w="28575">
            <a:solidFill>
              <a:schemeClr val="accent2"/>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19"/>
          </p:nvPr>
        </p:nvSpPr>
        <p:spPr>
          <a:xfrm>
            <a:off x="448627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0"/>
          </p:nvPr>
        </p:nvSpPr>
        <p:spPr>
          <a:xfrm>
            <a:off x="7248524" y="1453376"/>
            <a:ext cx="1388839" cy="381730"/>
          </a:xfrm>
          <a:prstGeom prst="rect">
            <a:avLst/>
          </a:prstGeom>
        </p:spPr>
        <p:txBody>
          <a:bodyPr wrap="square" lIns="0" tIns="0" rIns="0" bIns="0" anchor="t">
            <a:noAutofit/>
          </a:bodyPr>
          <a:lstStyle>
            <a:lvl1pPr marL="0" indent="0" algn="l">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1" name="Picture Placeholder 7"/>
          <p:cNvSpPr>
            <a:spLocks noGrp="1"/>
          </p:cNvSpPr>
          <p:nvPr>
            <p:ph type="pic" sz="quarter" idx="21" hasCustomPrompt="1"/>
          </p:nvPr>
        </p:nvSpPr>
        <p:spPr>
          <a:xfrm>
            <a:off x="5972175" y="1472627"/>
            <a:ext cx="1169764" cy="1169415"/>
          </a:xfrm>
          <a:prstGeom prst="teardrop">
            <a:avLst/>
          </a:prstGeom>
          <a:ln w="28575">
            <a:solidFill>
              <a:schemeClr val="accent3"/>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2" name="Text Placeholder 3"/>
          <p:cNvSpPr>
            <a:spLocks noGrp="1"/>
          </p:cNvSpPr>
          <p:nvPr>
            <p:ph type="body" sz="half" idx="22"/>
          </p:nvPr>
        </p:nvSpPr>
        <p:spPr>
          <a:xfrm>
            <a:off x="7248524" y="1866293"/>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3" name="Text Placeholder 3"/>
          <p:cNvSpPr>
            <a:spLocks noGrp="1"/>
          </p:cNvSpPr>
          <p:nvPr>
            <p:ph type="body" sz="half" idx="23"/>
          </p:nvPr>
        </p:nvSpPr>
        <p:spPr>
          <a:xfrm>
            <a:off x="1725836" y="2987508"/>
            <a:ext cx="1388839" cy="381730"/>
          </a:xfrm>
          <a:prstGeom prst="rect">
            <a:avLst/>
          </a:prstGeom>
        </p:spPr>
        <p:txBody>
          <a:bodyPr wrap="square" lIns="0" tIns="0" rIns="0" bIns="0" anchor="t">
            <a:noAutofit/>
          </a:bodyPr>
          <a:lstStyle>
            <a:lvl1pPr marL="0" indent="0" algn="l">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4" name="Picture Placeholder 7"/>
          <p:cNvSpPr>
            <a:spLocks noGrp="1"/>
          </p:cNvSpPr>
          <p:nvPr>
            <p:ph type="pic" sz="quarter" idx="24" hasCustomPrompt="1"/>
          </p:nvPr>
        </p:nvSpPr>
        <p:spPr>
          <a:xfrm>
            <a:off x="449487" y="3006759"/>
            <a:ext cx="1169764" cy="1169415"/>
          </a:xfrm>
          <a:prstGeom prst="teardrop">
            <a:avLst/>
          </a:prstGeom>
          <a:ln w="28575">
            <a:solidFill>
              <a:schemeClr val="accent4"/>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5" name="Text Placeholder 3"/>
          <p:cNvSpPr>
            <a:spLocks noGrp="1"/>
          </p:cNvSpPr>
          <p:nvPr>
            <p:ph type="body" sz="half" idx="25"/>
          </p:nvPr>
        </p:nvSpPr>
        <p:spPr>
          <a:xfrm>
            <a:off x="1725836"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6" name="Text Placeholder 3"/>
          <p:cNvSpPr>
            <a:spLocks noGrp="1"/>
          </p:cNvSpPr>
          <p:nvPr>
            <p:ph type="body" sz="half" idx="26"/>
          </p:nvPr>
        </p:nvSpPr>
        <p:spPr>
          <a:xfrm>
            <a:off x="4486274" y="2987508"/>
            <a:ext cx="1388839" cy="381730"/>
          </a:xfrm>
          <a:prstGeom prst="rect">
            <a:avLst/>
          </a:prstGeom>
        </p:spPr>
        <p:txBody>
          <a:bodyPr wrap="square" lIns="0" tIns="0" rIns="0" bIns="0" anchor="t">
            <a:noAutofit/>
          </a:bodyPr>
          <a:lstStyle>
            <a:lvl1pPr marL="0" indent="0" algn="l">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77" name="Picture Placeholder 7"/>
          <p:cNvSpPr>
            <a:spLocks noGrp="1"/>
          </p:cNvSpPr>
          <p:nvPr>
            <p:ph type="pic" sz="quarter" idx="27" hasCustomPrompt="1"/>
          </p:nvPr>
        </p:nvSpPr>
        <p:spPr>
          <a:xfrm>
            <a:off x="3209925" y="3006759"/>
            <a:ext cx="1169764" cy="1169415"/>
          </a:xfrm>
          <a:prstGeom prst="teardrop">
            <a:avLst/>
          </a:prstGeom>
          <a:ln w="28575">
            <a:solidFill>
              <a:schemeClr val="accent5"/>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78" name="Text Placeholder 3"/>
          <p:cNvSpPr>
            <a:spLocks noGrp="1"/>
          </p:cNvSpPr>
          <p:nvPr>
            <p:ph type="body" sz="half" idx="28"/>
          </p:nvPr>
        </p:nvSpPr>
        <p:spPr>
          <a:xfrm>
            <a:off x="448627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9" name="Text Placeholder 3"/>
          <p:cNvSpPr>
            <a:spLocks noGrp="1"/>
          </p:cNvSpPr>
          <p:nvPr>
            <p:ph type="body" sz="half" idx="29"/>
          </p:nvPr>
        </p:nvSpPr>
        <p:spPr>
          <a:xfrm>
            <a:off x="7248524" y="2987508"/>
            <a:ext cx="1388839" cy="381730"/>
          </a:xfrm>
          <a:prstGeom prst="rect">
            <a:avLst/>
          </a:prstGeom>
        </p:spPr>
        <p:txBody>
          <a:bodyPr wrap="square" lIns="0" tIns="0" rIns="0" bIns="0" anchor="t">
            <a:noAutofit/>
          </a:bodyPr>
          <a:lstStyle>
            <a:lvl1pPr marL="0" indent="0" algn="l">
              <a:buNone/>
              <a:defRPr sz="1100" b="1" baseline="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a:p>
            <a:pPr lvl="0"/>
            <a:endParaRPr lang="en-US" dirty="0" smtClean="0"/>
          </a:p>
        </p:txBody>
      </p:sp>
      <p:sp>
        <p:nvSpPr>
          <p:cNvPr id="80" name="Picture Placeholder 7"/>
          <p:cNvSpPr>
            <a:spLocks noGrp="1"/>
          </p:cNvSpPr>
          <p:nvPr>
            <p:ph type="pic" sz="quarter" idx="30" hasCustomPrompt="1"/>
          </p:nvPr>
        </p:nvSpPr>
        <p:spPr>
          <a:xfrm>
            <a:off x="5972175" y="3006759"/>
            <a:ext cx="1169764" cy="1169415"/>
          </a:xfrm>
          <a:prstGeom prst="teardrop">
            <a:avLst/>
          </a:prstGeom>
          <a:ln w="28575">
            <a:solidFill>
              <a:schemeClr val="accent6"/>
            </a:solidFill>
          </a:ln>
        </p:spPr>
        <p:txBody>
          <a:bodyPr bIns="182880" anchor="b"/>
          <a:lstStyle>
            <a:lvl1pPr algn="ctr">
              <a:buNone/>
              <a:defRPr sz="9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31"/>
          </p:nvPr>
        </p:nvSpPr>
        <p:spPr>
          <a:xfrm>
            <a:off x="7248524" y="3400425"/>
            <a:ext cx="1388839" cy="857858"/>
          </a:xfrm>
          <a:prstGeom prst="rect">
            <a:avLst/>
          </a:prstGeom>
        </p:spPr>
        <p:txBody>
          <a:bodyPr wrap="square" lIns="0" tIns="0" rIns="0" bIns="0" anchor="t">
            <a:noAutofit/>
          </a:bodyPr>
          <a:lstStyle>
            <a:lvl1pPr marL="0" indent="0" algn="l">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Oval 2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67991" y="1472626"/>
            <a:ext cx="1421516" cy="1421092"/>
          </a:xfrm>
          <a:prstGeom prst="roundRect">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4" name="Picture Placeholder 7"/>
          <p:cNvSpPr>
            <a:spLocks noGrp="1"/>
          </p:cNvSpPr>
          <p:nvPr>
            <p:ph type="pic" sz="quarter" idx="18" hasCustomPrompt="1"/>
          </p:nvPr>
        </p:nvSpPr>
        <p:spPr>
          <a:xfrm>
            <a:off x="2822643" y="1472626"/>
            <a:ext cx="1421516" cy="1421092"/>
          </a:xfrm>
          <a:prstGeom prst="roundRect">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7" name="Picture Placeholder 7"/>
          <p:cNvSpPr>
            <a:spLocks noGrp="1"/>
          </p:cNvSpPr>
          <p:nvPr>
            <p:ph type="pic" sz="quarter" idx="21" hasCustomPrompt="1"/>
          </p:nvPr>
        </p:nvSpPr>
        <p:spPr>
          <a:xfrm>
            <a:off x="4829092" y="1472626"/>
            <a:ext cx="1421516" cy="1421092"/>
          </a:xfrm>
          <a:prstGeom prst="roundRect">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0" name="Picture Placeholder 7"/>
          <p:cNvSpPr>
            <a:spLocks noGrp="1"/>
          </p:cNvSpPr>
          <p:nvPr>
            <p:ph type="pic" sz="quarter" idx="24" hasCustomPrompt="1"/>
          </p:nvPr>
        </p:nvSpPr>
        <p:spPr>
          <a:xfrm>
            <a:off x="6835350" y="1472626"/>
            <a:ext cx="1421516" cy="1421092"/>
          </a:xfrm>
          <a:prstGeom prst="roundRect">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0" y="1133821"/>
            <a:ext cx="2773585"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5" hasCustomPrompt="1"/>
          </p:nvPr>
        </p:nvSpPr>
        <p:spPr>
          <a:xfrm>
            <a:off x="6362429" y="1133821"/>
            <a:ext cx="2781572" cy="213145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1" name="Rectangle 30"/>
          <p:cNvSpPr/>
          <p:nvPr/>
        </p:nvSpPr>
        <p:spPr>
          <a:xfrm>
            <a:off x="2773585" y="1133822"/>
            <a:ext cx="3588844" cy="2131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2" name="Picture Placeholder 7"/>
          <p:cNvSpPr>
            <a:spLocks noGrp="1"/>
          </p:cNvSpPr>
          <p:nvPr>
            <p:ph type="pic" sz="quarter" idx="15" hasCustomPrompt="1"/>
          </p:nvPr>
        </p:nvSpPr>
        <p:spPr>
          <a:xfrm>
            <a:off x="4514392" y="1073969"/>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3" name="Picture Placeholder 7"/>
          <p:cNvSpPr>
            <a:spLocks noGrp="1"/>
          </p:cNvSpPr>
          <p:nvPr>
            <p:ph type="pic" sz="quarter" idx="16" hasCustomPrompt="1"/>
          </p:nvPr>
        </p:nvSpPr>
        <p:spPr>
          <a:xfrm>
            <a:off x="4514392" y="2571750"/>
            <a:ext cx="3974883"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7" name="Picture Placeholder 7"/>
          <p:cNvSpPr>
            <a:spLocks noGrp="1"/>
          </p:cNvSpPr>
          <p:nvPr>
            <p:ph type="pic" sz="quarter" idx="15" hasCustomPrompt="1"/>
          </p:nvPr>
        </p:nvSpPr>
        <p:spPr>
          <a:xfrm>
            <a:off x="653855" y="1122093"/>
            <a:ext cx="1834811" cy="2844844"/>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8" name="Picture Placeholder 7"/>
          <p:cNvSpPr>
            <a:spLocks noGrp="1"/>
          </p:cNvSpPr>
          <p:nvPr>
            <p:ph type="pic" sz="quarter" idx="16" hasCustomPrompt="1"/>
          </p:nvPr>
        </p:nvSpPr>
        <p:spPr>
          <a:xfrm>
            <a:off x="2671040"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1" name="Picture Placeholder 7"/>
          <p:cNvSpPr>
            <a:spLocks noGrp="1"/>
          </p:cNvSpPr>
          <p:nvPr>
            <p:ph type="pic" sz="quarter" idx="17" hasCustomPrompt="1"/>
          </p:nvPr>
        </p:nvSpPr>
        <p:spPr>
          <a:xfrm>
            <a:off x="6700526" y="1122093"/>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2" name="Picture Placeholder 7"/>
          <p:cNvSpPr>
            <a:spLocks noGrp="1"/>
          </p:cNvSpPr>
          <p:nvPr>
            <p:ph type="pic" sz="quarter" idx="18" hasCustomPrompt="1"/>
          </p:nvPr>
        </p:nvSpPr>
        <p:spPr>
          <a:xfrm>
            <a:off x="4658482" y="2619875"/>
            <a:ext cx="1779495" cy="1347062"/>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grpSp>
        <p:nvGrpSpPr>
          <p:cNvPr id="33" name="Group 32"/>
          <p:cNvGrpSpPr/>
          <p:nvPr userDrawn="1"/>
        </p:nvGrpSpPr>
        <p:grpSpPr>
          <a:xfrm>
            <a:off x="2664561" y="2570470"/>
            <a:ext cx="1785974" cy="1396467"/>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
          <p:cNvGrpSpPr/>
          <p:nvPr userDrawn="1"/>
        </p:nvGrpSpPr>
        <p:grpSpPr>
          <a:xfrm>
            <a:off x="6694047" y="2562850"/>
            <a:ext cx="1785974" cy="1404087"/>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2"/>
          <p:cNvGrpSpPr/>
          <p:nvPr userDrawn="1"/>
        </p:nvGrpSpPr>
        <p:grpSpPr>
          <a:xfrm>
            <a:off x="4658482" y="1122093"/>
            <a:ext cx="1785974" cy="1407182"/>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4" name="Group 43"/>
          <p:cNvGrpSpPr/>
          <p:nvPr userDrawn="1"/>
        </p:nvGrpSpPr>
        <p:grpSpPr>
          <a:xfrm>
            <a:off x="4750079" y="1430890"/>
            <a:ext cx="1785974" cy="104409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p:cNvGrpSpPr/>
          <p:nvPr userDrawn="1"/>
        </p:nvGrpSpPr>
        <p:grpSpPr>
          <a:xfrm>
            <a:off x="6707505" y="1430890"/>
            <a:ext cx="1785974" cy="104409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p:cNvGrpSpPr/>
          <p:nvPr userDrawn="1"/>
        </p:nvGrpSpPr>
        <p:grpSpPr>
          <a:xfrm>
            <a:off x="4750079" y="2517098"/>
            <a:ext cx="1785974" cy="1045251"/>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3" name="Group 52"/>
          <p:cNvGrpSpPr/>
          <p:nvPr userDrawn="1"/>
        </p:nvGrpSpPr>
        <p:grpSpPr>
          <a:xfrm>
            <a:off x="6707505" y="2517098"/>
            <a:ext cx="1785974" cy="1045251"/>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Picture Placeholder 7"/>
          <p:cNvSpPr>
            <a:spLocks noGrp="1"/>
          </p:cNvSpPr>
          <p:nvPr>
            <p:ph type="pic" sz="quarter" idx="15" hasCustomPrompt="1"/>
          </p:nvPr>
        </p:nvSpPr>
        <p:spPr>
          <a:xfrm>
            <a:off x="668891" y="1430890"/>
            <a:ext cx="3884059" cy="213146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9" name="Oval 1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29" name="Round Same Side Corner Rectangle 28"/>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0" name="Slide Number Placeholder 4"/>
          <p:cNvSpPr>
            <a:spLocks noGrp="1"/>
          </p:cNvSpPr>
          <p:nvPr>
            <p:ph type="sldNum" sz="quarter" idx="1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Picture Placeholder 7"/>
          <p:cNvSpPr>
            <a:spLocks noGrp="1"/>
          </p:cNvSpPr>
          <p:nvPr>
            <p:ph type="pic" sz="quarter" idx="15" hasCustomPrompt="1"/>
          </p:nvPr>
        </p:nvSpPr>
        <p:spPr>
          <a:xfrm>
            <a:off x="0" y="1002843"/>
            <a:ext cx="9127832" cy="2254948"/>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6" name="Picture Placeholder 7"/>
          <p:cNvSpPr>
            <a:spLocks noGrp="1"/>
          </p:cNvSpPr>
          <p:nvPr>
            <p:ph type="pic" sz="quarter" idx="15" hasCustomPrompt="1"/>
          </p:nvPr>
        </p:nvSpPr>
        <p:spPr>
          <a:xfrm>
            <a:off x="622826"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Picture Placeholder 7"/>
          <p:cNvSpPr>
            <a:spLocks noGrp="1"/>
          </p:cNvSpPr>
          <p:nvPr>
            <p:ph type="pic" sz="quarter" idx="16" hasCustomPrompt="1"/>
          </p:nvPr>
        </p:nvSpPr>
        <p:spPr>
          <a:xfrm>
            <a:off x="5512017" y="1026128"/>
            <a:ext cx="2968376" cy="391711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txBox="1">
            <a:spLocks/>
          </p:cNvSpPr>
          <p:nvPr userDrawn="1"/>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000" b="1" i="0" u="none" strike="noStrike" kern="1200" cap="none" spc="0" normalizeH="0" baseline="0" noProof="0" smtClean="0">
                <a:ln>
                  <a:noFill/>
                </a:ln>
                <a:solidFill>
                  <a:schemeClr val="tx1">
                    <a:lumMod val="25000"/>
                    <a:lumOff val="75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chemeClr val="tx1">
                  <a:lumMod val="25000"/>
                  <a:lumOff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right)">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443246"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4" name="Rectangle 3"/>
          <p:cNvSpPr/>
          <p:nvPr userDrawn="1"/>
        </p:nvSpPr>
        <p:spPr>
          <a:xfrm>
            <a:off x="443246" y="2416390"/>
            <a:ext cx="2602149" cy="42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3" name="Text Placeholder 3"/>
          <p:cNvSpPr>
            <a:spLocks noGrp="1"/>
          </p:cNvSpPr>
          <p:nvPr>
            <p:ph type="body" sz="half" idx="17"/>
          </p:nvPr>
        </p:nvSpPr>
        <p:spPr>
          <a:xfrm>
            <a:off x="510621"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4" name="Picture Placeholder 7"/>
          <p:cNvSpPr>
            <a:spLocks noGrp="1"/>
          </p:cNvSpPr>
          <p:nvPr>
            <p:ph type="pic" sz="quarter" idx="18" hasCustomPrompt="1"/>
          </p:nvPr>
        </p:nvSpPr>
        <p:spPr>
          <a:xfrm>
            <a:off x="3258150"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5" name="Rectangle 14"/>
          <p:cNvSpPr/>
          <p:nvPr userDrawn="1"/>
        </p:nvSpPr>
        <p:spPr>
          <a:xfrm>
            <a:off x="3258150" y="2416390"/>
            <a:ext cx="2602149" cy="4209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3"/>
          <p:cNvSpPr>
            <a:spLocks noGrp="1"/>
          </p:cNvSpPr>
          <p:nvPr>
            <p:ph type="body" sz="half" idx="19"/>
          </p:nvPr>
        </p:nvSpPr>
        <p:spPr>
          <a:xfrm>
            <a:off x="3325525"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7" name="Picture Placeholder 7"/>
          <p:cNvSpPr>
            <a:spLocks noGrp="1"/>
          </p:cNvSpPr>
          <p:nvPr>
            <p:ph type="pic" sz="quarter" idx="20" hasCustomPrompt="1"/>
          </p:nvPr>
        </p:nvSpPr>
        <p:spPr>
          <a:xfrm>
            <a:off x="6071075" y="106233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8" name="Rectangle 17"/>
          <p:cNvSpPr/>
          <p:nvPr userDrawn="1"/>
        </p:nvSpPr>
        <p:spPr>
          <a:xfrm>
            <a:off x="6071075" y="2416390"/>
            <a:ext cx="2602149" cy="4209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3"/>
          <p:cNvSpPr>
            <a:spLocks noGrp="1"/>
          </p:cNvSpPr>
          <p:nvPr>
            <p:ph type="body" sz="half" idx="21"/>
          </p:nvPr>
        </p:nvSpPr>
        <p:spPr>
          <a:xfrm>
            <a:off x="6138450" y="252226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0" name="Picture Placeholder 7"/>
          <p:cNvSpPr>
            <a:spLocks noGrp="1"/>
          </p:cNvSpPr>
          <p:nvPr>
            <p:ph type="pic" sz="quarter" idx="22" hasCustomPrompt="1"/>
          </p:nvPr>
        </p:nvSpPr>
        <p:spPr>
          <a:xfrm>
            <a:off x="443246"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1" name="Rectangle 20"/>
          <p:cNvSpPr/>
          <p:nvPr userDrawn="1"/>
        </p:nvSpPr>
        <p:spPr>
          <a:xfrm>
            <a:off x="443246" y="4347120"/>
            <a:ext cx="2602149" cy="4209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Placeholder 3"/>
          <p:cNvSpPr>
            <a:spLocks noGrp="1"/>
          </p:cNvSpPr>
          <p:nvPr>
            <p:ph type="body" sz="half" idx="23"/>
          </p:nvPr>
        </p:nvSpPr>
        <p:spPr>
          <a:xfrm>
            <a:off x="510621"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3" name="Picture Placeholder 7"/>
          <p:cNvSpPr>
            <a:spLocks noGrp="1"/>
          </p:cNvSpPr>
          <p:nvPr>
            <p:ph type="pic" sz="quarter" idx="24" hasCustomPrompt="1"/>
          </p:nvPr>
        </p:nvSpPr>
        <p:spPr>
          <a:xfrm>
            <a:off x="3258150"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4" name="Rectangle 23"/>
          <p:cNvSpPr/>
          <p:nvPr userDrawn="1"/>
        </p:nvSpPr>
        <p:spPr>
          <a:xfrm>
            <a:off x="3258150" y="4347120"/>
            <a:ext cx="2602149" cy="4209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3"/>
          <p:cNvSpPr>
            <a:spLocks noGrp="1"/>
          </p:cNvSpPr>
          <p:nvPr>
            <p:ph type="body" sz="half" idx="25"/>
          </p:nvPr>
        </p:nvSpPr>
        <p:spPr>
          <a:xfrm>
            <a:off x="3325525"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Picture Placeholder 7"/>
          <p:cNvSpPr>
            <a:spLocks noGrp="1"/>
          </p:cNvSpPr>
          <p:nvPr>
            <p:ph type="pic" sz="quarter" idx="26" hasCustomPrompt="1"/>
          </p:nvPr>
        </p:nvSpPr>
        <p:spPr>
          <a:xfrm>
            <a:off x="6071075" y="2993063"/>
            <a:ext cx="2602150" cy="1354057"/>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27" name="Rectangle 26"/>
          <p:cNvSpPr/>
          <p:nvPr userDrawn="1"/>
        </p:nvSpPr>
        <p:spPr>
          <a:xfrm>
            <a:off x="6071075" y="4347120"/>
            <a:ext cx="2602149" cy="4209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3"/>
          <p:cNvSpPr>
            <a:spLocks noGrp="1"/>
          </p:cNvSpPr>
          <p:nvPr>
            <p:ph type="body" sz="half" idx="27"/>
          </p:nvPr>
        </p:nvSpPr>
        <p:spPr>
          <a:xfrm>
            <a:off x="6138450" y="4452995"/>
            <a:ext cx="2493566"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9" name="Oval 2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Rectangle 9"/>
          <p:cNvSpPr/>
          <p:nvPr userDrawn="1"/>
        </p:nvSpPr>
        <p:spPr>
          <a:xfrm>
            <a:off x="506970" y="3506082"/>
            <a:ext cx="18113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2556160" y="3506082"/>
            <a:ext cx="18113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7"/>
          <p:cNvSpPr>
            <a:spLocks noGrp="1"/>
          </p:cNvSpPr>
          <p:nvPr>
            <p:ph type="pic" sz="quarter" idx="15" hasCustomPrompt="1"/>
          </p:nvPr>
        </p:nvSpPr>
        <p:spPr>
          <a:xfrm>
            <a:off x="506970" y="1178543"/>
            <a:ext cx="3869193"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9" name="Oval 8"/>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4" name="Rectangle 13"/>
          <p:cNvSpPr/>
          <p:nvPr userDrawn="1"/>
        </p:nvSpPr>
        <p:spPr>
          <a:xfrm>
            <a:off x="-7985" y="1073968"/>
            <a:ext cx="3160757" cy="2131459"/>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7"/>
          <p:cNvSpPr>
            <a:spLocks noGrp="1"/>
          </p:cNvSpPr>
          <p:nvPr>
            <p:ph type="pic" sz="quarter" idx="15" hasCustomPrompt="1"/>
          </p:nvPr>
        </p:nvSpPr>
        <p:spPr>
          <a:xfrm>
            <a:off x="3152772" y="1073968"/>
            <a:ext cx="5991228" cy="2131459"/>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Oval 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10" name="Picture Placeholder 7"/>
          <p:cNvSpPr>
            <a:spLocks noGrp="1"/>
          </p:cNvSpPr>
          <p:nvPr>
            <p:ph type="pic" sz="quarter" idx="10" hasCustomPrompt="1"/>
          </p:nvPr>
        </p:nvSpPr>
        <p:spPr>
          <a:xfrm>
            <a:off x="0" y="1"/>
            <a:ext cx="9127831" cy="2974997"/>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8_02">
    <p:spTree>
      <p:nvGrpSpPr>
        <p:cNvPr id="1" name=""/>
        <p:cNvGrpSpPr/>
        <p:nvPr/>
      </p:nvGrpSpPr>
      <p:grpSpPr>
        <a:xfrm>
          <a:off x="0" y="0"/>
          <a:ext cx="0" cy="0"/>
          <a:chOff x="0" y="0"/>
          <a:chExt cx="0" cy="0"/>
        </a:xfrm>
      </p:grpSpPr>
      <p:sp>
        <p:nvSpPr>
          <p:cNvPr id="5" name="Oval 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8" name="Picture Placeholder 7"/>
          <p:cNvSpPr>
            <a:spLocks noGrp="1"/>
          </p:cNvSpPr>
          <p:nvPr>
            <p:ph type="pic" sz="quarter" idx="10" hasCustomPrompt="1"/>
          </p:nvPr>
        </p:nvSpPr>
        <p:spPr>
          <a:xfrm>
            <a:off x="0" y="2"/>
            <a:ext cx="9127831" cy="3666282"/>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60456"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4788842" y="1229499"/>
            <a:ext cx="3681115" cy="3225991"/>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ic12">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9"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0" name="Oval 9"/>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43683" y="1477217"/>
            <a:ext cx="3697888" cy="2783019"/>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4"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4687214" y="0"/>
            <a:ext cx="4456786" cy="514350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smtClean="0"/>
              <a:t>Image Holder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365438"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51" name="Picture Placeholder 7"/>
          <p:cNvSpPr>
            <a:spLocks noGrp="1"/>
          </p:cNvSpPr>
          <p:nvPr>
            <p:ph type="pic" sz="quarter" idx="15" hasCustomPrompt="1"/>
          </p:nvPr>
        </p:nvSpPr>
        <p:spPr>
          <a:xfrm>
            <a:off x="4628355" y="2994298"/>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2" name="Picture Placeholder 7"/>
          <p:cNvSpPr>
            <a:spLocks noGrp="1"/>
          </p:cNvSpPr>
          <p:nvPr>
            <p:ph type="pic" sz="quarter" idx="16" hasCustomPrompt="1"/>
          </p:nvPr>
        </p:nvSpPr>
        <p:spPr>
          <a:xfrm>
            <a:off x="2511238"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53" name="Picture Placeholder 7"/>
          <p:cNvSpPr>
            <a:spLocks noGrp="1"/>
          </p:cNvSpPr>
          <p:nvPr>
            <p:ph type="pic" sz="quarter" idx="17" hasCustomPrompt="1"/>
          </p:nvPr>
        </p:nvSpPr>
        <p:spPr>
          <a:xfrm>
            <a:off x="6746296" y="1208553"/>
            <a:ext cx="2007972" cy="165130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6" name="Rectangle 35"/>
          <p:cNvSpPr/>
          <p:nvPr userDrawn="1"/>
        </p:nvSpPr>
        <p:spPr>
          <a:xfrm>
            <a:off x="2511238" y="2859857"/>
            <a:ext cx="2007972" cy="178574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000" dirty="0" smtClean="0">
              <a:latin typeface="FontAwesome" pitchFamily="2" charset="0"/>
            </a:endParaRPr>
          </a:p>
        </p:txBody>
      </p:sp>
      <p:sp>
        <p:nvSpPr>
          <p:cNvPr id="35" name="Rectangle 34"/>
          <p:cNvSpPr/>
          <p:nvPr userDrawn="1"/>
        </p:nvSpPr>
        <p:spPr>
          <a:xfrm>
            <a:off x="365438" y="1208553"/>
            <a:ext cx="2007972" cy="178574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endParaRPr lang="en-US" sz="4400" dirty="0" smtClean="0">
              <a:solidFill>
                <a:schemeClr val="bg1"/>
              </a:solidFill>
              <a:latin typeface="FontAwesome" pitchFamily="2" charset="0"/>
            </a:endParaRPr>
          </a:p>
        </p:txBody>
      </p:sp>
      <p:sp>
        <p:nvSpPr>
          <p:cNvPr id="39" name="Rectangle 38"/>
          <p:cNvSpPr/>
          <p:nvPr userDrawn="1"/>
        </p:nvSpPr>
        <p:spPr>
          <a:xfrm>
            <a:off x="4628355" y="1208552"/>
            <a:ext cx="2007972" cy="17857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spcBef>
                <a:spcPct val="20000"/>
              </a:spcBef>
              <a:defRPr/>
            </a:pPr>
            <a:r>
              <a:rPr lang="en-US" sz="1000" dirty="0" smtClean="0"/>
              <a:t> </a:t>
            </a:r>
          </a:p>
          <a:p>
            <a:pPr lvl="0" algn="ctr" defTabSz="914400">
              <a:spcBef>
                <a:spcPct val="20000"/>
              </a:spcBef>
              <a:defRPr/>
            </a:pPr>
            <a:r>
              <a:rPr lang="en-US" sz="1200" b="1" dirty="0" smtClean="0">
                <a:solidFill>
                  <a:schemeClr val="bg1">
                    <a:lumMod val="95000"/>
                  </a:schemeClr>
                </a:solidFill>
              </a:rPr>
              <a:t/>
            </a:r>
            <a:br>
              <a:rPr lang="en-US" sz="1200" b="1" dirty="0" smtClean="0">
                <a:solidFill>
                  <a:schemeClr val="bg1">
                    <a:lumMod val="95000"/>
                  </a:schemeClr>
                </a:solidFill>
              </a:rPr>
            </a:br>
            <a:r>
              <a:rPr lang="en-US" sz="1200" b="1" dirty="0" smtClean="0">
                <a:solidFill>
                  <a:schemeClr val="bg1">
                    <a:lumMod val="95000"/>
                  </a:schemeClr>
                </a:solidFill>
              </a:rPr>
              <a:t/>
            </a:r>
            <a:br>
              <a:rPr lang="en-US" sz="1200" b="1" dirty="0" smtClean="0">
                <a:solidFill>
                  <a:schemeClr val="bg1">
                    <a:lumMod val="95000"/>
                  </a:schemeClr>
                </a:solidFill>
              </a:rPr>
            </a:br>
            <a:endParaRPr lang="en-US" sz="1600" dirty="0">
              <a:solidFill>
                <a:schemeClr val="bg1">
                  <a:lumMod val="95000"/>
                </a:schemeClr>
              </a:solidFill>
            </a:endParaRPr>
          </a:p>
        </p:txBody>
      </p:sp>
      <p:sp>
        <p:nvSpPr>
          <p:cNvPr id="44" name="Rectangle 43"/>
          <p:cNvSpPr/>
          <p:nvPr userDrawn="1"/>
        </p:nvSpPr>
        <p:spPr>
          <a:xfrm>
            <a:off x="6746296" y="2859857"/>
            <a:ext cx="2007972" cy="178574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spcBef>
                <a:spcPct val="20000"/>
              </a:spcBef>
              <a:defRPr/>
            </a:pPr>
            <a:endParaRPr lang="en-US" sz="1200" b="1" dirty="0" smtClean="0">
              <a:solidFill>
                <a:schemeClr val="bg1">
                  <a:lumMod val="95000"/>
                </a:schemeClr>
              </a:solidFill>
            </a:endParaRPr>
          </a:p>
        </p:txBody>
      </p:sp>
      <p:sp>
        <p:nvSpPr>
          <p:cNvPr id="14" name="Oval 13"/>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4714725" y="1646263"/>
            <a:ext cx="3773217" cy="2023461"/>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8" name="Picture Placeholder 7"/>
          <p:cNvSpPr>
            <a:spLocks noGrp="1"/>
          </p:cNvSpPr>
          <p:nvPr>
            <p:ph type="pic" sz="quarter" idx="10" hasCustomPrompt="1"/>
          </p:nvPr>
        </p:nvSpPr>
        <p:spPr>
          <a:xfrm>
            <a:off x="643682" y="1636638"/>
            <a:ext cx="3773217" cy="2033086"/>
          </a:xfrm>
          <a:prstGeom prst="downArrowCallout">
            <a:avLst>
              <a:gd name="adj1" fmla="val 50000"/>
              <a:gd name="adj2" fmla="val 11967"/>
              <a:gd name="adj3" fmla="val 7487"/>
              <a:gd name="adj4" fmla="val 92647"/>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40" name="Text Placeholder 3"/>
          <p:cNvSpPr>
            <a:spLocks noGrp="1"/>
          </p:cNvSpPr>
          <p:nvPr>
            <p:ph type="body" sz="half" idx="15"/>
          </p:nvPr>
        </p:nvSpPr>
        <p:spPr>
          <a:xfrm>
            <a:off x="648949"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2" name="Text Placeholder 3"/>
          <p:cNvSpPr>
            <a:spLocks noGrp="1"/>
          </p:cNvSpPr>
          <p:nvPr>
            <p:ph type="body" sz="half" idx="17"/>
          </p:nvPr>
        </p:nvSpPr>
        <p:spPr>
          <a:xfrm>
            <a:off x="643681" y="3688974"/>
            <a:ext cx="3773218"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Text Placeholder 3"/>
          <p:cNvSpPr>
            <a:spLocks noGrp="1"/>
          </p:cNvSpPr>
          <p:nvPr>
            <p:ph type="body" sz="half" idx="23"/>
          </p:nvPr>
        </p:nvSpPr>
        <p:spPr>
          <a:xfrm>
            <a:off x="4719992" y="3894926"/>
            <a:ext cx="3762683" cy="635096"/>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2" name="Text Placeholder 3"/>
          <p:cNvSpPr>
            <a:spLocks noGrp="1"/>
          </p:cNvSpPr>
          <p:nvPr>
            <p:ph type="body" sz="half" idx="25"/>
          </p:nvPr>
        </p:nvSpPr>
        <p:spPr>
          <a:xfrm>
            <a:off x="4714724" y="3688974"/>
            <a:ext cx="3773218"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2" name="Rectangle 31"/>
          <p:cNvSpPr/>
          <p:nvPr userDrawn="1"/>
        </p:nvSpPr>
        <p:spPr>
          <a:xfrm>
            <a:off x="648948" y="1254235"/>
            <a:ext cx="376268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Text Placeholder 3"/>
          <p:cNvSpPr>
            <a:spLocks noGrp="1"/>
          </p:cNvSpPr>
          <p:nvPr>
            <p:ph type="body" sz="half" idx="16"/>
          </p:nvPr>
        </p:nvSpPr>
        <p:spPr>
          <a:xfrm>
            <a:off x="672532"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0" name="Rectangle 59"/>
          <p:cNvSpPr/>
          <p:nvPr userDrawn="1"/>
        </p:nvSpPr>
        <p:spPr>
          <a:xfrm>
            <a:off x="4719991" y="1254235"/>
            <a:ext cx="376268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Text Placeholder 3"/>
          <p:cNvSpPr>
            <a:spLocks noGrp="1"/>
          </p:cNvSpPr>
          <p:nvPr>
            <p:ph type="body" sz="half" idx="24"/>
          </p:nvPr>
        </p:nvSpPr>
        <p:spPr>
          <a:xfrm>
            <a:off x="4743575" y="1330017"/>
            <a:ext cx="3715517"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3" name="Oval 2"/>
          <p:cNvSpPr/>
          <p:nvPr userDrawn="1"/>
        </p:nvSpPr>
        <p:spPr>
          <a:xfrm>
            <a:off x="8627123" y="4655948"/>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542299" y="4649249"/>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643683"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648950"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643681" y="3660399"/>
            <a:ext cx="2493566"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648949" y="1282810"/>
            <a:ext cx="2486604"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742617"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0" name="Picture Placeholder 7"/>
          <p:cNvSpPr>
            <a:spLocks noGrp="1"/>
          </p:cNvSpPr>
          <p:nvPr>
            <p:ph type="pic" sz="quarter" idx="18" hasCustomPrompt="1"/>
          </p:nvPr>
        </p:nvSpPr>
        <p:spPr>
          <a:xfrm>
            <a:off x="333375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1" name="Text Placeholder 3"/>
          <p:cNvSpPr>
            <a:spLocks noGrp="1"/>
          </p:cNvSpPr>
          <p:nvPr>
            <p:ph type="body" sz="half" idx="19"/>
          </p:nvPr>
        </p:nvSpPr>
        <p:spPr>
          <a:xfrm>
            <a:off x="333901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0"/>
          </p:nvPr>
        </p:nvSpPr>
        <p:spPr>
          <a:xfrm>
            <a:off x="3333750" y="3660399"/>
            <a:ext cx="2493566"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Rectangle 82"/>
          <p:cNvSpPr/>
          <p:nvPr userDrawn="1"/>
        </p:nvSpPr>
        <p:spPr>
          <a:xfrm>
            <a:off x="3339018" y="1282810"/>
            <a:ext cx="2486604"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Text Placeholder 3"/>
          <p:cNvSpPr>
            <a:spLocks noGrp="1"/>
          </p:cNvSpPr>
          <p:nvPr>
            <p:ph type="body" sz="half" idx="21"/>
          </p:nvPr>
        </p:nvSpPr>
        <p:spPr>
          <a:xfrm>
            <a:off x="343268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5" name="Picture Placeholder 7"/>
          <p:cNvSpPr>
            <a:spLocks noGrp="1"/>
          </p:cNvSpPr>
          <p:nvPr>
            <p:ph type="pic" sz="quarter" idx="22" hasCustomPrompt="1"/>
          </p:nvPr>
        </p:nvSpPr>
        <p:spPr>
          <a:xfrm>
            <a:off x="6019802" y="1665213"/>
            <a:ext cx="2491870"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86" name="Text Placeholder 3"/>
          <p:cNvSpPr>
            <a:spLocks noGrp="1"/>
          </p:cNvSpPr>
          <p:nvPr>
            <p:ph type="body" sz="half" idx="23"/>
          </p:nvPr>
        </p:nvSpPr>
        <p:spPr>
          <a:xfrm>
            <a:off x="6025069" y="3866351"/>
            <a:ext cx="2486604"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7" name="Text Placeholder 3"/>
          <p:cNvSpPr>
            <a:spLocks noGrp="1"/>
          </p:cNvSpPr>
          <p:nvPr>
            <p:ph type="body" sz="half" idx="24"/>
          </p:nvPr>
        </p:nvSpPr>
        <p:spPr>
          <a:xfrm>
            <a:off x="6019800" y="3660399"/>
            <a:ext cx="2493566"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8" name="Rectangle 87"/>
          <p:cNvSpPr/>
          <p:nvPr userDrawn="1"/>
        </p:nvSpPr>
        <p:spPr>
          <a:xfrm>
            <a:off x="6025068" y="1282810"/>
            <a:ext cx="2486604"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9" name="Text Placeholder 3"/>
          <p:cNvSpPr>
            <a:spLocks noGrp="1"/>
          </p:cNvSpPr>
          <p:nvPr>
            <p:ph type="body" sz="half" idx="25"/>
          </p:nvPr>
        </p:nvSpPr>
        <p:spPr>
          <a:xfrm>
            <a:off x="6118736" y="1372937"/>
            <a:ext cx="2299268"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70750"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520611"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515342" y="3565149"/>
            <a:ext cx="193805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76016" y="1203267"/>
            <a:ext cx="1867713"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646371"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1" name="Picture Placeholder 7"/>
          <p:cNvSpPr>
            <a:spLocks noGrp="1"/>
          </p:cNvSpPr>
          <p:nvPr>
            <p:ph type="pic" sz="quarter" idx="18" hasCustomPrompt="1"/>
          </p:nvPr>
        </p:nvSpPr>
        <p:spPr>
          <a:xfrm>
            <a:off x="2633722"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2" name="Text Placeholder 3"/>
          <p:cNvSpPr>
            <a:spLocks noGrp="1"/>
          </p:cNvSpPr>
          <p:nvPr>
            <p:ph type="body" sz="half" idx="19"/>
          </p:nvPr>
        </p:nvSpPr>
        <p:spPr>
          <a:xfrm>
            <a:off x="2583583"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3" name="Text Placeholder 3"/>
          <p:cNvSpPr>
            <a:spLocks noGrp="1"/>
          </p:cNvSpPr>
          <p:nvPr>
            <p:ph type="body" sz="half" idx="20"/>
          </p:nvPr>
        </p:nvSpPr>
        <p:spPr>
          <a:xfrm>
            <a:off x="2578314" y="3565149"/>
            <a:ext cx="193805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4" name="Rectangle 43"/>
          <p:cNvSpPr/>
          <p:nvPr userDrawn="1"/>
        </p:nvSpPr>
        <p:spPr>
          <a:xfrm>
            <a:off x="2638988" y="1203267"/>
            <a:ext cx="1867713"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Text Placeholder 3"/>
          <p:cNvSpPr>
            <a:spLocks noGrp="1"/>
          </p:cNvSpPr>
          <p:nvPr>
            <p:ph type="body" sz="half" idx="21"/>
          </p:nvPr>
        </p:nvSpPr>
        <p:spPr>
          <a:xfrm>
            <a:off x="2709343"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6" name="Picture Placeholder 7"/>
          <p:cNvSpPr>
            <a:spLocks noGrp="1"/>
          </p:cNvSpPr>
          <p:nvPr>
            <p:ph type="pic" sz="quarter" idx="22" hasCustomPrompt="1"/>
          </p:nvPr>
        </p:nvSpPr>
        <p:spPr>
          <a:xfrm>
            <a:off x="4684531"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47" name="Text Placeholder 3"/>
          <p:cNvSpPr>
            <a:spLocks noGrp="1"/>
          </p:cNvSpPr>
          <p:nvPr>
            <p:ph type="body" sz="half" idx="23"/>
          </p:nvPr>
        </p:nvSpPr>
        <p:spPr>
          <a:xfrm>
            <a:off x="4634392"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8" name="Text Placeholder 3"/>
          <p:cNvSpPr>
            <a:spLocks noGrp="1"/>
          </p:cNvSpPr>
          <p:nvPr>
            <p:ph type="body" sz="half" idx="24"/>
          </p:nvPr>
        </p:nvSpPr>
        <p:spPr>
          <a:xfrm>
            <a:off x="4629123" y="3565149"/>
            <a:ext cx="193805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49" name="Rectangle 48"/>
          <p:cNvSpPr/>
          <p:nvPr userDrawn="1"/>
        </p:nvSpPr>
        <p:spPr>
          <a:xfrm>
            <a:off x="4689797" y="1203267"/>
            <a:ext cx="1867713"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0" name="Text Placeholder 3"/>
          <p:cNvSpPr>
            <a:spLocks noGrp="1"/>
          </p:cNvSpPr>
          <p:nvPr>
            <p:ph type="body" sz="half" idx="25"/>
          </p:nvPr>
        </p:nvSpPr>
        <p:spPr>
          <a:xfrm>
            <a:off x="4760152"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6" name="Picture Placeholder 7"/>
          <p:cNvSpPr>
            <a:spLocks noGrp="1"/>
          </p:cNvSpPr>
          <p:nvPr>
            <p:ph type="pic" sz="quarter" idx="26" hasCustomPrompt="1"/>
          </p:nvPr>
        </p:nvSpPr>
        <p:spPr>
          <a:xfrm>
            <a:off x="6722908" y="1585670"/>
            <a:ext cx="1871668" cy="1892243"/>
          </a:xfrm>
          <a:prstGeom prst="downArrowCallout">
            <a:avLst>
              <a:gd name="adj1" fmla="val 35178"/>
              <a:gd name="adj2" fmla="val 13059"/>
              <a:gd name="adj3" fmla="val 7566"/>
              <a:gd name="adj4" fmla="val 92434"/>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57" name="Text Placeholder 3"/>
          <p:cNvSpPr>
            <a:spLocks noGrp="1"/>
          </p:cNvSpPr>
          <p:nvPr>
            <p:ph type="body" sz="half" idx="27"/>
          </p:nvPr>
        </p:nvSpPr>
        <p:spPr>
          <a:xfrm>
            <a:off x="6672769" y="3771101"/>
            <a:ext cx="1932643"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8" name="Text Placeholder 3"/>
          <p:cNvSpPr>
            <a:spLocks noGrp="1"/>
          </p:cNvSpPr>
          <p:nvPr>
            <p:ph type="body" sz="half" idx="28"/>
          </p:nvPr>
        </p:nvSpPr>
        <p:spPr>
          <a:xfrm>
            <a:off x="6667500" y="3565149"/>
            <a:ext cx="193805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59" name="Rectangle 58"/>
          <p:cNvSpPr/>
          <p:nvPr userDrawn="1"/>
        </p:nvSpPr>
        <p:spPr>
          <a:xfrm>
            <a:off x="6728174" y="1203267"/>
            <a:ext cx="1867713"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Text Placeholder 3"/>
          <p:cNvSpPr>
            <a:spLocks noGrp="1"/>
          </p:cNvSpPr>
          <p:nvPr>
            <p:ph type="body" sz="half" idx="29"/>
          </p:nvPr>
        </p:nvSpPr>
        <p:spPr>
          <a:xfrm>
            <a:off x="6798529" y="1293394"/>
            <a:ext cx="1727003"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26" name="Oval 2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75" name="Picture Placeholder 7"/>
          <p:cNvSpPr>
            <a:spLocks noGrp="1"/>
          </p:cNvSpPr>
          <p:nvPr>
            <p:ph type="pic" sz="quarter" idx="10" hasCustomPrompt="1"/>
          </p:nvPr>
        </p:nvSpPr>
        <p:spPr>
          <a:xfrm>
            <a:off x="503083"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6" name="Text Placeholder 3"/>
          <p:cNvSpPr>
            <a:spLocks noGrp="1"/>
          </p:cNvSpPr>
          <p:nvPr>
            <p:ph type="body" sz="half" idx="15"/>
          </p:nvPr>
        </p:nvSpPr>
        <p:spPr>
          <a:xfrm>
            <a:off x="452945"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7" name="Text Placeholder 3"/>
          <p:cNvSpPr>
            <a:spLocks noGrp="1"/>
          </p:cNvSpPr>
          <p:nvPr>
            <p:ph type="body" sz="half" idx="17"/>
          </p:nvPr>
        </p:nvSpPr>
        <p:spPr>
          <a:xfrm>
            <a:off x="447675" y="3588601"/>
            <a:ext cx="1595234" cy="192780"/>
          </a:xfrm>
          <a:prstGeom prst="rect">
            <a:avLst/>
          </a:prstGeom>
        </p:spPr>
        <p:txBody>
          <a:bodyPr wrap="none" lIns="0" tIns="0" rIns="0" bIns="0" anchor="ctr">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8" name="Rectangle 77"/>
          <p:cNvSpPr/>
          <p:nvPr userDrawn="1"/>
        </p:nvSpPr>
        <p:spPr>
          <a:xfrm>
            <a:off x="508350" y="1217194"/>
            <a:ext cx="1537336" cy="3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Text Placeholder 3"/>
          <p:cNvSpPr>
            <a:spLocks noGrp="1"/>
          </p:cNvSpPr>
          <p:nvPr>
            <p:ph type="body" sz="half" idx="16"/>
          </p:nvPr>
        </p:nvSpPr>
        <p:spPr>
          <a:xfrm>
            <a:off x="566260"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3" name="Picture Placeholder 7"/>
          <p:cNvSpPr>
            <a:spLocks noGrp="1"/>
          </p:cNvSpPr>
          <p:nvPr>
            <p:ph type="pic" sz="quarter" idx="18" hasCustomPrompt="1"/>
          </p:nvPr>
        </p:nvSpPr>
        <p:spPr>
          <a:xfrm>
            <a:off x="2147332"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4" name="Text Placeholder 3"/>
          <p:cNvSpPr>
            <a:spLocks noGrp="1"/>
          </p:cNvSpPr>
          <p:nvPr>
            <p:ph type="body" sz="half" idx="19"/>
          </p:nvPr>
        </p:nvSpPr>
        <p:spPr>
          <a:xfrm>
            <a:off x="2097194"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Text Placeholder 3"/>
          <p:cNvSpPr>
            <a:spLocks noGrp="1"/>
          </p:cNvSpPr>
          <p:nvPr>
            <p:ph type="body" sz="half" idx="20"/>
          </p:nvPr>
        </p:nvSpPr>
        <p:spPr>
          <a:xfrm>
            <a:off x="2091924" y="3588601"/>
            <a:ext cx="1595234" cy="192780"/>
          </a:xfrm>
          <a:prstGeom prst="rect">
            <a:avLst/>
          </a:prstGeom>
        </p:spPr>
        <p:txBody>
          <a:bodyPr wrap="none" lIns="0" tIns="0" rIns="0" bIns="0" anchor="ctr">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6" name="Rectangle 65"/>
          <p:cNvSpPr/>
          <p:nvPr userDrawn="1"/>
        </p:nvSpPr>
        <p:spPr>
          <a:xfrm>
            <a:off x="2152599" y="1217194"/>
            <a:ext cx="1537336"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Text Placeholder 3"/>
          <p:cNvSpPr>
            <a:spLocks noGrp="1"/>
          </p:cNvSpPr>
          <p:nvPr>
            <p:ph type="body" sz="half" idx="21"/>
          </p:nvPr>
        </p:nvSpPr>
        <p:spPr>
          <a:xfrm>
            <a:off x="2210509"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68" name="Picture Placeholder 7"/>
          <p:cNvSpPr>
            <a:spLocks noGrp="1"/>
          </p:cNvSpPr>
          <p:nvPr>
            <p:ph type="pic" sz="quarter" idx="22" hasCustomPrompt="1"/>
          </p:nvPr>
        </p:nvSpPr>
        <p:spPr>
          <a:xfrm>
            <a:off x="3794548"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9" name="Text Placeholder 3"/>
          <p:cNvSpPr>
            <a:spLocks noGrp="1"/>
          </p:cNvSpPr>
          <p:nvPr>
            <p:ph type="body" sz="half" idx="23"/>
          </p:nvPr>
        </p:nvSpPr>
        <p:spPr>
          <a:xfrm>
            <a:off x="3744410"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70" name="Text Placeholder 3"/>
          <p:cNvSpPr>
            <a:spLocks noGrp="1"/>
          </p:cNvSpPr>
          <p:nvPr>
            <p:ph type="body" sz="half" idx="24"/>
          </p:nvPr>
        </p:nvSpPr>
        <p:spPr>
          <a:xfrm>
            <a:off x="3739140" y="3588601"/>
            <a:ext cx="1595234" cy="192780"/>
          </a:xfrm>
          <a:prstGeom prst="rect">
            <a:avLst/>
          </a:prstGeom>
        </p:spPr>
        <p:txBody>
          <a:bodyPr wrap="none" lIns="0" tIns="0" rIns="0" bIns="0" anchor="ctr">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1" name="Rectangle 70"/>
          <p:cNvSpPr/>
          <p:nvPr userDrawn="1"/>
        </p:nvSpPr>
        <p:spPr>
          <a:xfrm>
            <a:off x="3799815" y="1217194"/>
            <a:ext cx="1537336"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Text Placeholder 3"/>
          <p:cNvSpPr>
            <a:spLocks noGrp="1"/>
          </p:cNvSpPr>
          <p:nvPr>
            <p:ph type="body" sz="half" idx="25"/>
          </p:nvPr>
        </p:nvSpPr>
        <p:spPr>
          <a:xfrm>
            <a:off x="3857725"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73" name="Picture Placeholder 7"/>
          <p:cNvSpPr>
            <a:spLocks noGrp="1"/>
          </p:cNvSpPr>
          <p:nvPr>
            <p:ph type="pic" sz="quarter" idx="26" hasCustomPrompt="1"/>
          </p:nvPr>
        </p:nvSpPr>
        <p:spPr>
          <a:xfrm>
            <a:off x="5438435"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74" name="Text Placeholder 3"/>
          <p:cNvSpPr>
            <a:spLocks noGrp="1"/>
          </p:cNvSpPr>
          <p:nvPr>
            <p:ph type="body" sz="half" idx="27"/>
          </p:nvPr>
        </p:nvSpPr>
        <p:spPr>
          <a:xfrm>
            <a:off x="5388297"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8"/>
          </p:nvPr>
        </p:nvSpPr>
        <p:spPr>
          <a:xfrm>
            <a:off x="5383027" y="3588601"/>
            <a:ext cx="1595234" cy="192780"/>
          </a:xfrm>
          <a:prstGeom prst="rect">
            <a:avLst/>
          </a:prstGeom>
        </p:spPr>
        <p:txBody>
          <a:bodyPr wrap="none" lIns="0" tIns="0" rIns="0" bIns="0" anchor="ctr">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1" name="Rectangle 80"/>
          <p:cNvSpPr/>
          <p:nvPr userDrawn="1"/>
        </p:nvSpPr>
        <p:spPr>
          <a:xfrm>
            <a:off x="5443702" y="1217194"/>
            <a:ext cx="1537336" cy="381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2" name="Text Placeholder 3"/>
          <p:cNvSpPr>
            <a:spLocks noGrp="1"/>
          </p:cNvSpPr>
          <p:nvPr>
            <p:ph type="body" sz="half" idx="29"/>
          </p:nvPr>
        </p:nvSpPr>
        <p:spPr>
          <a:xfrm>
            <a:off x="5501612"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3" name="Picture Placeholder 7"/>
          <p:cNvSpPr>
            <a:spLocks noGrp="1"/>
          </p:cNvSpPr>
          <p:nvPr>
            <p:ph type="pic" sz="quarter" idx="30" hasCustomPrompt="1"/>
          </p:nvPr>
        </p:nvSpPr>
        <p:spPr>
          <a:xfrm>
            <a:off x="7077764" y="1599597"/>
            <a:ext cx="1540591" cy="1892243"/>
          </a:xfrm>
          <a:prstGeom prst="downArrowCallout">
            <a:avLst>
              <a:gd name="adj1" fmla="val 35178"/>
              <a:gd name="adj2" fmla="val 13059"/>
              <a:gd name="adj3" fmla="val 7566"/>
              <a:gd name="adj4" fmla="val 93840"/>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84" name="Text Placeholder 3"/>
          <p:cNvSpPr>
            <a:spLocks noGrp="1"/>
          </p:cNvSpPr>
          <p:nvPr>
            <p:ph type="body" sz="half" idx="31"/>
          </p:nvPr>
        </p:nvSpPr>
        <p:spPr>
          <a:xfrm>
            <a:off x="7027626" y="3794553"/>
            <a:ext cx="1590780" cy="635096"/>
          </a:xfrm>
          <a:prstGeom prst="rect">
            <a:avLst/>
          </a:prstGeom>
        </p:spPr>
        <p:txBody>
          <a:bodyPr wrap="non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5" name="Text Placeholder 3"/>
          <p:cNvSpPr>
            <a:spLocks noGrp="1"/>
          </p:cNvSpPr>
          <p:nvPr>
            <p:ph type="body" sz="half" idx="32"/>
          </p:nvPr>
        </p:nvSpPr>
        <p:spPr>
          <a:xfrm>
            <a:off x="7022356" y="3588601"/>
            <a:ext cx="1595234" cy="192780"/>
          </a:xfrm>
          <a:prstGeom prst="rect">
            <a:avLst/>
          </a:prstGeom>
        </p:spPr>
        <p:txBody>
          <a:bodyPr wrap="none" lIns="0" tIns="0" rIns="0" bIns="0" anchor="ctr">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86" name="Rectangle 85"/>
          <p:cNvSpPr/>
          <p:nvPr userDrawn="1"/>
        </p:nvSpPr>
        <p:spPr>
          <a:xfrm>
            <a:off x="7083031" y="1217194"/>
            <a:ext cx="1537336" cy="381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Text Placeholder 3"/>
          <p:cNvSpPr>
            <a:spLocks noGrp="1"/>
          </p:cNvSpPr>
          <p:nvPr>
            <p:ph type="body" sz="half" idx="33"/>
          </p:nvPr>
        </p:nvSpPr>
        <p:spPr>
          <a:xfrm>
            <a:off x="7140941" y="1307321"/>
            <a:ext cx="1421516"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smtClean="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31" name="Group 300"/>
          <p:cNvGrpSpPr/>
          <p:nvPr userDrawn="1"/>
        </p:nvGrpSpPr>
        <p:grpSpPr>
          <a:xfrm>
            <a:off x="459050" y="1404662"/>
            <a:ext cx="3882522" cy="2030568"/>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41" name="Picture Placeholder 7"/>
          <p:cNvSpPr>
            <a:spLocks noGrp="1"/>
          </p:cNvSpPr>
          <p:nvPr>
            <p:ph type="pic" sz="quarter" idx="10" hasCustomPrompt="1"/>
          </p:nvPr>
        </p:nvSpPr>
        <p:spPr>
          <a:xfrm>
            <a:off x="1079022" y="1510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1"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8" name="Group 29"/>
          <p:cNvGrpSpPr/>
          <p:nvPr userDrawn="1"/>
        </p:nvGrpSpPr>
        <p:grpSpPr>
          <a:xfrm>
            <a:off x="3834542" y="1298511"/>
            <a:ext cx="1474916" cy="3116663"/>
            <a:chOff x="3189614" y="1562392"/>
            <a:chExt cx="1474916"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20"/>
            <p:cNvGrpSpPr/>
            <p:nvPr/>
          </p:nvGrpSpPr>
          <p:grpSpPr>
            <a:xfrm>
              <a:off x="3189738" y="1991495"/>
              <a:ext cx="23663" cy="645898"/>
              <a:chOff x="3392428" y="1951545"/>
              <a:chExt cx="27432" cy="735419"/>
            </a:xfrm>
          </p:grpSpPr>
          <p:sp>
            <p:nvSpPr>
              <p:cNvPr id="26" name="Rectangle 25"/>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Picture Placeholder 7"/>
          <p:cNvSpPr>
            <a:spLocks noGrp="1"/>
          </p:cNvSpPr>
          <p:nvPr>
            <p:ph type="pic" sz="quarter" idx="10" hasCustomPrompt="1"/>
          </p:nvPr>
        </p:nvSpPr>
        <p:spPr>
          <a:xfrm>
            <a:off x="3951670" y="1727613"/>
            <a:ext cx="1256433" cy="228280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31" name="Oval 3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3273754"/>
            <a:ext cx="9144000" cy="186974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Line buttom"/>
          <p:cNvCxnSpPr/>
          <p:nvPr userDrawn="1"/>
        </p:nvCxnSpPr>
        <p:spPr>
          <a:xfrm>
            <a:off x="0" y="3273754"/>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3328989" y="1450783"/>
            <a:ext cx="2552732" cy="2031086"/>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smtClean="0"/>
                <a:t> </a:t>
              </a:r>
              <a:endParaRPr lang="en-US" dirty="0"/>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75000"/>
                    <a:lumOff val="2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36" name="Picture Placeholder 7"/>
          <p:cNvSpPr>
            <a:spLocks noGrp="1"/>
          </p:cNvSpPr>
          <p:nvPr>
            <p:ph type="pic" sz="quarter" idx="10" hasCustomPrompt="1"/>
          </p:nvPr>
        </p:nvSpPr>
        <p:spPr>
          <a:xfrm>
            <a:off x="3445151" y="1546974"/>
            <a:ext cx="2318183" cy="1310896"/>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5" name="Oval 14"/>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cxnSp>
        <p:nvCxnSpPr>
          <p:cNvPr id="18" name="Straight Line buttom"/>
          <p:cNvCxnSpPr/>
          <p:nvPr userDrawn="1"/>
        </p:nvCxnSpPr>
        <p:spPr>
          <a:xfrm>
            <a:off x="0" y="3272559"/>
            <a:ext cx="9144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3273754"/>
            <a:ext cx="9144000" cy="186974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29"/>
          <p:cNvGrpSpPr/>
          <p:nvPr userDrawn="1"/>
        </p:nvGrpSpPr>
        <p:grpSpPr>
          <a:xfrm>
            <a:off x="677589" y="1073968"/>
            <a:ext cx="1647737" cy="3481853"/>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90000"/>
                <a:lumOff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3401572" y="2289545"/>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3401572" y="2568092"/>
                <a:ext cx="18288" cy="118872"/>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4" name="Picture 43" descr="shadow.png"/>
          <p:cNvPicPr>
            <a:picLocks noChangeAspect="1"/>
          </p:cNvPicPr>
          <p:nvPr userDrawn="1"/>
        </p:nvPicPr>
        <p:blipFill>
          <a:blip r:embed="rId2" cstate="print">
            <a:biLevel thresh="50000"/>
          </a:blip>
          <a:stretch>
            <a:fillRect/>
          </a:stretch>
        </p:blipFill>
        <p:spPr>
          <a:xfrm>
            <a:off x="376045" y="4555821"/>
            <a:ext cx="2320732" cy="238125"/>
          </a:xfrm>
          <a:prstGeom prst="rect">
            <a:avLst/>
          </a:prstGeom>
        </p:spPr>
      </p:pic>
      <p:sp>
        <p:nvSpPr>
          <p:cNvPr id="45" name="Picture Placeholder 7"/>
          <p:cNvSpPr>
            <a:spLocks noGrp="1"/>
          </p:cNvSpPr>
          <p:nvPr>
            <p:ph type="pic" sz="quarter" idx="10" hasCustomPrompt="1"/>
          </p:nvPr>
        </p:nvSpPr>
        <p:spPr>
          <a:xfrm>
            <a:off x="808441" y="1563804"/>
            <a:ext cx="1403654" cy="2539833"/>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21" name="Group 20"/>
          <p:cNvGrpSpPr/>
          <p:nvPr userDrawn="1"/>
        </p:nvGrpSpPr>
        <p:grpSpPr>
          <a:xfrm>
            <a:off x="4168751" y="1201795"/>
            <a:ext cx="4400683" cy="3501414"/>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rgbClr val="231F20"/>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dirty="0" smtClean="0"/>
                <a:t> </a:t>
              </a:r>
              <a:endParaRPr lang="en-US" dirty="0"/>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7" name="Picture Placeholder 7"/>
          <p:cNvSpPr>
            <a:spLocks noGrp="1"/>
          </p:cNvSpPr>
          <p:nvPr>
            <p:ph type="pic" sz="quarter" idx="10" hasCustomPrompt="1"/>
          </p:nvPr>
        </p:nvSpPr>
        <p:spPr>
          <a:xfrm>
            <a:off x="4356720" y="1367618"/>
            <a:ext cx="4008623" cy="2259869"/>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3" name="Oval 12"/>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13" name="Group 12"/>
          <p:cNvGrpSpPr/>
          <p:nvPr userDrawn="1"/>
        </p:nvGrpSpPr>
        <p:grpSpPr>
          <a:xfrm>
            <a:off x="2908630" y="1255684"/>
            <a:ext cx="3326740" cy="431163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90000"/>
                  <a:lumOff val="1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Picture Placeholder 7"/>
          <p:cNvSpPr>
            <a:spLocks noGrp="1"/>
          </p:cNvSpPr>
          <p:nvPr>
            <p:ph type="pic" sz="quarter" idx="10" hasCustomPrompt="1"/>
          </p:nvPr>
        </p:nvSpPr>
        <p:spPr>
          <a:xfrm>
            <a:off x="3215040" y="1627755"/>
            <a:ext cx="2674525" cy="3576246"/>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21" name="Oval 2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grpSp>
        <p:nvGrpSpPr>
          <p:cNvPr id="41" name="Group 300"/>
          <p:cNvGrpSpPr/>
          <p:nvPr userDrawn="1"/>
        </p:nvGrpSpPr>
        <p:grpSpPr>
          <a:xfrm>
            <a:off x="747228" y="1481662"/>
            <a:ext cx="3882522" cy="2030568"/>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75000"/>
                  <a:lumOff val="2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0" name="Picture Placeholder 7"/>
          <p:cNvSpPr>
            <a:spLocks noGrp="1"/>
          </p:cNvSpPr>
          <p:nvPr>
            <p:ph type="pic" sz="quarter" idx="10" hasCustomPrompt="1"/>
          </p:nvPr>
        </p:nvSpPr>
        <p:spPr>
          <a:xfrm>
            <a:off x="1367200" y="1587190"/>
            <a:ext cx="2651372" cy="1635672"/>
          </a:xfrm>
          <a:prstGeom prst="rect">
            <a:avLst/>
          </a:prstGeom>
          <a:ln>
            <a:noFill/>
          </a:ln>
        </p:spPr>
        <p:txBody>
          <a:bodyPr bIns="45720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18" name="Oval 17"/>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18" name="Down Arrow Callout 17"/>
          <p:cNvSpPr/>
          <p:nvPr userDrawn="1"/>
        </p:nvSpPr>
        <p:spPr bwMode="auto">
          <a:xfrm>
            <a:off x="0" y="0"/>
            <a:ext cx="9144000" cy="2529116"/>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1" name="Picture Placeholder 7"/>
          <p:cNvSpPr>
            <a:spLocks noGrp="1"/>
          </p:cNvSpPr>
          <p:nvPr>
            <p:ph type="pic" sz="quarter" idx="10" hasCustomPrompt="1"/>
          </p:nvPr>
        </p:nvSpPr>
        <p:spPr>
          <a:xfrm>
            <a:off x="3749377" y="466776"/>
            <a:ext cx="1645246" cy="1644754"/>
          </a:xfrm>
          <a:prstGeom prst="ellipse">
            <a:avLst/>
          </a:prstGeom>
          <a:ln w="28575">
            <a:solidFill>
              <a:schemeClr val="accent1">
                <a:lumMod val="75000"/>
              </a:schemeClr>
            </a:solidFill>
          </a:ln>
        </p:spPr>
        <p:txBody>
          <a:bodyPr bIns="182880" anchor="b"/>
          <a:lstStyle>
            <a:lvl1pPr algn="ctr">
              <a:buNone/>
              <a:defRPr sz="1100">
                <a:solidFill>
                  <a:schemeClr val="tx1">
                    <a:lumMod val="50000"/>
                    <a:lumOff val="50000"/>
                  </a:schemeClr>
                </a:solidFill>
              </a:defRPr>
            </a:lvl1pPr>
          </a:lstStyle>
          <a:p>
            <a:r>
              <a:rPr lang="en-US" dirty="0" smtClean="0"/>
              <a:t>Image Holder</a:t>
            </a:r>
            <a:endParaRPr lang="en-US" dirty="0"/>
          </a:p>
        </p:txBody>
      </p:sp>
      <p:sp>
        <p:nvSpPr>
          <p:cNvPr id="6" name="Oval 5"/>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7" name="Flowchart: Off-page Connector 6"/>
          <p:cNvSpPr/>
          <p:nvPr userDrawn="1"/>
        </p:nvSpPr>
        <p:spPr>
          <a:xfrm rot="5400000">
            <a:off x="8760966" y="4685355"/>
            <a:ext cx="341769" cy="424295"/>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4"/>
          <p:cNvSpPr>
            <a:spLocks noGrp="1"/>
          </p:cNvSpPr>
          <p:nvPr>
            <p:ph type="sldNum" sz="quarter" idx="12"/>
          </p:nvPr>
        </p:nvSpPr>
        <p:spPr>
          <a:xfrm>
            <a:off x="8732404" y="4755650"/>
            <a:ext cx="457681" cy="274637"/>
          </a:xfrm>
          <a:prstGeom prst="rect">
            <a:avLst/>
          </a:prstGeom>
        </p:spPr>
        <p:txBody>
          <a:bodyPr anchor="ctr"/>
          <a:lstStyle>
            <a:lvl1pPr algn="ctr">
              <a:defRPr sz="1000" b="1">
                <a:solidFill>
                  <a:schemeClr val="tx1">
                    <a:lumMod val="75000"/>
                    <a:lumOff val="25000"/>
                  </a:schemeClr>
                </a:solidFill>
              </a:defRPr>
            </a:lvl1pPr>
          </a:lstStyle>
          <a:p>
            <a:fld id="{C136B7D2-B98C-44FD-8D04-7EC62A564975}" type="slidenum">
              <a:rPr lang="en-US" smtClean="0"/>
              <a:pPr/>
              <a:t>‹#›</a:t>
            </a:fld>
            <a:endParaRPr lang="en-US" dirty="0"/>
          </a:p>
        </p:txBody>
      </p:sp>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752600" y="267471"/>
            <a:ext cx="5638800" cy="353524"/>
          </a:xfrm>
          <a:prstGeom prst="rect">
            <a:avLst/>
          </a:prstGeom>
        </p:spPr>
        <p:txBody>
          <a:bodyPr wrap="none" lIns="0" tIns="0" rIns="0" bIns="0" anchor="ctr">
            <a:noAutofit/>
          </a:bodyPr>
          <a:lstStyle>
            <a:lvl1pPr algn="ctr">
              <a:defRPr sz="2400" b="1" baseline="0">
                <a:solidFill>
                  <a:schemeClr val="bg1">
                    <a:lumMod val="85000"/>
                  </a:schemeClr>
                </a:solidFill>
              </a:defRPr>
            </a:lvl1pPr>
          </a:lstStyle>
          <a:p>
            <a:r>
              <a:rPr lang="en-US" dirty="0" smtClean="0"/>
              <a:t>Click To Edit Master Title Style</a:t>
            </a:r>
            <a:endParaRPr lang="en-US" dirty="0"/>
          </a:p>
        </p:txBody>
      </p:sp>
      <p:sp>
        <p:nvSpPr>
          <p:cNvPr id="6" name="Text Placeholder 3"/>
          <p:cNvSpPr>
            <a:spLocks noGrp="1"/>
          </p:cNvSpPr>
          <p:nvPr>
            <p:ph type="body" sz="half" idx="2" hasCustomPrompt="1"/>
          </p:nvPr>
        </p:nvSpPr>
        <p:spPr>
          <a:xfrm>
            <a:off x="2514600" y="619462"/>
            <a:ext cx="4114800" cy="200746"/>
          </a:xfrm>
          <a:prstGeom prst="rect">
            <a:avLst/>
          </a:prstGeom>
        </p:spPr>
        <p:txBody>
          <a:bodyPr wrap="square" lIns="0" tIns="0" rIns="0" bIns="0" anchor="ctr">
            <a:noAutofit/>
          </a:bodyPr>
          <a:lstStyle>
            <a:lvl1pPr marL="0" indent="0" algn="ctr">
              <a:buNone/>
              <a:defRPr sz="1200" b="1" i="0" baseline="0">
                <a:solidFill>
                  <a:schemeClr val="bg1">
                    <a:lumMod val="85000"/>
                  </a:schemeClr>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19767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78269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Enter01">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lumMod val="85000"/>
                  </a:schemeClr>
                </a:solidFill>
              </a:defRPr>
            </a:lvl1pPr>
          </a:lstStyle>
          <a:p>
            <a:r>
              <a:rPr lang="en-US" dirty="0" smtClean="0"/>
              <a:t>Click To Edit Master Title Style</a:t>
            </a:r>
            <a:endParaRPr lang="en-US" dirty="0"/>
          </a:p>
        </p:txBody>
      </p:sp>
      <p:sp>
        <p:nvSpPr>
          <p:cNvPr id="10"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Subtext Goes Here</a:t>
            </a:r>
          </a:p>
        </p:txBody>
      </p:sp>
      <p:sp>
        <p:nvSpPr>
          <p:cNvPr id="11" name="Oval 10"/>
          <p:cNvSpPr/>
          <p:nvPr userDrawn="1"/>
        </p:nvSpPr>
        <p:spPr>
          <a:xfrm>
            <a:off x="166652" y="4692525"/>
            <a:ext cx="288035" cy="28803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4"/>
          <p:cNvSpPr>
            <a:spLocks noGrp="1"/>
          </p:cNvSpPr>
          <p:nvPr>
            <p:ph type="sldNum" sz="quarter" idx="12"/>
          </p:nvPr>
        </p:nvSpPr>
        <p:spPr>
          <a:xfrm>
            <a:off x="81829" y="4699224"/>
            <a:ext cx="457681" cy="274637"/>
          </a:xfrm>
          <a:prstGeom prst="rect">
            <a:avLst/>
          </a:prstGeom>
        </p:spPr>
        <p:txBody>
          <a:bodyPr anchor="ctr"/>
          <a:lstStyle>
            <a:lvl1pPr algn="ctr">
              <a:defRPr sz="1000" b="1">
                <a:solidFill>
                  <a:schemeClr val="tx1">
                    <a:lumMod val="25000"/>
                    <a:lumOff val="75000"/>
                  </a:schemeClr>
                </a:solidFill>
              </a:defRPr>
            </a:lvl1pPr>
          </a:lstStyle>
          <a:p>
            <a:fld id="{C136B7D2-B98C-44FD-8D04-7EC62A564975}" type="slidenum">
              <a:rPr lang="en-US" smtClean="0"/>
              <a:pPr/>
              <a:t>‹#›</a:t>
            </a:fld>
            <a:endParaRPr lang="en-US" dirty="0"/>
          </a:p>
        </p:txBody>
      </p:sp>
      <p:sp>
        <p:nvSpPr>
          <p:cNvPr id="14" name="Picture Placeholder 7"/>
          <p:cNvSpPr>
            <a:spLocks noGrp="1"/>
          </p:cNvSpPr>
          <p:nvPr>
            <p:ph type="pic" sz="quarter" idx="10" hasCustomPrompt="1"/>
          </p:nvPr>
        </p:nvSpPr>
        <p:spPr>
          <a:xfrm>
            <a:off x="6195156" y="1419753"/>
            <a:ext cx="2944764" cy="2783019"/>
          </a:xfrm>
          <a:prstGeom prst="downArrowCallout">
            <a:avLst>
              <a:gd name="adj1" fmla="val 15850"/>
              <a:gd name="adj2" fmla="val 3818"/>
              <a:gd name="adj3" fmla="val 3117"/>
              <a:gd name="adj4" fmla="val 96883"/>
            </a:avLst>
          </a:prstGeom>
          <a:ln>
            <a:noFill/>
          </a:ln>
        </p:spPr>
        <p:txBody>
          <a:bodyPr bIns="457200" anchor="b"/>
          <a:lstStyle>
            <a:lvl1pPr algn="ctr">
              <a:buNone/>
              <a:defRPr sz="1200">
                <a:solidFill>
                  <a:schemeClr val="tx1">
                    <a:lumMod val="50000"/>
                    <a:lumOff val="50000"/>
                  </a:schemeClr>
                </a:solidFill>
              </a:defRPr>
            </a:lvl1pPr>
          </a:lstStyle>
          <a:p>
            <a:r>
              <a:rPr lang="en-US" dirty="0" smtClean="0"/>
              <a:t>Image Holder</a:t>
            </a:r>
            <a:endParaRPr lang="en-US" dirty="0"/>
          </a:p>
        </p:txBody>
      </p:sp>
      <p:sp>
        <p:nvSpPr>
          <p:cNvPr id="16" name="Down Arrow Callout 15"/>
          <p:cNvSpPr/>
          <p:nvPr userDrawn="1"/>
        </p:nvSpPr>
        <p:spPr>
          <a:xfrm>
            <a:off x="2040" y="1419753"/>
            <a:ext cx="2901397" cy="2783019"/>
          </a:xfrm>
          <a:prstGeom prst="downArrowCallout">
            <a:avLst>
              <a:gd name="adj1" fmla="val 25000"/>
              <a:gd name="adj2" fmla="val 6698"/>
              <a:gd name="adj3" fmla="val 4369"/>
              <a:gd name="adj4" fmla="val 95631"/>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own Arrow Callout 16"/>
          <p:cNvSpPr/>
          <p:nvPr userDrawn="1"/>
        </p:nvSpPr>
        <p:spPr>
          <a:xfrm>
            <a:off x="2903437" y="1419753"/>
            <a:ext cx="3291719" cy="2783019"/>
          </a:xfrm>
          <a:prstGeom prst="downArrowCallout">
            <a:avLst>
              <a:gd name="adj1" fmla="val 25000"/>
              <a:gd name="adj2" fmla="val 6698"/>
              <a:gd name="adj3" fmla="val 4369"/>
              <a:gd name="adj4" fmla="val 95631"/>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94893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6262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72" r:id="rId2"/>
    <p:sldLayoutId id="2147483734" r:id="rId3"/>
    <p:sldLayoutId id="2147483695" r:id="rId4"/>
    <p:sldLayoutId id="2147483781" r:id="rId5"/>
    <p:sldLayoutId id="2147483786" r:id="rId6"/>
    <p:sldLayoutId id="2147483797" r:id="rId7"/>
    <p:sldLayoutId id="2147483798" r:id="rId8"/>
    <p:sldLayoutId id="2147483799" r:id="rId9"/>
    <p:sldLayoutId id="2147483800" r:id="rId10"/>
    <p:sldLayoutId id="2147483801" r:id="rId11"/>
    <p:sldLayoutId id="2147483788" r:id="rId12"/>
    <p:sldLayoutId id="2147483789" r:id="rId13"/>
    <p:sldLayoutId id="2147483766" r:id="rId14"/>
    <p:sldLayoutId id="2147483794" r:id="rId15"/>
    <p:sldLayoutId id="2147483795" r:id="rId16"/>
    <p:sldLayoutId id="2147483768" r:id="rId17"/>
    <p:sldLayoutId id="2147483769" r:id="rId18"/>
    <p:sldLayoutId id="2147483770" r:id="rId19"/>
    <p:sldLayoutId id="2147483752" r:id="rId20"/>
    <p:sldLayoutId id="2147483771" r:id="rId21"/>
    <p:sldLayoutId id="2147483790" r:id="rId22"/>
    <p:sldLayoutId id="2147483748" r:id="rId23"/>
    <p:sldLayoutId id="2147483754" r:id="rId24"/>
    <p:sldLayoutId id="2147483755" r:id="rId25"/>
    <p:sldLayoutId id="2147483756" r:id="rId26"/>
    <p:sldLayoutId id="2147483757" r:id="rId27"/>
    <p:sldLayoutId id="2147483796" r:id="rId28"/>
    <p:sldLayoutId id="2147483765" r:id="rId29"/>
    <p:sldLayoutId id="2147483758" r:id="rId30"/>
    <p:sldLayoutId id="2147483759" r:id="rId31"/>
    <p:sldLayoutId id="2147483760" r:id="rId32"/>
    <p:sldLayoutId id="2147483793" r:id="rId33"/>
    <p:sldLayoutId id="2147483761" r:id="rId34"/>
    <p:sldLayoutId id="2147483782" r:id="rId35"/>
    <p:sldLayoutId id="2147483784" r:id="rId36"/>
    <p:sldLayoutId id="2147483762" r:id="rId37"/>
    <p:sldLayoutId id="2147483753" r:id="rId38"/>
    <p:sldLayoutId id="2147483763" r:id="rId39"/>
    <p:sldLayoutId id="2147483749" r:id="rId40"/>
    <p:sldLayoutId id="2147483750" r:id="rId41"/>
    <p:sldLayoutId id="2147483751" r:id="rId42"/>
    <p:sldLayoutId id="2147483774" r:id="rId43"/>
    <p:sldLayoutId id="2147483775" r:id="rId44"/>
    <p:sldLayoutId id="2147483776" r:id="rId45"/>
    <p:sldLayoutId id="2147483777" r:id="rId46"/>
    <p:sldLayoutId id="2147483778" r:id="rId47"/>
    <p:sldLayoutId id="2147483779" r:id="rId48"/>
    <p:sldLayoutId id="2147483780" r:id="rId49"/>
    <p:sldLayoutId id="2147483791" r:id="rId50"/>
    <p:sldLayoutId id="2147483792" r:id="rId5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200149"/>
            <a:ext cx="9144000" cy="2743200"/>
          </a:xfrm>
        </p:spPr>
      </p:pic>
      <p:sp>
        <p:nvSpPr>
          <p:cNvPr id="17" name="Rounded Rectangle 16"/>
          <p:cNvSpPr/>
          <p:nvPr/>
        </p:nvSpPr>
        <p:spPr>
          <a:xfrm>
            <a:off x="942759" y="699523"/>
            <a:ext cx="7258482" cy="3744455"/>
          </a:xfrm>
          <a:prstGeom prst="roundRect">
            <a:avLst>
              <a:gd name="adj" fmla="val 4263"/>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8"/>
          <p:cNvGrpSpPr/>
          <p:nvPr/>
        </p:nvGrpSpPr>
        <p:grpSpPr>
          <a:xfrm>
            <a:off x="3717521" y="1256555"/>
            <a:ext cx="1708958" cy="1077320"/>
            <a:chOff x="1806864" y="1016361"/>
            <a:chExt cx="1843424" cy="921712"/>
          </a:xfrm>
          <a:solidFill>
            <a:schemeClr val="accent1">
              <a:lumMod val="40000"/>
              <a:lumOff val="60000"/>
              <a:alpha val="5000"/>
            </a:schemeClr>
          </a:solidFill>
        </p:grpSpPr>
        <p:sp>
          <p:nvSpPr>
            <p:cNvPr id="20" name="Right Triangle 19"/>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p:cNvSpPr txBox="1"/>
          <p:nvPr/>
        </p:nvSpPr>
        <p:spPr>
          <a:xfrm>
            <a:off x="2008489" y="2494607"/>
            <a:ext cx="5127023" cy="338554"/>
          </a:xfrm>
          <a:prstGeom prst="rect">
            <a:avLst/>
          </a:prstGeom>
          <a:noFill/>
        </p:spPr>
        <p:txBody>
          <a:bodyPr wrap="square" rtlCol="0">
            <a:spAutoFit/>
          </a:bodyPr>
          <a:lstStyle/>
          <a:p>
            <a:pPr algn="ctr"/>
            <a:r>
              <a:rPr lang="en-US" sz="1600" cap="all" dirty="0" smtClean="0"/>
              <a:t>Architecture Patterns</a:t>
            </a:r>
            <a:endParaRPr lang="en-US" sz="1600" dirty="0"/>
          </a:p>
        </p:txBody>
      </p:sp>
      <p:sp>
        <p:nvSpPr>
          <p:cNvPr id="5" name="TextBox 4"/>
          <p:cNvSpPr txBox="1"/>
          <p:nvPr/>
        </p:nvSpPr>
        <p:spPr>
          <a:xfrm>
            <a:off x="2757379" y="3247446"/>
            <a:ext cx="3629242" cy="307777"/>
          </a:xfrm>
          <a:prstGeom prst="rect">
            <a:avLst/>
          </a:prstGeom>
          <a:noFill/>
        </p:spPr>
        <p:txBody>
          <a:bodyPr wrap="square" rtlCol="0">
            <a:spAutoFit/>
          </a:bodyPr>
          <a:lstStyle/>
          <a:p>
            <a:pPr algn="ctr"/>
            <a:r>
              <a:rPr lang="en-US" sz="1400" dirty="0" smtClean="0"/>
              <a:t>Adding Tools to the Toolbox</a:t>
            </a:r>
          </a:p>
        </p:txBody>
      </p:sp>
      <p:sp>
        <p:nvSpPr>
          <p:cNvPr id="7" name="Rectangle 6"/>
          <p:cNvSpPr/>
          <p:nvPr/>
        </p:nvSpPr>
        <p:spPr>
          <a:xfrm rot="2700000">
            <a:off x="4478177" y="3714125"/>
            <a:ext cx="172820" cy="172820"/>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2959004" y="3800535"/>
            <a:ext cx="1368166"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816830" y="3800535"/>
            <a:ext cx="1310559" cy="0"/>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3717521" y="1180355"/>
            <a:ext cx="1708958" cy="1077320"/>
            <a:chOff x="565569" y="1487377"/>
            <a:chExt cx="1708958" cy="1077320"/>
          </a:xfrm>
        </p:grpSpPr>
        <p:grpSp>
          <p:nvGrpSpPr>
            <p:cNvPr id="13"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14" name="Right Triangle 13"/>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688990" y="1589891"/>
              <a:ext cx="1462116" cy="921712"/>
              <a:chOff x="1806864" y="1016361"/>
              <a:chExt cx="1843424" cy="921712"/>
            </a:xfrm>
          </p:grpSpPr>
          <p:sp>
            <p:nvSpPr>
              <p:cNvPr id="24" name="Right Triangle 23"/>
              <p:cNvSpPr/>
              <p:nvPr/>
            </p:nvSpPr>
            <p:spPr>
              <a:xfrm>
                <a:off x="2728576" y="1016361"/>
                <a:ext cx="921712" cy="9217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p:cNvSpPr/>
              <p:nvPr/>
            </p:nvSpPr>
            <p:spPr>
              <a:xfrm flipH="1">
                <a:off x="1806864" y="1016361"/>
                <a:ext cx="921712" cy="921712"/>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05472" y="1499238"/>
            <a:ext cx="685800" cy="685800"/>
          </a:xfrm>
          <a:prstGeom prst="rect">
            <a:avLst/>
          </a:prstGeom>
        </p:spPr>
      </p:pic>
    </p:spTree>
  </p:cSld>
  <p:clrMapOvr>
    <a:masterClrMapping/>
  </p:clrMapOvr>
  <p:transition advTm="6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0" y="1159456"/>
            <a:ext cx="2773585" cy="2080188"/>
          </a:xfrm>
        </p:spPr>
      </p:pic>
      <p:pic>
        <p:nvPicPr>
          <p:cNvPr id="42" name="Picture Placeholder 41"/>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6362429" y="1159456"/>
            <a:ext cx="2781572" cy="2080188"/>
          </a:xfrm>
        </p:spPr>
      </p:pic>
      <p:sp>
        <p:nvSpPr>
          <p:cNvPr id="29" name="Title 28"/>
          <p:cNvSpPr>
            <a:spLocks noGrp="1"/>
          </p:cNvSpPr>
          <p:nvPr>
            <p:ph type="title"/>
          </p:nvPr>
        </p:nvSpPr>
        <p:spPr/>
        <p:txBody>
          <a:bodyPr/>
          <a:lstStyle/>
          <a:p>
            <a:r>
              <a:rPr lang="en-US" dirty="0" smtClean="0"/>
              <a:t>Core vs Plugin</a:t>
            </a:r>
            <a:endParaRPr lang="en-US" dirty="0"/>
          </a:p>
        </p:txBody>
      </p:sp>
      <p:sp>
        <p:nvSpPr>
          <p:cNvPr id="30" name="Text Placeholder 29"/>
          <p:cNvSpPr>
            <a:spLocks noGrp="1"/>
          </p:cNvSpPr>
          <p:nvPr>
            <p:ph type="body" sz="half" idx="2"/>
          </p:nvPr>
        </p:nvSpPr>
        <p:spPr/>
        <p:txBody>
          <a:bodyPr/>
          <a:lstStyle/>
          <a:p>
            <a:r>
              <a:rPr lang="en-US" dirty="0" smtClean="0"/>
              <a:t>Microkernel</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10</a:t>
            </a:fld>
            <a:endParaRPr lang="en-US" dirty="0"/>
          </a:p>
        </p:txBody>
      </p:sp>
      <p:grpSp>
        <p:nvGrpSpPr>
          <p:cNvPr id="18" name="Group 17"/>
          <p:cNvGrpSpPr/>
          <p:nvPr/>
        </p:nvGrpSpPr>
        <p:grpSpPr>
          <a:xfrm>
            <a:off x="3855468" y="1668351"/>
            <a:ext cx="1433065" cy="903399"/>
            <a:chOff x="565569" y="1487377"/>
            <a:chExt cx="1708958" cy="1077321"/>
          </a:xfrm>
        </p:grpSpPr>
        <p:grpSp>
          <p:nvGrpSpPr>
            <p:cNvPr id="19" name="Group 41"/>
            <p:cNvGrpSpPr/>
            <p:nvPr/>
          </p:nvGrpSpPr>
          <p:grpSpPr>
            <a:xfrm>
              <a:off x="565569" y="1487377"/>
              <a:ext cx="1708958" cy="1077320"/>
              <a:chOff x="1806864" y="1016361"/>
              <a:chExt cx="1843424" cy="921712"/>
            </a:xfrm>
            <a:solidFill>
              <a:schemeClr val="accent1">
                <a:lumMod val="40000"/>
                <a:lumOff val="60000"/>
                <a:alpha val="5000"/>
              </a:schemeClr>
            </a:solidFill>
          </p:grpSpPr>
          <p:sp>
            <p:nvSpPr>
              <p:cNvPr id="28" name="Right Triangle 27"/>
              <p:cNvSpPr/>
              <p:nvPr/>
            </p:nvSpPr>
            <p:spPr>
              <a:xfrm>
                <a:off x="2728576"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Triangle 30"/>
              <p:cNvSpPr/>
              <p:nvPr/>
            </p:nvSpPr>
            <p:spPr>
              <a:xfrm flipH="1">
                <a:off x="1806864" y="1016361"/>
                <a:ext cx="921712" cy="92171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44"/>
            <p:cNvGrpSpPr/>
            <p:nvPr/>
          </p:nvGrpSpPr>
          <p:grpSpPr>
            <a:xfrm>
              <a:off x="602219" y="1533586"/>
              <a:ext cx="1635659" cy="1031112"/>
              <a:chOff x="1697464" y="960056"/>
              <a:chExt cx="2062225" cy="1031112"/>
            </a:xfrm>
          </p:grpSpPr>
          <p:sp>
            <p:nvSpPr>
              <p:cNvPr id="26" name="Right Triangle 25"/>
              <p:cNvSpPr/>
              <p:nvPr/>
            </p:nvSpPr>
            <p:spPr>
              <a:xfrm>
                <a:off x="2728577" y="960056"/>
                <a:ext cx="1031112" cy="1031111"/>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p:cNvSpPr/>
              <p:nvPr/>
            </p:nvSpPr>
            <p:spPr>
              <a:xfrm flipH="1">
                <a:off x="1697464" y="960056"/>
                <a:ext cx="1031113" cy="1031112"/>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Rectangle 1"/>
          <p:cNvSpPr/>
          <p:nvPr/>
        </p:nvSpPr>
        <p:spPr>
          <a:xfrm>
            <a:off x="4270489" y="1954980"/>
            <a:ext cx="595035" cy="584775"/>
          </a:xfrm>
          <a:prstGeom prst="rect">
            <a:avLst/>
          </a:prstGeom>
        </p:spPr>
        <p:txBody>
          <a:bodyPr wrap="none">
            <a:spAutoFit/>
          </a:bodyPr>
          <a:lstStyle/>
          <a:p>
            <a:r>
              <a:rPr lang="en-US" sz="3200" dirty="0">
                <a:solidFill>
                  <a:schemeClr val="bg1">
                    <a:lumMod val="95000"/>
                  </a:schemeClr>
                </a:solidFill>
                <a:latin typeface="FontAwesome" pitchFamily="2" charset="0"/>
              </a:rPr>
              <a:t></a:t>
            </a:r>
            <a:endParaRPr lang="en-US" sz="3200" dirty="0">
              <a:solidFill>
                <a:schemeClr val="bg1">
                  <a:lumMod val="95000"/>
                </a:schemeClr>
              </a:solidFill>
            </a:endParaRPr>
          </a:p>
        </p:txBody>
      </p:sp>
      <p:sp>
        <p:nvSpPr>
          <p:cNvPr id="3" name="Rectangle 2"/>
          <p:cNvSpPr/>
          <p:nvPr/>
        </p:nvSpPr>
        <p:spPr>
          <a:xfrm>
            <a:off x="-3994" y="3228976"/>
            <a:ext cx="2777579"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85000"/>
                  </a:schemeClr>
                </a:solidFill>
              </a:rPr>
              <a:t>Minimal viable business logic to make application valuable</a:t>
            </a:r>
          </a:p>
          <a:p>
            <a:pPr marL="285750" indent="-285750">
              <a:buFont typeface="Arial" panose="020B0604020202020204" pitchFamily="34" charset="0"/>
              <a:buChar char="•"/>
            </a:pPr>
            <a:r>
              <a:rPr lang="en-US" sz="1400" dirty="0">
                <a:solidFill>
                  <a:schemeClr val="bg1">
                    <a:lumMod val="85000"/>
                  </a:schemeClr>
                </a:solidFill>
              </a:rPr>
              <a:t>Implements a plug-in registry</a:t>
            </a:r>
          </a:p>
          <a:p>
            <a:pPr marL="285750" indent="-285750">
              <a:buFont typeface="Arial" panose="020B0604020202020204" pitchFamily="34" charset="0"/>
              <a:buChar char="•"/>
            </a:pPr>
            <a:endParaRPr lang="en-US" sz="1400" dirty="0">
              <a:solidFill>
                <a:schemeClr val="bg1">
                  <a:lumMod val="85000"/>
                </a:schemeClr>
              </a:solidFill>
            </a:endParaRPr>
          </a:p>
        </p:txBody>
      </p:sp>
      <p:sp>
        <p:nvSpPr>
          <p:cNvPr id="4" name="TextBox 3"/>
          <p:cNvSpPr txBox="1"/>
          <p:nvPr/>
        </p:nvSpPr>
        <p:spPr>
          <a:xfrm>
            <a:off x="3442936" y="1148059"/>
            <a:ext cx="824265" cy="523220"/>
          </a:xfrm>
          <a:prstGeom prst="rect">
            <a:avLst/>
          </a:prstGeom>
          <a:noFill/>
        </p:spPr>
        <p:txBody>
          <a:bodyPr wrap="none" rtlCol="0">
            <a:spAutoFit/>
          </a:bodyPr>
          <a:lstStyle/>
          <a:p>
            <a:r>
              <a:rPr lang="en-US" sz="2800" dirty="0" smtClean="0">
                <a:solidFill>
                  <a:schemeClr val="bg1"/>
                </a:solidFill>
              </a:rPr>
              <a:t>Core</a:t>
            </a:r>
            <a:endParaRPr lang="en-US" sz="2800" dirty="0">
              <a:solidFill>
                <a:schemeClr val="bg1"/>
              </a:solidFill>
            </a:endParaRPr>
          </a:p>
        </p:txBody>
      </p:sp>
      <p:sp>
        <p:nvSpPr>
          <p:cNvPr id="34" name="TextBox 33"/>
          <p:cNvSpPr txBox="1"/>
          <p:nvPr/>
        </p:nvSpPr>
        <p:spPr>
          <a:xfrm>
            <a:off x="4716413" y="2705756"/>
            <a:ext cx="1197990" cy="523220"/>
          </a:xfrm>
          <a:prstGeom prst="rect">
            <a:avLst/>
          </a:prstGeom>
          <a:noFill/>
        </p:spPr>
        <p:txBody>
          <a:bodyPr wrap="square" rtlCol="0">
            <a:spAutoFit/>
          </a:bodyPr>
          <a:lstStyle/>
          <a:p>
            <a:r>
              <a:rPr lang="en-US" sz="2800" dirty="0" smtClean="0">
                <a:solidFill>
                  <a:schemeClr val="bg1"/>
                </a:solidFill>
              </a:rPr>
              <a:t>Plug-in</a:t>
            </a:r>
            <a:endParaRPr lang="en-US" sz="2800" dirty="0">
              <a:solidFill>
                <a:schemeClr val="bg1"/>
              </a:solidFill>
            </a:endParaRPr>
          </a:p>
        </p:txBody>
      </p:sp>
      <p:sp>
        <p:nvSpPr>
          <p:cNvPr id="5" name="Rectangle 4"/>
          <p:cNvSpPr/>
          <p:nvPr/>
        </p:nvSpPr>
        <p:spPr>
          <a:xfrm>
            <a:off x="3124200" y="1211308"/>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6" name="Rectangle 5"/>
          <p:cNvSpPr/>
          <p:nvPr/>
        </p:nvSpPr>
        <p:spPr>
          <a:xfrm>
            <a:off x="5836920" y="2767311"/>
            <a:ext cx="367408" cy="400110"/>
          </a:xfrm>
          <a:prstGeom prst="rect">
            <a:avLst/>
          </a:prstGeom>
        </p:spPr>
        <p:txBody>
          <a:bodyPr wrap="none">
            <a:spAutoFit/>
          </a:bodyPr>
          <a:lstStyle/>
          <a:p>
            <a:r>
              <a:rPr lang="en-US" dirty="0">
                <a:solidFill>
                  <a:schemeClr val="bg1"/>
                </a:solidFill>
                <a:latin typeface="FontAwesome" pitchFamily="2" charset="0"/>
              </a:rPr>
              <a:t></a:t>
            </a:r>
            <a:endParaRPr lang="en-US" dirty="0">
              <a:solidFill>
                <a:schemeClr val="bg1"/>
              </a:solidFill>
            </a:endParaRPr>
          </a:p>
        </p:txBody>
      </p:sp>
      <p:sp>
        <p:nvSpPr>
          <p:cNvPr id="43" name="Rectangle 42"/>
          <p:cNvSpPr/>
          <p:nvPr/>
        </p:nvSpPr>
        <p:spPr>
          <a:xfrm>
            <a:off x="6362428" y="3228975"/>
            <a:ext cx="2781571" cy="1169551"/>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chemeClr val="bg1">
                    <a:lumMod val="85000"/>
                  </a:schemeClr>
                </a:solidFill>
              </a:rPr>
              <a:t>Connected via </a:t>
            </a:r>
            <a:r>
              <a:rPr lang="en-US" sz="1400" dirty="0" err="1" smtClean="0">
                <a:solidFill>
                  <a:schemeClr val="bg1">
                    <a:lumMod val="85000"/>
                  </a:schemeClr>
                </a:solidFill>
              </a:rPr>
              <a:t>OSGi</a:t>
            </a:r>
            <a:r>
              <a:rPr lang="en-US" sz="1400" dirty="0" smtClean="0">
                <a:solidFill>
                  <a:schemeClr val="bg1">
                    <a:lumMod val="85000"/>
                  </a:schemeClr>
                </a:solidFill>
              </a:rPr>
              <a:t>, messaging, web services, point-to-point</a:t>
            </a:r>
            <a:endParaRPr lang="en-US" sz="1400" dirty="0">
              <a:solidFill>
                <a:schemeClr val="bg1">
                  <a:lumMod val="85000"/>
                </a:schemeClr>
              </a:solidFill>
            </a:endParaRPr>
          </a:p>
          <a:p>
            <a:pPr marL="285750" indent="-285750">
              <a:buFont typeface="Arial" panose="020B0604020202020204" pitchFamily="34" charset="0"/>
              <a:buChar char="•"/>
            </a:pPr>
            <a:r>
              <a:rPr lang="en-US" sz="1400" dirty="0" smtClean="0">
                <a:solidFill>
                  <a:schemeClr val="bg1">
                    <a:lumMod val="85000"/>
                  </a:schemeClr>
                </a:solidFill>
              </a:rPr>
              <a:t>Remain independent of other plug-ins</a:t>
            </a:r>
            <a:endParaRPr lang="en-US" sz="1400" dirty="0">
              <a:solidFill>
                <a:schemeClr val="bg1">
                  <a:lumMod val="85000"/>
                </a:schemeClr>
              </a:solidFill>
            </a:endParaRPr>
          </a:p>
          <a:p>
            <a:pPr marL="285750" indent="-285750">
              <a:buFont typeface="Arial" panose="020B0604020202020204" pitchFamily="34" charset="0"/>
              <a:buChar char="•"/>
            </a:pPr>
            <a:endParaRPr lang="en-US" sz="1400" dirty="0">
              <a:solidFill>
                <a:schemeClr val="bg1">
                  <a:lumMod val="85000"/>
                </a:schemeClr>
              </a:solidFill>
            </a:endParaRPr>
          </a:p>
        </p:txBody>
      </p:sp>
    </p:spTree>
    <p:extLst>
      <p:ext uri="{BB962C8B-B14F-4D97-AF65-F5344CB8AC3E}">
        <p14:creationId xmlns:p14="http://schemas.microsoft.com/office/powerpoint/2010/main" val="3656909270"/>
      </p:ext>
    </p:extLst>
  </p:cSld>
  <p:clrMapOvr>
    <a:masterClrMapping/>
  </p:clrMapOvr>
  <p:transition spd="med" advClick="0" advTm="6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Microkernel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11</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Changes isolated and implemented quickly through loose coupled plug-in modules.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390250"/>
            <a:chOff x="5638262" y="2422907"/>
            <a:chExt cx="2649923" cy="390250"/>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153888"/>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added dynamically (hot-deploy).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Plug-ins can be tested in isolation and  easily mocked by core system.</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Not naturally high performance, often perform well because only include features you need.</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Core is often smaller in size and deployed as one unit, making it hard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Requires thoughtful design and contract governance. Contract versioning, plug-in registry, plug-in granularity, and wide array of connectivity choices make complex.</a:t>
              </a:r>
              <a:endParaRPr lang="en-US" sz="1000" dirty="0">
                <a:solidFill>
                  <a:schemeClr val="tx1">
                    <a:lumMod val="50000"/>
                    <a:lumOff val="50000"/>
                  </a:schemeClr>
                </a:solidFill>
              </a:endParaRPr>
            </a:p>
          </p:txBody>
        </p:sp>
      </p:grpSp>
      <p:sp>
        <p:nvSpPr>
          <p:cNvPr id="42" name="Rectangle 41"/>
          <p:cNvSpPr/>
          <p:nvPr/>
        </p:nvSpPr>
        <p:spPr>
          <a:xfrm>
            <a:off x="684010" y="1368184"/>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91560"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36543" y="1359118"/>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34052" y="3396442"/>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73731" y="3414338"/>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7740385" y="2400171"/>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274218217"/>
      </p:ext>
    </p:extLst>
  </p:cSld>
  <p:clrMapOvr>
    <a:masterClrMapping/>
  </p:clrMapOvr>
  <p:transition advTm="600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endParaRPr lang="en-US" dirty="0"/>
          </a:p>
        </p:txBody>
      </p:sp>
      <p:sp>
        <p:nvSpPr>
          <p:cNvPr id="3" name="Text Placeholder 2"/>
          <p:cNvSpPr>
            <a:spLocks noGrp="1"/>
          </p:cNvSpPr>
          <p:nvPr>
            <p:ph type="body" sz="half" idx="2"/>
          </p:nvPr>
        </p:nvSpPr>
        <p:spPr/>
        <p:txBody>
          <a:bodyPr/>
          <a:lstStyle/>
          <a:p>
            <a:r>
              <a:rPr lang="en-US" dirty="0" smtClean="0"/>
              <a:t>Collect them all</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12</a:t>
            </a:fld>
            <a:endParaRPr lang="en-US" dirty="0"/>
          </a:p>
        </p:txBody>
      </p:sp>
      <p:pic>
        <p:nvPicPr>
          <p:cNvPr id="6" name="Picture Placeholder 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2" r="40570"/>
          <a:stretch/>
        </p:blipFill>
        <p:spPr/>
      </p:pic>
      <p:sp>
        <p:nvSpPr>
          <p:cNvPr id="5" name="TextBox 4"/>
          <p:cNvSpPr txBox="1"/>
          <p:nvPr/>
        </p:nvSpPr>
        <p:spPr>
          <a:xfrm>
            <a:off x="0" y="1581150"/>
            <a:ext cx="2895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Separately deployed units</a:t>
            </a:r>
          </a:p>
          <a:p>
            <a:pPr marL="285750" indent="-285750">
              <a:buFont typeface="Arial" panose="020B0604020202020204" pitchFamily="34" charset="0"/>
              <a:buChar char="•"/>
            </a:pPr>
            <a:r>
              <a:rPr lang="en-US" sz="1400" dirty="0" smtClean="0">
                <a:solidFill>
                  <a:schemeClr val="bg1"/>
                </a:solidFill>
              </a:rPr>
              <a:t>Distributed Architecture</a:t>
            </a:r>
          </a:p>
          <a:p>
            <a:pPr marL="285750" indent="-285750">
              <a:buFont typeface="Arial" panose="020B0604020202020204" pitchFamily="34" charset="0"/>
              <a:buChar char="•"/>
            </a:pPr>
            <a:r>
              <a:rPr lang="en-US" sz="1400" dirty="0" smtClean="0">
                <a:solidFill>
                  <a:schemeClr val="bg1"/>
                </a:solidFill>
              </a:rPr>
              <a:t>Easier deployment due to isolation</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as a service component</a:t>
            </a:r>
          </a:p>
          <a:p>
            <a:pPr marL="285750" indent="-285750">
              <a:buFont typeface="Arial" panose="020B0604020202020204" pitchFamily="34" charset="0"/>
              <a:buChar char="•"/>
            </a:pPr>
            <a:r>
              <a:rPr lang="en-US" sz="1400" dirty="0" err="1" smtClean="0">
                <a:solidFill>
                  <a:schemeClr val="bg1"/>
                </a:solidFill>
              </a:rPr>
              <a:t>Microservice</a:t>
            </a:r>
            <a:r>
              <a:rPr lang="en-US" sz="1400" dirty="0" smtClean="0">
                <a:solidFill>
                  <a:schemeClr val="bg1"/>
                </a:solidFill>
              </a:rPr>
              <a:t> has a single purpose</a:t>
            </a:r>
          </a:p>
          <a:p>
            <a:pPr marL="285750" indent="-285750">
              <a:buFont typeface="Arial" panose="020B0604020202020204" pitchFamily="34" charset="0"/>
              <a:buChar char="•"/>
            </a:pPr>
            <a:r>
              <a:rPr lang="en-US" sz="1400" dirty="0" smtClean="0">
                <a:solidFill>
                  <a:schemeClr val="bg1"/>
                </a:solidFill>
              </a:rPr>
              <a:t>Evolution </a:t>
            </a:r>
            <a:r>
              <a:rPr lang="en-US" sz="1400" dirty="0">
                <a:solidFill>
                  <a:schemeClr val="bg1"/>
                </a:solidFill>
              </a:rPr>
              <a:t>of monolithic and SOA</a:t>
            </a:r>
          </a:p>
          <a:p>
            <a:pPr marL="285750" indent="-285750">
              <a:buFont typeface="Arial" panose="020B0604020202020204" pitchFamily="34" charset="0"/>
              <a:buChar char="•"/>
            </a:pPr>
            <a:endParaRPr lang="en-US" sz="1400" dirty="0" smtClean="0">
              <a:solidFill>
                <a:schemeClr val="bg1"/>
              </a:solidFill>
            </a:endParaRPr>
          </a:p>
          <a:p>
            <a:pPr marL="285750" indent="-285750">
              <a:buFont typeface="Arial" panose="020B0604020202020204" pitchFamily="34" charset="0"/>
              <a:buChar char="•"/>
            </a:pPr>
            <a:endParaRPr lang="en-US" sz="1400" dirty="0">
              <a:solidFill>
                <a:schemeClr val="bg1"/>
              </a:solidFill>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1795" y="1419753"/>
            <a:ext cx="3487165" cy="2110560"/>
          </a:xfrm>
          <a:prstGeom prst="rect">
            <a:avLst/>
          </a:prstGeom>
        </p:spPr>
      </p:pic>
    </p:spTree>
    <p:extLst>
      <p:ext uri="{BB962C8B-B14F-4D97-AF65-F5344CB8AC3E}">
        <p14:creationId xmlns:p14="http://schemas.microsoft.com/office/powerpoint/2010/main" val="2700022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API 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13</a:t>
            </a:fld>
            <a:endParaRPr lang="en-US" dirty="0"/>
          </a:p>
        </p:txBody>
      </p:sp>
      <p:sp>
        <p:nvSpPr>
          <p:cNvPr id="38" name="Text Placeholder 3"/>
          <p:cNvSpPr txBox="1">
            <a:spLocks/>
          </p:cNvSpPr>
          <p:nvPr/>
        </p:nvSpPr>
        <p:spPr>
          <a:xfrm>
            <a:off x="902648" y="1890458"/>
            <a:ext cx="1554913"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websites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45" name="Text Placeholder 3"/>
          <p:cNvSpPr txBox="1">
            <a:spLocks/>
          </p:cNvSpPr>
          <p:nvPr/>
        </p:nvSpPr>
        <p:spPr>
          <a:xfrm>
            <a:off x="853348" y="2710292"/>
            <a:ext cx="1724831"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Fine-grained</a:t>
            </a:r>
            <a:r>
              <a:rPr kumimoji="0" lang="en-US" b="1" i="0" u="none" strike="noStrike" kern="1200" cap="none" spc="0" normalizeH="0" noProof="0" dirty="0" smtClean="0">
                <a:ln>
                  <a:noFill/>
                </a:ln>
                <a:solidFill>
                  <a:schemeClr val="accent4"/>
                </a:solidFill>
                <a:effectLst/>
                <a:uLnTx/>
                <a:uFillTx/>
                <a:latin typeface="+mj-lt"/>
                <a:ea typeface="+mn-ea"/>
                <a:cs typeface="+mn-cs"/>
              </a:rPr>
              <a:t> services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51" name="Text Placeholder 3"/>
          <p:cNvSpPr txBox="1">
            <a:spLocks/>
          </p:cNvSpPr>
          <p:nvPr/>
        </p:nvSpPr>
        <p:spPr>
          <a:xfrm>
            <a:off x="870470" y="3527744"/>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45"/>
          <p:cNvSpPr>
            <a:spLocks noEditPoints="1"/>
          </p:cNvSpPr>
          <p:nvPr/>
        </p:nvSpPr>
        <p:spPr bwMode="auto">
          <a:xfrm>
            <a:off x="457200" y="34799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160" y="1144561"/>
            <a:ext cx="6244907" cy="3562350"/>
          </a:xfrm>
          <a:prstGeom prst="rect">
            <a:avLst/>
          </a:prstGeom>
        </p:spPr>
      </p:pic>
    </p:spTree>
    <p:extLst>
      <p:ext uri="{BB962C8B-B14F-4D97-AF65-F5344CB8AC3E}">
        <p14:creationId xmlns:p14="http://schemas.microsoft.com/office/powerpoint/2010/main" val="3487959979"/>
      </p:ext>
    </p:extLst>
  </p:cSld>
  <p:clrMapOvr>
    <a:masterClrMapping/>
  </p:clrMapOvr>
  <p:transition spd="med" advClick="0" advTm="6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REST-base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14</a:t>
            </a:fld>
            <a:endParaRPr lang="en-US" dirty="0"/>
          </a:p>
        </p:txBody>
      </p:sp>
      <p:grpSp>
        <p:nvGrpSpPr>
          <p:cNvPr id="5" name="Group 4"/>
          <p:cNvGrpSpPr/>
          <p:nvPr/>
        </p:nvGrpSpPr>
        <p:grpSpPr>
          <a:xfrm>
            <a:off x="457200" y="1854314"/>
            <a:ext cx="2490880" cy="310968"/>
            <a:chOff x="457200" y="1854314"/>
            <a:chExt cx="2490880" cy="310968"/>
          </a:xfrm>
        </p:grpSpPr>
        <p:sp>
          <p:nvSpPr>
            <p:cNvPr id="38" name="Text Placeholder 3"/>
            <p:cNvSpPr txBox="1">
              <a:spLocks/>
            </p:cNvSpPr>
            <p:nvPr/>
          </p:nvSpPr>
          <p:spPr>
            <a:xfrm>
              <a:off x="902648" y="1890458"/>
              <a:ext cx="204543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Useful</a:t>
              </a:r>
              <a:r>
                <a:rPr kumimoji="0" lang="en-US" b="1" i="0" u="none" strike="noStrike" kern="1200" cap="none" spc="0" normalizeH="0" noProof="0" dirty="0" smtClean="0">
                  <a:ln>
                    <a:noFill/>
                  </a:ln>
                  <a:solidFill>
                    <a:schemeClr val="accent4"/>
                  </a:solidFill>
                  <a:effectLst/>
                  <a:uLnTx/>
                  <a:uFillTx/>
                  <a:latin typeface="+mj-lt"/>
                  <a:ea typeface="+mn-ea"/>
                  <a:cs typeface="+mn-cs"/>
                </a:rPr>
                <a:t> for  fat-client apps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3" name="Freeform 45"/>
            <p:cNvSpPr>
              <a:spLocks noEditPoints="1"/>
            </p:cNvSpPr>
            <p:nvPr/>
          </p:nvSpPr>
          <p:spPr bwMode="auto">
            <a:xfrm>
              <a:off x="457200" y="1854314"/>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848" y="1043464"/>
            <a:ext cx="6073398" cy="3920491"/>
          </a:xfrm>
          <a:prstGeom prst="rect">
            <a:avLst/>
          </a:prstGeom>
        </p:spPr>
      </p:pic>
      <p:grpSp>
        <p:nvGrpSpPr>
          <p:cNvPr id="4" name="Group 3"/>
          <p:cNvGrpSpPr/>
          <p:nvPr/>
        </p:nvGrpSpPr>
        <p:grpSpPr>
          <a:xfrm>
            <a:off x="457200" y="2483939"/>
            <a:ext cx="2289295" cy="310968"/>
            <a:chOff x="457200" y="2272170"/>
            <a:chExt cx="2289295" cy="310968"/>
          </a:xfrm>
        </p:grpSpPr>
        <p:sp>
          <p:nvSpPr>
            <p:cNvPr id="13" name="Text Placeholder 3"/>
            <p:cNvSpPr txBox="1">
              <a:spLocks/>
            </p:cNvSpPr>
            <p:nvPr/>
          </p:nvSpPr>
          <p:spPr>
            <a:xfrm>
              <a:off x="853348" y="2315314"/>
              <a:ext cx="189314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Through screen not API</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12378694"/>
      </p:ext>
    </p:extLst>
  </p:cSld>
  <p:clrMapOvr>
    <a:masterClrMapping/>
  </p:clrMapOvr>
  <p:transition spd="med" advClick="0" advTm="6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Centralized Messaging Topology</a:t>
            </a:r>
            <a:endParaRPr lang="en-US" dirty="0"/>
          </a:p>
        </p:txBody>
      </p:sp>
      <p:sp>
        <p:nvSpPr>
          <p:cNvPr id="8" name="Text Placeholder 7"/>
          <p:cNvSpPr>
            <a:spLocks noGrp="1"/>
          </p:cNvSpPr>
          <p:nvPr>
            <p:ph type="body" sz="half" idx="2"/>
          </p:nvPr>
        </p:nvSpPr>
        <p:spPr/>
        <p:txBody>
          <a:bodyPr/>
          <a:lstStyle/>
          <a:p>
            <a:r>
              <a:rPr lang="en-US" dirty="0" err="1" smtClean="0"/>
              <a:t>Microservices</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15</a:t>
            </a:fld>
            <a:endParaRPr lang="en-US" dirty="0"/>
          </a:p>
        </p:txBody>
      </p:sp>
      <p:grpSp>
        <p:nvGrpSpPr>
          <p:cNvPr id="5" name="Group 4"/>
          <p:cNvGrpSpPr/>
          <p:nvPr/>
        </p:nvGrpSpPr>
        <p:grpSpPr>
          <a:xfrm>
            <a:off x="468736" y="1773662"/>
            <a:ext cx="2027612" cy="430887"/>
            <a:chOff x="457200" y="1890458"/>
            <a:chExt cx="2027612" cy="430887"/>
          </a:xfrm>
        </p:grpSpPr>
        <p:sp>
          <p:nvSpPr>
            <p:cNvPr id="38" name="Text Placeholder 3"/>
            <p:cNvSpPr txBox="1">
              <a:spLocks/>
            </p:cNvSpPr>
            <p:nvPr/>
          </p:nvSpPr>
          <p:spPr>
            <a:xfrm>
              <a:off x="902648" y="1890458"/>
              <a:ext cx="1582164" cy="430887"/>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4"/>
                  </a:solidFill>
                  <a:effectLst/>
                  <a:uLnTx/>
                  <a:uFillTx/>
                  <a:latin typeface="+mj-lt"/>
                  <a:ea typeface="+mn-ea"/>
                  <a:cs typeface="+mn-cs"/>
                </a:rPr>
                <a:t>Remote Access via </a:t>
              </a:r>
              <a:br>
                <a:rPr kumimoji="0" lang="en-US" b="1" i="0" u="none" strike="noStrike" kern="1200" cap="none" spc="0" normalizeH="0" baseline="0" noProof="0" dirty="0" smtClean="0">
                  <a:ln>
                    <a:noFill/>
                  </a:ln>
                  <a:solidFill>
                    <a:schemeClr val="accent4"/>
                  </a:solidFill>
                  <a:effectLst/>
                  <a:uLnTx/>
                  <a:uFillTx/>
                  <a:latin typeface="+mj-lt"/>
                  <a:ea typeface="+mn-ea"/>
                  <a:cs typeface="+mn-cs"/>
                </a:rPr>
              </a:br>
              <a:r>
                <a:rPr kumimoji="0" lang="en-US" b="1" i="0" u="none" strike="noStrike" kern="1200" cap="none" spc="0" normalizeH="0" baseline="0" noProof="0" dirty="0" smtClean="0">
                  <a:ln>
                    <a:noFill/>
                  </a:ln>
                  <a:solidFill>
                    <a:schemeClr val="accent4"/>
                  </a:solidFill>
                  <a:effectLst/>
                  <a:uLnTx/>
                  <a:uFillTx/>
                  <a:latin typeface="+mj-lt"/>
                  <a:ea typeface="+mn-ea"/>
                  <a:cs typeface="+mn-cs"/>
                </a:rPr>
                <a:t>Message Broker</a:t>
              </a: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2672412" cy="310968"/>
            <a:chOff x="457200" y="2667148"/>
            <a:chExt cx="2672412" cy="310968"/>
          </a:xfrm>
        </p:grpSpPr>
        <p:sp>
          <p:nvSpPr>
            <p:cNvPr id="45" name="Text Placeholder 3"/>
            <p:cNvSpPr txBox="1">
              <a:spLocks/>
            </p:cNvSpPr>
            <p:nvPr/>
          </p:nvSpPr>
          <p:spPr>
            <a:xfrm>
              <a:off x="853348" y="2710292"/>
              <a:ext cx="227626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Coarse-grained components</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160543" cy="310968"/>
            <a:chOff x="457200" y="3743188"/>
            <a:chExt cx="2160543" cy="310968"/>
          </a:xfrm>
        </p:grpSpPr>
        <p:sp>
          <p:nvSpPr>
            <p:cNvPr id="51" name="Text Placeholder 3"/>
            <p:cNvSpPr txBox="1">
              <a:spLocks/>
            </p:cNvSpPr>
            <p:nvPr/>
          </p:nvSpPr>
          <p:spPr>
            <a:xfrm>
              <a:off x="870470" y="3790950"/>
              <a:ext cx="1747273"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REST-based interface</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p:cNvGrpSpPr/>
          <p:nvPr/>
        </p:nvGrpSpPr>
        <p:grpSpPr>
          <a:xfrm>
            <a:off x="457200" y="2483939"/>
            <a:ext cx="1508632" cy="310968"/>
            <a:chOff x="457200" y="2272170"/>
            <a:chExt cx="1508632" cy="310968"/>
          </a:xfrm>
        </p:grpSpPr>
        <p:sp>
          <p:nvSpPr>
            <p:cNvPr id="13" name="Text Placeholder 3"/>
            <p:cNvSpPr txBox="1">
              <a:spLocks/>
            </p:cNvSpPr>
            <p:nvPr/>
          </p:nvSpPr>
          <p:spPr>
            <a:xfrm>
              <a:off x="853348" y="2315314"/>
              <a:ext cx="1112484"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4"/>
                  </a:solidFill>
                  <a:latin typeface="+mj-lt"/>
                </a:rPr>
                <a:t>NOT SOA-Lite</a:t>
              </a:r>
              <a:endParaRPr kumimoji="0" lang="en-US" b="1" i="0" u="none" strike="noStrike" kern="1200" cap="none" spc="0" normalizeH="0" baseline="0" noProof="0" dirty="0" smtClean="0">
                <a:ln>
                  <a:noFill/>
                </a:ln>
                <a:solidFill>
                  <a:schemeClr val="accent4"/>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031" y="937249"/>
            <a:ext cx="5582076" cy="4269306"/>
          </a:xfrm>
          <a:prstGeom prst="rect">
            <a:avLst/>
          </a:prstGeom>
        </p:spPr>
      </p:pic>
    </p:spTree>
    <p:extLst>
      <p:ext uri="{BB962C8B-B14F-4D97-AF65-F5344CB8AC3E}">
        <p14:creationId xmlns:p14="http://schemas.microsoft.com/office/powerpoint/2010/main" val="3563825385"/>
      </p:ext>
    </p:extLst>
  </p:cSld>
  <p:clrMapOvr>
    <a:masterClrMapping/>
  </p:clrMapOvr>
  <p:transition spd="med" advClick="0" advTm="6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714376" y="0"/>
            <a:ext cx="7715248" cy="5143499"/>
          </a:xfrm>
        </p:spPr>
      </p:pic>
      <p:sp>
        <p:nvSpPr>
          <p:cNvPr id="32" name="Rectangle 31"/>
          <p:cNvSpPr/>
          <p:nvPr/>
        </p:nvSpPr>
        <p:spPr>
          <a:xfrm>
            <a:off x="-1" y="0"/>
            <a:ext cx="4399179" cy="5143500"/>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TextBox 20"/>
          <p:cNvSpPr txBox="1"/>
          <p:nvPr/>
        </p:nvSpPr>
        <p:spPr>
          <a:xfrm>
            <a:off x="154877" y="1200968"/>
            <a:ext cx="4071481" cy="215444"/>
          </a:xfrm>
          <a:prstGeom prst="rect">
            <a:avLst/>
          </a:prstGeom>
          <a:noFill/>
        </p:spPr>
        <p:txBody>
          <a:bodyPr wrap="square" lIns="0" tIns="0" rIns="0" bIns="0" rtlCol="0">
            <a:spAutoFit/>
          </a:bodyPr>
          <a:lstStyle/>
          <a:p>
            <a:pPr algn="ctr"/>
            <a:r>
              <a:rPr lang="en-US" sz="1400" dirty="0" smtClean="0">
                <a:solidFill>
                  <a:schemeClr val="bg1"/>
                </a:solidFill>
              </a:rPr>
              <a:t>Avoid Dependencies and Orchestration</a:t>
            </a:r>
            <a:endParaRPr lang="en-US" sz="1400" dirty="0">
              <a:solidFill>
                <a:schemeClr val="bg1"/>
              </a:solidFill>
            </a:endParaRPr>
          </a:p>
        </p:txBody>
      </p:sp>
      <p:sp>
        <p:nvSpPr>
          <p:cNvPr id="39" name="Rectangle 38"/>
          <p:cNvSpPr/>
          <p:nvPr/>
        </p:nvSpPr>
        <p:spPr>
          <a:xfrm>
            <a:off x="0" y="4818422"/>
            <a:ext cx="4399178" cy="3250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481040" y="624898"/>
            <a:ext cx="3684022" cy="400110"/>
          </a:xfrm>
          <a:prstGeom prst="rect">
            <a:avLst/>
          </a:prstGeom>
        </p:spPr>
        <p:txBody>
          <a:bodyPr wrap="none">
            <a:spAutoFit/>
          </a:bodyPr>
          <a:lstStyle/>
          <a:p>
            <a:r>
              <a:rPr lang="en-US" b="1" dirty="0" smtClean="0">
                <a:solidFill>
                  <a:schemeClr val="bg1"/>
                </a:solidFill>
              </a:rPr>
              <a:t>Granularity of Service Components</a:t>
            </a:r>
          </a:p>
        </p:txBody>
      </p:sp>
      <p:cxnSp>
        <p:nvCxnSpPr>
          <p:cNvPr id="42" name="Straight Connector 41"/>
          <p:cNvCxnSpPr/>
          <p:nvPr/>
        </p:nvCxnSpPr>
        <p:spPr>
          <a:xfrm>
            <a:off x="1376959" y="1085754"/>
            <a:ext cx="16452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Right Triangle 42"/>
          <p:cNvSpPr/>
          <p:nvPr/>
        </p:nvSpPr>
        <p:spPr>
          <a:xfrm rot="18900000">
            <a:off x="1940357" y="-259232"/>
            <a:ext cx="518463" cy="51846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
          <p:cNvGrpSpPr/>
          <p:nvPr/>
        </p:nvGrpSpPr>
        <p:grpSpPr>
          <a:xfrm>
            <a:off x="1323630" y="1652199"/>
            <a:ext cx="3075548" cy="603862"/>
            <a:chOff x="1260130" y="2042243"/>
            <a:chExt cx="2649923" cy="603862"/>
          </a:xfrm>
        </p:grpSpPr>
        <p:sp>
          <p:nvSpPr>
            <p:cNvPr id="12" name="TextBox 11"/>
            <p:cNvSpPr txBox="1"/>
            <p:nvPr/>
          </p:nvSpPr>
          <p:spPr>
            <a:xfrm>
              <a:off x="1260131" y="2042243"/>
              <a:ext cx="772071" cy="246221"/>
            </a:xfrm>
            <a:prstGeom prst="rect">
              <a:avLst/>
            </a:prstGeom>
            <a:noFill/>
          </p:spPr>
          <p:txBody>
            <a:bodyPr wrap="none" lIns="0" tIns="0" rIns="0" bIns="0" rtlCol="0" anchor="ctr">
              <a:spAutoFit/>
            </a:bodyPr>
            <a:lstStyle/>
            <a:p>
              <a:r>
                <a:rPr lang="en-US" sz="1600" b="1" dirty="0" smtClean="0">
                  <a:solidFill>
                    <a:schemeClr val="bg1"/>
                  </a:solidFill>
                </a:rPr>
                <a:t>Too Coarse</a:t>
              </a:r>
              <a:endParaRPr lang="en-US" sz="1600" b="1" dirty="0">
                <a:solidFill>
                  <a:schemeClr val="bg1"/>
                </a:solidFill>
              </a:endParaRPr>
            </a:p>
          </p:txBody>
        </p:sp>
        <p:sp>
          <p:nvSpPr>
            <p:cNvPr id="13" name="TextBox 12"/>
            <p:cNvSpPr txBox="1"/>
            <p:nvPr/>
          </p:nvSpPr>
          <p:spPr>
            <a:xfrm>
              <a:off x="1260130" y="2261384"/>
              <a:ext cx="2649923"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May not realize benefits of deployment, scalability, testability, &amp; loose coupling.</a:t>
              </a:r>
              <a:endParaRPr lang="en-US" sz="1100" dirty="0">
                <a:solidFill>
                  <a:schemeClr val="bg1"/>
                </a:solidFill>
              </a:endParaRPr>
            </a:p>
          </p:txBody>
        </p:sp>
      </p:grpSp>
      <p:grpSp>
        <p:nvGrpSpPr>
          <p:cNvPr id="3" name="Group 5"/>
          <p:cNvGrpSpPr/>
          <p:nvPr/>
        </p:nvGrpSpPr>
        <p:grpSpPr>
          <a:xfrm>
            <a:off x="1323630" y="2652208"/>
            <a:ext cx="3075548" cy="805748"/>
            <a:chOff x="1260130" y="2932026"/>
            <a:chExt cx="3075548" cy="805748"/>
          </a:xfrm>
        </p:grpSpPr>
        <p:sp>
          <p:nvSpPr>
            <p:cNvPr id="16" name="TextBox 15"/>
            <p:cNvSpPr txBox="1"/>
            <p:nvPr/>
          </p:nvSpPr>
          <p:spPr>
            <a:xfrm>
              <a:off x="1260131" y="2932026"/>
              <a:ext cx="639599" cy="246221"/>
            </a:xfrm>
            <a:prstGeom prst="rect">
              <a:avLst/>
            </a:prstGeom>
            <a:noFill/>
          </p:spPr>
          <p:txBody>
            <a:bodyPr wrap="none" lIns="0" tIns="0" rIns="0" bIns="0" rtlCol="0" anchor="ctr">
              <a:spAutoFit/>
            </a:bodyPr>
            <a:lstStyle/>
            <a:p>
              <a:r>
                <a:rPr lang="en-US" sz="1600" b="1" dirty="0" smtClean="0">
                  <a:solidFill>
                    <a:schemeClr val="bg1"/>
                  </a:solidFill>
                </a:rPr>
                <a:t>Too</a:t>
              </a:r>
              <a:r>
                <a:rPr lang="en-US" sz="1400" b="1" dirty="0" smtClean="0">
                  <a:solidFill>
                    <a:schemeClr val="bg1"/>
                  </a:solidFill>
                </a:rPr>
                <a:t> Fine</a:t>
              </a:r>
              <a:endParaRPr lang="en-US" sz="1400" b="1" dirty="0">
                <a:solidFill>
                  <a:schemeClr val="bg1"/>
                </a:solidFill>
              </a:endParaRPr>
            </a:p>
          </p:txBody>
        </p:sp>
        <p:sp>
          <p:nvSpPr>
            <p:cNvPr id="17" name="TextBox 16"/>
            <p:cNvSpPr txBox="1"/>
            <p:nvPr/>
          </p:nvSpPr>
          <p:spPr>
            <a:xfrm>
              <a:off x="1260130" y="3183776"/>
              <a:ext cx="3075548" cy="553998"/>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Leads to service orchestration, which turns lean </a:t>
              </a:r>
              <a:r>
                <a:rPr lang="en-US" sz="1100" dirty="0" err="1" smtClean="0">
                  <a:solidFill>
                    <a:schemeClr val="bg1"/>
                  </a:solidFill>
                </a:rPr>
                <a:t>microservices</a:t>
              </a:r>
              <a:r>
                <a:rPr lang="en-US" sz="1100" dirty="0" smtClean="0">
                  <a:solidFill>
                    <a:schemeClr val="bg1"/>
                  </a:solidFill>
                </a:rPr>
                <a:t> into heavy SOA, with complexity, confusion, expense, &amp; cruft.</a:t>
              </a:r>
              <a:endParaRPr lang="en-US" sz="1100" dirty="0">
                <a:solidFill>
                  <a:schemeClr val="bg1"/>
                </a:solidFill>
              </a:endParaRPr>
            </a:p>
          </p:txBody>
        </p:sp>
      </p:grpSp>
      <p:grpSp>
        <p:nvGrpSpPr>
          <p:cNvPr id="4" name="Group 6"/>
          <p:cNvGrpSpPr/>
          <p:nvPr/>
        </p:nvGrpSpPr>
        <p:grpSpPr>
          <a:xfrm>
            <a:off x="1323630" y="3832417"/>
            <a:ext cx="3075548" cy="588475"/>
            <a:chOff x="1260130" y="3870517"/>
            <a:chExt cx="3075548" cy="588475"/>
          </a:xfrm>
        </p:grpSpPr>
        <p:sp>
          <p:nvSpPr>
            <p:cNvPr id="20" name="TextBox 19"/>
            <p:cNvSpPr txBox="1"/>
            <p:nvPr/>
          </p:nvSpPr>
          <p:spPr>
            <a:xfrm>
              <a:off x="1260131" y="3870517"/>
              <a:ext cx="726161" cy="215444"/>
            </a:xfrm>
            <a:prstGeom prst="rect">
              <a:avLst/>
            </a:prstGeom>
            <a:noFill/>
          </p:spPr>
          <p:txBody>
            <a:bodyPr wrap="none" lIns="0" tIns="0" rIns="0" bIns="0" rtlCol="0" anchor="ctr">
              <a:spAutoFit/>
            </a:bodyPr>
            <a:lstStyle/>
            <a:p>
              <a:r>
                <a:rPr lang="en-US" sz="1400" b="1" dirty="0" smtClean="0">
                  <a:solidFill>
                    <a:schemeClr val="bg1"/>
                  </a:solidFill>
                </a:rPr>
                <a:t>Just Right</a:t>
              </a:r>
              <a:endParaRPr lang="en-US" sz="1400" b="1" dirty="0">
                <a:solidFill>
                  <a:schemeClr val="bg1"/>
                </a:solidFill>
              </a:endParaRPr>
            </a:p>
          </p:txBody>
        </p:sp>
        <p:sp>
          <p:nvSpPr>
            <p:cNvPr id="22" name="TextBox 21"/>
            <p:cNvSpPr txBox="1"/>
            <p:nvPr/>
          </p:nvSpPr>
          <p:spPr>
            <a:xfrm>
              <a:off x="1260130" y="4074271"/>
              <a:ext cx="3075548" cy="384721"/>
            </a:xfrm>
            <a:prstGeom prst="rect">
              <a:avLst/>
            </a:prstGeom>
            <a:noFill/>
          </p:spPr>
          <p:txBody>
            <a:bodyPr wrap="square" lIns="0" tIns="0" rtlCol="0" anchor="t">
              <a:spAutoFit/>
            </a:bodyPr>
            <a:lstStyle/>
            <a:p>
              <a:pPr lvl="0" defTabSz="914400">
                <a:spcBef>
                  <a:spcPct val="20000"/>
                </a:spcBef>
                <a:defRPr/>
              </a:pPr>
              <a:r>
                <a:rPr lang="en-US" sz="1100" dirty="0" smtClean="0">
                  <a:solidFill>
                    <a:schemeClr val="bg1"/>
                  </a:solidFill>
                </a:rPr>
                <a:t>Get all of the agility, deploy-ability, testability, scalability, &amp; develop-ability</a:t>
              </a:r>
              <a:endParaRPr lang="en-US" sz="1100" dirty="0">
                <a:solidFill>
                  <a:schemeClr val="bg1"/>
                </a:solidFill>
              </a:endParaRPr>
            </a:p>
          </p:txBody>
        </p:sp>
      </p:grpSp>
      <p:sp>
        <p:nvSpPr>
          <p:cNvPr id="14" name="Oval 13"/>
          <p:cNvSpPr/>
          <p:nvPr/>
        </p:nvSpPr>
        <p:spPr>
          <a:xfrm>
            <a:off x="469203" y="1657350"/>
            <a:ext cx="723797" cy="70307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bg1"/>
              </a:solidFill>
              <a:latin typeface="FontAwesome" pitchFamily="2" charset="0"/>
            </a:endParaRPr>
          </a:p>
        </p:txBody>
      </p:sp>
      <p:sp>
        <p:nvSpPr>
          <p:cNvPr id="18" name="Oval 17"/>
          <p:cNvSpPr/>
          <p:nvPr/>
        </p:nvSpPr>
        <p:spPr>
          <a:xfrm>
            <a:off x="469203" y="2689968"/>
            <a:ext cx="723797" cy="7030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469203" y="3831705"/>
            <a:ext cx="723797" cy="7030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endParaRPr>
          </a:p>
        </p:txBody>
      </p:sp>
      <p:sp>
        <p:nvSpPr>
          <p:cNvPr id="9" name="Rectangle 8"/>
          <p:cNvSpPr/>
          <p:nvPr/>
        </p:nvSpPr>
        <p:spPr>
          <a:xfrm>
            <a:off x="592488" y="1518997"/>
            <a:ext cx="506870" cy="923330"/>
          </a:xfrm>
          <a:prstGeom prst="rect">
            <a:avLst/>
          </a:prstGeom>
          <a:noFill/>
        </p:spPr>
        <p:txBody>
          <a:bodyPr wrap="none" lIns="91440" tIns="45720" rIns="91440" bIns="45720">
            <a:spAutoFit/>
          </a:bodyPr>
          <a:lstStyle/>
          <a:p>
            <a:pPr algn="ctr"/>
            <a:r>
              <a:rPr lang="en-US" sz="5400" b="0" cap="none" spc="0" dirty="0" smtClean="0">
                <a:ln w="0"/>
                <a:solidFill>
                  <a:schemeClr val="bg1"/>
                </a:solidFill>
                <a:effectLst>
                  <a:outerShdw blurRad="38100" dist="19050" dir="2700000" algn="tl" rotWithShape="0">
                    <a:schemeClr val="dk1">
                      <a:alpha val="40000"/>
                    </a:schemeClr>
                  </a:outerShdw>
                </a:effectLst>
              </a:rPr>
              <a:t>L</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0" name="Rectangle 29"/>
          <p:cNvSpPr/>
          <p:nvPr/>
        </p:nvSpPr>
        <p:spPr>
          <a:xfrm>
            <a:off x="555224" y="2562820"/>
            <a:ext cx="551754"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S</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31" name="Rectangle 30"/>
          <p:cNvSpPr/>
          <p:nvPr/>
        </p:nvSpPr>
        <p:spPr>
          <a:xfrm>
            <a:off x="487898" y="3711787"/>
            <a:ext cx="686406" cy="923330"/>
          </a:xfrm>
          <a:prstGeom prst="rect">
            <a:avLst/>
          </a:prstGeom>
          <a:noFill/>
        </p:spPr>
        <p:txBody>
          <a:bodyPr wrap="none" lIns="91440" tIns="45720" rIns="91440" bIns="4572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rPr>
              <a:t>M</a:t>
            </a:r>
            <a:endParaRPr lang="en-US" sz="5400" b="0" cap="none" spc="0" dirty="0">
              <a:ln w="0"/>
              <a:solidFill>
                <a:schemeClr val="bg1"/>
              </a:solidFill>
              <a:effectLst>
                <a:outerShdw blurRad="38100" dist="19050" dir="2700000" algn="tl" rotWithShape="0">
                  <a:schemeClr val="dk1">
                    <a:alpha val="40000"/>
                  </a:schemeClr>
                </a:outerShdw>
              </a:effectLst>
            </a:endParaRPr>
          </a:p>
        </p:txBody>
      </p:sp>
      <p:sp>
        <p:nvSpPr>
          <p:cNvPr id="10" name="Slide Number Placeholder 9"/>
          <p:cNvSpPr>
            <a:spLocks noGrp="1"/>
          </p:cNvSpPr>
          <p:nvPr>
            <p:ph type="sldNum" sz="quarter" idx="12"/>
          </p:nvPr>
        </p:nvSpPr>
        <p:spPr/>
        <p:txBody>
          <a:bodyPr/>
          <a:lstStyle/>
          <a:p>
            <a:fld id="{C136B7D2-B98C-44FD-8D04-7EC62A564975}" type="slidenum">
              <a:rPr lang="en-US" smtClean="0"/>
              <a:pPr/>
              <a:t>16</a:t>
            </a:fld>
            <a:endParaRPr lang="en-US" dirty="0"/>
          </a:p>
        </p:txBody>
      </p:sp>
    </p:spTree>
    <p:extLst>
      <p:ext uri="{BB962C8B-B14F-4D97-AF65-F5344CB8AC3E}">
        <p14:creationId xmlns:p14="http://schemas.microsoft.com/office/powerpoint/2010/main" val="3420711627"/>
      </p:ext>
    </p:extLst>
  </p:cSld>
  <p:clrMapOvr>
    <a:masterClrMapping/>
  </p:clrMapOvr>
  <p:transition spd="med" advClick="0" advTm="6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err="1" smtClean="0"/>
              <a:t>Microservices</a:t>
            </a:r>
            <a:r>
              <a:rPr lang="en-US" dirty="0" smtClean="0"/>
              <a:t>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17</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Separate deployed units, changes limited to single service component.</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Easy to deploy due to the decoupled nature of event-processing components.</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665419"/>
            <a:chOff x="5638262" y="3454112"/>
            <a:chExt cx="2649923" cy="665419"/>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Isolation of business functionality into independent applications makes easy to test. Regression a particular service is possible.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to create performant solution, but pattern does not lend itself to performance, due  to distributed nature of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Because app is split into separate deployment unit, each service can be scaled.</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 Due to isolation of distinct service components , development is focused on smaller scope. Less chance a developer’s changes will impact other service components.</a:t>
              </a:r>
              <a:endParaRPr lang="en-US" sz="1000" dirty="0">
                <a:solidFill>
                  <a:schemeClr val="tx1">
                    <a:lumMod val="50000"/>
                    <a:lumOff val="50000"/>
                  </a:schemeClr>
                </a:solidFill>
              </a:endParaRPr>
            </a:p>
          </p:txBody>
        </p:sp>
      </p:grpSp>
      <p:sp>
        <p:nvSpPr>
          <p:cNvPr id="42" name="Rectangle 41"/>
          <p:cNvSpPr/>
          <p:nvPr/>
        </p:nvSpPr>
        <p:spPr>
          <a:xfrm>
            <a:off x="684010" y="1368184"/>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91560"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73731" y="3414338"/>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40385" y="1390344"/>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47937"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47937" y="3414339"/>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224721376"/>
      </p:ext>
    </p:extLst>
  </p:cSld>
  <p:clrMapOvr>
    <a:masterClrMapping/>
  </p:clrMapOvr>
  <p:transition advTm="6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 Architecture</a:t>
            </a:r>
            <a:endParaRPr lang="en-US" dirty="0"/>
          </a:p>
        </p:txBody>
      </p:sp>
      <p:sp>
        <p:nvSpPr>
          <p:cNvPr id="3" name="Text Placeholder 2"/>
          <p:cNvSpPr>
            <a:spLocks noGrp="1"/>
          </p:cNvSpPr>
          <p:nvPr>
            <p:ph type="body" sz="half" idx="2"/>
          </p:nvPr>
        </p:nvSpPr>
        <p:spPr/>
        <p:txBody>
          <a:bodyPr/>
          <a:lstStyle/>
          <a:p>
            <a:r>
              <a:rPr lang="en-US" dirty="0" smtClean="0"/>
              <a:t>Build it</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18</a:t>
            </a:fld>
            <a:endParaRPr lang="en-US" dirty="0"/>
          </a:p>
        </p:txBody>
      </p:sp>
      <p:pic>
        <p:nvPicPr>
          <p:cNvPr id="6" name="Picture Placeholder 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20239" r="20239"/>
          <a:stretch>
            <a:fillRect/>
          </a:stretch>
        </p:blipFill>
        <p:spPr/>
      </p:pic>
      <p:sp>
        <p:nvSpPr>
          <p:cNvPr id="7" name="TextBox 6"/>
          <p:cNvSpPr txBox="1"/>
          <p:nvPr/>
        </p:nvSpPr>
        <p:spPr>
          <a:xfrm>
            <a:off x="0" y="1419753"/>
            <a:ext cx="2895600"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Solve Scalability issues</a:t>
            </a:r>
          </a:p>
          <a:p>
            <a:pPr marL="285750" indent="-285750">
              <a:buFont typeface="Arial" panose="020B0604020202020204" pitchFamily="34" charset="0"/>
              <a:buChar char="•"/>
            </a:pPr>
            <a:r>
              <a:rPr lang="en-US" sz="1400" dirty="0" smtClean="0">
                <a:solidFill>
                  <a:schemeClr val="bg1"/>
                </a:solidFill>
              </a:rPr>
              <a:t>Address concurrency issues</a:t>
            </a:r>
          </a:p>
          <a:p>
            <a:pPr marL="285750" indent="-285750">
              <a:buFont typeface="Arial" panose="020B0604020202020204" pitchFamily="34" charset="0"/>
              <a:buChar char="•"/>
            </a:pPr>
            <a:r>
              <a:rPr lang="en-US" sz="1400" dirty="0" smtClean="0">
                <a:solidFill>
                  <a:schemeClr val="bg1"/>
                </a:solidFill>
              </a:rPr>
              <a:t>For high concurrent user volumes</a:t>
            </a:r>
          </a:p>
          <a:p>
            <a:pPr marL="285750" indent="-285750">
              <a:buFont typeface="Arial" panose="020B0604020202020204" pitchFamily="34" charset="0"/>
              <a:buChar char="•"/>
            </a:pPr>
            <a:r>
              <a:rPr lang="en-US" sz="1400" dirty="0" smtClean="0">
                <a:solidFill>
                  <a:schemeClr val="bg1"/>
                </a:solidFill>
              </a:rPr>
              <a:t>Aka the cloud architecture pattern</a:t>
            </a:r>
          </a:p>
          <a:p>
            <a:pPr marL="285750" indent="-285750">
              <a:buFont typeface="Arial" panose="020B0604020202020204" pitchFamily="34" charset="0"/>
              <a:buChar char="•"/>
            </a:pPr>
            <a:r>
              <a:rPr lang="en-US" sz="1400" dirty="0" smtClean="0">
                <a:solidFill>
                  <a:schemeClr val="bg1"/>
                </a:solidFill>
              </a:rPr>
              <a:t>Remove central DB </a:t>
            </a:r>
          </a:p>
          <a:p>
            <a:pPr marL="285750" indent="-285750">
              <a:buFont typeface="Arial" panose="020B0604020202020204" pitchFamily="34" charset="0"/>
              <a:buChar char="•"/>
            </a:pPr>
            <a:r>
              <a:rPr lang="en-US" sz="1400" dirty="0" smtClean="0">
                <a:solidFill>
                  <a:schemeClr val="bg1"/>
                </a:solidFill>
              </a:rPr>
              <a:t>Use replicated in memory data grids</a:t>
            </a:r>
          </a:p>
          <a:p>
            <a:pPr marL="285750" indent="-285750">
              <a:buFont typeface="Arial" panose="020B0604020202020204" pitchFamily="34" charset="0"/>
              <a:buChar char="•"/>
            </a:pPr>
            <a:r>
              <a:rPr lang="en-US" sz="1400" dirty="0" smtClean="0">
                <a:solidFill>
                  <a:schemeClr val="bg1"/>
                </a:solidFill>
              </a:rPr>
              <a:t>Complex &amp; Expensive</a:t>
            </a:r>
            <a:endParaRPr lang="en-US" sz="1400" dirty="0">
              <a:solidFill>
                <a:schemeClr val="bg1"/>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58440" y="1618966"/>
            <a:ext cx="3512508" cy="1797563"/>
          </a:xfrm>
          <a:prstGeom prst="rect">
            <a:avLst/>
          </a:prstGeom>
        </p:spPr>
      </p:pic>
    </p:spTree>
    <p:extLst>
      <p:ext uri="{BB962C8B-B14F-4D97-AF65-F5344CB8AC3E}">
        <p14:creationId xmlns:p14="http://schemas.microsoft.com/office/powerpoint/2010/main" val="4286444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Space-Based</a:t>
            </a:r>
            <a:endParaRPr lang="en-US" dirty="0"/>
          </a:p>
        </p:txBody>
      </p:sp>
      <p:sp>
        <p:nvSpPr>
          <p:cNvPr id="3" name="Text Placeholder 2"/>
          <p:cNvSpPr>
            <a:spLocks noGrp="1"/>
          </p:cNvSpPr>
          <p:nvPr>
            <p:ph type="body" sz="half" idx="2"/>
          </p:nvPr>
        </p:nvSpPr>
        <p:spPr/>
        <p:txBody>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19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740875"/>
            <a:ext cx="7161874" cy="3665164"/>
          </a:xfrm>
          <a:prstGeom prst="rect">
            <a:avLst/>
          </a:prstGeom>
        </p:spPr>
      </p:pic>
    </p:spTree>
    <p:extLst>
      <p:ext uri="{BB962C8B-B14F-4D97-AF65-F5344CB8AC3E}">
        <p14:creationId xmlns:p14="http://schemas.microsoft.com/office/powerpoint/2010/main" val="295964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Introduction</a:t>
            </a:r>
            <a:endParaRPr lang="en-US" dirty="0"/>
          </a:p>
        </p:txBody>
      </p:sp>
      <p:sp>
        <p:nvSpPr>
          <p:cNvPr id="8" name="Text Placeholder 7"/>
          <p:cNvSpPr>
            <a:spLocks noGrp="1"/>
          </p:cNvSpPr>
          <p:nvPr>
            <p:ph type="body" sz="half" idx="2"/>
          </p:nvPr>
        </p:nvSpPr>
        <p:spPr/>
        <p:txBody>
          <a:bodyPr/>
          <a:lstStyle/>
          <a:p>
            <a:r>
              <a:rPr lang="en-US" dirty="0" smtClean="0"/>
              <a:t>Architecture Patterns</a:t>
            </a:r>
            <a:endParaRPr lang="en-US" dirty="0"/>
          </a:p>
        </p:txBody>
      </p:sp>
      <p:sp>
        <p:nvSpPr>
          <p:cNvPr id="43" name="Slide Number Placeholder 42"/>
          <p:cNvSpPr>
            <a:spLocks noGrp="1"/>
          </p:cNvSpPr>
          <p:nvPr>
            <p:ph type="sldNum" sz="quarter" idx="12"/>
          </p:nvPr>
        </p:nvSpPr>
        <p:spPr/>
        <p:txBody>
          <a:bodyPr/>
          <a:lstStyle/>
          <a:p>
            <a:fld id="{C136B7D2-B98C-44FD-8D04-7EC62A564975}" type="slidenum">
              <a:rPr lang="en-US" smtClean="0"/>
              <a:pPr/>
              <a:t>2</a:t>
            </a:fld>
            <a:endParaRPr lang="en-US" dirty="0"/>
          </a:p>
        </p:txBody>
      </p:sp>
      <p:grpSp>
        <p:nvGrpSpPr>
          <p:cNvPr id="2" name="Group 30"/>
          <p:cNvGrpSpPr/>
          <p:nvPr/>
        </p:nvGrpSpPr>
        <p:grpSpPr>
          <a:xfrm>
            <a:off x="1500705" y="1146358"/>
            <a:ext cx="2610439" cy="407281"/>
            <a:chOff x="1270277" y="1165408"/>
            <a:chExt cx="2610439" cy="407281"/>
          </a:xfrm>
        </p:grpSpPr>
        <p:sp>
          <p:nvSpPr>
            <p:cNvPr id="56" name="Text Placeholder 3"/>
            <p:cNvSpPr txBox="1">
              <a:spLocks/>
            </p:cNvSpPr>
            <p:nvPr/>
          </p:nvSpPr>
          <p:spPr>
            <a:xfrm>
              <a:off x="1270277" y="1165408"/>
              <a:ext cx="639599"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1"/>
                  </a:solidFill>
                  <a:effectLst/>
                  <a:uLnTx/>
                  <a:uFillTx/>
                  <a:latin typeface="+mj-lt"/>
                  <a:ea typeface="+mn-ea"/>
                  <a:cs typeface="+mn-cs"/>
                </a:rPr>
                <a:t>Layered</a:t>
              </a:r>
            </a:p>
          </p:txBody>
        </p:sp>
        <p:sp>
          <p:nvSpPr>
            <p:cNvPr id="57" name="Text Placeholder 3"/>
            <p:cNvSpPr txBox="1">
              <a:spLocks/>
            </p:cNvSpPr>
            <p:nvPr/>
          </p:nvSpPr>
          <p:spPr>
            <a:xfrm>
              <a:off x="1270277" y="1418801"/>
              <a:ext cx="2610439" cy="15388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cs typeface="+mj-cs"/>
                </a:rPr>
                <a:t>Most common architectural style, N-Layered.</a:t>
              </a:r>
              <a:endParaRPr lang="en-US" sz="1000" dirty="0">
                <a:solidFill>
                  <a:schemeClr val="tx1">
                    <a:lumMod val="50000"/>
                    <a:lumOff val="50000"/>
                  </a:schemeClr>
                </a:solidFill>
                <a:cs typeface="+mj-cs"/>
              </a:endParaRPr>
            </a:p>
          </p:txBody>
        </p:sp>
      </p:grpSp>
      <p:sp>
        <p:nvSpPr>
          <p:cNvPr id="85" name="Footer Text"/>
          <p:cNvSpPr txBox="1"/>
          <p:nvPr/>
        </p:nvSpPr>
        <p:spPr>
          <a:xfrm>
            <a:off x="692056" y="4140652"/>
            <a:ext cx="7759889" cy="307777"/>
          </a:xfrm>
          <a:prstGeom prst="rect">
            <a:avLst/>
          </a:prstGeom>
          <a:noFill/>
        </p:spPr>
        <p:txBody>
          <a:bodyPr wrap="square" lIns="0" tIns="0" rIns="0" bIns="0" rtlCol="0">
            <a:spAutoFit/>
          </a:bodyPr>
          <a:lstStyle/>
          <a:p>
            <a:pPr algn="ctr"/>
            <a:r>
              <a:rPr lang="en-US" sz="1000" dirty="0" smtClean="0">
                <a:solidFill>
                  <a:schemeClr val="tx1">
                    <a:lumMod val="50000"/>
                    <a:lumOff val="50000"/>
                  </a:schemeClr>
                </a:solidFill>
              </a:rPr>
              <a:t>Discuss several well known architectural patterns with their pros and cons. The goal is for the listener to have an understanding of the patterns and be more informed on the types of architecture when faced with architectural decisions.</a:t>
            </a:r>
            <a:endParaRPr lang="en-US" sz="1000" dirty="0">
              <a:solidFill>
                <a:schemeClr val="tx1">
                  <a:lumMod val="50000"/>
                  <a:lumOff val="50000"/>
                </a:schemeClr>
              </a:solidFill>
            </a:endParaRPr>
          </a:p>
        </p:txBody>
      </p:sp>
      <p:cxnSp>
        <p:nvCxnSpPr>
          <p:cNvPr id="86" name="Straight Line buttom"/>
          <p:cNvCxnSpPr/>
          <p:nvPr/>
        </p:nvCxnSpPr>
        <p:spPr>
          <a:xfrm>
            <a:off x="685800" y="4007201"/>
            <a:ext cx="77724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33"/>
          <p:cNvGrpSpPr/>
          <p:nvPr/>
        </p:nvGrpSpPr>
        <p:grpSpPr>
          <a:xfrm>
            <a:off x="5407764" y="1146358"/>
            <a:ext cx="2630181" cy="715058"/>
            <a:chOff x="5225418" y="1165408"/>
            <a:chExt cx="2630181" cy="715058"/>
          </a:xfrm>
        </p:grpSpPr>
        <p:sp>
          <p:nvSpPr>
            <p:cNvPr id="50" name="Text Placeholder 3"/>
            <p:cNvSpPr txBox="1">
              <a:spLocks/>
            </p:cNvSpPr>
            <p:nvPr/>
          </p:nvSpPr>
          <p:spPr>
            <a:xfrm>
              <a:off x="5225418" y="1165408"/>
              <a:ext cx="113172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err="1" smtClean="0">
                  <a:ln>
                    <a:noFill/>
                  </a:ln>
                  <a:solidFill>
                    <a:schemeClr val="accent4"/>
                  </a:solidFill>
                  <a:effectLst/>
                  <a:uLnTx/>
                  <a:uFillTx/>
                  <a:latin typeface="+mj-lt"/>
                  <a:ea typeface="+mn-ea"/>
                  <a:cs typeface="+mn-cs"/>
                </a:rPr>
                <a:t>Microservices</a:t>
              </a:r>
              <a:endParaRPr kumimoji="0" lang="en-US" b="1" i="0" u="none" strike="noStrike" kern="1200" cap="none" spc="0" normalizeH="0" baseline="0" noProof="0" dirty="0" smtClean="0">
                <a:ln>
                  <a:noFill/>
                </a:ln>
                <a:solidFill>
                  <a:schemeClr val="accent4"/>
                </a:solidFill>
                <a:effectLst/>
                <a:uLnTx/>
                <a:uFillTx/>
                <a:latin typeface="+mj-lt"/>
                <a:ea typeface="+mn-ea"/>
                <a:cs typeface="+mn-cs"/>
              </a:endParaRPr>
            </a:p>
          </p:txBody>
        </p:sp>
        <p:sp>
          <p:nvSpPr>
            <p:cNvPr id="51" name="Text Placeholder 3"/>
            <p:cNvSpPr txBox="1">
              <a:spLocks/>
            </p:cNvSpPr>
            <p:nvPr/>
          </p:nvSpPr>
          <p:spPr>
            <a:xfrm>
              <a:off x="5225418" y="1418801"/>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4" name="Group 31"/>
          <p:cNvGrpSpPr/>
          <p:nvPr/>
        </p:nvGrpSpPr>
        <p:grpSpPr>
          <a:xfrm>
            <a:off x="1500705" y="2068070"/>
            <a:ext cx="2610439" cy="715058"/>
            <a:chOff x="1270277" y="2087120"/>
            <a:chExt cx="2610439" cy="715058"/>
          </a:xfrm>
        </p:grpSpPr>
        <p:sp>
          <p:nvSpPr>
            <p:cNvPr id="67" name="Text Placeholder 3"/>
            <p:cNvSpPr txBox="1">
              <a:spLocks/>
            </p:cNvSpPr>
            <p:nvPr/>
          </p:nvSpPr>
          <p:spPr>
            <a:xfrm>
              <a:off x="1270277" y="2087120"/>
              <a:ext cx="1027525"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2"/>
                  </a:solidFill>
                  <a:effectLst/>
                  <a:uLnTx/>
                  <a:uFillTx/>
                  <a:latin typeface="+mj-lt"/>
                  <a:ea typeface="+mn-ea"/>
                  <a:cs typeface="+mn-cs"/>
                </a:rPr>
                <a:t>Event-Driven</a:t>
              </a:r>
            </a:p>
          </p:txBody>
        </p:sp>
        <p:sp>
          <p:nvSpPr>
            <p:cNvPr id="68" name="Text Placeholder 3"/>
            <p:cNvSpPr txBox="1">
              <a:spLocks/>
            </p:cNvSpPr>
            <p:nvPr/>
          </p:nvSpPr>
          <p:spPr>
            <a:xfrm>
              <a:off x="1270277" y="2340513"/>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5" name="Group 34"/>
          <p:cNvGrpSpPr/>
          <p:nvPr/>
        </p:nvGrpSpPr>
        <p:grpSpPr>
          <a:xfrm>
            <a:off x="5407764" y="2068070"/>
            <a:ext cx="2630181" cy="715058"/>
            <a:chOff x="5225418" y="2087120"/>
            <a:chExt cx="2630181" cy="715058"/>
          </a:xfrm>
        </p:grpSpPr>
        <p:sp>
          <p:nvSpPr>
            <p:cNvPr id="71" name="Text Placeholder 3"/>
            <p:cNvSpPr txBox="1">
              <a:spLocks/>
            </p:cNvSpPr>
            <p:nvPr/>
          </p:nvSpPr>
          <p:spPr>
            <a:xfrm>
              <a:off x="5225418" y="2087120"/>
              <a:ext cx="1061188"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Space-Based</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72" name="Text Placeholder 3"/>
            <p:cNvSpPr txBox="1">
              <a:spLocks/>
            </p:cNvSpPr>
            <p:nvPr/>
          </p:nvSpPr>
          <p:spPr>
            <a:xfrm>
              <a:off x="5225418" y="2340513"/>
              <a:ext cx="2630181"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grpSp>
        <p:nvGrpSpPr>
          <p:cNvPr id="6" name="Group 32"/>
          <p:cNvGrpSpPr/>
          <p:nvPr/>
        </p:nvGrpSpPr>
        <p:grpSpPr>
          <a:xfrm>
            <a:off x="1500705" y="2989782"/>
            <a:ext cx="2610439" cy="715058"/>
            <a:chOff x="1270277" y="3008832"/>
            <a:chExt cx="2610439" cy="715058"/>
          </a:xfrm>
        </p:grpSpPr>
        <p:sp>
          <p:nvSpPr>
            <p:cNvPr id="75" name="Text Placeholder 3"/>
            <p:cNvSpPr txBox="1">
              <a:spLocks/>
            </p:cNvSpPr>
            <p:nvPr/>
          </p:nvSpPr>
          <p:spPr>
            <a:xfrm>
              <a:off x="1270277" y="3008832"/>
              <a:ext cx="955390"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3"/>
                  </a:solidFill>
                  <a:effectLst/>
                  <a:uLnTx/>
                  <a:uFillTx/>
                  <a:latin typeface="+mj-lt"/>
                  <a:ea typeface="+mn-ea"/>
                  <a:cs typeface="+mn-cs"/>
                </a:rPr>
                <a:t>Microkernel</a:t>
              </a:r>
            </a:p>
          </p:txBody>
        </p:sp>
        <p:sp>
          <p:nvSpPr>
            <p:cNvPr id="76" name="Text Placeholder 3"/>
            <p:cNvSpPr txBox="1">
              <a:spLocks/>
            </p:cNvSpPr>
            <p:nvPr/>
          </p:nvSpPr>
          <p:spPr>
            <a:xfrm>
              <a:off x="1270277" y="3262225"/>
              <a:ext cx="2610439" cy="46166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000" dirty="0" smtClean="0">
                  <a:solidFill>
                    <a:schemeClr val="tx1">
                      <a:lumMod val="50000"/>
                      <a:lumOff val="50000"/>
                    </a:schemeClr>
                  </a:solidFill>
                </a:rPr>
                <a:t>There are many variations of passages but the majority have  suffered alteration in some form</a:t>
              </a:r>
              <a:br>
                <a:rPr lang="en-US" sz="1000" dirty="0" smtClean="0">
                  <a:solidFill>
                    <a:schemeClr val="tx1">
                      <a:lumMod val="50000"/>
                      <a:lumOff val="50000"/>
                    </a:schemeClr>
                  </a:solidFill>
                </a:rPr>
              </a:br>
              <a:r>
                <a:rPr lang="en-US" sz="1000" dirty="0" smtClean="0">
                  <a:solidFill>
                    <a:schemeClr val="tx1">
                      <a:lumMod val="50000"/>
                      <a:lumOff val="50000"/>
                    </a:schemeClr>
                  </a:solidFill>
                </a:rPr>
                <a:t>by injected.</a:t>
              </a:r>
              <a:endParaRPr lang="en-US" sz="1000" dirty="0">
                <a:solidFill>
                  <a:schemeClr val="tx1">
                    <a:lumMod val="50000"/>
                    <a:lumOff val="50000"/>
                  </a:schemeClr>
                </a:solidFill>
              </a:endParaRPr>
            </a:p>
          </p:txBody>
        </p:sp>
      </p:grpSp>
      <p:sp>
        <p:nvSpPr>
          <p:cNvPr id="38" name="Freeform 45"/>
          <p:cNvSpPr>
            <a:spLocks noEditPoints="1"/>
          </p:cNvSpPr>
          <p:nvPr/>
        </p:nvSpPr>
        <p:spPr bwMode="auto">
          <a:xfrm>
            <a:off x="111238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45"/>
          <p:cNvSpPr>
            <a:spLocks noEditPoints="1"/>
          </p:cNvSpPr>
          <p:nvPr/>
        </p:nvSpPr>
        <p:spPr bwMode="auto">
          <a:xfrm>
            <a:off x="111238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 name="Freeform 45"/>
          <p:cNvSpPr>
            <a:spLocks noEditPoints="1"/>
          </p:cNvSpPr>
          <p:nvPr/>
        </p:nvSpPr>
        <p:spPr bwMode="auto">
          <a:xfrm>
            <a:off x="1112389" y="329080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45"/>
          <p:cNvSpPr>
            <a:spLocks noEditPoints="1"/>
          </p:cNvSpPr>
          <p:nvPr/>
        </p:nvSpPr>
        <p:spPr bwMode="auto">
          <a:xfrm>
            <a:off x="5013349" y="139058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45"/>
          <p:cNvSpPr>
            <a:spLocks noEditPoints="1"/>
          </p:cNvSpPr>
          <p:nvPr/>
        </p:nvSpPr>
        <p:spPr bwMode="auto">
          <a:xfrm>
            <a:off x="5013349" y="2321463"/>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transition spd="med" advClick="0" advTm="600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Processing Unit</a:t>
            </a:r>
            <a:endParaRPr lang="en-US" dirty="0"/>
          </a:p>
        </p:txBody>
      </p:sp>
      <p:sp>
        <p:nvSpPr>
          <p:cNvPr id="8" name="Text Placeholder 7"/>
          <p:cNvSpPr>
            <a:spLocks noGrp="1"/>
          </p:cNvSpPr>
          <p:nvPr>
            <p:ph type="body" sz="half" idx="2"/>
          </p:nvPr>
        </p:nvSpPr>
        <p:spPr/>
        <p:txBody>
          <a:bodyPr/>
          <a:lstStyle/>
          <a:p>
            <a:r>
              <a:rPr lang="en-US" dirty="0" smtClean="0"/>
              <a:t>Space-Based Architecture</a:t>
            </a:r>
            <a:endParaRPr lang="en-US" dirty="0"/>
          </a:p>
        </p:txBody>
      </p:sp>
      <p:sp>
        <p:nvSpPr>
          <p:cNvPr id="30" name="Slide Number Placeholder 29"/>
          <p:cNvSpPr>
            <a:spLocks noGrp="1"/>
          </p:cNvSpPr>
          <p:nvPr>
            <p:ph type="sldNum" sz="quarter" idx="12"/>
          </p:nvPr>
        </p:nvSpPr>
        <p:spPr/>
        <p:txBody>
          <a:bodyPr/>
          <a:lstStyle/>
          <a:p>
            <a:fld id="{C136B7D2-B98C-44FD-8D04-7EC62A564975}" type="slidenum">
              <a:rPr lang="en-US" smtClean="0"/>
              <a:pPr/>
              <a:t>20</a:t>
            </a:fld>
            <a:endParaRPr lang="en-US" dirty="0"/>
          </a:p>
        </p:txBody>
      </p:sp>
      <p:grpSp>
        <p:nvGrpSpPr>
          <p:cNvPr id="5" name="Group 4"/>
          <p:cNvGrpSpPr/>
          <p:nvPr/>
        </p:nvGrpSpPr>
        <p:grpSpPr>
          <a:xfrm>
            <a:off x="468736" y="1833621"/>
            <a:ext cx="2723316" cy="310968"/>
            <a:chOff x="457200" y="1950417"/>
            <a:chExt cx="2723316" cy="310968"/>
          </a:xfrm>
        </p:grpSpPr>
        <p:sp>
          <p:nvSpPr>
            <p:cNvPr id="38" name="Text Placeholder 3"/>
            <p:cNvSpPr txBox="1">
              <a:spLocks/>
            </p:cNvSpPr>
            <p:nvPr/>
          </p:nvSpPr>
          <p:spPr>
            <a:xfrm>
              <a:off x="902648" y="1998179"/>
              <a:ext cx="2277868"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solidFill>
                    <a:schemeClr val="accent5"/>
                  </a:solidFill>
                  <a:effectLst/>
                  <a:uLnTx/>
                  <a:uFillTx/>
                  <a:latin typeface="+mj-lt"/>
                  <a:ea typeface="+mn-ea"/>
                  <a:cs typeface="+mn-cs"/>
                </a:rPr>
                <a:t>Application</a:t>
              </a:r>
              <a:r>
                <a:rPr kumimoji="0" lang="en-US" b="1" i="0" u="none" strike="noStrike" kern="1200" cap="none" spc="0" normalizeH="0" noProof="0" dirty="0" smtClean="0">
                  <a:ln>
                    <a:noFill/>
                  </a:ln>
                  <a:solidFill>
                    <a:schemeClr val="accent5"/>
                  </a:solidFill>
                  <a:effectLst/>
                  <a:uLnTx/>
                  <a:uFillTx/>
                  <a:latin typeface="+mj-lt"/>
                  <a:ea typeface="+mn-ea"/>
                  <a:cs typeface="+mn-cs"/>
                </a:rPr>
                <a:t> logic in modules</a:t>
              </a:r>
              <a:endParaRPr kumimoji="0" lang="en-US" b="1" i="0" u="none" strike="noStrike" kern="1200" cap="none" spc="0" normalizeH="0" baseline="0" noProof="0" dirty="0" smtClean="0">
                <a:ln>
                  <a:noFill/>
                </a:ln>
                <a:solidFill>
                  <a:schemeClr val="accent5"/>
                </a:solidFill>
                <a:effectLst/>
                <a:uLnTx/>
                <a:uFillTx/>
                <a:latin typeface="+mj-lt"/>
                <a:ea typeface="+mn-ea"/>
                <a:cs typeface="+mn-cs"/>
              </a:endParaRPr>
            </a:p>
          </p:txBody>
        </p:sp>
        <p:sp>
          <p:nvSpPr>
            <p:cNvPr id="63" name="Freeform 45"/>
            <p:cNvSpPr>
              <a:spLocks noEditPoints="1"/>
            </p:cNvSpPr>
            <p:nvPr/>
          </p:nvSpPr>
          <p:spPr bwMode="auto">
            <a:xfrm>
              <a:off x="457200" y="195041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 name="Group 2"/>
          <p:cNvGrpSpPr/>
          <p:nvPr/>
        </p:nvGrpSpPr>
        <p:grpSpPr>
          <a:xfrm>
            <a:off x="457200" y="3113564"/>
            <a:ext cx="3039500" cy="310968"/>
            <a:chOff x="457200" y="2667148"/>
            <a:chExt cx="3039500" cy="310968"/>
          </a:xfrm>
        </p:grpSpPr>
        <p:sp>
          <p:nvSpPr>
            <p:cNvPr id="45" name="Text Placeholder 3"/>
            <p:cNvSpPr txBox="1">
              <a:spLocks/>
            </p:cNvSpPr>
            <p:nvPr/>
          </p:nvSpPr>
          <p:spPr>
            <a:xfrm>
              <a:off x="853348" y="2710292"/>
              <a:ext cx="2643352"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Optional </a:t>
              </a:r>
              <a:r>
                <a:rPr lang="en-US" b="1" dirty="0" err="1" smtClean="0">
                  <a:solidFill>
                    <a:schemeClr val="accent5"/>
                  </a:solidFill>
                  <a:latin typeface="+mj-lt"/>
                </a:rPr>
                <a:t>async</a:t>
              </a:r>
              <a:r>
                <a:rPr lang="en-US" b="1" dirty="0" smtClean="0">
                  <a:solidFill>
                    <a:schemeClr val="accent5"/>
                  </a:solidFill>
                  <a:latin typeface="+mj-lt"/>
                </a:rPr>
                <a:t> persistence store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4" name="Freeform 45"/>
            <p:cNvSpPr>
              <a:spLocks noEditPoints="1"/>
            </p:cNvSpPr>
            <p:nvPr/>
          </p:nvSpPr>
          <p:spPr bwMode="auto">
            <a:xfrm>
              <a:off x="457200" y="266714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9" name="Group 8"/>
          <p:cNvGrpSpPr/>
          <p:nvPr/>
        </p:nvGrpSpPr>
        <p:grpSpPr>
          <a:xfrm>
            <a:off x="457200" y="3743188"/>
            <a:ext cx="2338477" cy="310968"/>
            <a:chOff x="457200" y="3743188"/>
            <a:chExt cx="2338477" cy="310968"/>
          </a:xfrm>
        </p:grpSpPr>
        <p:sp>
          <p:nvSpPr>
            <p:cNvPr id="51" name="Text Placeholder 3"/>
            <p:cNvSpPr txBox="1">
              <a:spLocks/>
            </p:cNvSpPr>
            <p:nvPr/>
          </p:nvSpPr>
          <p:spPr>
            <a:xfrm>
              <a:off x="870470" y="3790950"/>
              <a:ext cx="1925207" cy="215444"/>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Data Replication Engine</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65" name="Freeform 45"/>
            <p:cNvSpPr>
              <a:spLocks noEditPoints="1"/>
            </p:cNvSpPr>
            <p:nvPr/>
          </p:nvSpPr>
          <p:spPr bwMode="auto">
            <a:xfrm>
              <a:off x="457200" y="374318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grpSp>
        <p:nvGrpSpPr>
          <p:cNvPr id="4" name="Group 3"/>
          <p:cNvGrpSpPr/>
          <p:nvPr/>
        </p:nvGrpSpPr>
        <p:grpSpPr>
          <a:xfrm>
            <a:off x="457200" y="2483939"/>
            <a:ext cx="2028005" cy="310968"/>
            <a:chOff x="457200" y="2272170"/>
            <a:chExt cx="2028005" cy="310968"/>
          </a:xfrm>
        </p:grpSpPr>
        <p:sp>
          <p:nvSpPr>
            <p:cNvPr id="13" name="Text Placeholder 3"/>
            <p:cNvSpPr txBox="1">
              <a:spLocks/>
            </p:cNvSpPr>
            <p:nvPr/>
          </p:nvSpPr>
          <p:spPr>
            <a:xfrm>
              <a:off x="853348" y="2315314"/>
              <a:ext cx="1631857" cy="215444"/>
            </a:xfrm>
            <a:prstGeom prst="rect">
              <a:avLst/>
            </a:prstGeom>
            <a:noFill/>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dirty="0" smtClean="0">
                  <a:solidFill>
                    <a:schemeClr val="accent5"/>
                  </a:solidFill>
                  <a:latin typeface="+mj-lt"/>
                </a:rPr>
                <a:t>In-memory data grid</a:t>
              </a:r>
              <a:endParaRPr kumimoji="0" lang="en-US" b="1" i="0" u="none" strike="noStrike" kern="1200" cap="none" spc="0" normalizeH="0" baseline="0" noProof="0" dirty="0" smtClean="0">
                <a:ln>
                  <a:noFill/>
                </a:ln>
                <a:solidFill>
                  <a:schemeClr val="accent5"/>
                </a:solidFill>
                <a:effectLst/>
                <a:uLnTx/>
                <a:uFillTx/>
                <a:latin typeface="+mj-lt"/>
              </a:endParaRPr>
            </a:p>
          </p:txBody>
        </p:sp>
        <p:sp>
          <p:nvSpPr>
            <p:cNvPr id="14" name="Freeform 45"/>
            <p:cNvSpPr>
              <a:spLocks noEditPoints="1"/>
            </p:cNvSpPr>
            <p:nvPr/>
          </p:nvSpPr>
          <p:spPr bwMode="auto">
            <a:xfrm>
              <a:off x="457200" y="227217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accent5"/>
                </a:solidFil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940087"/>
            <a:ext cx="4764177" cy="4161211"/>
          </a:xfrm>
          <a:prstGeom prst="rect">
            <a:avLst/>
          </a:prstGeom>
        </p:spPr>
      </p:pic>
    </p:spTree>
    <p:extLst>
      <p:ext uri="{BB962C8B-B14F-4D97-AF65-F5344CB8AC3E}">
        <p14:creationId xmlns:p14="http://schemas.microsoft.com/office/powerpoint/2010/main" val="336995638"/>
      </p:ext>
    </p:extLst>
  </p:cSld>
  <p:clrMapOvr>
    <a:masterClrMapping/>
  </p:clrMapOvr>
  <p:transition spd="med" advClick="0" advTm="6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0" y="258753"/>
            <a:ext cx="9127831" cy="2457492"/>
          </a:xfrm>
        </p:spPr>
      </p:pic>
      <p:sp>
        <p:nvSpPr>
          <p:cNvPr id="6" name="Slide Number Placeholder 5"/>
          <p:cNvSpPr>
            <a:spLocks noGrp="1"/>
          </p:cNvSpPr>
          <p:nvPr>
            <p:ph type="sldNum" sz="quarter" idx="12"/>
          </p:nvPr>
        </p:nvSpPr>
        <p:spPr/>
        <p:txBody>
          <a:bodyPr/>
          <a:lstStyle/>
          <a:p>
            <a:fld id="{C136B7D2-B98C-44FD-8D04-7EC62A564975}" type="slidenum">
              <a:rPr lang="en-US" smtClean="0"/>
              <a:pPr/>
              <a:t>21</a:t>
            </a:fld>
            <a:endParaRPr lang="en-US" dirty="0"/>
          </a:p>
        </p:txBody>
      </p:sp>
      <p:grpSp>
        <p:nvGrpSpPr>
          <p:cNvPr id="3" name="Group 4"/>
          <p:cNvGrpSpPr/>
          <p:nvPr/>
        </p:nvGrpSpPr>
        <p:grpSpPr>
          <a:xfrm>
            <a:off x="654725" y="2419227"/>
            <a:ext cx="1785816" cy="2216393"/>
            <a:chOff x="654725" y="2419227"/>
            <a:chExt cx="1785816" cy="2216393"/>
          </a:xfrm>
        </p:grpSpPr>
        <p:sp>
          <p:nvSpPr>
            <p:cNvPr id="20" name="Rectangle 1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 name="Round Same Side Corner Rectangle 1"/>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Message Grid</a:t>
              </a:r>
              <a:endParaRPr lang="en-US" dirty="0">
                <a:solidFill>
                  <a:schemeClr val="bg1"/>
                </a:solidFill>
              </a:endParaRPr>
            </a:p>
          </p:txBody>
        </p:sp>
        <p:sp>
          <p:nvSpPr>
            <p:cNvPr id="23" name="Rectangle 22"/>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grpSp>
      <p:grpSp>
        <p:nvGrpSpPr>
          <p:cNvPr id="4" name="Group 24"/>
          <p:cNvGrpSpPr/>
          <p:nvPr/>
        </p:nvGrpSpPr>
        <p:grpSpPr>
          <a:xfrm>
            <a:off x="2672461" y="2419227"/>
            <a:ext cx="1785816" cy="2216393"/>
            <a:chOff x="654725" y="2419227"/>
            <a:chExt cx="1785816" cy="2216393"/>
          </a:xfrm>
        </p:grpSpPr>
        <p:sp>
          <p:nvSpPr>
            <p:cNvPr id="26" name="Rectangle 25"/>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26"/>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Grid</a:t>
              </a:r>
              <a:endParaRPr lang="en-US" dirty="0"/>
            </a:p>
          </p:txBody>
        </p:sp>
        <p:sp>
          <p:nvSpPr>
            <p:cNvPr id="28" name="Rectangle 27"/>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8"/>
          <p:cNvGrpSpPr/>
          <p:nvPr/>
        </p:nvGrpSpPr>
        <p:grpSpPr>
          <a:xfrm>
            <a:off x="4690197" y="2419227"/>
            <a:ext cx="1785816" cy="2216393"/>
            <a:chOff x="654725" y="2419227"/>
            <a:chExt cx="1785816" cy="2216393"/>
          </a:xfrm>
        </p:grpSpPr>
        <p:sp>
          <p:nvSpPr>
            <p:cNvPr id="30" name="Rectangle 29"/>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 Same Side Corner Rectangle 30"/>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 Grid</a:t>
              </a:r>
              <a:endParaRPr lang="en-US" dirty="0"/>
            </a:p>
          </p:txBody>
        </p:sp>
        <p:sp>
          <p:nvSpPr>
            <p:cNvPr id="32" name="Rectangle 31"/>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32"/>
          <p:cNvGrpSpPr/>
          <p:nvPr/>
        </p:nvGrpSpPr>
        <p:grpSpPr>
          <a:xfrm>
            <a:off x="6707933" y="2419227"/>
            <a:ext cx="1785816" cy="2216393"/>
            <a:chOff x="654725" y="2419227"/>
            <a:chExt cx="1785816" cy="2216393"/>
          </a:xfrm>
        </p:grpSpPr>
        <p:sp>
          <p:nvSpPr>
            <p:cNvPr id="34" name="Rectangle 33"/>
            <p:cNvSpPr/>
            <p:nvPr/>
          </p:nvSpPr>
          <p:spPr>
            <a:xfrm>
              <a:off x="654725" y="2978419"/>
              <a:ext cx="1785816" cy="14845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 Same Side Corner Rectangle 34"/>
            <p:cNvSpPr/>
            <p:nvPr/>
          </p:nvSpPr>
          <p:spPr>
            <a:xfrm>
              <a:off x="654725" y="2419227"/>
              <a:ext cx="1785816" cy="581553"/>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 Manager</a:t>
              </a:r>
              <a:endParaRPr lang="en-US" dirty="0"/>
            </a:p>
          </p:txBody>
        </p:sp>
        <p:sp>
          <p:nvSpPr>
            <p:cNvPr id="36" name="Rectangle 35"/>
            <p:cNvSpPr/>
            <p:nvPr/>
          </p:nvSpPr>
          <p:spPr>
            <a:xfrm>
              <a:off x="654725" y="4510638"/>
              <a:ext cx="1785816" cy="1249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642532" y="3031916"/>
            <a:ext cx="1785817" cy="861774"/>
          </a:xfrm>
          <a:prstGeom prst="rect">
            <a:avLst/>
          </a:prstGeom>
          <a:noFill/>
        </p:spPr>
        <p:txBody>
          <a:bodyPr wrap="square" rtlCol="0">
            <a:spAutoFit/>
          </a:bodyPr>
          <a:lstStyle/>
          <a:p>
            <a:pPr marL="171450" indent="-171450">
              <a:buFont typeface="Arial" panose="020B0604020202020204" pitchFamily="34" charset="0"/>
              <a:buChar char="•"/>
            </a:pPr>
            <a:r>
              <a:rPr lang="en-US" sz="1000" dirty="0" smtClean="0"/>
              <a:t>Manage input requests</a:t>
            </a:r>
          </a:p>
          <a:p>
            <a:pPr marL="171450" indent="-171450">
              <a:buFont typeface="Arial" panose="020B0604020202020204" pitchFamily="34" charset="0"/>
              <a:buChar char="•"/>
            </a:pPr>
            <a:r>
              <a:rPr lang="en-US" sz="1000" dirty="0" smtClean="0"/>
              <a:t>Manage Session</a:t>
            </a:r>
          </a:p>
          <a:p>
            <a:pPr marL="115888" indent="-115888">
              <a:buFont typeface="Arial" panose="020B0604020202020204" pitchFamily="34" charset="0"/>
              <a:buChar char="•"/>
            </a:pPr>
            <a:r>
              <a:rPr lang="en-US" sz="1000" dirty="0" smtClean="0"/>
              <a:t>Determine which active processing unit to use</a:t>
            </a:r>
          </a:p>
          <a:p>
            <a:pPr marL="171450" indent="-171450">
              <a:buFont typeface="Arial" panose="020B0604020202020204" pitchFamily="34" charset="0"/>
              <a:buChar char="•"/>
            </a:pPr>
            <a:r>
              <a:rPr lang="en-US" sz="1000" dirty="0" smtClean="0"/>
              <a:t>Scale of complexity</a:t>
            </a:r>
          </a:p>
        </p:txBody>
      </p:sp>
      <p:sp>
        <p:nvSpPr>
          <p:cNvPr id="45" name="TextBox 44"/>
          <p:cNvSpPr txBox="1"/>
          <p:nvPr/>
        </p:nvSpPr>
        <p:spPr>
          <a:xfrm>
            <a:off x="2676999" y="3024570"/>
            <a:ext cx="1781278" cy="553998"/>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data replication</a:t>
            </a:r>
          </a:p>
          <a:p>
            <a:pPr marL="115888" indent="-115888">
              <a:buFont typeface="Arial" panose="020B0604020202020204" pitchFamily="34" charset="0"/>
              <a:buChar char="•"/>
            </a:pPr>
            <a:r>
              <a:rPr lang="en-US" sz="1000" dirty="0" smtClean="0"/>
              <a:t>Talks to each replicator</a:t>
            </a:r>
          </a:p>
          <a:p>
            <a:pPr marL="115888" indent="-115888">
              <a:buFont typeface="Arial" panose="020B0604020202020204" pitchFamily="34" charset="0"/>
              <a:buChar char="•"/>
            </a:pPr>
            <a:r>
              <a:rPr lang="en-US" sz="1000" dirty="0" smtClean="0"/>
              <a:t>Replication in parallel </a:t>
            </a:r>
            <a:r>
              <a:rPr lang="en-US" sz="1000" dirty="0" err="1" smtClean="0"/>
              <a:t>async</a:t>
            </a:r>
            <a:endParaRPr lang="en-US" sz="1000" dirty="0" smtClean="0"/>
          </a:p>
        </p:txBody>
      </p:sp>
      <p:sp>
        <p:nvSpPr>
          <p:cNvPr id="47" name="TextBox 46"/>
          <p:cNvSpPr txBox="1"/>
          <p:nvPr/>
        </p:nvSpPr>
        <p:spPr>
          <a:xfrm>
            <a:off x="4690197" y="3049360"/>
            <a:ext cx="1785816" cy="707886"/>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Optional component</a:t>
            </a:r>
          </a:p>
          <a:p>
            <a:pPr marL="115888" indent="-115888">
              <a:buFont typeface="Arial" panose="020B0604020202020204" pitchFamily="34" charset="0"/>
              <a:buChar char="•"/>
            </a:pPr>
            <a:r>
              <a:rPr lang="en-US" sz="1000" dirty="0" smtClean="0"/>
              <a:t>Manages distributed requests</a:t>
            </a:r>
          </a:p>
          <a:p>
            <a:pPr marL="115888" indent="-115888">
              <a:buFont typeface="Arial" panose="020B0604020202020204" pitchFamily="34" charset="0"/>
              <a:buChar char="•"/>
            </a:pPr>
            <a:r>
              <a:rPr lang="en-US" sz="1000" dirty="0" smtClean="0"/>
              <a:t>Coordinates processing units</a:t>
            </a:r>
          </a:p>
          <a:p>
            <a:pPr marL="115888" indent="-115888">
              <a:buFont typeface="Arial" panose="020B0604020202020204" pitchFamily="34" charset="0"/>
              <a:buChar char="•"/>
            </a:pPr>
            <a:r>
              <a:rPr lang="en-US" sz="1000" dirty="0" smtClean="0"/>
              <a:t>Orchestrates</a:t>
            </a:r>
          </a:p>
        </p:txBody>
      </p:sp>
      <p:sp>
        <p:nvSpPr>
          <p:cNvPr id="52" name="TextBox 51"/>
          <p:cNvSpPr txBox="1"/>
          <p:nvPr/>
        </p:nvSpPr>
        <p:spPr>
          <a:xfrm>
            <a:off x="6707934" y="3023320"/>
            <a:ext cx="1785816" cy="1015663"/>
          </a:xfrm>
          <a:prstGeom prst="rect">
            <a:avLst/>
          </a:prstGeom>
          <a:noFill/>
        </p:spPr>
        <p:txBody>
          <a:bodyPr wrap="square" rtlCol="0">
            <a:spAutoFit/>
          </a:bodyPr>
          <a:lstStyle/>
          <a:p>
            <a:pPr marL="115888" indent="-115888">
              <a:buFont typeface="Arial" panose="020B0604020202020204" pitchFamily="34" charset="0"/>
              <a:buChar char="•"/>
            </a:pPr>
            <a:r>
              <a:rPr lang="en-US" sz="1000" dirty="0" smtClean="0"/>
              <a:t>Manages startup/shutdown of processing units</a:t>
            </a:r>
          </a:p>
          <a:p>
            <a:pPr marL="115888" indent="-115888">
              <a:buFont typeface="Arial" panose="020B0604020202020204" pitchFamily="34" charset="0"/>
              <a:buChar char="•"/>
            </a:pPr>
            <a:r>
              <a:rPr lang="en-US" sz="1000" dirty="0" smtClean="0"/>
              <a:t>Monitors response times</a:t>
            </a:r>
            <a:r>
              <a:rPr lang="en-US" sz="1000" dirty="0"/>
              <a:t> </a:t>
            </a:r>
            <a:r>
              <a:rPr lang="en-US" sz="1000" dirty="0" smtClean="0"/>
              <a:t>&amp; user loads</a:t>
            </a:r>
          </a:p>
          <a:p>
            <a:pPr marL="115888" indent="-115888">
              <a:buFont typeface="Arial" panose="020B0604020202020204" pitchFamily="34" charset="0"/>
              <a:buChar char="•"/>
            </a:pPr>
            <a:r>
              <a:rPr lang="en-US" sz="1000" dirty="0" smtClean="0"/>
              <a:t>If load increases start new processing unit</a:t>
            </a:r>
          </a:p>
        </p:txBody>
      </p:sp>
      <p:sp>
        <p:nvSpPr>
          <p:cNvPr id="39" name="Title 6"/>
          <p:cNvSpPr txBox="1">
            <a:spLocks/>
          </p:cNvSpPr>
          <p:nvPr/>
        </p:nvSpPr>
        <p:spPr>
          <a:xfrm>
            <a:off x="1744515" y="-6743"/>
            <a:ext cx="5638800" cy="353524"/>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dirty="0" smtClean="0">
                <a:solidFill>
                  <a:schemeClr val="bg2"/>
                </a:solidFill>
              </a:rPr>
              <a:t>Virtualized Middleware</a:t>
            </a:r>
            <a:endParaRPr lang="en-US" sz="1800" dirty="0">
              <a:solidFill>
                <a:schemeClr val="bg2"/>
              </a:solidFill>
            </a:endParaRPr>
          </a:p>
        </p:txBody>
      </p:sp>
      <p:sp>
        <p:nvSpPr>
          <p:cNvPr id="40" name="Text Placeholder 7"/>
          <p:cNvSpPr txBox="1">
            <a:spLocks/>
          </p:cNvSpPr>
          <p:nvPr/>
        </p:nvSpPr>
        <p:spPr>
          <a:xfrm>
            <a:off x="2506515" y="258303"/>
            <a:ext cx="4114800" cy="20074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smtClean="0">
                <a:solidFill>
                  <a:schemeClr val="bg2"/>
                </a:solidFill>
              </a:rPr>
              <a:t>Space-Based Architecture</a:t>
            </a:r>
            <a:endParaRPr lang="en-US" sz="1200" dirty="0">
              <a:solidFill>
                <a:schemeClr val="bg2"/>
              </a:solidFill>
            </a:endParaRPr>
          </a:p>
        </p:txBody>
      </p:sp>
    </p:spTree>
  </p:cSld>
  <p:clrMapOvr>
    <a:masterClrMapping/>
  </p:clrMapOvr>
  <p:transition spd="med" advClick="0" advTm="600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Space-Based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22</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511530"/>
            <a:chOff x="5638262" y="1447392"/>
            <a:chExt cx="2649923" cy="511530"/>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processing units can be brought up/down quickly.</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While not decoupled or distributed, sophisticated cloud-based tools allow for easy push button deploy.</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Expensive and difficult to create user load to test architecture.</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in-memory data access and caching build into pattern.</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Achieved by not depending on centralized database, which is often the limiting bottleneck.</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Complex caching and in-memory data grids make it difficult to develop. In addition, need to be diligent watchers of performance issues being introduced.</a:t>
              </a:r>
              <a:endParaRPr lang="en-US" sz="1000" dirty="0">
                <a:solidFill>
                  <a:schemeClr val="tx1">
                    <a:lumMod val="50000"/>
                    <a:lumOff val="50000"/>
                  </a:schemeClr>
                </a:solidFill>
              </a:endParaRPr>
            </a:p>
          </p:txBody>
        </p:sp>
      </p:grpSp>
      <p:sp>
        <p:nvSpPr>
          <p:cNvPr id="42" name="Rectangle 41"/>
          <p:cNvSpPr/>
          <p:nvPr/>
        </p:nvSpPr>
        <p:spPr>
          <a:xfrm>
            <a:off x="684010" y="1368184"/>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91560"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30001" y="3378447"/>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47937"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79818" y="3420441"/>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7746256" y="1400771"/>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3367638656"/>
      </p:ext>
    </p:extLst>
  </p:cSld>
  <p:clrMapOvr>
    <a:masterClrMapping/>
  </p:clrMapOvr>
  <p:transition advTm="6000">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Text Placeholder 2"/>
          <p:cNvSpPr>
            <a:spLocks noGrp="1"/>
          </p:cNvSpPr>
          <p:nvPr>
            <p:ph type="body" sz="half" idx="2"/>
          </p:nvPr>
        </p:nvSpPr>
        <p:spPr/>
        <p:txBody>
          <a:bodyPr/>
          <a:lstStyle/>
          <a:p>
            <a:r>
              <a:rPr lang="en-US" dirty="0"/>
              <a:t>MMM…Tastes so good.</a:t>
            </a:r>
          </a:p>
        </p:txBody>
      </p:sp>
      <p:sp>
        <p:nvSpPr>
          <p:cNvPr id="4" name="Slide Number Placeholder 3"/>
          <p:cNvSpPr>
            <a:spLocks noGrp="1"/>
          </p:cNvSpPr>
          <p:nvPr>
            <p:ph type="sldNum" sz="quarter" idx="12"/>
          </p:nvPr>
        </p:nvSpPr>
        <p:spPr/>
        <p:txBody>
          <a:bodyPr/>
          <a:lstStyle/>
          <a:p>
            <a:fld id="{C136B7D2-B98C-44FD-8D04-7EC62A564975}" type="slidenum">
              <a:rPr lang="en-US" smtClean="0"/>
              <a:pPr/>
              <a:t>3</a:t>
            </a:fld>
            <a:endParaRPr lang="en-US" dirty="0"/>
          </a:p>
        </p:txBody>
      </p:sp>
      <p:pic>
        <p:nvPicPr>
          <p:cNvPr id="6" name="Picture Placeholder 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0318" r="10318"/>
          <a:stretch>
            <a:fillRect/>
          </a:stretch>
        </p:blipFill>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2078"/>
            <a:ext cx="2099674" cy="2934979"/>
          </a:xfrm>
          <a:prstGeom prst="rect">
            <a:avLst/>
          </a:prstGeom>
        </p:spPr>
      </p:pic>
      <p:sp>
        <p:nvSpPr>
          <p:cNvPr id="8" name="TextBox 7"/>
          <p:cNvSpPr txBox="1"/>
          <p:nvPr/>
        </p:nvSpPr>
        <p:spPr>
          <a:xfrm>
            <a:off x="228600" y="1733550"/>
            <a:ext cx="1922321" cy="1631216"/>
          </a:xfrm>
          <a:prstGeom prst="rect">
            <a:avLst/>
          </a:prstGeom>
          <a:noFill/>
        </p:spPr>
        <p:txBody>
          <a:bodyPr wrap="none" rtlCol="0">
            <a:spAutoFit/>
          </a:bodyPr>
          <a:lstStyle/>
          <a:p>
            <a:r>
              <a:rPr lang="en-US" dirty="0" smtClean="0">
                <a:solidFill>
                  <a:schemeClr val="bg1"/>
                </a:solidFill>
              </a:rPr>
              <a:t>Typically:</a:t>
            </a:r>
          </a:p>
          <a:p>
            <a:pPr marL="457200" indent="-457200">
              <a:buFont typeface="+mj-lt"/>
              <a:buAutoNum type="arabicPeriod"/>
            </a:pPr>
            <a:r>
              <a:rPr lang="en-US" dirty="0" smtClean="0">
                <a:solidFill>
                  <a:schemeClr val="bg1"/>
                </a:solidFill>
              </a:rPr>
              <a:t>Presentation</a:t>
            </a:r>
          </a:p>
          <a:p>
            <a:pPr marL="457200" indent="-457200">
              <a:buFont typeface="+mj-lt"/>
              <a:buAutoNum type="arabicPeriod"/>
            </a:pPr>
            <a:r>
              <a:rPr lang="en-US" dirty="0" smtClean="0">
                <a:solidFill>
                  <a:schemeClr val="bg1"/>
                </a:solidFill>
              </a:rPr>
              <a:t>Business</a:t>
            </a:r>
          </a:p>
          <a:p>
            <a:pPr marL="457200" indent="-457200">
              <a:buFont typeface="+mj-lt"/>
              <a:buAutoNum type="arabicPeriod"/>
            </a:pPr>
            <a:r>
              <a:rPr lang="en-US" dirty="0" smtClean="0">
                <a:solidFill>
                  <a:schemeClr val="bg1"/>
                </a:solidFill>
              </a:rPr>
              <a:t>Persistence</a:t>
            </a:r>
          </a:p>
          <a:p>
            <a:pPr marL="457200" indent="-457200">
              <a:buFont typeface="+mj-lt"/>
              <a:buAutoNum type="arabicPeriod"/>
            </a:pPr>
            <a:r>
              <a:rPr lang="en-US" dirty="0" smtClean="0">
                <a:solidFill>
                  <a:schemeClr val="bg1"/>
                </a:solidFill>
              </a:rPr>
              <a:t>Database</a:t>
            </a:r>
            <a:endParaRPr lang="en-US" dirty="0">
              <a:solidFill>
                <a:schemeClr val="bg1"/>
              </a:solidFill>
            </a:endParaRPr>
          </a:p>
        </p:txBody>
      </p:sp>
    </p:spTree>
    <p:extLst>
      <p:ext uri="{BB962C8B-B14F-4D97-AF65-F5344CB8AC3E}">
        <p14:creationId xmlns:p14="http://schemas.microsoft.com/office/powerpoint/2010/main" val="4013264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05" r="26831" b="9074"/>
          <a:stretch/>
        </p:blipFill>
        <p:spPr>
          <a:xfrm>
            <a:off x="2739068" y="1459230"/>
            <a:ext cx="3657600" cy="2560320"/>
          </a:xfrm>
          <a:prstGeom prst="rect">
            <a:avLst/>
          </a:prstGeom>
        </p:spPr>
      </p:pic>
      <p:sp>
        <p:nvSpPr>
          <p:cNvPr id="29" name="Title 28"/>
          <p:cNvSpPr>
            <a:spLocks noGrp="1"/>
          </p:cNvSpPr>
          <p:nvPr>
            <p:ph type="title"/>
          </p:nvPr>
        </p:nvSpPr>
        <p:spPr/>
        <p:txBody>
          <a:bodyPr/>
          <a:lstStyle/>
          <a:p>
            <a:r>
              <a:rPr lang="en-US" dirty="0" smtClean="0"/>
              <a:t>Pros &amp; Cons</a:t>
            </a:r>
            <a:endParaRPr lang="en-US" dirty="0"/>
          </a:p>
        </p:txBody>
      </p:sp>
      <p:sp>
        <p:nvSpPr>
          <p:cNvPr id="30" name="Text Placeholder 29"/>
          <p:cNvSpPr>
            <a:spLocks noGrp="1"/>
          </p:cNvSpPr>
          <p:nvPr>
            <p:ph type="body" sz="half" idx="2"/>
          </p:nvPr>
        </p:nvSpPr>
        <p:spPr/>
        <p:txBody>
          <a:bodyPr/>
          <a:lstStyle/>
          <a:p>
            <a:r>
              <a:rPr lang="en-US" dirty="0" smtClean="0"/>
              <a:t>Layered Architecture</a:t>
            </a:r>
            <a:endParaRPr lang="en-US" dirty="0"/>
          </a:p>
        </p:txBody>
      </p:sp>
      <p:sp>
        <p:nvSpPr>
          <p:cNvPr id="25" name="Slide Number Placeholder 24"/>
          <p:cNvSpPr>
            <a:spLocks noGrp="1"/>
          </p:cNvSpPr>
          <p:nvPr>
            <p:ph type="sldNum" sz="quarter" idx="12"/>
          </p:nvPr>
        </p:nvSpPr>
        <p:spPr/>
        <p:txBody>
          <a:bodyPr/>
          <a:lstStyle/>
          <a:p>
            <a:fld id="{C136B7D2-B98C-44FD-8D04-7EC62A564975}" type="slidenum">
              <a:rPr lang="en-US" smtClean="0"/>
              <a:pPr/>
              <a:t>4</a:t>
            </a:fld>
            <a:endParaRPr lang="en-US" dirty="0"/>
          </a:p>
        </p:txBody>
      </p:sp>
      <p:grpSp>
        <p:nvGrpSpPr>
          <p:cNvPr id="2" name="Group 9"/>
          <p:cNvGrpSpPr/>
          <p:nvPr/>
        </p:nvGrpSpPr>
        <p:grpSpPr>
          <a:xfrm>
            <a:off x="-7985" y="1636455"/>
            <a:ext cx="3016616" cy="2131459"/>
            <a:chOff x="-7985" y="901147"/>
            <a:chExt cx="2182717" cy="2131459"/>
          </a:xfrm>
          <a:solidFill>
            <a:schemeClr val="accent1"/>
          </a:solidFill>
        </p:grpSpPr>
        <p:sp>
          <p:nvSpPr>
            <p:cNvPr id="13" name="Rectangle 12"/>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9"/>
          <p:cNvGrpSpPr/>
          <p:nvPr/>
        </p:nvGrpSpPr>
        <p:grpSpPr>
          <a:xfrm flipH="1">
            <a:off x="6127383" y="1636455"/>
            <a:ext cx="3016616" cy="2131459"/>
            <a:chOff x="-7985" y="901147"/>
            <a:chExt cx="2182717" cy="2131459"/>
          </a:xfrm>
          <a:solidFill>
            <a:schemeClr val="accent1"/>
          </a:solidFill>
        </p:grpSpPr>
        <p:sp>
          <p:nvSpPr>
            <p:cNvPr id="32" name="Rectangle 31"/>
            <p:cNvSpPr/>
            <p:nvPr/>
          </p:nvSpPr>
          <p:spPr>
            <a:xfrm>
              <a:off x="-7985" y="901147"/>
              <a:ext cx="2012646" cy="2131459"/>
            </a:xfrm>
            <a:prstGeom prst="rect">
              <a:avLst/>
            </a:prstGeom>
            <a:grp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p:cNvSpPr/>
            <p:nvPr/>
          </p:nvSpPr>
          <p:spPr>
            <a:xfrm rot="5400000">
              <a:off x="1846781" y="1869353"/>
              <a:ext cx="460856" cy="195047"/>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1553" y="2163575"/>
            <a:ext cx="2629660" cy="892552"/>
          </a:xfrm>
          <a:prstGeom prst="rect">
            <a:avLst/>
          </a:prstGeom>
          <a:noFill/>
        </p:spPr>
        <p:txBody>
          <a:bodyPr wrap="square" rtlCol="0">
            <a:spAutoFit/>
          </a:bodyPr>
          <a:lstStyle/>
          <a:p>
            <a:r>
              <a:rPr lang="en-US" sz="2400" b="1" dirty="0" smtClean="0">
                <a:solidFill>
                  <a:schemeClr val="bg2"/>
                </a:solidFill>
              </a:rPr>
              <a:t>Pros</a:t>
            </a:r>
          </a:p>
          <a:p>
            <a:pPr marL="171450" indent="-171450">
              <a:buFont typeface="Arial" panose="020B0604020202020204" pitchFamily="34" charset="0"/>
              <a:buChar char="•"/>
            </a:pPr>
            <a:r>
              <a:rPr lang="en-US" sz="1400" dirty="0" smtClean="0">
                <a:solidFill>
                  <a:schemeClr val="bg2"/>
                </a:solidFill>
              </a:rPr>
              <a:t>General </a:t>
            </a:r>
            <a:r>
              <a:rPr lang="en-US" sz="1400" dirty="0">
                <a:solidFill>
                  <a:schemeClr val="bg2"/>
                </a:solidFill>
              </a:rPr>
              <a:t>Purpose Pattern</a:t>
            </a:r>
          </a:p>
          <a:p>
            <a:pPr marL="171450" indent="-171450">
              <a:buFont typeface="Arial" panose="020B0604020202020204" pitchFamily="34" charset="0"/>
              <a:buChar char="•"/>
            </a:pPr>
            <a:r>
              <a:rPr lang="en-US" sz="1400" dirty="0" smtClean="0">
                <a:solidFill>
                  <a:schemeClr val="bg2"/>
                </a:solidFill>
              </a:rPr>
              <a:t>Starter Arch for </a:t>
            </a:r>
            <a:r>
              <a:rPr lang="en-US" sz="1400" dirty="0">
                <a:solidFill>
                  <a:schemeClr val="bg2"/>
                </a:solidFill>
              </a:rPr>
              <a:t>new </a:t>
            </a:r>
            <a:r>
              <a:rPr lang="en-US" sz="1400" dirty="0" smtClean="0">
                <a:solidFill>
                  <a:schemeClr val="bg2"/>
                </a:solidFill>
              </a:rPr>
              <a:t>application</a:t>
            </a:r>
            <a:endParaRPr lang="en-US" sz="1400" dirty="0">
              <a:solidFill>
                <a:schemeClr val="bg2"/>
              </a:solidFill>
            </a:endParaRPr>
          </a:p>
        </p:txBody>
      </p:sp>
      <p:sp>
        <p:nvSpPr>
          <p:cNvPr id="42" name="TextBox 41"/>
          <p:cNvSpPr txBox="1"/>
          <p:nvPr/>
        </p:nvSpPr>
        <p:spPr>
          <a:xfrm>
            <a:off x="6407106" y="2163575"/>
            <a:ext cx="2697028" cy="892552"/>
          </a:xfrm>
          <a:prstGeom prst="rect">
            <a:avLst/>
          </a:prstGeom>
          <a:noFill/>
        </p:spPr>
        <p:txBody>
          <a:bodyPr wrap="square" rtlCol="0">
            <a:spAutoFit/>
          </a:bodyPr>
          <a:lstStyle/>
          <a:p>
            <a:pPr algn="r"/>
            <a:r>
              <a:rPr lang="en-US" sz="2400" b="1" dirty="0" smtClean="0">
                <a:solidFill>
                  <a:schemeClr val="bg2"/>
                </a:solidFill>
              </a:rPr>
              <a:t>Cons</a:t>
            </a:r>
          </a:p>
          <a:p>
            <a:pPr marL="171450" indent="-171450" algn="r">
              <a:buFont typeface="Arial" panose="020B0604020202020204" pitchFamily="34" charset="0"/>
              <a:buChar char="•"/>
            </a:pPr>
            <a:r>
              <a:rPr lang="en-US" sz="1400" dirty="0">
                <a:solidFill>
                  <a:schemeClr val="bg2"/>
                </a:solidFill>
              </a:rPr>
              <a:t>Sinkhole anti-pattern</a:t>
            </a:r>
          </a:p>
          <a:p>
            <a:pPr marL="171450" indent="-171450" algn="r">
              <a:buFont typeface="Arial" panose="020B0604020202020204" pitchFamily="34" charset="0"/>
              <a:buChar char="•"/>
            </a:pPr>
            <a:r>
              <a:rPr lang="en-US" sz="1400" dirty="0" smtClean="0">
                <a:solidFill>
                  <a:schemeClr val="bg2"/>
                </a:solidFill>
              </a:rPr>
              <a:t>Best for </a:t>
            </a:r>
            <a:r>
              <a:rPr lang="en-US" sz="1400" dirty="0">
                <a:solidFill>
                  <a:schemeClr val="bg2"/>
                </a:solidFill>
              </a:rPr>
              <a:t>Monolithic applications</a:t>
            </a:r>
          </a:p>
        </p:txBody>
      </p:sp>
    </p:spTree>
    <p:extLst>
      <p:ext uri="{BB962C8B-B14F-4D97-AF65-F5344CB8AC3E}">
        <p14:creationId xmlns:p14="http://schemas.microsoft.com/office/powerpoint/2010/main" val="4177628392"/>
      </p:ext>
    </p:extLst>
  </p:cSld>
  <p:clrMapOvr>
    <a:masterClrMapping/>
  </p:clrMapOvr>
  <p:transition spd="med"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0"/>
                                        <p:tgtEl>
                                          <p:spTgt spid="3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Layered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5</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665418"/>
            <a:chOff x="5638262" y="1447392"/>
            <a:chExt cx="2649923" cy="665418"/>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461665"/>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Changes can be isolated to a layer, it is time-consuming to make changes due to Monolithic nature.</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One small change can result in redeploying the entire application.</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Because components belong to specific layer, other layers can be faked, making it easy to test.</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518900"/>
            <a:chOff x="885153" y="1438589"/>
            <a:chExt cx="2621653" cy="518900"/>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does not lend it self to performance because every request must go through multiple layers.</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665419"/>
            <a:chOff x="885153" y="2455515"/>
            <a:chExt cx="2621653" cy="665419"/>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Due to tightly coupled monolithic design is difficult to scale. Large granularity of layers makes expensive to scale.</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674944"/>
            <a:chOff x="885152" y="3463637"/>
            <a:chExt cx="2621653" cy="674944"/>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Pattern is well known and not overly complex. Matches well with companies communication patterns, Conway’s Law.</a:t>
              </a:r>
              <a:endParaRPr lang="en-US" sz="1000" dirty="0">
                <a:solidFill>
                  <a:schemeClr val="tx1">
                    <a:lumMod val="50000"/>
                    <a:lumOff val="50000"/>
                  </a:schemeClr>
                </a:solidFill>
              </a:endParaRPr>
            </a:p>
          </p:txBody>
        </p:sp>
      </p:grpSp>
      <p:sp>
        <p:nvSpPr>
          <p:cNvPr id="10" name="Rectangle 9"/>
          <p:cNvSpPr/>
          <p:nvPr/>
        </p:nvSpPr>
        <p:spPr>
          <a:xfrm>
            <a:off x="685688" y="1395208"/>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7" name="Rectangle 36"/>
          <p:cNvSpPr/>
          <p:nvPr/>
        </p:nvSpPr>
        <p:spPr>
          <a:xfrm>
            <a:off x="685688" y="2403842"/>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8" name="Rectangle 37"/>
          <p:cNvSpPr/>
          <p:nvPr/>
        </p:nvSpPr>
        <p:spPr>
          <a:xfrm>
            <a:off x="685688" y="3415059"/>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39" name="Rectangle 38"/>
          <p:cNvSpPr/>
          <p:nvPr/>
        </p:nvSpPr>
        <p:spPr>
          <a:xfrm>
            <a:off x="7746256" y="1392305"/>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0" name="Rectangle 39"/>
          <p:cNvSpPr/>
          <p:nvPr/>
        </p:nvSpPr>
        <p:spPr>
          <a:xfrm>
            <a:off x="7740385" y="2383097"/>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1" name="Rectangle 40"/>
          <p:cNvSpPr/>
          <p:nvPr/>
        </p:nvSpPr>
        <p:spPr>
          <a:xfrm>
            <a:off x="7752128" y="339928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4202623471"/>
      </p:ext>
    </p:extLst>
  </p:cSld>
  <p:clrMapOvr>
    <a:masterClrMapping/>
  </p:clrMapOvr>
  <p:transition advTm="6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Event-Driven Architecture</a:t>
            </a:r>
            <a:endParaRPr lang="en-US" dirty="0"/>
          </a:p>
        </p:txBody>
      </p:sp>
      <p:sp>
        <p:nvSpPr>
          <p:cNvPr id="3" name="Text Placeholder 2"/>
          <p:cNvSpPr>
            <a:spLocks noGrp="1"/>
          </p:cNvSpPr>
          <p:nvPr>
            <p:ph type="body" sz="half" idx="2"/>
          </p:nvPr>
        </p:nvSpPr>
        <p:spPr/>
        <p:txBody>
          <a:bodyPr/>
          <a:lstStyle/>
          <a:p>
            <a:r>
              <a:rPr lang="en-US" dirty="0" smtClean="0"/>
              <a:t>What’s Going On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6</a:t>
            </a:fld>
            <a:endParaRPr lang="en-US" dirty="0"/>
          </a:p>
        </p:txBody>
      </p:sp>
      <p:sp>
        <p:nvSpPr>
          <p:cNvPr id="8" name="TextBox 7"/>
          <p:cNvSpPr txBox="1"/>
          <p:nvPr/>
        </p:nvSpPr>
        <p:spPr>
          <a:xfrm>
            <a:off x="88179" y="1581150"/>
            <a:ext cx="2590800" cy="369332"/>
          </a:xfrm>
          <a:prstGeom prst="rect">
            <a:avLst/>
          </a:prstGeom>
          <a:noFill/>
        </p:spPr>
        <p:txBody>
          <a:bodyPr wrap="square" rtlCol="0">
            <a:spAutoFit/>
          </a:bodyPr>
          <a:lstStyle/>
          <a:p>
            <a:r>
              <a:rPr lang="en-US" sz="1800" dirty="0" smtClean="0">
                <a:solidFill>
                  <a:schemeClr val="bg1"/>
                </a:solidFill>
              </a:rPr>
              <a:t>Distributed </a:t>
            </a:r>
            <a:r>
              <a:rPr lang="en-US" sz="1800" dirty="0" err="1" smtClean="0">
                <a:solidFill>
                  <a:schemeClr val="bg1"/>
                </a:solidFill>
              </a:rPr>
              <a:t>Async</a:t>
            </a:r>
            <a:r>
              <a:rPr lang="en-US" sz="1800" dirty="0" smtClean="0">
                <a:solidFill>
                  <a:schemeClr val="bg1"/>
                </a:solidFill>
              </a:rPr>
              <a:t> Pattern</a:t>
            </a:r>
          </a:p>
        </p:txBody>
      </p:sp>
      <p:pic>
        <p:nvPicPr>
          <p:cNvPr id="11" name="Picture Placeholder 10"/>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758" r="17758"/>
          <a:stretch>
            <a:fillRect/>
          </a:stretch>
        </p:blipFill>
        <p:spPr/>
      </p:pic>
      <p:sp>
        <p:nvSpPr>
          <p:cNvPr id="12" name="TextBox 11"/>
          <p:cNvSpPr txBox="1"/>
          <p:nvPr/>
        </p:nvSpPr>
        <p:spPr>
          <a:xfrm>
            <a:off x="152400" y="2038350"/>
            <a:ext cx="2590800" cy="954107"/>
          </a:xfrm>
          <a:prstGeom prst="rect">
            <a:avLst/>
          </a:prstGeom>
          <a:noFill/>
        </p:spPr>
        <p:txBody>
          <a:bodyPr wrap="square" rtlCol="0">
            <a:spAutoFit/>
          </a:bodyPr>
          <a:lstStyle/>
          <a:p>
            <a:r>
              <a:rPr lang="en-US" sz="1400" dirty="0">
                <a:solidFill>
                  <a:schemeClr val="bg1"/>
                </a:solidFill>
              </a:rPr>
              <a:t>Composed of </a:t>
            </a:r>
            <a:r>
              <a:rPr lang="en-US" sz="1400" dirty="0" smtClean="0">
                <a:solidFill>
                  <a:schemeClr val="bg1"/>
                </a:solidFill>
              </a:rPr>
              <a:t>highly decoupled</a:t>
            </a:r>
            <a:r>
              <a:rPr lang="en-US" sz="1400" dirty="0">
                <a:solidFill>
                  <a:schemeClr val="bg1"/>
                </a:solidFill>
              </a:rPr>
              <a:t>, </a:t>
            </a:r>
            <a:r>
              <a:rPr lang="en-US" sz="1400" dirty="0" smtClean="0">
                <a:solidFill>
                  <a:schemeClr val="bg1"/>
                </a:solidFill>
              </a:rPr>
              <a:t>single purpose event processing components </a:t>
            </a:r>
            <a:r>
              <a:rPr lang="en-US" sz="1400" dirty="0">
                <a:solidFill>
                  <a:schemeClr val="bg1"/>
                </a:solidFill>
              </a:rPr>
              <a:t>that </a:t>
            </a:r>
            <a:r>
              <a:rPr lang="en-US" sz="1400" dirty="0" smtClean="0">
                <a:solidFill>
                  <a:schemeClr val="bg1"/>
                </a:solidFill>
              </a:rPr>
              <a:t>asynchronously </a:t>
            </a:r>
            <a:r>
              <a:rPr lang="en-US" sz="1400" dirty="0">
                <a:solidFill>
                  <a:schemeClr val="bg1"/>
                </a:solidFill>
              </a:rPr>
              <a:t>receive and process events.</a:t>
            </a:r>
          </a:p>
        </p:txBody>
      </p:sp>
      <p:grpSp>
        <p:nvGrpSpPr>
          <p:cNvPr id="18" name="Group 17"/>
          <p:cNvGrpSpPr/>
          <p:nvPr/>
        </p:nvGrpSpPr>
        <p:grpSpPr>
          <a:xfrm>
            <a:off x="4297853" y="2341909"/>
            <a:ext cx="1906097" cy="1728441"/>
            <a:chOff x="4289059" y="2347242"/>
            <a:chExt cx="1906097" cy="1728441"/>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9059" y="2647950"/>
              <a:ext cx="1906097" cy="1427733"/>
            </a:xfrm>
            <a:prstGeom prst="rect">
              <a:avLst/>
            </a:prstGeom>
          </p:spPr>
        </p:pic>
        <p:sp>
          <p:nvSpPr>
            <p:cNvPr id="16" name="Rectangle 15"/>
            <p:cNvSpPr/>
            <p:nvPr/>
          </p:nvSpPr>
          <p:spPr>
            <a:xfrm>
              <a:off x="4626394" y="2347242"/>
              <a:ext cx="1231427"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Broker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grpSp>
        <p:nvGrpSpPr>
          <p:cNvPr id="17" name="Group 16"/>
          <p:cNvGrpSpPr/>
          <p:nvPr/>
        </p:nvGrpSpPr>
        <p:grpSpPr>
          <a:xfrm>
            <a:off x="2911967" y="1306817"/>
            <a:ext cx="1602883" cy="1645933"/>
            <a:chOff x="2873400" y="1307812"/>
            <a:chExt cx="1602883" cy="1645933"/>
          </a:xfrm>
        </p:grpSpPr>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3400" y="1600200"/>
              <a:ext cx="1602883" cy="1353545"/>
            </a:xfrm>
            <a:prstGeom prst="rect">
              <a:avLst/>
            </a:prstGeom>
          </p:spPr>
        </p:pic>
        <p:sp>
          <p:nvSpPr>
            <p:cNvPr id="15" name="Rectangle 14"/>
            <p:cNvSpPr/>
            <p:nvPr/>
          </p:nvSpPr>
          <p:spPr>
            <a:xfrm>
              <a:off x="2873981" y="1307812"/>
              <a:ext cx="1601721" cy="584775"/>
            </a:xfrm>
            <a:prstGeom prst="rect">
              <a:avLst/>
            </a:prstGeom>
            <a:noFill/>
          </p:spPr>
          <p:txBody>
            <a:bodyPr wrap="none" lIns="91440" tIns="45720" rIns="91440" bIns="45720">
              <a:spAutoFit/>
            </a:bodyPr>
            <a:lstStyle/>
            <a:p>
              <a:pPr algn="ctr"/>
              <a:r>
                <a:rPr lang="en-US" sz="3200" dirty="0" smtClean="0">
                  <a:ln w="0"/>
                  <a:effectLst>
                    <a:outerShdw blurRad="38100" dist="19050" dir="2700000" algn="tl" rotWithShape="0">
                      <a:schemeClr val="dk1">
                        <a:alpha val="40000"/>
                      </a:schemeClr>
                    </a:outerShdw>
                  </a:effectLst>
                </a:rPr>
                <a:t>Mediator</a:t>
              </a:r>
              <a:endParaRPr lang="en-US" sz="3200" b="0" cap="none" spc="0" dirty="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3378752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t>Mediator vs Broker</a:t>
            </a:r>
            <a:endParaRPr lang="en-US" dirty="0"/>
          </a:p>
        </p:txBody>
      </p:sp>
      <p:sp>
        <p:nvSpPr>
          <p:cNvPr id="34" name="Text Placeholder 33"/>
          <p:cNvSpPr>
            <a:spLocks noGrp="1"/>
          </p:cNvSpPr>
          <p:nvPr>
            <p:ph type="body" sz="half" idx="2"/>
          </p:nvPr>
        </p:nvSpPr>
        <p:spPr/>
        <p:txBody>
          <a:bodyPr/>
          <a:lstStyle/>
          <a:p>
            <a:endParaRPr lang="en-US"/>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09750"/>
            <a:ext cx="3833395" cy="2952750"/>
          </a:xfrm>
          <a:prstGeom prst="rect">
            <a:avLst/>
          </a:prstGeom>
        </p:spPr>
      </p:pic>
      <p:pic>
        <p:nvPicPr>
          <p:cNvPr id="4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1859579"/>
            <a:ext cx="3886200" cy="2745428"/>
          </a:xfrm>
          <a:prstGeom prst="rect">
            <a:avLst/>
          </a:prstGeom>
        </p:spPr>
      </p:pic>
      <p:sp>
        <p:nvSpPr>
          <p:cNvPr id="41" name="TextBox 40"/>
          <p:cNvSpPr txBox="1"/>
          <p:nvPr/>
        </p:nvSpPr>
        <p:spPr>
          <a:xfrm>
            <a:off x="110490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Mediator</a:t>
            </a:r>
            <a:endParaRPr lang="en-US" sz="1100" b="1" dirty="0">
              <a:solidFill>
                <a:schemeClr val="bg1"/>
              </a:solidFill>
            </a:endParaRPr>
          </a:p>
        </p:txBody>
      </p:sp>
      <p:sp>
        <p:nvSpPr>
          <p:cNvPr id="42" name="TextBox 41"/>
          <p:cNvSpPr txBox="1"/>
          <p:nvPr/>
        </p:nvSpPr>
        <p:spPr>
          <a:xfrm>
            <a:off x="5615940" y="1541790"/>
            <a:ext cx="3017520" cy="261610"/>
          </a:xfrm>
          <a:prstGeom prst="rect">
            <a:avLst/>
          </a:prstGeom>
          <a:solidFill>
            <a:schemeClr val="accent2"/>
          </a:solidFill>
        </p:spPr>
        <p:txBody>
          <a:bodyPr wrap="square" rtlCol="0">
            <a:spAutoFit/>
          </a:bodyPr>
          <a:lstStyle/>
          <a:p>
            <a:pPr algn="ctr"/>
            <a:r>
              <a:rPr lang="en-US" sz="1100" b="1" dirty="0" smtClean="0">
                <a:solidFill>
                  <a:schemeClr val="bg1"/>
                </a:solidFill>
              </a:rPr>
              <a:t>Broker</a:t>
            </a:r>
            <a:endParaRPr lang="en-US" sz="1100" b="1" dirty="0">
              <a:solidFill>
                <a:schemeClr val="bg1"/>
              </a:solidFill>
            </a:endParaRPr>
          </a:p>
        </p:txBody>
      </p:sp>
    </p:spTree>
    <p:extLst>
      <p:ext uri="{BB962C8B-B14F-4D97-AF65-F5344CB8AC3E}">
        <p14:creationId xmlns:p14="http://schemas.microsoft.com/office/powerpoint/2010/main" val="36850466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Analysis</a:t>
            </a:r>
            <a:endParaRPr lang="en-US" dirty="0"/>
          </a:p>
        </p:txBody>
      </p:sp>
      <p:sp>
        <p:nvSpPr>
          <p:cNvPr id="6" name="Text Placeholder 5"/>
          <p:cNvSpPr>
            <a:spLocks noGrp="1"/>
          </p:cNvSpPr>
          <p:nvPr>
            <p:ph type="body" sz="half" idx="2"/>
          </p:nvPr>
        </p:nvSpPr>
        <p:spPr/>
        <p:txBody>
          <a:bodyPr/>
          <a:lstStyle/>
          <a:p>
            <a:r>
              <a:rPr lang="en-US" dirty="0" smtClean="0"/>
              <a:t>Event-Driven Architecture</a:t>
            </a:r>
            <a:endParaRPr lang="en-US" dirty="0"/>
          </a:p>
        </p:txBody>
      </p:sp>
      <p:sp>
        <p:nvSpPr>
          <p:cNvPr id="32" name="Slide Number Placeholder 31"/>
          <p:cNvSpPr>
            <a:spLocks noGrp="1"/>
          </p:cNvSpPr>
          <p:nvPr>
            <p:ph type="sldNum" sz="quarter" idx="12"/>
          </p:nvPr>
        </p:nvSpPr>
        <p:spPr/>
        <p:txBody>
          <a:bodyPr/>
          <a:lstStyle/>
          <a:p>
            <a:fld id="{C136B7D2-B98C-44FD-8D04-7EC62A564975}" type="slidenum">
              <a:rPr lang="en-US" smtClean="0"/>
              <a:pPr/>
              <a:t>8</a:t>
            </a:fld>
            <a:endParaRPr lang="en-US" dirty="0"/>
          </a:p>
        </p:txBody>
      </p:sp>
      <p:sp>
        <p:nvSpPr>
          <p:cNvPr id="25" name="Flowchart: Off-page Connector 24"/>
          <p:cNvSpPr/>
          <p:nvPr/>
        </p:nvSpPr>
        <p:spPr>
          <a:xfrm>
            <a:off x="679818" y="1527447"/>
            <a:ext cx="723797" cy="703075"/>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800" b="1" dirty="0" smtClean="0">
              <a:solidFill>
                <a:schemeClr val="accent1">
                  <a:lumMod val="50000"/>
                </a:schemeClr>
              </a:solidFill>
              <a:latin typeface="FontAwesome" pitchFamily="2" charset="0"/>
            </a:endParaRPr>
          </a:p>
        </p:txBody>
      </p:sp>
      <p:sp>
        <p:nvSpPr>
          <p:cNvPr id="31" name="Flowchart: Off-page Connector 30"/>
          <p:cNvSpPr/>
          <p:nvPr/>
        </p:nvSpPr>
        <p:spPr>
          <a:xfrm>
            <a:off x="679818" y="2534136"/>
            <a:ext cx="723797" cy="703077"/>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3">
                  <a:lumMod val="50000"/>
                </a:schemeClr>
              </a:solidFill>
            </a:endParaRPr>
          </a:p>
        </p:txBody>
      </p:sp>
      <p:sp>
        <p:nvSpPr>
          <p:cNvPr id="36" name="Flowchart: Off-page Connector 35"/>
          <p:cNvSpPr/>
          <p:nvPr/>
        </p:nvSpPr>
        <p:spPr>
          <a:xfrm>
            <a:off x="679818" y="3542258"/>
            <a:ext cx="723797" cy="703077"/>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accent5">
                  <a:lumMod val="50000"/>
                </a:schemeClr>
              </a:solidFill>
            </a:endParaRPr>
          </a:p>
        </p:txBody>
      </p:sp>
      <p:grpSp>
        <p:nvGrpSpPr>
          <p:cNvPr id="3" name="Group 32"/>
          <p:cNvGrpSpPr/>
          <p:nvPr/>
        </p:nvGrpSpPr>
        <p:grpSpPr>
          <a:xfrm>
            <a:off x="1576435" y="1536250"/>
            <a:ext cx="2649923" cy="819306"/>
            <a:chOff x="5638262" y="1447392"/>
            <a:chExt cx="2649923" cy="819306"/>
          </a:xfrm>
        </p:grpSpPr>
        <p:sp>
          <p:nvSpPr>
            <p:cNvPr id="57" name="TextBox 56"/>
            <p:cNvSpPr txBox="1"/>
            <p:nvPr/>
          </p:nvSpPr>
          <p:spPr>
            <a:xfrm>
              <a:off x="5638263" y="1447392"/>
              <a:ext cx="509755" cy="215444"/>
            </a:xfrm>
            <a:prstGeom prst="rect">
              <a:avLst/>
            </a:prstGeom>
            <a:noFill/>
          </p:spPr>
          <p:txBody>
            <a:bodyPr wrap="none" lIns="0" tIns="0" rIns="0" bIns="0" rtlCol="0" anchor="ctr">
              <a:spAutoFit/>
            </a:bodyPr>
            <a:lstStyle/>
            <a:p>
              <a:r>
                <a:rPr lang="en-US" sz="1400" b="1" dirty="0" smtClean="0">
                  <a:solidFill>
                    <a:schemeClr val="accent1"/>
                  </a:solidFill>
                  <a:latin typeface="+mj-lt"/>
                </a:rPr>
                <a:t>Agility</a:t>
              </a:r>
              <a:endParaRPr lang="en-US" sz="1400" b="1" dirty="0">
                <a:solidFill>
                  <a:schemeClr val="accent1"/>
                </a:solidFill>
                <a:latin typeface="+mj-lt"/>
              </a:endParaRPr>
            </a:p>
          </p:txBody>
        </p:sp>
        <p:sp>
          <p:nvSpPr>
            <p:cNvPr id="58" name="TextBox 57"/>
            <p:cNvSpPr txBox="1"/>
            <p:nvPr/>
          </p:nvSpPr>
          <p:spPr>
            <a:xfrm>
              <a:off x="5638262" y="1651145"/>
              <a:ext cx="2649923" cy="615553"/>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Able to respond quickly to constantly changing environment. Since event-processor components are single purpose and decoupled, changes are isolated and quickly change without impacting others.</a:t>
              </a:r>
              <a:endParaRPr lang="en-US" sz="1000" dirty="0">
                <a:solidFill>
                  <a:schemeClr val="tx1">
                    <a:lumMod val="50000"/>
                    <a:lumOff val="50000"/>
                  </a:schemeClr>
                </a:solidFill>
              </a:endParaRPr>
            </a:p>
          </p:txBody>
        </p:sp>
      </p:grpSp>
      <p:sp>
        <p:nvSpPr>
          <p:cNvPr id="59" name="Flowchart: Off-page Connector 58"/>
          <p:cNvSpPr/>
          <p:nvPr/>
        </p:nvSpPr>
        <p:spPr>
          <a:xfrm>
            <a:off x="7740385" y="1526013"/>
            <a:ext cx="723797" cy="703077"/>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chemeClr val="accent2">
                  <a:lumMod val="50000"/>
                </a:schemeClr>
              </a:solidFill>
              <a:latin typeface="FontAwesome" pitchFamily="2" charset="0"/>
            </a:endParaRPr>
          </a:p>
        </p:txBody>
      </p:sp>
      <p:grpSp>
        <p:nvGrpSpPr>
          <p:cNvPr id="4" name="Group 36"/>
          <p:cNvGrpSpPr/>
          <p:nvPr/>
        </p:nvGrpSpPr>
        <p:grpSpPr>
          <a:xfrm>
            <a:off x="1576435" y="2511765"/>
            <a:ext cx="2649923" cy="544139"/>
            <a:chOff x="5638262" y="2422907"/>
            <a:chExt cx="2649923" cy="544139"/>
          </a:xfrm>
        </p:grpSpPr>
        <p:sp>
          <p:nvSpPr>
            <p:cNvPr id="61" name="TextBox 60"/>
            <p:cNvSpPr txBox="1"/>
            <p:nvPr/>
          </p:nvSpPr>
          <p:spPr>
            <a:xfrm>
              <a:off x="5638263" y="2422907"/>
              <a:ext cx="1389804" cy="215444"/>
            </a:xfrm>
            <a:prstGeom prst="rect">
              <a:avLst/>
            </a:prstGeom>
            <a:noFill/>
          </p:spPr>
          <p:txBody>
            <a:bodyPr wrap="none" lIns="0" tIns="0" rIns="0" bIns="0" rtlCol="0" anchor="ctr">
              <a:spAutoFit/>
            </a:bodyPr>
            <a:lstStyle/>
            <a:p>
              <a:r>
                <a:rPr lang="en-US" sz="1400" b="1" dirty="0" smtClean="0">
                  <a:solidFill>
                    <a:schemeClr val="accent2"/>
                  </a:solidFill>
                </a:rPr>
                <a:t>Ease of Deployment</a:t>
              </a:r>
              <a:endParaRPr lang="en-US" sz="1400" b="1" dirty="0">
                <a:solidFill>
                  <a:schemeClr val="accent2"/>
                </a:solidFill>
              </a:endParaRPr>
            </a:p>
          </p:txBody>
        </p:sp>
        <p:sp>
          <p:nvSpPr>
            <p:cNvPr id="62" name="TextBox 61"/>
            <p:cNvSpPr txBox="1"/>
            <p:nvPr/>
          </p:nvSpPr>
          <p:spPr>
            <a:xfrm>
              <a:off x="5638262" y="2659269"/>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Relatively easy to deploy because decoupled. Broker easier to deploy than mediator.</a:t>
              </a:r>
              <a:endParaRPr lang="en-US" sz="1000" dirty="0">
                <a:solidFill>
                  <a:schemeClr val="tx1">
                    <a:lumMod val="50000"/>
                    <a:lumOff val="50000"/>
                  </a:schemeClr>
                </a:solidFill>
              </a:endParaRPr>
            </a:p>
          </p:txBody>
        </p:sp>
      </p:grpSp>
      <p:sp>
        <p:nvSpPr>
          <p:cNvPr id="63" name="Flowchart: Off-page Connector 62"/>
          <p:cNvSpPr/>
          <p:nvPr/>
        </p:nvSpPr>
        <p:spPr>
          <a:xfrm>
            <a:off x="7740385" y="2534137"/>
            <a:ext cx="723797" cy="703077"/>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4">
                  <a:lumMod val="50000"/>
                </a:schemeClr>
              </a:solidFill>
              <a:latin typeface="FontAwesome" pitchFamily="2" charset="0"/>
            </a:endParaRPr>
          </a:p>
        </p:txBody>
      </p:sp>
      <p:grpSp>
        <p:nvGrpSpPr>
          <p:cNvPr id="5" name="Group 37"/>
          <p:cNvGrpSpPr/>
          <p:nvPr/>
        </p:nvGrpSpPr>
        <p:grpSpPr>
          <a:xfrm>
            <a:off x="1576435" y="3542970"/>
            <a:ext cx="2649923" cy="511531"/>
            <a:chOff x="5638262" y="3454112"/>
            <a:chExt cx="2649923" cy="511531"/>
          </a:xfrm>
        </p:grpSpPr>
        <p:sp>
          <p:nvSpPr>
            <p:cNvPr id="65" name="TextBox 64"/>
            <p:cNvSpPr txBox="1"/>
            <p:nvPr/>
          </p:nvSpPr>
          <p:spPr>
            <a:xfrm>
              <a:off x="5638263" y="3454112"/>
              <a:ext cx="738985" cy="215444"/>
            </a:xfrm>
            <a:prstGeom prst="rect">
              <a:avLst/>
            </a:prstGeom>
            <a:noFill/>
          </p:spPr>
          <p:txBody>
            <a:bodyPr wrap="none" lIns="0" tIns="0" rIns="0" bIns="0" rtlCol="0" anchor="ctr">
              <a:spAutoFit/>
            </a:bodyPr>
            <a:lstStyle/>
            <a:p>
              <a:r>
                <a:rPr lang="en-US" sz="1400" b="1" dirty="0" smtClean="0">
                  <a:solidFill>
                    <a:schemeClr val="accent3"/>
                  </a:solidFill>
                </a:rPr>
                <a:t>Testability</a:t>
              </a:r>
              <a:endParaRPr lang="en-US" sz="1400" b="1" dirty="0">
                <a:solidFill>
                  <a:schemeClr val="accent3"/>
                </a:solidFill>
              </a:endParaRPr>
            </a:p>
          </p:txBody>
        </p:sp>
        <p:sp>
          <p:nvSpPr>
            <p:cNvPr id="66" name="TextBox 65"/>
            <p:cNvSpPr txBox="1"/>
            <p:nvPr/>
          </p:nvSpPr>
          <p:spPr>
            <a:xfrm>
              <a:off x="5638262" y="3657866"/>
              <a:ext cx="2649923" cy="307777"/>
            </a:xfrm>
            <a:prstGeom prst="rect">
              <a:avLst/>
            </a:prstGeom>
            <a:noFill/>
          </p:spPr>
          <p:txBody>
            <a:bodyPr wrap="square" lIns="0" tIns="0" rIns="0" bIns="0" rtlCol="0" anchor="t">
              <a:spAutoFit/>
            </a:bodyPr>
            <a:lstStyle/>
            <a:p>
              <a:pPr lvl="0" defTabSz="914400">
                <a:spcBef>
                  <a:spcPct val="20000"/>
                </a:spcBef>
                <a:defRPr/>
              </a:pPr>
              <a:r>
                <a:rPr lang="en-US" sz="1000" dirty="0" smtClean="0">
                  <a:solidFill>
                    <a:schemeClr val="tx1">
                      <a:lumMod val="50000"/>
                      <a:lumOff val="50000"/>
                    </a:schemeClr>
                  </a:solidFill>
                </a:rPr>
                <a:t>Unit testing not difficult, but testing is complicated by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pattern.</a:t>
              </a:r>
              <a:endParaRPr lang="en-US" sz="1000" dirty="0">
                <a:solidFill>
                  <a:schemeClr val="tx1">
                    <a:lumMod val="50000"/>
                    <a:lumOff val="50000"/>
                  </a:schemeClr>
                </a:solidFill>
              </a:endParaRPr>
            </a:p>
          </p:txBody>
        </p:sp>
      </p:grpSp>
      <p:sp>
        <p:nvSpPr>
          <p:cNvPr id="67" name="Flowchart: Off-page Connector 66"/>
          <p:cNvSpPr/>
          <p:nvPr/>
        </p:nvSpPr>
        <p:spPr>
          <a:xfrm>
            <a:off x="7740385" y="3542258"/>
            <a:ext cx="723797" cy="703078"/>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6">
                  <a:lumMod val="50000"/>
                </a:schemeClr>
              </a:solidFill>
            </a:endParaRPr>
          </a:p>
        </p:txBody>
      </p:sp>
      <p:cxnSp>
        <p:nvCxnSpPr>
          <p:cNvPr id="68" name="Straight Connector 67"/>
          <p:cNvCxnSpPr/>
          <p:nvPr/>
        </p:nvCxnSpPr>
        <p:spPr>
          <a:xfrm flipV="1">
            <a:off x="4572000" y="1477217"/>
            <a:ext cx="0" cy="2746157"/>
          </a:xfrm>
          <a:prstGeom prst="line">
            <a:avLst/>
          </a:prstGeom>
          <a:ln w="19050">
            <a:solidFill>
              <a:schemeClr val="bg1">
                <a:lumMod val="75000"/>
              </a:schemeClr>
            </a:solidFill>
            <a:prstDash val="sysDot"/>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7" name="Group 47"/>
          <p:cNvGrpSpPr/>
          <p:nvPr/>
        </p:nvGrpSpPr>
        <p:grpSpPr>
          <a:xfrm>
            <a:off x="4917642" y="1527447"/>
            <a:ext cx="2621653" cy="672788"/>
            <a:chOff x="885153" y="1438589"/>
            <a:chExt cx="2621653" cy="672788"/>
          </a:xfrm>
        </p:grpSpPr>
        <p:sp>
          <p:nvSpPr>
            <p:cNvPr id="49" name="TextBox 48"/>
            <p:cNvSpPr txBox="1"/>
            <p:nvPr/>
          </p:nvSpPr>
          <p:spPr>
            <a:xfrm>
              <a:off x="2464854" y="1438589"/>
              <a:ext cx="1041952" cy="215444"/>
            </a:xfrm>
            <a:prstGeom prst="rect">
              <a:avLst/>
            </a:prstGeom>
            <a:noFill/>
          </p:spPr>
          <p:txBody>
            <a:bodyPr wrap="none" lIns="0" tIns="0" rIns="0" bIns="0" rtlCol="0" anchor="ctr">
              <a:spAutoFit/>
            </a:bodyPr>
            <a:lstStyle/>
            <a:p>
              <a:pPr algn="r"/>
              <a:r>
                <a:rPr lang="en-US" sz="1400" b="1" dirty="0" smtClean="0">
                  <a:solidFill>
                    <a:schemeClr val="accent4"/>
                  </a:solidFill>
                  <a:latin typeface="+mj-lt"/>
                </a:rPr>
                <a:t>Performance</a:t>
              </a:r>
              <a:endParaRPr lang="en-US" sz="1400" b="1" dirty="0">
                <a:solidFill>
                  <a:schemeClr val="accent4"/>
                </a:solidFill>
                <a:latin typeface="+mj-lt"/>
              </a:endParaRPr>
            </a:p>
          </p:txBody>
        </p:sp>
        <p:sp>
          <p:nvSpPr>
            <p:cNvPr id="50" name="TextBox 49"/>
            <p:cNvSpPr txBox="1"/>
            <p:nvPr/>
          </p:nvSpPr>
          <p:spPr>
            <a:xfrm>
              <a:off x="885153" y="1649712"/>
              <a:ext cx="2621652" cy="461665"/>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Possible that will not perform well with all the messaging infrastructure, asynchronous capabilities, decoupled parallel execution outweighs cost.</a:t>
              </a:r>
              <a:endParaRPr lang="en-US" sz="1000" dirty="0">
                <a:solidFill>
                  <a:schemeClr val="tx1">
                    <a:lumMod val="50000"/>
                    <a:lumOff val="50000"/>
                  </a:schemeClr>
                </a:solidFill>
              </a:endParaRPr>
            </a:p>
          </p:txBody>
        </p:sp>
      </p:grpSp>
      <p:grpSp>
        <p:nvGrpSpPr>
          <p:cNvPr id="8" name="Group 50"/>
          <p:cNvGrpSpPr/>
          <p:nvPr/>
        </p:nvGrpSpPr>
        <p:grpSpPr>
          <a:xfrm>
            <a:off x="4917642" y="2544373"/>
            <a:ext cx="2621653" cy="511531"/>
            <a:chOff x="885153" y="2455515"/>
            <a:chExt cx="2621653" cy="511531"/>
          </a:xfrm>
        </p:grpSpPr>
        <p:sp>
          <p:nvSpPr>
            <p:cNvPr id="52" name="TextBox 51"/>
            <p:cNvSpPr txBox="1"/>
            <p:nvPr/>
          </p:nvSpPr>
          <p:spPr>
            <a:xfrm>
              <a:off x="1876551" y="2455515"/>
              <a:ext cx="1630255" cy="215444"/>
            </a:xfrm>
            <a:prstGeom prst="rect">
              <a:avLst/>
            </a:prstGeom>
            <a:noFill/>
          </p:spPr>
          <p:txBody>
            <a:bodyPr wrap="square" lIns="0" tIns="0" rIns="0" bIns="0" rtlCol="0" anchor="ctr">
              <a:spAutoFit/>
            </a:bodyPr>
            <a:lstStyle/>
            <a:p>
              <a:pPr algn="r"/>
              <a:r>
                <a:rPr lang="en-US" sz="1400" b="1" dirty="0" smtClean="0">
                  <a:solidFill>
                    <a:schemeClr val="accent5"/>
                  </a:solidFill>
                </a:rPr>
                <a:t>Scalability</a:t>
              </a:r>
              <a:endParaRPr lang="en-US" sz="1400" b="1" dirty="0">
                <a:solidFill>
                  <a:schemeClr val="accent5"/>
                </a:solidFill>
              </a:endParaRPr>
            </a:p>
          </p:txBody>
        </p:sp>
        <p:sp>
          <p:nvSpPr>
            <p:cNvPr id="53" name="TextBox 52"/>
            <p:cNvSpPr txBox="1"/>
            <p:nvPr/>
          </p:nvSpPr>
          <p:spPr>
            <a:xfrm>
              <a:off x="885153" y="2659269"/>
              <a:ext cx="2621653" cy="307777"/>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Naturally achieved through highly independent and decoupled event processors.</a:t>
              </a:r>
              <a:endParaRPr lang="en-US" sz="1000" dirty="0">
                <a:solidFill>
                  <a:schemeClr val="tx1">
                    <a:lumMod val="50000"/>
                    <a:lumOff val="50000"/>
                  </a:schemeClr>
                </a:solidFill>
              </a:endParaRPr>
            </a:p>
          </p:txBody>
        </p:sp>
      </p:grpSp>
      <p:grpSp>
        <p:nvGrpSpPr>
          <p:cNvPr id="9" name="Group 53"/>
          <p:cNvGrpSpPr/>
          <p:nvPr/>
        </p:nvGrpSpPr>
        <p:grpSpPr>
          <a:xfrm>
            <a:off x="4917642" y="3552495"/>
            <a:ext cx="2621653" cy="828832"/>
            <a:chOff x="885152" y="3463637"/>
            <a:chExt cx="2621653" cy="828832"/>
          </a:xfrm>
        </p:grpSpPr>
        <p:sp>
          <p:nvSpPr>
            <p:cNvPr id="55" name="TextBox 54"/>
            <p:cNvSpPr txBox="1"/>
            <p:nvPr/>
          </p:nvSpPr>
          <p:spPr>
            <a:xfrm>
              <a:off x="2035247" y="3463637"/>
              <a:ext cx="1471558" cy="215444"/>
            </a:xfrm>
            <a:prstGeom prst="rect">
              <a:avLst/>
            </a:prstGeom>
            <a:noFill/>
          </p:spPr>
          <p:txBody>
            <a:bodyPr wrap="none" lIns="0" tIns="0" rIns="0" bIns="0" rtlCol="0" anchor="ctr">
              <a:spAutoFit/>
            </a:bodyPr>
            <a:lstStyle/>
            <a:p>
              <a:pPr algn="r"/>
              <a:r>
                <a:rPr lang="en-US" sz="1400" b="1" dirty="0" smtClean="0">
                  <a:solidFill>
                    <a:schemeClr val="accent6"/>
                  </a:solidFill>
                </a:rPr>
                <a:t>Ease of Development</a:t>
              </a:r>
              <a:endParaRPr lang="en-US" sz="1400" b="1" dirty="0">
                <a:solidFill>
                  <a:schemeClr val="accent6"/>
                </a:solidFill>
              </a:endParaRPr>
            </a:p>
          </p:txBody>
        </p:sp>
        <p:sp>
          <p:nvSpPr>
            <p:cNvPr id="56" name="TextBox 55"/>
            <p:cNvSpPr txBox="1"/>
            <p:nvPr/>
          </p:nvSpPr>
          <p:spPr>
            <a:xfrm>
              <a:off x="885152" y="3676916"/>
              <a:ext cx="2621653" cy="615553"/>
            </a:xfrm>
            <a:prstGeom prst="rect">
              <a:avLst/>
            </a:prstGeom>
            <a:noFill/>
          </p:spPr>
          <p:txBody>
            <a:bodyPr wrap="square" lIns="0" tIns="0" rIns="0" bIns="0" rtlCol="0" anchor="t">
              <a:spAutoFit/>
            </a:bodyPr>
            <a:lstStyle/>
            <a:p>
              <a:pPr lvl="0" algn="r" defTabSz="914400">
                <a:spcBef>
                  <a:spcPct val="20000"/>
                </a:spcBef>
                <a:defRPr/>
              </a:pPr>
              <a:r>
                <a:rPr lang="en-US" sz="1000" dirty="0" smtClean="0">
                  <a:solidFill>
                    <a:schemeClr val="tx1">
                      <a:lumMod val="50000"/>
                      <a:lumOff val="50000"/>
                    </a:schemeClr>
                  </a:solidFill>
                </a:rPr>
                <a:t>Development and can be complicated due to </a:t>
              </a:r>
              <a:r>
                <a:rPr lang="en-US" sz="1000" dirty="0" err="1" smtClean="0">
                  <a:solidFill>
                    <a:schemeClr val="tx1">
                      <a:lumMod val="50000"/>
                      <a:lumOff val="50000"/>
                    </a:schemeClr>
                  </a:solidFill>
                </a:rPr>
                <a:t>async</a:t>
              </a:r>
              <a:r>
                <a:rPr lang="en-US" sz="1000" dirty="0" smtClean="0">
                  <a:solidFill>
                    <a:schemeClr val="tx1">
                      <a:lumMod val="50000"/>
                      <a:lumOff val="50000"/>
                    </a:schemeClr>
                  </a:solidFill>
                </a:rPr>
                <a:t> nature of the pattern. Advanced error handling, unresponsive event processors, and failed brokers are complicated problems.</a:t>
              </a:r>
              <a:endParaRPr lang="en-US" sz="1000" dirty="0">
                <a:solidFill>
                  <a:schemeClr val="tx1">
                    <a:lumMod val="50000"/>
                    <a:lumOff val="50000"/>
                  </a:schemeClr>
                </a:solidFill>
              </a:endParaRPr>
            </a:p>
          </p:txBody>
        </p:sp>
      </p:grpSp>
      <p:sp>
        <p:nvSpPr>
          <p:cNvPr id="42" name="Rectangle 41"/>
          <p:cNvSpPr/>
          <p:nvPr/>
        </p:nvSpPr>
        <p:spPr>
          <a:xfrm>
            <a:off x="684010" y="1368184"/>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3" name="Rectangle 42"/>
          <p:cNvSpPr/>
          <p:nvPr/>
        </p:nvSpPr>
        <p:spPr>
          <a:xfrm>
            <a:off x="691560" y="2383097"/>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4" name="Rectangle 43"/>
          <p:cNvSpPr/>
          <p:nvPr/>
        </p:nvSpPr>
        <p:spPr>
          <a:xfrm>
            <a:off x="672907" y="3415059"/>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6" name="Rectangle 45"/>
          <p:cNvSpPr/>
          <p:nvPr/>
        </p:nvSpPr>
        <p:spPr>
          <a:xfrm>
            <a:off x="7736543" y="1359118"/>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7" name="Rectangle 46"/>
          <p:cNvSpPr/>
          <p:nvPr/>
        </p:nvSpPr>
        <p:spPr>
          <a:xfrm>
            <a:off x="7733427" y="2391163"/>
            <a:ext cx="712054" cy="830997"/>
          </a:xfrm>
          <a:prstGeom prst="rect">
            <a:avLst/>
          </a:prstGeom>
          <a:noFill/>
        </p:spPr>
        <p:txBody>
          <a:bodyPr wrap="none" lIns="91440" tIns="45720" rIns="91440" bIns="45720">
            <a:spAutoFit/>
          </a:bodyPr>
          <a:lstStyle/>
          <a:p>
            <a:pPr algn="ctr"/>
            <a:r>
              <a:rPr lang="en-US" sz="4800" dirty="0">
                <a:solidFill>
                  <a:schemeClr val="bg1"/>
                </a:solidFill>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
        <p:nvSpPr>
          <p:cNvPr id="48" name="Rectangle 47"/>
          <p:cNvSpPr/>
          <p:nvPr/>
        </p:nvSpPr>
        <p:spPr>
          <a:xfrm>
            <a:off x="7734052" y="3396442"/>
            <a:ext cx="712054" cy="830997"/>
          </a:xfrm>
          <a:prstGeom prst="rect">
            <a:avLst/>
          </a:prstGeom>
          <a:noFill/>
        </p:spPr>
        <p:txBody>
          <a:bodyPr wrap="none" lIns="91440" tIns="45720" rIns="91440" bIns="45720">
            <a:spAutoFit/>
          </a:bodyPr>
          <a:lstStyle/>
          <a:p>
            <a:pPr algn="ctr"/>
            <a:r>
              <a:rPr lang="en-US" sz="4800" dirty="0">
                <a:ln w="0"/>
                <a:solidFill>
                  <a:schemeClr val="bg1"/>
                </a:solidFill>
                <a:effectLst>
                  <a:outerShdw blurRad="38100" dist="19050" dir="2700000" algn="tl" rotWithShape="0">
                    <a:schemeClr val="dk1">
                      <a:alpha val="40000"/>
                    </a:schemeClr>
                  </a:outerShdw>
                </a:effectLst>
                <a:latin typeface="FontAwesome" pitchFamily="2" charset="0"/>
              </a:rPr>
              <a:t></a:t>
            </a:r>
            <a:endParaRPr lang="en-US" sz="4800" b="0" cap="none" spc="0" dirty="0">
              <a:ln w="0"/>
              <a:solidFill>
                <a:schemeClr val="bg1"/>
              </a:solidFill>
              <a:effectLst>
                <a:outerShdw blurRad="38100" dist="19050" dir="2700000" algn="tl" rotWithShape="0">
                  <a:schemeClr val="dk1">
                    <a:alpha val="40000"/>
                  </a:schemeClr>
                </a:outerShdw>
              </a:effectLst>
              <a:latin typeface="FontAwesome" pitchFamily="2" charset="0"/>
            </a:endParaRPr>
          </a:p>
        </p:txBody>
      </p:sp>
    </p:spTree>
    <p:extLst>
      <p:ext uri="{BB962C8B-B14F-4D97-AF65-F5344CB8AC3E}">
        <p14:creationId xmlns:p14="http://schemas.microsoft.com/office/powerpoint/2010/main" val="1979452654"/>
      </p:ext>
    </p:extLst>
  </p:cSld>
  <p:clrMapOvr>
    <a:masterClrMapping/>
  </p:clrMapOvr>
  <p:transition advTm="6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Microkernel Architecture</a:t>
            </a:r>
            <a:endParaRPr lang="en-US" dirty="0"/>
          </a:p>
        </p:txBody>
      </p:sp>
      <p:sp>
        <p:nvSpPr>
          <p:cNvPr id="3" name="Text Placeholder 2"/>
          <p:cNvSpPr>
            <a:spLocks noGrp="1"/>
          </p:cNvSpPr>
          <p:nvPr>
            <p:ph type="body" sz="half" idx="2"/>
          </p:nvPr>
        </p:nvSpPr>
        <p:spPr/>
        <p:txBody>
          <a:bodyPr/>
          <a:lstStyle/>
          <a:p>
            <a:r>
              <a:rPr lang="en-US" dirty="0" smtClean="0"/>
              <a:t>Plug it in, plug it in</a:t>
            </a:r>
            <a:endParaRPr lang="en-US" dirty="0"/>
          </a:p>
        </p:txBody>
      </p:sp>
      <p:sp>
        <p:nvSpPr>
          <p:cNvPr id="4" name="Slide Number Placeholder 3"/>
          <p:cNvSpPr>
            <a:spLocks noGrp="1"/>
          </p:cNvSpPr>
          <p:nvPr>
            <p:ph type="sldNum" sz="quarter" idx="12"/>
          </p:nvPr>
        </p:nvSpPr>
        <p:spPr/>
        <p:txBody>
          <a:bodyPr/>
          <a:lstStyle/>
          <a:p>
            <a:fld id="{C136B7D2-B98C-44FD-8D04-7EC62A564975}" type="slidenum">
              <a:rPr lang="en-US" smtClean="0"/>
              <a:pPr/>
              <a:t>9</a:t>
            </a:fld>
            <a:endParaRPr lang="en-US" dirty="0"/>
          </a:p>
        </p:txBody>
      </p:sp>
      <p:sp>
        <p:nvSpPr>
          <p:cNvPr id="8" name="TextBox 7"/>
          <p:cNvSpPr txBox="1"/>
          <p:nvPr/>
        </p:nvSpPr>
        <p:spPr>
          <a:xfrm>
            <a:off x="88178" y="1581150"/>
            <a:ext cx="2655021" cy="369332"/>
          </a:xfrm>
          <a:prstGeom prst="rect">
            <a:avLst/>
          </a:prstGeom>
          <a:noFill/>
        </p:spPr>
        <p:txBody>
          <a:bodyPr wrap="square" rtlCol="0">
            <a:spAutoFit/>
          </a:bodyPr>
          <a:lstStyle/>
          <a:p>
            <a:r>
              <a:rPr lang="en-US" sz="1800" dirty="0" smtClean="0">
                <a:solidFill>
                  <a:schemeClr val="bg1"/>
                </a:solidFill>
              </a:rPr>
              <a:t>Great for Products</a:t>
            </a:r>
          </a:p>
        </p:txBody>
      </p:sp>
      <p:sp>
        <p:nvSpPr>
          <p:cNvPr id="12" name="TextBox 11"/>
          <p:cNvSpPr txBox="1"/>
          <p:nvPr/>
        </p:nvSpPr>
        <p:spPr>
          <a:xfrm>
            <a:off x="0" y="2038350"/>
            <a:ext cx="289560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rPr>
              <a:t>Add features as plug-ins </a:t>
            </a:r>
          </a:p>
          <a:p>
            <a:pPr marL="285750" indent="-285750">
              <a:buFont typeface="Arial" panose="020B0604020202020204" pitchFamily="34" charset="0"/>
              <a:buChar char="•"/>
            </a:pPr>
            <a:r>
              <a:rPr lang="en-US" sz="1400" dirty="0" smtClean="0">
                <a:solidFill>
                  <a:schemeClr val="bg1"/>
                </a:solidFill>
              </a:rPr>
              <a:t>Extensible</a:t>
            </a:r>
          </a:p>
          <a:p>
            <a:pPr marL="285750" indent="-285750">
              <a:buFont typeface="Arial" panose="020B0604020202020204" pitchFamily="34" charset="0"/>
              <a:buChar char="•"/>
            </a:pPr>
            <a:r>
              <a:rPr lang="en-US" sz="1400" dirty="0" smtClean="0">
                <a:solidFill>
                  <a:schemeClr val="bg1"/>
                </a:solidFill>
              </a:rPr>
              <a:t>Feature Separation</a:t>
            </a:r>
          </a:p>
          <a:p>
            <a:pPr marL="285750" indent="-285750">
              <a:buFont typeface="Arial" panose="020B0604020202020204" pitchFamily="34" charset="0"/>
              <a:buChar char="•"/>
            </a:pPr>
            <a:r>
              <a:rPr lang="en-US" sz="1400" dirty="0" smtClean="0">
                <a:solidFill>
                  <a:schemeClr val="bg1"/>
                </a:solidFill>
              </a:rPr>
              <a:t>Feature Isolation</a:t>
            </a:r>
            <a:endParaRPr lang="en-US" sz="1400" dirty="0">
              <a:solidFill>
                <a:schemeClr val="bg1"/>
              </a:solidFill>
            </a:endParaRPr>
          </a:p>
        </p:txBody>
      </p:sp>
      <p:pic>
        <p:nvPicPr>
          <p:cNvPr id="6" name="Picture Placeholder 5"/>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749" b="2749"/>
          <a:stretch>
            <a:fillRect/>
          </a:stretch>
        </p:blipFill>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7053" y="1378725"/>
            <a:ext cx="3676650" cy="2785341"/>
          </a:xfrm>
          <a:prstGeom prst="rect">
            <a:avLst/>
          </a:prstGeom>
        </p:spPr>
      </p:pic>
    </p:spTree>
    <p:extLst>
      <p:ext uri="{BB962C8B-B14F-4D97-AF65-F5344CB8AC3E}">
        <p14:creationId xmlns:p14="http://schemas.microsoft.com/office/powerpoint/2010/main" val="3032269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40118</TotalTime>
  <Words>1576</Words>
  <Application>Microsoft Office PowerPoint</Application>
  <PresentationFormat>On-screen Show (16:9)</PresentationFormat>
  <Paragraphs>306</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 Antiqua</vt:lpstr>
      <vt:lpstr>Calibri</vt:lpstr>
      <vt:lpstr>FontAwesome</vt:lpstr>
      <vt:lpstr>Roboto Condensed</vt:lpstr>
      <vt:lpstr>Roboto Medium</vt:lpstr>
      <vt:lpstr>1_Custom Design</vt:lpstr>
      <vt:lpstr>PowerPoint Presentation</vt:lpstr>
      <vt:lpstr>Introduction</vt:lpstr>
      <vt:lpstr>Layered Architecture</vt:lpstr>
      <vt:lpstr>Pros &amp; Cons</vt:lpstr>
      <vt:lpstr>Pattern Analysis</vt:lpstr>
      <vt:lpstr>Event-Driven Architecture</vt:lpstr>
      <vt:lpstr>Mediator vs Broker</vt:lpstr>
      <vt:lpstr>Pattern Analysis</vt:lpstr>
      <vt:lpstr>Microkernel Architecture</vt:lpstr>
      <vt:lpstr>Core vs Plugin</vt:lpstr>
      <vt:lpstr>Pattern Analysis</vt:lpstr>
      <vt:lpstr>Microservices</vt:lpstr>
      <vt:lpstr>API REST-base Topology</vt:lpstr>
      <vt:lpstr>REST-base Topology</vt:lpstr>
      <vt:lpstr>Centralized Messaging Topology</vt:lpstr>
      <vt:lpstr>PowerPoint Presentation</vt:lpstr>
      <vt:lpstr>Pattern Analysis</vt:lpstr>
      <vt:lpstr>Space-Based Architecture</vt:lpstr>
      <vt:lpstr>Space-Based</vt:lpstr>
      <vt:lpstr>Processing Unit</vt:lpstr>
      <vt:lpstr>PowerPoint Presentation</vt:lpstr>
      <vt:lpstr>Pattern Analysis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Jim Everett</cp:lastModifiedBy>
  <cp:revision>8408</cp:revision>
  <dcterms:created xsi:type="dcterms:W3CDTF">2014-09-03T19:30:44Z</dcterms:created>
  <dcterms:modified xsi:type="dcterms:W3CDTF">2017-08-30T12:18:08Z</dcterms:modified>
</cp:coreProperties>
</file>