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5" r:id="rId5"/>
    <p:sldId id="263" r:id="rId6"/>
    <p:sldId id="266" r:id="rId7"/>
    <p:sldId id="267" r:id="rId8"/>
    <p:sldId id="261" r:id="rId9"/>
    <p:sldId id="268" r:id="rId10"/>
    <p:sldId id="270" r:id="rId11"/>
    <p:sldId id="271" r:id="rId12"/>
    <p:sldId id="272" r:id="rId13"/>
    <p:sldId id="274" r:id="rId14"/>
    <p:sldId id="273" r:id="rId15"/>
    <p:sldId id="275" r:id="rId16"/>
    <p:sldId id="278" r:id="rId17"/>
    <p:sldId id="277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37" autoAdjust="0"/>
  </p:normalViewPr>
  <p:slideViewPr>
    <p:cSldViewPr>
      <p:cViewPr>
        <p:scale>
          <a:sx n="70" d="100"/>
          <a:sy n="70" d="100"/>
        </p:scale>
        <p:origin x="-514" y="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8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525D0-D17D-48EF-979A-7182B7D120C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FBCB-8FEA-4C3D-B8AE-B6D9740E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1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0D80-DA14-4211-BA1E-BF3AE93DE18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E5AC-C54C-4748-AC11-65153B28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0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racle.com/technetwork/articles/java/ma14-java-se-8-streams-2177646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IandI/defaultmetho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Sean Kugele</a:t>
            </a:r>
          </a:p>
          <a:p>
            <a:endParaRPr lang="en-US" dirty="0"/>
          </a:p>
          <a:p>
            <a:r>
              <a:rPr lang="en-US" dirty="0"/>
              <a:t>Saturday, </a:t>
            </a:r>
            <a:r>
              <a:rPr lang="en-US" dirty="0" smtClean="0"/>
              <a:t>April 18,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i="1" dirty="0" smtClean="0"/>
              <a:t>“Lambda </a:t>
            </a:r>
            <a:r>
              <a:rPr lang="en-US" i="1" dirty="0"/>
              <a:t>expressions, also known as closures, are anonymous methods that provide developers with a simple and compact means for representing behavior as data</a:t>
            </a:r>
            <a:r>
              <a:rPr lang="en-US" i="1" dirty="0" smtClean="0"/>
              <a:t>.”</a:t>
            </a:r>
          </a:p>
          <a:p>
            <a:pPr marL="0" lvl="0" indent="0">
              <a:buNone/>
            </a:pPr>
            <a:r>
              <a:rPr lang="en-US" dirty="0" smtClean="0"/>
              <a:t>						-Brian Goetz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advantages of lambda </a:t>
            </a:r>
            <a:r>
              <a:rPr lang="en-US" dirty="0" smtClean="0"/>
              <a:t>expressions:</a:t>
            </a:r>
            <a:r>
              <a:rPr lang="en-US" dirty="0"/>
              <a:t> 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Can make code </a:t>
            </a:r>
            <a:r>
              <a:rPr lang="en-US" dirty="0"/>
              <a:t>more readable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Can make </a:t>
            </a:r>
            <a:r>
              <a:rPr lang="en-US" dirty="0"/>
              <a:t>coding faster, especially in Collections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Simplifies </a:t>
            </a:r>
            <a:r>
              <a:rPr lang="en-US" dirty="0"/>
              <a:t>parallel processing </a:t>
            </a:r>
            <a:r>
              <a:rPr lang="en-US" dirty="0" smtClean="0"/>
              <a:t>(</a:t>
            </a:r>
            <a:r>
              <a:rPr lang="en-US" dirty="0"/>
              <a:t>with respect to Collections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(Syntax)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sz="3800" dirty="0"/>
              <a:t>When a Lambda expression is written, it is translated into a functional interface at compile time</a:t>
            </a:r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3800" b="1" dirty="0" smtClean="0"/>
              <a:t>SYNTAX:</a:t>
            </a:r>
          </a:p>
          <a:p>
            <a:pPr marL="0" indent="0">
              <a:buNone/>
            </a:pPr>
            <a:endParaRPr lang="en-US" sz="3800" b="1" dirty="0" smtClean="0"/>
          </a:p>
          <a:p>
            <a:pPr marL="457200" lvl="1" indent="0">
              <a:buNone/>
            </a:pPr>
            <a:r>
              <a:rPr lang="en-US" sz="3400" dirty="0"/>
              <a:t>(arguments) -&gt; expression</a:t>
            </a:r>
          </a:p>
          <a:p>
            <a:pPr marL="457200" lvl="1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or</a:t>
            </a:r>
            <a:endParaRPr lang="en-US" sz="3400" dirty="0"/>
          </a:p>
          <a:p>
            <a:pPr marL="457200" lvl="1" indent="0">
              <a:buNone/>
            </a:pPr>
            <a:r>
              <a:rPr lang="en-US" sz="3400" dirty="0"/>
              <a:t>(arguments) -&gt; {statement block}</a:t>
            </a:r>
          </a:p>
          <a:p>
            <a:pPr marL="0" indent="0">
              <a:buNone/>
            </a:pPr>
            <a:endParaRPr lang="en-US" sz="3800" b="1" dirty="0" smtClean="0"/>
          </a:p>
          <a:p>
            <a:r>
              <a:rPr lang="en-US" sz="3800" dirty="0" smtClean="0"/>
              <a:t>A </a:t>
            </a:r>
            <a:r>
              <a:rPr lang="en-US" sz="3800" dirty="0"/>
              <a:t>comma-separated list </a:t>
            </a:r>
            <a:r>
              <a:rPr lang="en-US" sz="3800" dirty="0" smtClean="0"/>
              <a:t> of arguments </a:t>
            </a:r>
            <a:r>
              <a:rPr lang="en-US" sz="3800" dirty="0"/>
              <a:t>enclosed in parentheses. </a:t>
            </a:r>
            <a:endParaRPr lang="en-US" sz="3800" dirty="0" smtClean="0"/>
          </a:p>
          <a:p>
            <a:pPr lvl="1"/>
            <a:r>
              <a:rPr lang="en-US" sz="3400" dirty="0" smtClean="0"/>
              <a:t>You </a:t>
            </a:r>
            <a:r>
              <a:rPr lang="en-US" sz="3400" dirty="0"/>
              <a:t>can omit the data type of the parameters in a lambda expression. </a:t>
            </a:r>
            <a:endParaRPr lang="en-US" sz="3400" dirty="0" smtClean="0"/>
          </a:p>
          <a:p>
            <a:pPr lvl="1"/>
            <a:r>
              <a:rPr lang="en-US" sz="3400" dirty="0" smtClean="0"/>
              <a:t>You </a:t>
            </a:r>
            <a:r>
              <a:rPr lang="en-US" sz="3400" dirty="0"/>
              <a:t>can omit the parentheses if there is only one parameter</a:t>
            </a:r>
            <a:r>
              <a:rPr lang="en-US" sz="3400" dirty="0" smtClean="0"/>
              <a:t>.</a:t>
            </a:r>
            <a:endParaRPr lang="en-US" sz="3400" dirty="0"/>
          </a:p>
          <a:p>
            <a:r>
              <a:rPr lang="en-US" sz="3800" dirty="0" smtClean="0"/>
              <a:t>The </a:t>
            </a:r>
            <a:r>
              <a:rPr lang="en-US" sz="3800" dirty="0"/>
              <a:t>arrow </a:t>
            </a:r>
            <a:r>
              <a:rPr lang="en-US" sz="3800" dirty="0" smtClean="0"/>
              <a:t>token</a:t>
            </a:r>
            <a:r>
              <a:rPr lang="en-US" sz="3800" dirty="0"/>
              <a:t> </a:t>
            </a:r>
            <a:r>
              <a:rPr lang="en-US" sz="3800" dirty="0" smtClean="0"/>
              <a:t>-&gt;</a:t>
            </a:r>
            <a:endParaRPr lang="en-US" sz="3800" dirty="0"/>
          </a:p>
          <a:p>
            <a:r>
              <a:rPr lang="en-US" sz="3800" dirty="0"/>
              <a:t>A body, which consists of a single expression or a statement block. </a:t>
            </a:r>
            <a:endParaRPr lang="en-US" sz="38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08199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800" dirty="0" smtClean="0"/>
              <a:t>“A </a:t>
            </a:r>
            <a:r>
              <a:rPr lang="en-US" sz="2800" dirty="0"/>
              <a:t>sequence of elements from a source that supports aggregate operations</a:t>
            </a:r>
            <a:r>
              <a:rPr lang="en-US" sz="2800" dirty="0" smtClean="0"/>
              <a:t>.”</a:t>
            </a:r>
          </a:p>
          <a:p>
            <a:pPr marL="400050" lvl="1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www.oracle.com/technetwork/articles/java/ma14-java-se-8-streams-2177646.html</a:t>
            </a:r>
            <a:endParaRPr lang="en-US" sz="2000" dirty="0"/>
          </a:p>
          <a:p>
            <a:pPr marL="40005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1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1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INTEGERS_LIST.stream</a:t>
            </a:r>
            <a:r>
              <a:rPr lang="en-US" sz="21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.filter(x -&gt; x % 2 == 0)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::compare</a:t>
            </a:r>
            <a:r>
              <a:rPr lang="es-ES" sz="21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.map(x -&gt; x / 2)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.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collect(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</a:t>
            </a:r>
            <a:r>
              <a:rPr lang="en-US" sz="21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1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1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8" t="17843" b="22949"/>
          <a:stretch/>
        </p:blipFill>
        <p:spPr>
          <a:xfrm>
            <a:off x="1470190" y="4733779"/>
            <a:ext cx="5464010" cy="1209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101715"/>
            <a:ext cx="8610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1600" dirty="0"/>
              <a:t>*</a:t>
            </a:r>
            <a:r>
              <a:rPr lang="en-US" sz="2000" dirty="0"/>
              <a:t>Not to be confused with I/O streams in the java.io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(Characteristics)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Sequence of elements:</a:t>
            </a:r>
            <a:r>
              <a:rPr lang="en-US" dirty="0"/>
              <a:t> A stream provides an interface to a sequenced set of values of a specific element type. However, </a:t>
            </a:r>
            <a:r>
              <a:rPr lang="en-US" i="1" u="sng" dirty="0"/>
              <a:t>streams don’t actually store elements; they are computed on demand</a:t>
            </a:r>
            <a:r>
              <a:rPr lang="en-US" dirty="0"/>
              <a:t>.</a:t>
            </a:r>
          </a:p>
          <a:p>
            <a:r>
              <a:rPr lang="en-US" b="1" dirty="0"/>
              <a:t>Source:</a:t>
            </a:r>
            <a:r>
              <a:rPr lang="en-US" dirty="0"/>
              <a:t> Streams consume from a data-providing source such as collections, arrays, or I/O resources.</a:t>
            </a:r>
          </a:p>
          <a:p>
            <a:r>
              <a:rPr lang="en-US" b="1" dirty="0"/>
              <a:t>Aggregate operations:</a:t>
            </a:r>
            <a:r>
              <a:rPr lang="en-US" dirty="0"/>
              <a:t> Streams support </a:t>
            </a:r>
            <a:r>
              <a:rPr lang="en-US" dirty="0" smtClean="0"/>
              <a:t>common </a:t>
            </a:r>
            <a:r>
              <a:rPr lang="en-US" dirty="0"/>
              <a:t>operations from functional programing languages, such as filter, map, reduce, find, match, sorted, and so on. </a:t>
            </a:r>
          </a:p>
          <a:p>
            <a:r>
              <a:rPr lang="en-US" b="1" dirty="0" smtClean="0"/>
              <a:t>Pipelining</a:t>
            </a:r>
            <a:r>
              <a:rPr lang="en-US" b="1" dirty="0"/>
              <a:t>:</a:t>
            </a:r>
            <a:r>
              <a:rPr lang="en-US" dirty="0"/>
              <a:t> Many stream operations return a stream themselves. This allows operations to be chained to form a larger </a:t>
            </a:r>
            <a:r>
              <a:rPr lang="en-US" dirty="0" smtClean="0"/>
              <a:t>pipeline</a:t>
            </a:r>
          </a:p>
          <a:p>
            <a:r>
              <a:rPr lang="en-US" b="1" dirty="0" smtClean="0"/>
              <a:t>Internal </a:t>
            </a:r>
            <a:r>
              <a:rPr lang="en-US" b="1" dirty="0"/>
              <a:t>iteration:</a:t>
            </a:r>
            <a:r>
              <a:rPr lang="en-US" dirty="0"/>
              <a:t> In contrast to collections, which are iterated explicitly (</a:t>
            </a:r>
            <a:r>
              <a:rPr lang="en-US" i="1" dirty="0"/>
              <a:t>external iteration</a:t>
            </a:r>
            <a:r>
              <a:rPr lang="en-US" dirty="0"/>
              <a:t>), stream operations do the iteration behind the scenes for you. </a:t>
            </a:r>
            <a:endParaRPr lang="en-US" dirty="0" smtClean="0"/>
          </a:p>
          <a:p>
            <a:r>
              <a:rPr lang="en-US" b="1" dirty="0" smtClean="0"/>
              <a:t>Parallelism</a:t>
            </a:r>
            <a:r>
              <a:rPr lang="en-US" dirty="0" smtClean="0"/>
              <a:t>: The stream  API supports both sequential and parallel operations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Declarative: </a:t>
            </a:r>
            <a:r>
              <a:rPr lang="en-US" dirty="0" smtClean="0"/>
              <a:t>Let </a:t>
            </a:r>
            <a:r>
              <a:rPr lang="en-US" dirty="0"/>
              <a:t>you process data in a declarative </a:t>
            </a:r>
            <a:r>
              <a:rPr lang="en-US" dirty="0" smtClean="0"/>
              <a:t>style instead of explicit loops </a:t>
            </a:r>
            <a:r>
              <a:rPr lang="en-US" smtClean="0"/>
              <a:t>and conditionals.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286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 (Sequential and Parallel)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a sequential stream: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 &lt;Person&gt; people = 	</a:t>
            </a:r>
          </a:p>
          <a:p>
            <a:pPr marL="914400" lvl="1" indent="0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list.stream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().collect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dirty="0"/>
              <a:t>Using a parallel stream: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 &lt;Person&gt; people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list.stream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().parallel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().collect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ava.util.Optional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lnSpc>
                <a:spcPct val="80000"/>
              </a:lnSpc>
              <a:buNone/>
            </a:pPr>
            <a:r>
              <a:rPr lang="en-US" sz="2200" dirty="0"/>
              <a:t>Our intention was to provide a limited mechanism for library method return types where there needed to be a clear way to represent "no result", and using null for such was overwhelmingly likely to cause errors</a:t>
            </a:r>
            <a:r>
              <a:rPr lang="en-US" sz="2200" dirty="0" smtClean="0"/>
              <a:t>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dirty="0"/>
              <a:t>-Brian </a:t>
            </a:r>
            <a:r>
              <a:rPr lang="en-US" sz="2400" dirty="0" smtClean="0"/>
              <a:t>Goetz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 err="1" smtClean="0"/>
              <a:t>Java.util.Optional</a:t>
            </a:r>
            <a:r>
              <a:rPr lang="en-US" dirty="0" smtClean="0"/>
              <a:t> is a container class that may or may not contain a value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15426"/>
              </p:ext>
            </p:extLst>
          </p:nvPr>
        </p:nvGraphicFramePr>
        <p:xfrm>
          <a:off x="477138" y="4724400"/>
          <a:ext cx="84382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000"/>
                <a:gridCol w="2663000"/>
                <a:gridCol w="3112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Optional w/</a:t>
                      </a:r>
                      <a:r>
                        <a:rPr lang="en-US" sz="2000" b="1" baseline="0" dirty="0" smtClean="0"/>
                        <a:t> Value </a:t>
                      </a:r>
                    </a:p>
                    <a:p>
                      <a:r>
                        <a:rPr lang="en-US" sz="2000" b="1" baseline="0" dirty="0" smtClean="0"/>
                        <a:t>(non-</a:t>
                      </a:r>
                      <a:r>
                        <a:rPr lang="en-US" sz="2000" b="1" baseline="0" dirty="0" err="1" smtClean="0"/>
                        <a:t>nullable</a:t>
                      </a:r>
                      <a:r>
                        <a:rPr lang="en-US" sz="2000" b="1" baseline="0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Optional w/ Value</a:t>
                      </a:r>
                    </a:p>
                    <a:p>
                      <a:r>
                        <a:rPr lang="en-US" sz="2000" b="1" dirty="0" smtClean="0"/>
                        <a:t>(</a:t>
                      </a:r>
                      <a:r>
                        <a:rPr lang="en-US" sz="2000" b="1" dirty="0" err="1" smtClean="0"/>
                        <a:t>nullable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Optional&lt;String&gt;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opStr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Optional.empty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b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Optional&lt;String&gt;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opStr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Optional.of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(“value”); 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Optional&lt;String&gt;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opStr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java.util.Optional</a:t>
            </a:r>
            <a:r>
              <a:rPr lang="en-US" dirty="0" smtClean="0"/>
              <a:t> (methods)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ifPresent</a:t>
            </a:r>
            <a:r>
              <a:rPr lang="en-US" b="1" dirty="0" smtClean="0"/>
              <a:t>()</a:t>
            </a:r>
          </a:p>
          <a:p>
            <a:r>
              <a:rPr lang="en-US" b="1" dirty="0"/>
              <a:t>filter</a:t>
            </a:r>
            <a:r>
              <a:rPr lang="en-US" b="1" dirty="0" smtClean="0"/>
              <a:t>()</a:t>
            </a:r>
          </a:p>
          <a:p>
            <a:r>
              <a:rPr lang="en-US" b="1" dirty="0"/>
              <a:t>map</a:t>
            </a:r>
            <a:r>
              <a:rPr lang="en-US" b="1" dirty="0" smtClean="0"/>
              <a:t>()</a:t>
            </a:r>
          </a:p>
          <a:p>
            <a:r>
              <a:rPr lang="en-US" b="1" dirty="0" err="1"/>
              <a:t>flatMap</a:t>
            </a:r>
            <a:r>
              <a:rPr lang="en-US" b="1" dirty="0"/>
              <a:t>()</a:t>
            </a:r>
            <a:endParaRPr lang="en-US" b="1" dirty="0" smtClean="0"/>
          </a:p>
          <a:p>
            <a:r>
              <a:rPr lang="en-US" b="1" dirty="0" err="1"/>
              <a:t>orElse</a:t>
            </a:r>
            <a:r>
              <a:rPr lang="en-US" b="1" dirty="0"/>
              <a:t>()/</a:t>
            </a:r>
            <a:r>
              <a:rPr lang="en-US" b="1" dirty="0" err="1"/>
              <a:t>orElseGet</a:t>
            </a:r>
            <a:r>
              <a:rPr lang="en-US" b="1" dirty="0"/>
              <a:t>() </a:t>
            </a:r>
            <a:r>
              <a:rPr lang="en-US" b="1" dirty="0" smtClean="0"/>
              <a:t>/</a:t>
            </a:r>
            <a:r>
              <a:rPr lang="en-US" b="1" dirty="0" err="1"/>
              <a:t>orElseThrow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0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java.util.Optional</a:t>
            </a:r>
            <a:r>
              <a:rPr lang="en-US" dirty="0"/>
              <a:t> </a:t>
            </a:r>
            <a:r>
              <a:rPr lang="en-US" dirty="0" smtClean="0"/>
              <a:t>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version = "UNKNOWN";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if(computer != null){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Soundcard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soundcard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computer.getSoundcard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if(soundcard != null){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USB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soundcard.getUSB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!= null){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version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usb.getVersion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();}}}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computer.flatMap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(Computer::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getSoundcard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(Soundcard::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getUSB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.map(USB::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getVersion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("UNKNOWN");</a:t>
            </a:r>
          </a:p>
        </p:txBody>
      </p:sp>
    </p:spTree>
    <p:extLst>
      <p:ext uri="{BB962C8B-B14F-4D97-AF65-F5344CB8AC3E}">
        <p14:creationId xmlns:p14="http://schemas.microsoft.com/office/powerpoint/2010/main" val="12887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ava.util.Optional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PROS: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The signature </a:t>
            </a:r>
            <a:r>
              <a:rPr lang="en-US" dirty="0"/>
              <a:t>of a </a:t>
            </a:r>
            <a:r>
              <a:rPr lang="en-US" dirty="0" smtClean="0"/>
              <a:t>method makes clear whether a value is optional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Protection against </a:t>
            </a:r>
            <a:r>
              <a:rPr lang="en-US" dirty="0" err="1" smtClean="0"/>
              <a:t>NullPointerExceptions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CONS: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Optional wraps a value, so all the usual performance considerations apply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Not serializable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Interface Enhancements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1"/>
            <a:r>
              <a:rPr lang="en-US" dirty="0" smtClean="0"/>
              <a:t>Static Methods</a:t>
            </a:r>
          </a:p>
          <a:p>
            <a:pPr lvl="1"/>
            <a:r>
              <a:rPr lang="en-US" dirty="0" smtClean="0"/>
              <a:t>Functional Interfaces</a:t>
            </a:r>
          </a:p>
          <a:p>
            <a:r>
              <a:rPr lang="en-US" dirty="0"/>
              <a:t>Method </a:t>
            </a:r>
            <a:r>
              <a:rPr lang="en-US" dirty="0" smtClean="0"/>
              <a:t>References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Streams (Bulk Data Operations)</a:t>
            </a:r>
          </a:p>
          <a:p>
            <a:r>
              <a:rPr lang="en-US" dirty="0" err="1" smtClean="0"/>
              <a:t>java.util.Optional</a:t>
            </a:r>
            <a:r>
              <a:rPr lang="en-US" dirty="0" smtClean="0"/>
              <a:t> (NPE protection) </a:t>
            </a:r>
          </a:p>
        </p:txBody>
      </p:sp>
    </p:spTree>
    <p:extLst>
      <p:ext uri="{BB962C8B-B14F-4D97-AF65-F5344CB8AC3E}">
        <p14:creationId xmlns:p14="http://schemas.microsoft.com/office/powerpoint/2010/main" val="14027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Enhancements (Default 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Default methods enable you to add new functionality to the interfaces of your libraries and ensure binary compatibility with code written for older versions of those </a:t>
            </a:r>
            <a:r>
              <a:rPr lang="en-US" dirty="0" smtClean="0"/>
              <a:t>interfaces”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docs.oracle.com/javase/tutorial/java/IandI/defaultmethods.html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Default methods are not abstract, so a functional interface can have any number of these defined</a:t>
            </a:r>
          </a:p>
          <a:p>
            <a:r>
              <a:rPr lang="en-US" dirty="0" smtClean="0"/>
              <a:t>Can be run directly from the interface.</a:t>
            </a:r>
          </a:p>
          <a:p>
            <a:r>
              <a:rPr lang="en-US" dirty="0" smtClean="0"/>
              <a:t>An interface cannot provide a default implementation for any of the methods of the Object class</a:t>
            </a:r>
          </a:p>
        </p:txBody>
      </p:sp>
    </p:spTree>
    <p:extLst>
      <p:ext uri="{BB962C8B-B14F-4D97-AF65-F5344CB8AC3E}">
        <p14:creationId xmlns:p14="http://schemas.microsoft.com/office/powerpoint/2010/main" val="10160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Enhancements (Default 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extend an interface that contains a default method, you can do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Redefine</a:t>
            </a:r>
            <a:r>
              <a:rPr lang="en-US" dirty="0"/>
              <a:t> the default method, which overrides it</a:t>
            </a:r>
            <a:r>
              <a:rPr lang="en-US" dirty="0" smtClean="0"/>
              <a:t>.</a:t>
            </a:r>
            <a:endParaRPr lang="en-US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i="1" dirty="0" err="1" smtClean="0"/>
              <a:t>Redeclare</a:t>
            </a:r>
            <a:r>
              <a:rPr lang="en-US" dirty="0" smtClean="0"/>
              <a:t> </a:t>
            </a:r>
            <a:r>
              <a:rPr lang="en-US" dirty="0"/>
              <a:t>the default method, which makes it </a:t>
            </a:r>
            <a:r>
              <a:rPr lang="en-US" dirty="0" smtClean="0"/>
              <a:t>abstract.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Inherit</a:t>
            </a:r>
            <a:r>
              <a:rPr lang="en-US" dirty="0" smtClean="0"/>
              <a:t> </a:t>
            </a:r>
            <a:r>
              <a:rPr lang="en-US" dirty="0"/>
              <a:t>the default method.  </a:t>
            </a:r>
            <a:r>
              <a:rPr lang="en-US" dirty="0" smtClean="0"/>
              <a:t>(If </a:t>
            </a:r>
            <a:r>
              <a:rPr lang="en-US" dirty="0"/>
              <a:t>the method is not </a:t>
            </a:r>
            <a:r>
              <a:rPr lang="en-US" dirty="0" err="1"/>
              <a:t>redeclared</a:t>
            </a:r>
            <a:r>
              <a:rPr lang="en-US" dirty="0"/>
              <a:t> or defined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Enhancements (Static 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 methods can now be defined on interfaces.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Review:</a:t>
            </a:r>
          </a:p>
          <a:p>
            <a:r>
              <a:rPr lang="en-US" dirty="0" smtClean="0"/>
              <a:t>Static methods are methods that operate independently of any instance of a class, and do not require an object reference to be invoked. </a:t>
            </a:r>
            <a:endParaRPr lang="en-US" dirty="0"/>
          </a:p>
          <a:p>
            <a:r>
              <a:rPr lang="en-US" dirty="0" smtClean="0"/>
              <a:t>Can not reference any instance variables only static variables.  </a:t>
            </a:r>
          </a:p>
          <a:p>
            <a:pPr lvl="1"/>
            <a:r>
              <a:rPr lang="en-US" dirty="0" smtClean="0"/>
              <a:t>Interfaces cannot have instance variables</a:t>
            </a:r>
          </a:p>
          <a:p>
            <a:pPr lvl="1"/>
            <a:r>
              <a:rPr lang="en-US" dirty="0" smtClean="0"/>
              <a:t>Interfaces can have 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8295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Enhancements (Functional Interfaces)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Interfaces are interfaces with </a:t>
            </a:r>
            <a:r>
              <a:rPr lang="en-US" i="1" dirty="0" smtClean="0"/>
              <a:t>exactly one </a:t>
            </a:r>
            <a:r>
              <a:rPr lang="en-US" dirty="0" smtClean="0"/>
              <a:t>abstract method</a:t>
            </a:r>
          </a:p>
          <a:p>
            <a:pPr lvl="1"/>
            <a:r>
              <a:rPr lang="en-US" dirty="0" smtClean="0"/>
              <a:t>Single Abstract Method (SAM) type</a:t>
            </a:r>
          </a:p>
          <a:p>
            <a:r>
              <a:rPr lang="en-US" dirty="0" smtClean="0"/>
              <a:t>Can be decorated with @</a:t>
            </a:r>
            <a:r>
              <a:rPr lang="en-US" dirty="0" err="1" smtClean="0"/>
              <a:t>FunctionalInterface</a:t>
            </a:r>
            <a:r>
              <a:rPr lang="en-US" dirty="0" smtClean="0"/>
              <a:t> annotation</a:t>
            </a:r>
          </a:p>
          <a:p>
            <a:r>
              <a:rPr lang="en-US" dirty="0" smtClean="0"/>
              <a:t>Many interfaces in pre-Java 8 versions qualify as functional interfaces: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49827"/>
              </p:ext>
            </p:extLst>
          </p:nvPr>
        </p:nvGraphicFramePr>
        <p:xfrm>
          <a:off x="685800" y="5486400"/>
          <a:ext cx="8305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java.util.Comparator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java.lang.Runnable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java.util.concurrent.Callable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java.awt.event.ActionListener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Enhancements (Functional Interfaces</a:t>
            </a:r>
            <a:r>
              <a:rPr lang="en-US" dirty="0"/>
              <a:t>) - </a:t>
            </a:r>
            <a:r>
              <a:rPr lang="en-US" dirty="0" err="1"/>
              <a:t>java.util.function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/>
              <a:t>BinaryOperator</a:t>
            </a:r>
            <a:r>
              <a:rPr lang="en-US" sz="2400" b="1" dirty="0"/>
              <a:t>&lt;T</a:t>
            </a:r>
            <a:r>
              <a:rPr lang="en-US" sz="2400" b="1" dirty="0" smtClean="0"/>
              <a:t>&gt;  </a:t>
            </a:r>
            <a:r>
              <a:rPr lang="en-US" sz="2400" dirty="0" smtClean="0"/>
              <a:t>-  Represents </a:t>
            </a:r>
            <a:r>
              <a:rPr lang="en-US" sz="2400" dirty="0"/>
              <a:t>an operation upon two operands of the same type, producing a result of the same type as the operands.</a:t>
            </a:r>
          </a:p>
          <a:p>
            <a:pPr marL="0" indent="0">
              <a:buNone/>
            </a:pPr>
            <a:r>
              <a:rPr lang="en-US" sz="2400" b="1" dirty="0"/>
              <a:t>Consumer&lt;T</a:t>
            </a:r>
            <a:r>
              <a:rPr lang="en-US" sz="2400" b="1" dirty="0" smtClean="0"/>
              <a:t>&gt;  </a:t>
            </a:r>
            <a:r>
              <a:rPr lang="en-US" sz="2400" dirty="0" smtClean="0"/>
              <a:t>-  Represents </a:t>
            </a:r>
            <a:r>
              <a:rPr lang="en-US" sz="2400" dirty="0"/>
              <a:t>an operation that accepts a single input argument and returns no result.</a:t>
            </a:r>
          </a:p>
          <a:p>
            <a:pPr marL="0" indent="0">
              <a:buNone/>
            </a:pPr>
            <a:r>
              <a:rPr lang="en-US" sz="2400" b="1" dirty="0"/>
              <a:t>Function&lt;T,R</a:t>
            </a:r>
            <a:r>
              <a:rPr lang="en-US" sz="2400" b="1" dirty="0" smtClean="0"/>
              <a:t>&gt;  </a:t>
            </a:r>
            <a:r>
              <a:rPr lang="en-US" sz="2400" dirty="0" smtClean="0"/>
              <a:t>-  Represents </a:t>
            </a:r>
            <a:r>
              <a:rPr lang="en-US" sz="2400" dirty="0"/>
              <a:t>a function that accepts one argument and produces a result.</a:t>
            </a:r>
          </a:p>
          <a:p>
            <a:pPr marL="0" indent="0">
              <a:buNone/>
            </a:pPr>
            <a:r>
              <a:rPr lang="en-US" sz="2400" b="1" dirty="0"/>
              <a:t>Predicate&lt;T</a:t>
            </a:r>
            <a:r>
              <a:rPr lang="en-US" sz="2400" b="1" dirty="0" smtClean="0"/>
              <a:t>&gt;  </a:t>
            </a:r>
            <a:r>
              <a:rPr lang="en-US" sz="2400" dirty="0" smtClean="0"/>
              <a:t>-  Represents </a:t>
            </a:r>
            <a:r>
              <a:rPr lang="en-US" sz="2400" dirty="0"/>
              <a:t>a predicate (</a:t>
            </a:r>
            <a:r>
              <a:rPr lang="en-US" sz="2400" dirty="0" err="1"/>
              <a:t>boolean</a:t>
            </a:r>
            <a:r>
              <a:rPr lang="en-US" sz="2400" dirty="0"/>
              <a:t>-valued function) of one argument.</a:t>
            </a:r>
          </a:p>
          <a:p>
            <a:pPr marL="0" indent="0">
              <a:buNone/>
            </a:pPr>
            <a:r>
              <a:rPr lang="en-US" sz="2400" b="1" dirty="0"/>
              <a:t>Supplier&lt;T</a:t>
            </a:r>
            <a:r>
              <a:rPr lang="en-US" sz="2400" b="1" dirty="0" smtClean="0"/>
              <a:t>&gt;  </a:t>
            </a:r>
            <a:r>
              <a:rPr lang="en-US" sz="2400" dirty="0" smtClean="0"/>
              <a:t>-  Represents </a:t>
            </a:r>
            <a:r>
              <a:rPr lang="en-US" sz="2400" dirty="0"/>
              <a:t>a supplier of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/>
              <a:t>There are four kinds of method references</a:t>
            </a:r>
            <a:r>
              <a:rPr lang="en-US" sz="5100" dirty="0" smtClean="0"/>
              <a:t>:</a:t>
            </a:r>
          </a:p>
          <a:p>
            <a:pPr marL="0" indent="0">
              <a:buNone/>
            </a:pPr>
            <a:endParaRPr lang="en-US" sz="3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200" dirty="0"/>
              <a:t>Reference to a static </a:t>
            </a:r>
            <a:r>
              <a:rPr lang="en-US" sz="4200" dirty="0" smtClean="0"/>
              <a:t>method  (</a:t>
            </a:r>
            <a:r>
              <a:rPr lang="en-US" sz="4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staticMethodName</a:t>
            </a:r>
            <a:r>
              <a:rPr lang="en-US" sz="4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endParaRPr lang="en-US" sz="4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200" dirty="0" smtClean="0"/>
              <a:t>Reference </a:t>
            </a:r>
            <a:r>
              <a:rPr lang="en-US" sz="4200" dirty="0"/>
              <a:t>to an instance method of a particular object </a:t>
            </a:r>
            <a:r>
              <a:rPr lang="en-US" sz="4200" dirty="0" smtClean="0"/>
              <a:t> (</a:t>
            </a:r>
            <a:r>
              <a:rPr lang="en-US" sz="4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instanceMethodName</a:t>
            </a:r>
            <a:r>
              <a:rPr lang="en-US" sz="4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endParaRPr lang="en-US" sz="4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200" dirty="0"/>
              <a:t>Reference to an instance method of an arbitrary object of a particular </a:t>
            </a:r>
            <a:r>
              <a:rPr lang="en-US" sz="4200" dirty="0" smtClean="0"/>
              <a:t>type (</a:t>
            </a:r>
            <a:r>
              <a:rPr lang="en-US" sz="4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ContainingType</a:t>
            </a: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4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endParaRPr lang="en-US" sz="4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200" dirty="0"/>
              <a:t>Reference to a </a:t>
            </a:r>
            <a:r>
              <a:rPr lang="en-US" sz="4200" dirty="0" smtClean="0"/>
              <a:t>constructor (</a:t>
            </a:r>
            <a:r>
              <a:rPr lang="en-US" sz="4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new) 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5603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smtClean="0"/>
              <a:t>References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Reference </a:t>
            </a:r>
            <a:r>
              <a:rPr lang="en-US" dirty="0"/>
              <a:t>to a static </a:t>
            </a:r>
            <a:r>
              <a:rPr lang="en-US" dirty="0" smtClean="0"/>
              <a:t>method</a:t>
            </a:r>
          </a:p>
          <a:p>
            <a:pPr lvl="1"/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Function&lt;Integer, String&gt;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methodRef =</a:t>
            </a:r>
          </a:p>
          <a:p>
            <a:pPr marL="457200" lvl="1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String::valueOf;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Reference to an instance method of a specific </a:t>
            </a:r>
            <a:r>
              <a:rPr lang="en-US" dirty="0" smtClean="0"/>
              <a:t>object:  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Predicate&lt;Integer&gt;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methodRef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Integer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("10")::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equals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Reference to an instance method of a arbitrary object supplied later: 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Comparator&lt;String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methodRef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compareToIgnoreCase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Reference to a constructor 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Supplier&lt;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constructorRef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::new;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972</Words>
  <Application>Microsoft Office PowerPoint</Application>
  <PresentationFormat>On-screen Show (4:3)</PresentationFormat>
  <Paragraphs>172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Java 8 Features</vt:lpstr>
      <vt:lpstr>Agenda</vt:lpstr>
      <vt:lpstr>Interface Enhancements (Default Methods)</vt:lpstr>
      <vt:lpstr>Interface Enhancements (Default Methods)</vt:lpstr>
      <vt:lpstr>Interface Enhancements (Static Methods)</vt:lpstr>
      <vt:lpstr>Interface Enhancements (Functional Interfaces)</vt:lpstr>
      <vt:lpstr>Interface Enhancements (Functional Interfaces) - java.util.function</vt:lpstr>
      <vt:lpstr>Method References</vt:lpstr>
      <vt:lpstr>Method References (examples)</vt:lpstr>
      <vt:lpstr>Lambda Expressions</vt:lpstr>
      <vt:lpstr>Lambda Expressions (Syntax)</vt:lpstr>
      <vt:lpstr>Streams*</vt:lpstr>
      <vt:lpstr>Streams (Characteristics)</vt:lpstr>
      <vt:lpstr>Streams (Sequential and Parallel)</vt:lpstr>
      <vt:lpstr>java.util.Optional</vt:lpstr>
      <vt:lpstr>java.util.Optional (methods)</vt:lpstr>
      <vt:lpstr>java.util.Optional (examples)</vt:lpstr>
      <vt:lpstr>java.util.Optional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Kugele</dc:creator>
  <cp:lastModifiedBy>Sean Kugele</cp:lastModifiedBy>
  <cp:revision>65</cp:revision>
  <dcterms:created xsi:type="dcterms:W3CDTF">2015-04-08T23:55:12Z</dcterms:created>
  <dcterms:modified xsi:type="dcterms:W3CDTF">2015-04-26T15:12:57Z</dcterms:modified>
</cp:coreProperties>
</file>