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handoutMasterIdLst>
    <p:handoutMasterId r:id="rId10"/>
  </p:handoutMasterIdLst>
  <p:sldIdLst>
    <p:sldId id="415" r:id="rId2"/>
    <p:sldId id="426" r:id="rId3"/>
    <p:sldId id="442" r:id="rId4"/>
    <p:sldId id="429" r:id="rId5"/>
    <p:sldId id="430" r:id="rId6"/>
    <p:sldId id="431" r:id="rId7"/>
    <p:sldId id="441" r:id="rId8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990033"/>
    <a:srgbClr val="00467A"/>
    <a:srgbClr val="3333FF"/>
    <a:srgbClr val="DADDD9"/>
    <a:srgbClr val="FFAC33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5481" autoAdjust="0"/>
  </p:normalViewPr>
  <p:slideViewPr>
    <p:cSldViewPr>
      <p:cViewPr>
        <p:scale>
          <a:sx n="61" d="100"/>
          <a:sy n="61" d="100"/>
        </p:scale>
        <p:origin x="-638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2074" y="-72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kumimoji="0" sz="1200">
                <a:latin typeface="Times New Roman" pitchFamily="18" charset="0"/>
              </a:defRPr>
            </a:lvl1pPr>
          </a:lstStyle>
          <a:p>
            <a:fld id="{66A7D8E9-52E9-4142-B404-A739AAEF27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74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spcBef>
                <a:spcPct val="0"/>
              </a:spcBef>
              <a:buClrTx/>
              <a:buSzTx/>
              <a:buFontTx/>
              <a:buNone/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kumimoji="0" sz="1200">
                <a:latin typeface="Times New Roman" pitchFamily="18" charset="0"/>
              </a:defRPr>
            </a:lvl1pPr>
          </a:lstStyle>
          <a:p>
            <a:fld id="{E8BA8266-E838-45C7-8F37-5D05EE09F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66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5F80D3-4154-4885-AA53-B922AB6BA7A7}" type="slidenum">
              <a:rPr kumimoji="0" lang="en-US" altLang="en-US" sz="12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B9842-C131-43C4-B567-7439C3CB57F1}" type="slidenum">
              <a:rPr kumimoji="0" lang="en-US" altLang="en-US" sz="12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SBC scheduling based on base-level</a:t>
            </a:r>
            <a:r>
              <a:rPr lang="en-US" altLang="en-US" baseline="0" dirty="0" smtClean="0"/>
              <a:t> </a:t>
            </a:r>
            <a:r>
              <a:rPr lang="en-US" altLang="en-US" baseline="0" smtClean="0"/>
              <a:t>activation.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B9842-C131-43C4-B567-7439C3CB57F1}" type="slidenum">
              <a:rPr kumimoji="0" lang="en-US" altLang="en-US" sz="12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 sz="12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B9842-C131-43C4-B567-7439C3CB57F1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B9842-C131-43C4-B567-7439C3CB57F1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8688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B9842-C131-43C4-B567-7439C3CB57F1}" type="slidenum">
              <a:rPr kumimoji="0"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6AC89-4AF7-4513-8274-6F4C04E41C82}" type="slidenum">
              <a:rPr lang="ar-EG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00872-7418-4EF6-868E-860C71B5A06E}" type="slidenum">
              <a:rPr lang="ar-EG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9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PBrush" r:id="rId5" imgW="1771429" imgH="704948" progId="PBrush">
                  <p:embed/>
                </p:oleObj>
              </mc:Choice>
              <mc:Fallback>
                <p:oleObj name="PBrush" r:id="rId5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Brush" r:id="rId5" imgW="1771429" imgH="704948" progId="PBrush">
                  <p:embed/>
                </p:oleObj>
              </mc:Choice>
              <mc:Fallback>
                <p:oleObj name="PBrush" r:id="rId5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6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PBrush" r:id="rId5" imgW="1771429" imgH="704948" progId="PBrush">
                  <p:embed/>
                </p:oleObj>
              </mc:Choice>
              <mc:Fallback>
                <p:oleObj name="PBrush" r:id="rId5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6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PBrush" r:id="rId5" imgW="1771429" imgH="704948" progId="PBrush">
                  <p:embed/>
                </p:oleObj>
              </mc:Choice>
              <mc:Fallback>
                <p:oleObj name="PBrush" r:id="rId5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PBrush" r:id="rId3" imgW="1771429" imgH="704948" progId="PBrush">
                  <p:embed/>
                </p:oleObj>
              </mc:Choice>
              <mc:Fallback>
                <p:oleObj name="PBrush" r:id="rId3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>
            <a:spLocks/>
          </p:cNvSpPr>
          <p:nvPr userDrawn="1"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 userDrawn="1"/>
        </p:nvGraphicFramePr>
        <p:xfrm>
          <a:off x="0" y="63277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PBrush" r:id="rId5" imgW="1771429" imgH="704948" progId="PBrush">
                  <p:embed/>
                </p:oleObj>
              </mc:Choice>
              <mc:Fallback>
                <p:oleObj name="PBrush" r:id="rId5" imgW="1771429" imgH="7049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77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 txBox="1">
            <a:spLocks noChangeArrowheads="1"/>
          </p:cNvSpPr>
          <p:nvPr userDrawn="1"/>
        </p:nvSpPr>
        <p:spPr bwMode="auto">
          <a:xfrm>
            <a:off x="70612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COMP 7/8272</a:t>
            </a:r>
            <a:b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</a:b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Parallel/</a:t>
            </a:r>
            <a:r>
              <a:rPr lang="en-GB" sz="1200" b="1" dirty="0" err="1" smtClean="0">
                <a:solidFill>
                  <a:srgbClr val="002060"/>
                </a:solidFill>
                <a:latin typeface="Nimbus Roman No9 L" pitchFamily="16" charset="0"/>
              </a:rPr>
              <a:t>Distr</a:t>
            </a:r>
            <a:r>
              <a:rPr lang="en-GB" sz="1200" b="1" dirty="0" smtClean="0">
                <a:solidFill>
                  <a:srgbClr val="002060"/>
                </a:solidFill>
                <a:latin typeface="Nimbus Roman No9 L" pitchFamily="16" charset="0"/>
              </a:rPr>
              <a:t> Computing</a:t>
            </a:r>
            <a:endParaRPr lang="en-US" sz="1200" b="1" dirty="0" smtClean="0">
              <a:solidFill>
                <a:srgbClr val="002060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0" sz="1400">
                <a:solidFill>
                  <a:schemeClr val="folHlink"/>
                </a:solidFill>
              </a:defRPr>
            </a:lvl1pPr>
          </a:lstStyle>
          <a:p>
            <a:fld id="{03EA4B75-A448-43B0-A494-FB22931195DD}" type="slidenum">
              <a:rPr lang="ar-EG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76" r:id="rId4"/>
    <p:sldLayoutId id="2147483889" r:id="rId5"/>
    <p:sldLayoutId id="2147483902" r:id="rId6"/>
    <p:sldLayoutId id="2147483915" r:id="rId7"/>
  </p:sldLayoutIdLst>
  <p:hf sldNum="0"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096000" cy="914400"/>
          </a:xfrm>
        </p:spPr>
        <p:txBody>
          <a:bodyPr/>
          <a:lstStyle/>
          <a:p>
            <a:pPr algn="ctr"/>
            <a:r>
              <a:rPr lang="en-US" altLang="en-US" smtClean="0">
                <a:solidFill>
                  <a:srgbClr val="00467A"/>
                </a:solidFill>
              </a:rPr>
              <a:t>CopyCat Architecture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smtClean="0">
                <a:solidFill>
                  <a:schemeClr val="bg2"/>
                </a:solidFill>
              </a:rPr>
              <a:t>Hofstadter, Douglas R., and Melanie Mitchell. "The copycat project: A model of mental fluidity and analogy-making." Advances in connectionist and neural computation theory 2, no. 31-112 (1994): 29-30.</a:t>
            </a:r>
          </a:p>
          <a:p>
            <a:r>
              <a:rPr lang="en-US" altLang="en-US" sz="2200" smtClean="0">
                <a:solidFill>
                  <a:srgbClr val="990033"/>
                </a:solidFill>
              </a:rPr>
              <a:t>Copycat is a program designed to discover “insightful” analogies in a psychologically realistic way</a:t>
            </a:r>
          </a:p>
          <a:p>
            <a:pPr lvl="1"/>
            <a:r>
              <a:rPr lang="en-US" altLang="en-US" sz="2000" smtClean="0"/>
              <a:t>Example: “abc” is to “bcd” as “ijk” is to “?”</a:t>
            </a:r>
          </a:p>
          <a:p>
            <a:pPr lvl="1"/>
            <a:r>
              <a:rPr lang="en-US" altLang="en-US" sz="2000" smtClean="0"/>
              <a:t>Example: “aabc” is to “aabd” as “ijkk” is to “?”</a:t>
            </a:r>
            <a:r>
              <a:rPr lang="en-US" altLang="en-US" sz="2200" smtClean="0"/>
              <a:t> </a:t>
            </a:r>
          </a:p>
          <a:p>
            <a:r>
              <a:rPr lang="en-US" altLang="en-US" sz="2200" smtClean="0">
                <a:solidFill>
                  <a:srgbClr val="990033"/>
                </a:solidFill>
              </a:rPr>
              <a:t>The LIDA concept of structure building codelets was inspired by the Copycat architecture</a:t>
            </a:r>
          </a:p>
          <a:p>
            <a:pPr marL="457200" lvl="1" indent="0">
              <a:buNone/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929823" y="1849665"/>
            <a:ext cx="4756977" cy="3941535"/>
            <a:chOff x="2969871" y="2014538"/>
            <a:chExt cx="4756977" cy="3941535"/>
          </a:xfrm>
        </p:grpSpPr>
        <p:grpSp>
          <p:nvGrpSpPr>
            <p:cNvPr id="33" name="Group 32"/>
            <p:cNvGrpSpPr/>
            <p:nvPr/>
          </p:nvGrpSpPr>
          <p:grpSpPr>
            <a:xfrm>
              <a:off x="2969871" y="3318750"/>
              <a:ext cx="1897765" cy="1074559"/>
              <a:chOff x="2674235" y="1981200"/>
              <a:chExt cx="1897765" cy="1074559"/>
            </a:xfrm>
          </p:grpSpPr>
          <p:sp>
            <p:nvSpPr>
              <p:cNvPr id="4" name="Flowchart: Process 3"/>
              <p:cNvSpPr/>
              <p:nvPr/>
            </p:nvSpPr>
            <p:spPr bwMode="auto">
              <a:xfrm>
                <a:off x="2674235" y="1981200"/>
                <a:ext cx="1897765" cy="1074559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 err="1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</a:rPr>
                  <a:t>Slipnet</a:t>
                </a:r>
                <a:endParaRPr kumimoji="1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Flowchart: Alternate Process 5"/>
              <p:cNvSpPr/>
              <p:nvPr/>
            </p:nvSpPr>
            <p:spPr bwMode="auto">
              <a:xfrm>
                <a:off x="2778648" y="2438400"/>
                <a:ext cx="1717152" cy="4191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</a:rPr>
                  <a:t>Permanent Concepts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22584" y="4627877"/>
              <a:ext cx="1633835" cy="1328196"/>
              <a:chOff x="5334000" y="4005804"/>
              <a:chExt cx="1633835" cy="1328196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5334000" y="4005804"/>
                <a:ext cx="1633835" cy="132819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</a:rPr>
                  <a:t>Workspace</a:t>
                </a:r>
                <a:endParaRPr kumimoji="1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 bwMode="auto">
              <a:xfrm>
                <a:off x="5498551" y="4495800"/>
                <a:ext cx="1283249" cy="733065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sz="1400" dirty="0">
                    <a:solidFill>
                      <a:schemeClr val="bg2"/>
                    </a:solidFill>
                    <a:latin typeface="Times New Roman" pitchFamily="18" charset="0"/>
                  </a:rPr>
                  <a:t>Temporary </a:t>
                </a:r>
                <a:endParaRPr lang="en-US" sz="1400" dirty="0" smtClean="0">
                  <a:solidFill>
                    <a:schemeClr val="bg2"/>
                  </a:solidFill>
                  <a:latin typeface="Times New Roman" pitchFamily="18" charset="0"/>
                </a:endParaRPr>
              </a:p>
              <a:p>
                <a:pPr eaLnBrk="1" hangingPunct="1"/>
                <a:r>
                  <a:rPr lang="en-US" sz="1400" dirty="0" smtClean="0">
                    <a:solidFill>
                      <a:schemeClr val="bg2"/>
                    </a:solidFill>
                    <a:latin typeface="Times New Roman" pitchFamily="18" charset="0"/>
                  </a:rPr>
                  <a:t>Perceptual </a:t>
                </a:r>
              </a:p>
              <a:p>
                <a:pPr eaLnBrk="1" hangingPunct="1"/>
                <a:r>
                  <a:rPr lang="en-US" sz="1400" dirty="0" smtClean="0">
                    <a:solidFill>
                      <a:schemeClr val="bg2"/>
                    </a:solidFill>
                    <a:latin typeface="Times New Roman" pitchFamily="18" charset="0"/>
                  </a:rPr>
                  <a:t>Structures</a:t>
                </a:r>
                <a:endParaRPr lang="en-US" sz="1400" dirty="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441970" y="2014538"/>
              <a:ext cx="1392939" cy="1181100"/>
              <a:chOff x="5798435" y="647700"/>
              <a:chExt cx="1392939" cy="11811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798435" y="647700"/>
                <a:ext cx="1392939" cy="11811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800" b="1" i="0" u="none" strike="noStrike" cap="none" normalizeH="0" baseline="0" dirty="0" err="1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Times New Roman" pitchFamily="18" charset="0"/>
                  </a:rPr>
                  <a:t>Coderack</a:t>
                </a:r>
                <a:endParaRPr kumimoji="1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Cloud 9"/>
              <p:cNvSpPr/>
              <p:nvPr/>
            </p:nvSpPr>
            <p:spPr bwMode="auto">
              <a:xfrm>
                <a:off x="5943600" y="1146631"/>
                <a:ext cx="1135765" cy="605969"/>
              </a:xfrm>
              <a:prstGeom prst="clou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bg2"/>
                    </a:solidFill>
                    <a:latin typeface="Times New Roman" pitchFamily="18" charset="0"/>
                  </a:rPr>
                  <a:t>Codelet</a:t>
                </a:r>
                <a:r>
                  <a:rPr lang="en-US" sz="1400" dirty="0" smtClean="0">
                    <a:solidFill>
                      <a:schemeClr val="bg2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sz="1400" b="0" i="0" u="none" strike="noStrike" cap="none" normalizeH="0" dirty="0" smtClean="0">
                    <a:ln>
                      <a:noFill/>
                    </a:ln>
                    <a:solidFill>
                      <a:schemeClr val="bg2"/>
                    </a:solidFill>
                    <a:latin typeface="Times New Roman" pitchFamily="18" charset="0"/>
                  </a:rPr>
                  <a:t>Pool</a:t>
                </a:r>
                <a:endPara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55017" y="3761040"/>
              <a:ext cx="1571831" cy="338554"/>
              <a:chOff x="6453007" y="2915057"/>
              <a:chExt cx="1571831" cy="338554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6453007" y="2998609"/>
                <a:ext cx="157343" cy="171450"/>
              </a:xfrm>
              <a:prstGeom prst="ellipse">
                <a:avLst/>
              </a:prstGeom>
              <a:solidFill>
                <a:schemeClr val="bg2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653238" y="2915057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err="1" smtClean="0">
                    <a:solidFill>
                      <a:schemeClr val="bg2"/>
                    </a:solidFill>
                  </a:rPr>
                  <a:t>codelet</a:t>
                </a:r>
                <a:endParaRPr lang="en-US" sz="1600" i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44" name="Elbow Connector 43"/>
            <p:cNvCxnSpPr/>
            <p:nvPr/>
          </p:nvCxnSpPr>
          <p:spPr bwMode="auto">
            <a:xfrm>
              <a:off x="4112871" y="4432073"/>
              <a:ext cx="1295400" cy="664098"/>
            </a:xfrm>
            <a:prstGeom prst="bentConnector3">
              <a:avLst>
                <a:gd name="adj1" fmla="val -37"/>
              </a:avLst>
            </a:prstGeom>
            <a:ln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 bwMode="auto">
            <a:xfrm rot="5400000">
              <a:off x="6225374" y="3324484"/>
              <a:ext cx="563075" cy="339856"/>
            </a:xfrm>
            <a:prstGeom prst="curvedConnector3">
              <a:avLst/>
            </a:prstGeom>
            <a:ln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/>
            <p:nvPr/>
          </p:nvCxnSpPr>
          <p:spPr bwMode="auto">
            <a:xfrm rot="16200000" flipV="1">
              <a:off x="5682127" y="3334329"/>
              <a:ext cx="609600" cy="366688"/>
            </a:xfrm>
            <a:prstGeom prst="curvedConnector3">
              <a:avLst/>
            </a:prstGeom>
            <a:ln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8" idx="0"/>
            </p:cNvCxnSpPr>
            <p:nvPr/>
          </p:nvCxnSpPr>
          <p:spPr bwMode="auto">
            <a:xfrm>
              <a:off x="6239502" y="4099594"/>
              <a:ext cx="0" cy="528283"/>
            </a:xfrm>
            <a:prstGeom prst="straightConnector1">
              <a:avLst/>
            </a:prstGeom>
            <a:ln>
              <a:solidFill>
                <a:schemeClr val="bg2"/>
              </a:solidFill>
              <a:headEnd type="arrow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 bwMode="auto">
            <a:xfrm flipV="1">
              <a:off x="3960471" y="2605088"/>
              <a:ext cx="1447800" cy="713662"/>
            </a:xfrm>
            <a:prstGeom prst="bentConnector3">
              <a:avLst>
                <a:gd name="adj1" fmla="val -1166"/>
              </a:avLst>
            </a:prstGeom>
            <a:ln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 bwMode="auto">
            <a:xfrm rot="10800000">
              <a:off x="3503272" y="4432073"/>
              <a:ext cx="1919313" cy="1052332"/>
            </a:xfrm>
            <a:prstGeom prst="bentConnector3">
              <a:avLst>
                <a:gd name="adj1" fmla="val 100054"/>
              </a:avLst>
            </a:prstGeom>
            <a:ln>
              <a:solidFill>
                <a:schemeClr val="bg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5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en-US" kern="0" dirty="0" err="1" smtClean="0">
                <a:solidFill>
                  <a:srgbClr val="00467A"/>
                </a:solidFill>
              </a:rPr>
              <a:t>CopyCat</a:t>
            </a:r>
            <a:r>
              <a:rPr lang="en-US" altLang="en-US" kern="0" dirty="0" smtClean="0">
                <a:solidFill>
                  <a:srgbClr val="00467A"/>
                </a:solidFill>
              </a:rPr>
              <a:t> Architecture</a:t>
            </a:r>
            <a:br>
              <a:rPr lang="en-US" altLang="en-US" kern="0" dirty="0" smtClean="0">
                <a:solidFill>
                  <a:srgbClr val="00467A"/>
                </a:solidFill>
              </a:rPr>
            </a:br>
            <a:endParaRPr lang="en-US" altLang="en-US" sz="2800" b="0" kern="0" dirty="0" smtClean="0">
              <a:solidFill>
                <a:srgbClr val="00206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60177" y="4446669"/>
            <a:ext cx="120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Send active concepts</a:t>
            </a:r>
            <a:endParaRPr lang="en-US" sz="1400" i="1" dirty="0">
              <a:solidFill>
                <a:schemeClr val="bg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95742" y="5424112"/>
            <a:ext cx="130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Modify </a:t>
            </a:r>
            <a:r>
              <a:rPr lang="en-US" sz="1400" i="1" dirty="0" err="1" smtClean="0">
                <a:solidFill>
                  <a:schemeClr val="bg2"/>
                </a:solidFill>
              </a:rPr>
              <a:t>slipnet</a:t>
            </a:r>
            <a:endParaRPr lang="en-US" sz="1400" i="1" dirty="0">
              <a:solidFill>
                <a:schemeClr val="bg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55376" y="1845689"/>
            <a:ext cx="143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Add “top-down” </a:t>
            </a:r>
            <a:r>
              <a:rPr lang="en-US" sz="1400" i="1" dirty="0" err="1" smtClean="0">
                <a:solidFill>
                  <a:schemeClr val="bg2"/>
                </a:solidFill>
              </a:rPr>
              <a:t>codelets</a:t>
            </a:r>
            <a:endParaRPr lang="en-US" sz="1400" i="1" dirty="0">
              <a:solidFill>
                <a:schemeClr val="bg2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04799" y="1356006"/>
            <a:ext cx="40386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990033"/>
                </a:solidFill>
              </a:rPr>
              <a:t>Three main </a:t>
            </a:r>
            <a:r>
              <a:rPr lang="en-US" altLang="en-US" sz="2200" dirty="0" smtClean="0">
                <a:solidFill>
                  <a:srgbClr val="990033"/>
                </a:solidFill>
              </a:rPr>
              <a:t>components:</a:t>
            </a:r>
            <a:endParaRPr lang="en-US" altLang="en-US" sz="2200" dirty="0">
              <a:solidFill>
                <a:srgbClr val="9900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Slipnet</a:t>
            </a:r>
            <a:r>
              <a:rPr lang="en-US" altLang="en-US" sz="2000" dirty="0"/>
              <a:t> – Long Term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Workspace – Short Term / Working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Coderack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Codelet</a:t>
            </a:r>
            <a:r>
              <a:rPr lang="en-US" altLang="en-US" sz="2000" dirty="0"/>
              <a:t> “waiting room”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67600" y="3273623"/>
            <a:ext cx="21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162800" y="4035623"/>
            <a:ext cx="45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2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57542" y="3276600"/>
            <a:ext cx="45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81000" y="3810000"/>
            <a:ext cx="3352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</a:rPr>
              <a:t>A </a:t>
            </a:r>
            <a:r>
              <a:rPr lang="en-US" sz="1600" dirty="0" err="1">
                <a:solidFill>
                  <a:schemeClr val="bg2"/>
                </a:solidFill>
              </a:rPr>
              <a:t>codelet</a:t>
            </a:r>
            <a:r>
              <a:rPr lang="en-US" sz="1600" dirty="0">
                <a:solidFill>
                  <a:schemeClr val="bg2"/>
                </a:solidFill>
              </a:rPr>
              <a:t> is </a:t>
            </a:r>
            <a:r>
              <a:rPr lang="en-US" sz="1600" i="1" dirty="0" smtClean="0">
                <a:solidFill>
                  <a:schemeClr val="bg2"/>
                </a:solidFill>
              </a:rPr>
              <a:t>probabilistically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chemeClr val="bg2"/>
                </a:solidFill>
              </a:rPr>
              <a:t>selected from the </a:t>
            </a:r>
            <a:r>
              <a:rPr lang="en-US" sz="1600" dirty="0" err="1">
                <a:solidFill>
                  <a:schemeClr val="bg2"/>
                </a:solidFill>
              </a:rPr>
              <a:t>codelet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pool for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“effector </a:t>
            </a:r>
            <a:r>
              <a:rPr lang="en-US" sz="1600" dirty="0" err="1" smtClean="0">
                <a:solidFill>
                  <a:schemeClr val="bg2"/>
                </a:solidFill>
              </a:rPr>
              <a:t>codelets</a:t>
            </a:r>
            <a:r>
              <a:rPr lang="en-US" sz="1600" dirty="0" smtClean="0">
                <a:solidFill>
                  <a:schemeClr val="bg2"/>
                </a:solidFill>
              </a:rPr>
              <a:t>” </a:t>
            </a:r>
            <a:r>
              <a:rPr lang="en-US" sz="1600" dirty="0">
                <a:solidFill>
                  <a:schemeClr val="bg2"/>
                </a:solidFill>
              </a:rPr>
              <a:t>modify </a:t>
            </a:r>
            <a:r>
              <a:rPr lang="en-US" sz="1600" dirty="0" smtClean="0">
                <a:solidFill>
                  <a:schemeClr val="bg2"/>
                </a:solidFill>
              </a:rPr>
              <a:t>perceptual structures in the workspace; “scout </a:t>
            </a:r>
            <a:r>
              <a:rPr lang="en-US" sz="1600" dirty="0" err="1" smtClean="0">
                <a:solidFill>
                  <a:schemeClr val="bg2"/>
                </a:solidFill>
              </a:rPr>
              <a:t>codelets</a:t>
            </a:r>
            <a:r>
              <a:rPr lang="en-US" sz="1600" dirty="0" smtClean="0">
                <a:solidFill>
                  <a:schemeClr val="bg2"/>
                </a:solidFill>
              </a:rPr>
              <a:t>” scan for sought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2"/>
                </a:solidFill>
              </a:rPr>
              <a:t>“scout </a:t>
            </a:r>
            <a:r>
              <a:rPr lang="en-US" sz="1600" dirty="0" err="1" smtClean="0">
                <a:solidFill>
                  <a:schemeClr val="bg2"/>
                </a:solidFill>
              </a:rPr>
              <a:t>codelets</a:t>
            </a:r>
            <a:r>
              <a:rPr lang="en-US" sz="1600" dirty="0" smtClean="0">
                <a:solidFill>
                  <a:schemeClr val="bg2"/>
                </a:solidFill>
              </a:rPr>
              <a:t>” add new </a:t>
            </a:r>
            <a:r>
              <a:rPr lang="en-US" sz="1600" dirty="0" err="1" smtClean="0">
                <a:solidFill>
                  <a:schemeClr val="bg2"/>
                </a:solidFill>
              </a:rPr>
              <a:t>codelets</a:t>
            </a:r>
            <a:r>
              <a:rPr lang="en-US" sz="1600" dirty="0" smtClean="0">
                <a:solidFill>
                  <a:schemeClr val="bg2"/>
                </a:solidFill>
              </a:rPr>
              <a:t> to the pool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70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LIDA: Workspace and SBC Enhancements 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7730" r="10732" b="32012"/>
          <a:stretch/>
        </p:blipFill>
        <p:spPr bwMode="auto">
          <a:xfrm>
            <a:off x="3048000" y="1295400"/>
            <a:ext cx="594360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47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70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LIDA: Workspace and SBC Enhancements 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t="9317" r="9707" b="42418"/>
          <a:stretch/>
        </p:blipFill>
        <p:spPr bwMode="auto">
          <a:xfrm>
            <a:off x="2819400" y="1676400"/>
            <a:ext cx="6012815" cy="3819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80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LIDA: Workspace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990033"/>
                </a:solidFill>
              </a:rPr>
              <a:t>Workspace implementation guarantees:</a:t>
            </a:r>
            <a:endParaRPr lang="en-US" altLang="en-US" sz="2000" dirty="0" smtClean="0"/>
          </a:p>
          <a:p>
            <a:pPr lvl="1"/>
            <a:r>
              <a:rPr lang="en-US" sz="2000" dirty="0"/>
              <a:t>Concurrent reads, </a:t>
            </a:r>
            <a:r>
              <a:rPr lang="en-US" sz="2000" dirty="0"/>
              <a:t>e</a:t>
            </a:r>
            <a:r>
              <a:rPr lang="en-US" sz="2000" dirty="0"/>
              <a:t>xclusive </a:t>
            </a:r>
            <a:r>
              <a:rPr lang="en-US" sz="2000" dirty="0"/>
              <a:t>writes</a:t>
            </a:r>
          </a:p>
          <a:p>
            <a:pPr lvl="1"/>
            <a:r>
              <a:rPr lang="en-US" sz="2000" dirty="0"/>
              <a:t>Links exist only when linked content exists in the buffer</a:t>
            </a:r>
          </a:p>
          <a:p>
            <a:pPr lvl="1"/>
            <a:r>
              <a:rPr lang="en-US" sz="2000" dirty="0"/>
              <a:t>Link creation/removal is an atomic event</a:t>
            </a:r>
          </a:p>
          <a:p>
            <a:pPr lvl="1"/>
            <a:r>
              <a:rPr lang="en-US" sz="2000" dirty="0"/>
              <a:t>No duplicates of identical content or links</a:t>
            </a:r>
          </a:p>
          <a:p>
            <a:pPr lvl="1"/>
            <a:r>
              <a:rPr lang="en-US" sz="2000" dirty="0"/>
              <a:t>Gracefully handle issues caused by stale read </a:t>
            </a:r>
            <a:r>
              <a:rPr lang="en-US" sz="2000" dirty="0" smtClean="0"/>
              <a:t>states</a:t>
            </a:r>
            <a:endParaRPr lang="en-US" sz="2000" dirty="0"/>
          </a:p>
          <a:p>
            <a:pPr lvl="2"/>
            <a:r>
              <a:rPr lang="en-US" sz="1800" dirty="0"/>
              <a:t>Multiple adds of same content</a:t>
            </a:r>
          </a:p>
          <a:p>
            <a:pPr lvl="2"/>
            <a:r>
              <a:rPr lang="en-US" sz="1800" dirty="0"/>
              <a:t>Remove request when content has already been </a:t>
            </a:r>
            <a:r>
              <a:rPr lang="en-US" sz="1800" dirty="0" smtClean="0"/>
              <a:t>removed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45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4724400" cy="91440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00467A"/>
                </a:solidFill>
              </a:rPr>
              <a:t>SBC Module</a:t>
            </a:r>
            <a:endParaRPr lang="en-US" altLang="en-US" sz="2800" b="0" dirty="0" smtClean="0">
              <a:solidFill>
                <a:srgbClr val="00206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990033"/>
                </a:solidFill>
              </a:rPr>
              <a:t>SBC Scheduler</a:t>
            </a:r>
          </a:p>
          <a:p>
            <a:pPr lvl="1"/>
            <a:r>
              <a:rPr lang="en-US" altLang="en-US" sz="2000" dirty="0" smtClean="0"/>
              <a:t>Fixed-size SBC thread pool</a:t>
            </a:r>
          </a:p>
          <a:p>
            <a:pPr lvl="1"/>
            <a:r>
              <a:rPr lang="en-US" altLang="en-US" sz="2000" dirty="0" smtClean="0"/>
              <a:t>SBCs are probabilistically selected for execution based on their base-level activation</a:t>
            </a:r>
          </a:p>
          <a:p>
            <a:pPr lvl="2"/>
            <a:endParaRPr lang="en-US" altLang="en-US" sz="1800" dirty="0"/>
          </a:p>
          <a:p>
            <a:r>
              <a:rPr lang="en-US" altLang="en-US" sz="2200" dirty="0" smtClean="0">
                <a:solidFill>
                  <a:srgbClr val="990033"/>
                </a:solidFill>
              </a:rPr>
              <a:t>SBC Worker Pool</a:t>
            </a:r>
            <a:endParaRPr lang="en-US" altLang="en-US" sz="2000" dirty="0" smtClean="0"/>
          </a:p>
          <a:p>
            <a:pPr lvl="1"/>
            <a:r>
              <a:rPr lang="en-US" sz="2000" dirty="0" smtClean="0"/>
              <a:t>Variable-size worker thread pool</a:t>
            </a:r>
          </a:p>
          <a:p>
            <a:pPr lvl="1"/>
            <a:r>
              <a:rPr lang="en-US" sz="2000" dirty="0" smtClean="0"/>
              <a:t>Properties:</a:t>
            </a:r>
          </a:p>
          <a:p>
            <a:pPr lvl="2"/>
            <a:r>
              <a:rPr lang="en-US" sz="1800" dirty="0" smtClean="0"/>
              <a:t>Configurable max active worker threads</a:t>
            </a:r>
          </a:p>
          <a:p>
            <a:pPr lvl="2"/>
            <a:r>
              <a:rPr lang="en-US" sz="1800" dirty="0" smtClean="0"/>
              <a:t>Additional requests to worker pool are placed in a bounded request queue</a:t>
            </a:r>
          </a:p>
          <a:p>
            <a:pPr lvl="2"/>
            <a:r>
              <a:rPr lang="en-US" sz="1800" dirty="0" smtClean="0"/>
              <a:t>If bounded request queue capacity exceeded a reject policy is invoked</a:t>
            </a:r>
            <a:endParaRPr lang="en-US" sz="1800" dirty="0"/>
          </a:p>
          <a:p>
            <a:pPr lvl="2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51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086600" cy="914400"/>
          </a:xfrm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00467A"/>
                </a:solidFill>
              </a:rPr>
              <a:t>Evaluation: Correctness</a:t>
            </a:r>
            <a:endParaRPr lang="en-US" altLang="en-US" sz="2000" b="0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356006"/>
            <a:ext cx="403860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>
                <a:solidFill>
                  <a:srgbClr val="990033"/>
                </a:solidFill>
              </a:rPr>
              <a:t>Expected workspace buffer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>
                <a:solidFill>
                  <a:srgbClr val="990033"/>
                </a:solidFill>
              </a:rPr>
              <a:t>Workspace guarantees are enforced (synchronization)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>
                <a:solidFill>
                  <a:srgbClr val="990033"/>
                </a:solidFill>
              </a:rPr>
              <a:t>SBC scheduling working properly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9900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11285" r="14939" b="22297"/>
          <a:stretch/>
        </p:blipFill>
        <p:spPr bwMode="auto">
          <a:xfrm>
            <a:off x="4495800" y="1562152"/>
            <a:ext cx="4280535" cy="4773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60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8272_PresTemplate">
  <a:themeElements>
    <a:clrScheme name="netsec_template[1]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netsec_template[1]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sec_template[1]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sec_template[1]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sec_template[1]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348</Words>
  <Application>Microsoft Office PowerPoint</Application>
  <PresentationFormat>On-screen Show (4:3)</PresentationFormat>
  <Paragraphs>63</Paragraphs>
  <Slides>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CS8272_PresTemplate</vt:lpstr>
      <vt:lpstr>PBrush</vt:lpstr>
      <vt:lpstr>CopyCat Architecture</vt:lpstr>
      <vt:lpstr>PowerPoint Presentation</vt:lpstr>
      <vt:lpstr>LIDA: Workspace and SBC Enhancements </vt:lpstr>
      <vt:lpstr>LIDA: Workspace and SBC Enhancements </vt:lpstr>
      <vt:lpstr>LIDA: Workspace</vt:lpstr>
      <vt:lpstr>SBC Module</vt:lpstr>
      <vt:lpstr>Evaluation: Correctness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COMP7/8272  Paralell/Distr Computing</dc:title>
  <dc:creator>Sean Kugele</dc:creator>
  <cp:lastModifiedBy>Sean Kugele</cp:lastModifiedBy>
  <cp:revision>108</cp:revision>
  <dcterms:created xsi:type="dcterms:W3CDTF">2014-10-09T20:21:33Z</dcterms:created>
  <dcterms:modified xsi:type="dcterms:W3CDTF">2015-02-28T17:17:22Z</dcterms:modified>
</cp:coreProperties>
</file>