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3"/>
  </p:notesMasterIdLst>
  <p:handoutMasterIdLst>
    <p:handoutMasterId r:id="rId64"/>
  </p:handoutMasterIdLst>
  <p:sldIdLst>
    <p:sldId id="266" r:id="rId2"/>
    <p:sldId id="267" r:id="rId3"/>
    <p:sldId id="268" r:id="rId4"/>
    <p:sldId id="269" r:id="rId5"/>
    <p:sldId id="270" r:id="rId6"/>
    <p:sldId id="271" r:id="rId7"/>
    <p:sldId id="272" r:id="rId8"/>
    <p:sldId id="273" r:id="rId9"/>
    <p:sldId id="308" r:id="rId10"/>
    <p:sldId id="309" r:id="rId11"/>
    <p:sldId id="274" r:id="rId12"/>
    <p:sldId id="310" r:id="rId13"/>
    <p:sldId id="275" r:id="rId14"/>
    <p:sldId id="276" r:id="rId15"/>
    <p:sldId id="277" r:id="rId16"/>
    <p:sldId id="279" r:id="rId17"/>
    <p:sldId id="278" r:id="rId18"/>
    <p:sldId id="313" r:id="rId19"/>
    <p:sldId id="311" r:id="rId20"/>
    <p:sldId id="312" r:id="rId21"/>
    <p:sldId id="280" r:id="rId22"/>
    <p:sldId id="281" r:id="rId23"/>
    <p:sldId id="282" r:id="rId24"/>
    <p:sldId id="283" r:id="rId25"/>
    <p:sldId id="285" r:id="rId26"/>
    <p:sldId id="286" r:id="rId27"/>
    <p:sldId id="287" r:id="rId28"/>
    <p:sldId id="288" r:id="rId29"/>
    <p:sldId id="289"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6" r:id="rId45"/>
    <p:sldId id="305" r:id="rId46"/>
    <p:sldId id="307" r:id="rId47"/>
    <p:sldId id="256" r:id="rId48"/>
    <p:sldId id="257" r:id="rId49"/>
    <p:sldId id="258" r:id="rId50"/>
    <p:sldId id="290" r:id="rId51"/>
    <p:sldId id="259" r:id="rId52"/>
    <p:sldId id="260" r:id="rId53"/>
    <p:sldId id="261" r:id="rId54"/>
    <p:sldId id="262" r:id="rId55"/>
    <p:sldId id="315" r:id="rId56"/>
    <p:sldId id="316" r:id="rId57"/>
    <p:sldId id="317" r:id="rId58"/>
    <p:sldId id="314" r:id="rId59"/>
    <p:sldId id="263" r:id="rId60"/>
    <p:sldId id="264" r:id="rId61"/>
    <p:sldId id="265"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740" y="-3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C89B5B-AC05-49C7-A07A-E4365A1E9FDF}"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AF6FB6C6-6A29-4804-AD2B-A133292865E5}">
      <dgm:prSet phldrT="[Text]"/>
      <dgm:spPr/>
      <dgm:t>
        <a:bodyPr/>
        <a:lstStyle/>
        <a:p>
          <a:r>
            <a:rPr lang="en-US" dirty="0" smtClean="0"/>
            <a:t>Layout the foundation of </a:t>
          </a:r>
          <a:r>
            <a:rPr lang="en-US" dirty="0" err="1" smtClean="0"/>
            <a:t>Blockchain</a:t>
          </a:r>
          <a:r>
            <a:rPr lang="en-US" dirty="0" smtClean="0"/>
            <a:t> Technology</a:t>
          </a:r>
          <a:endParaRPr lang="en-US" dirty="0"/>
        </a:p>
      </dgm:t>
    </dgm:pt>
    <dgm:pt modelId="{9FC58BD8-0AC2-4E06-BA40-DA2354071DEF}" type="parTrans" cxnId="{ED5A9A74-5701-4B7C-B1CB-38C38908DA40}">
      <dgm:prSet/>
      <dgm:spPr/>
      <dgm:t>
        <a:bodyPr/>
        <a:lstStyle/>
        <a:p>
          <a:endParaRPr lang="en-US"/>
        </a:p>
      </dgm:t>
    </dgm:pt>
    <dgm:pt modelId="{A8232C11-846A-4DA4-9889-8430CBA1F33F}" type="sibTrans" cxnId="{ED5A9A74-5701-4B7C-B1CB-38C38908DA40}">
      <dgm:prSet/>
      <dgm:spPr/>
      <dgm:t>
        <a:bodyPr/>
        <a:lstStyle/>
        <a:p>
          <a:endParaRPr lang="en-US"/>
        </a:p>
      </dgm:t>
    </dgm:pt>
    <dgm:pt modelId="{304C3765-6552-4C69-B435-071C27A22C91}">
      <dgm:prSet phldrT="[Text]"/>
      <dgm:spPr/>
      <dgm:t>
        <a:bodyPr/>
        <a:lstStyle/>
        <a:p>
          <a:r>
            <a:rPr lang="en-US" dirty="0" smtClean="0"/>
            <a:t>How </a:t>
          </a:r>
          <a:r>
            <a:rPr lang="en-US" dirty="0" err="1" smtClean="0"/>
            <a:t>Ethereum</a:t>
          </a:r>
          <a:r>
            <a:rPr lang="en-US" dirty="0" smtClean="0"/>
            <a:t> Works</a:t>
          </a:r>
          <a:endParaRPr lang="en-US" dirty="0"/>
        </a:p>
      </dgm:t>
    </dgm:pt>
    <dgm:pt modelId="{7CD1AB0A-7AAC-4435-9D8E-2E0E3CBF05CD}" type="parTrans" cxnId="{B13457E4-DA86-4B22-AD91-8D636F22EBB6}">
      <dgm:prSet/>
      <dgm:spPr/>
      <dgm:t>
        <a:bodyPr/>
        <a:lstStyle/>
        <a:p>
          <a:endParaRPr lang="en-US"/>
        </a:p>
      </dgm:t>
    </dgm:pt>
    <dgm:pt modelId="{11C0D27A-3E0E-4BC8-85BE-41220F095029}" type="sibTrans" cxnId="{B13457E4-DA86-4B22-AD91-8D636F22EBB6}">
      <dgm:prSet/>
      <dgm:spPr/>
      <dgm:t>
        <a:bodyPr/>
        <a:lstStyle/>
        <a:p>
          <a:endParaRPr lang="en-US"/>
        </a:p>
      </dgm:t>
    </dgm:pt>
    <dgm:pt modelId="{E60B3ED5-6384-40FD-BF24-02085F46A968}">
      <dgm:prSet phldrT="[Text]"/>
      <dgm:spPr/>
      <dgm:t>
        <a:bodyPr/>
        <a:lstStyle/>
        <a:p>
          <a:r>
            <a:rPr lang="en-US" dirty="0" err="1" smtClean="0"/>
            <a:t>Geth</a:t>
          </a:r>
          <a:r>
            <a:rPr lang="en-US" dirty="0" smtClean="0"/>
            <a:t> </a:t>
          </a:r>
          <a:r>
            <a:rPr lang="en-US" dirty="0" err="1" smtClean="0"/>
            <a:t>Ethereum</a:t>
          </a:r>
          <a:r>
            <a:rPr lang="en-US" dirty="0" smtClean="0"/>
            <a:t> Client</a:t>
          </a:r>
          <a:endParaRPr lang="en-US" dirty="0"/>
        </a:p>
      </dgm:t>
    </dgm:pt>
    <dgm:pt modelId="{D74CB52F-8E0C-488B-AFC3-F475C7524195}" type="parTrans" cxnId="{D540CCA0-95A2-4C49-9BA1-1FA388394C53}">
      <dgm:prSet/>
      <dgm:spPr/>
      <dgm:t>
        <a:bodyPr/>
        <a:lstStyle/>
        <a:p>
          <a:endParaRPr lang="en-US"/>
        </a:p>
      </dgm:t>
    </dgm:pt>
    <dgm:pt modelId="{9A4046FA-C37A-40CD-9B84-AFD36F64FE2B}" type="sibTrans" cxnId="{D540CCA0-95A2-4C49-9BA1-1FA388394C53}">
      <dgm:prSet/>
      <dgm:spPr/>
      <dgm:t>
        <a:bodyPr/>
        <a:lstStyle/>
        <a:p>
          <a:endParaRPr lang="en-US"/>
        </a:p>
      </dgm:t>
    </dgm:pt>
    <dgm:pt modelId="{7F14798A-F39F-46BA-AB8A-B8B4E69D3525}">
      <dgm:prSet phldrT="[Text]"/>
      <dgm:spPr/>
      <dgm:t>
        <a:bodyPr/>
        <a:lstStyle/>
        <a:p>
          <a:r>
            <a:rPr lang="en-US" dirty="0" smtClean="0"/>
            <a:t>Building a front end (Web 3)</a:t>
          </a:r>
          <a:endParaRPr lang="en-US" dirty="0"/>
        </a:p>
      </dgm:t>
    </dgm:pt>
    <dgm:pt modelId="{9156FAE8-FF83-4C27-A501-146AADF4A8AC}" type="parTrans" cxnId="{2DE52642-42F1-4410-813C-2C5552888809}">
      <dgm:prSet/>
      <dgm:spPr/>
      <dgm:t>
        <a:bodyPr/>
        <a:lstStyle/>
        <a:p>
          <a:endParaRPr lang="en-US"/>
        </a:p>
      </dgm:t>
    </dgm:pt>
    <dgm:pt modelId="{DFD58EA6-78B1-468A-BF92-0667D27D641D}" type="sibTrans" cxnId="{2DE52642-42F1-4410-813C-2C5552888809}">
      <dgm:prSet/>
      <dgm:spPr/>
      <dgm:t>
        <a:bodyPr/>
        <a:lstStyle/>
        <a:p>
          <a:endParaRPr lang="en-US"/>
        </a:p>
      </dgm:t>
    </dgm:pt>
    <dgm:pt modelId="{AEDFE427-92C5-437C-960F-C740F8E61547}">
      <dgm:prSet phldrT="[Text]"/>
      <dgm:spPr/>
      <dgm:t>
        <a:bodyPr/>
        <a:lstStyle/>
        <a:p>
          <a:r>
            <a:rPr lang="en-US" dirty="0" smtClean="0"/>
            <a:t>Learn Solidity</a:t>
          </a:r>
          <a:endParaRPr lang="en-US" dirty="0"/>
        </a:p>
      </dgm:t>
    </dgm:pt>
    <dgm:pt modelId="{38B2EA47-6E92-4257-843E-7F0E175585E2}" type="parTrans" cxnId="{BA122DE2-DF0B-4BC4-8AA5-E3CBB7EEDF0C}">
      <dgm:prSet/>
      <dgm:spPr/>
      <dgm:t>
        <a:bodyPr/>
        <a:lstStyle/>
        <a:p>
          <a:endParaRPr lang="en-US"/>
        </a:p>
      </dgm:t>
    </dgm:pt>
    <dgm:pt modelId="{BAC3B569-F6E5-44B0-B7FF-91FB453444B2}" type="sibTrans" cxnId="{BA122DE2-DF0B-4BC4-8AA5-E3CBB7EEDF0C}">
      <dgm:prSet/>
      <dgm:spPr/>
      <dgm:t>
        <a:bodyPr/>
        <a:lstStyle/>
        <a:p>
          <a:endParaRPr lang="en-US"/>
        </a:p>
      </dgm:t>
    </dgm:pt>
    <dgm:pt modelId="{8A91C02B-BFFD-4ADA-B910-3E1AFAE93968}">
      <dgm:prSet phldrT="[Text]"/>
      <dgm:spPr/>
      <dgm:t>
        <a:bodyPr/>
        <a:lstStyle/>
        <a:p>
          <a:r>
            <a:rPr lang="en-US" dirty="0" smtClean="0"/>
            <a:t>Put altogether as a DAPP</a:t>
          </a:r>
          <a:endParaRPr lang="en-US" dirty="0"/>
        </a:p>
      </dgm:t>
    </dgm:pt>
    <dgm:pt modelId="{750AFFD6-3DC2-4F4C-8B4A-5FEEF5994A69}" type="parTrans" cxnId="{FE902853-69B3-46F6-87C2-CB71B71B4971}">
      <dgm:prSet/>
      <dgm:spPr/>
      <dgm:t>
        <a:bodyPr/>
        <a:lstStyle/>
        <a:p>
          <a:endParaRPr lang="en-US"/>
        </a:p>
      </dgm:t>
    </dgm:pt>
    <dgm:pt modelId="{C7D360AB-4331-4A8A-A65F-C7EDF66FCBFD}" type="sibTrans" cxnId="{FE902853-69B3-46F6-87C2-CB71B71B4971}">
      <dgm:prSet/>
      <dgm:spPr/>
      <dgm:t>
        <a:bodyPr/>
        <a:lstStyle/>
        <a:p>
          <a:endParaRPr lang="en-US"/>
        </a:p>
      </dgm:t>
    </dgm:pt>
    <dgm:pt modelId="{9FCE2B29-2873-4160-AF27-0E290C1FA2B8}" type="pres">
      <dgm:prSet presAssocID="{72C89B5B-AC05-49C7-A07A-E4365A1E9FDF}" presName="diagram" presStyleCnt="0">
        <dgm:presLayoutVars>
          <dgm:dir/>
          <dgm:resizeHandles val="exact"/>
        </dgm:presLayoutVars>
      </dgm:prSet>
      <dgm:spPr/>
      <dgm:t>
        <a:bodyPr/>
        <a:lstStyle/>
        <a:p>
          <a:endParaRPr lang="en-US"/>
        </a:p>
      </dgm:t>
    </dgm:pt>
    <dgm:pt modelId="{D0154D0E-3F0D-4657-9C5D-CBC366E6482B}" type="pres">
      <dgm:prSet presAssocID="{AF6FB6C6-6A29-4804-AD2B-A133292865E5}" presName="node" presStyleLbl="node1" presStyleIdx="0" presStyleCnt="6">
        <dgm:presLayoutVars>
          <dgm:bulletEnabled val="1"/>
        </dgm:presLayoutVars>
      </dgm:prSet>
      <dgm:spPr/>
      <dgm:t>
        <a:bodyPr/>
        <a:lstStyle/>
        <a:p>
          <a:endParaRPr lang="en-US"/>
        </a:p>
      </dgm:t>
    </dgm:pt>
    <dgm:pt modelId="{3AF2FA46-C334-46E9-AA2C-241121F1E030}" type="pres">
      <dgm:prSet presAssocID="{A8232C11-846A-4DA4-9889-8430CBA1F33F}" presName="sibTrans" presStyleCnt="0"/>
      <dgm:spPr/>
    </dgm:pt>
    <dgm:pt modelId="{9DEF959C-8A14-4099-BE64-A7F341ED9F00}" type="pres">
      <dgm:prSet presAssocID="{304C3765-6552-4C69-B435-071C27A22C91}" presName="node" presStyleLbl="node1" presStyleIdx="1" presStyleCnt="6">
        <dgm:presLayoutVars>
          <dgm:bulletEnabled val="1"/>
        </dgm:presLayoutVars>
      </dgm:prSet>
      <dgm:spPr/>
      <dgm:t>
        <a:bodyPr/>
        <a:lstStyle/>
        <a:p>
          <a:endParaRPr lang="en-US"/>
        </a:p>
      </dgm:t>
    </dgm:pt>
    <dgm:pt modelId="{28169979-8082-473A-92C6-10D686F87CBD}" type="pres">
      <dgm:prSet presAssocID="{11C0D27A-3E0E-4BC8-85BE-41220F095029}" presName="sibTrans" presStyleCnt="0"/>
      <dgm:spPr/>
    </dgm:pt>
    <dgm:pt modelId="{DD6787F1-3455-4A07-82E9-72ED4C5C6979}" type="pres">
      <dgm:prSet presAssocID="{E60B3ED5-6384-40FD-BF24-02085F46A968}" presName="node" presStyleLbl="node1" presStyleIdx="2" presStyleCnt="6">
        <dgm:presLayoutVars>
          <dgm:bulletEnabled val="1"/>
        </dgm:presLayoutVars>
      </dgm:prSet>
      <dgm:spPr/>
      <dgm:t>
        <a:bodyPr/>
        <a:lstStyle/>
        <a:p>
          <a:endParaRPr lang="en-US"/>
        </a:p>
      </dgm:t>
    </dgm:pt>
    <dgm:pt modelId="{45B53CAA-E40F-4A66-B4D4-7F5E010AB2D0}" type="pres">
      <dgm:prSet presAssocID="{9A4046FA-C37A-40CD-9B84-AFD36F64FE2B}" presName="sibTrans" presStyleCnt="0"/>
      <dgm:spPr/>
    </dgm:pt>
    <dgm:pt modelId="{D5EB431D-4BC0-44C2-BE53-501D9D93570A}" type="pres">
      <dgm:prSet presAssocID="{7F14798A-F39F-46BA-AB8A-B8B4E69D3525}" presName="node" presStyleLbl="node1" presStyleIdx="3" presStyleCnt="6">
        <dgm:presLayoutVars>
          <dgm:bulletEnabled val="1"/>
        </dgm:presLayoutVars>
      </dgm:prSet>
      <dgm:spPr/>
      <dgm:t>
        <a:bodyPr/>
        <a:lstStyle/>
        <a:p>
          <a:endParaRPr lang="en-US"/>
        </a:p>
      </dgm:t>
    </dgm:pt>
    <dgm:pt modelId="{8590E9C9-3BBF-4781-8556-809229DEE412}" type="pres">
      <dgm:prSet presAssocID="{DFD58EA6-78B1-468A-BF92-0667D27D641D}" presName="sibTrans" presStyleCnt="0"/>
      <dgm:spPr/>
    </dgm:pt>
    <dgm:pt modelId="{259B47E7-7018-462A-8A9D-D3BCB367E9F4}" type="pres">
      <dgm:prSet presAssocID="{AEDFE427-92C5-437C-960F-C740F8E61547}" presName="node" presStyleLbl="node1" presStyleIdx="4" presStyleCnt="6">
        <dgm:presLayoutVars>
          <dgm:bulletEnabled val="1"/>
        </dgm:presLayoutVars>
      </dgm:prSet>
      <dgm:spPr/>
      <dgm:t>
        <a:bodyPr/>
        <a:lstStyle/>
        <a:p>
          <a:endParaRPr lang="en-US"/>
        </a:p>
      </dgm:t>
    </dgm:pt>
    <dgm:pt modelId="{1C7FA43D-E186-432F-8D03-AC3578575380}" type="pres">
      <dgm:prSet presAssocID="{BAC3B569-F6E5-44B0-B7FF-91FB453444B2}" presName="sibTrans" presStyleCnt="0"/>
      <dgm:spPr/>
    </dgm:pt>
    <dgm:pt modelId="{B7B2778E-D66E-4553-A631-92486228C794}" type="pres">
      <dgm:prSet presAssocID="{8A91C02B-BFFD-4ADA-B910-3E1AFAE93968}" presName="node" presStyleLbl="node1" presStyleIdx="5" presStyleCnt="6">
        <dgm:presLayoutVars>
          <dgm:bulletEnabled val="1"/>
        </dgm:presLayoutVars>
      </dgm:prSet>
      <dgm:spPr/>
      <dgm:t>
        <a:bodyPr/>
        <a:lstStyle/>
        <a:p>
          <a:endParaRPr lang="en-US"/>
        </a:p>
      </dgm:t>
    </dgm:pt>
  </dgm:ptLst>
  <dgm:cxnLst>
    <dgm:cxn modelId="{54D8D265-26BD-4B8B-AC31-B5DB3CA0166F}" type="presOf" srcId="{72C89B5B-AC05-49C7-A07A-E4365A1E9FDF}" destId="{9FCE2B29-2873-4160-AF27-0E290C1FA2B8}" srcOrd="0" destOrd="0" presId="urn:microsoft.com/office/officeart/2005/8/layout/default"/>
    <dgm:cxn modelId="{B13457E4-DA86-4B22-AD91-8D636F22EBB6}" srcId="{72C89B5B-AC05-49C7-A07A-E4365A1E9FDF}" destId="{304C3765-6552-4C69-B435-071C27A22C91}" srcOrd="1" destOrd="0" parTransId="{7CD1AB0A-7AAC-4435-9D8E-2E0E3CBF05CD}" sibTransId="{11C0D27A-3E0E-4BC8-85BE-41220F095029}"/>
    <dgm:cxn modelId="{FE902853-69B3-46F6-87C2-CB71B71B4971}" srcId="{72C89B5B-AC05-49C7-A07A-E4365A1E9FDF}" destId="{8A91C02B-BFFD-4ADA-B910-3E1AFAE93968}" srcOrd="5" destOrd="0" parTransId="{750AFFD6-3DC2-4F4C-8B4A-5FEEF5994A69}" sibTransId="{C7D360AB-4331-4A8A-A65F-C7EDF66FCBFD}"/>
    <dgm:cxn modelId="{DA6DED1D-EEA3-47EE-A1E8-EEBB297555B7}" type="presOf" srcId="{7F14798A-F39F-46BA-AB8A-B8B4E69D3525}" destId="{D5EB431D-4BC0-44C2-BE53-501D9D93570A}" srcOrd="0" destOrd="0" presId="urn:microsoft.com/office/officeart/2005/8/layout/default"/>
    <dgm:cxn modelId="{BA122DE2-DF0B-4BC4-8AA5-E3CBB7EEDF0C}" srcId="{72C89B5B-AC05-49C7-A07A-E4365A1E9FDF}" destId="{AEDFE427-92C5-437C-960F-C740F8E61547}" srcOrd="4" destOrd="0" parTransId="{38B2EA47-6E92-4257-843E-7F0E175585E2}" sibTransId="{BAC3B569-F6E5-44B0-B7FF-91FB453444B2}"/>
    <dgm:cxn modelId="{F657776C-386D-46DD-ACB7-2B53C13F0725}" type="presOf" srcId="{AEDFE427-92C5-437C-960F-C740F8E61547}" destId="{259B47E7-7018-462A-8A9D-D3BCB367E9F4}" srcOrd="0" destOrd="0" presId="urn:microsoft.com/office/officeart/2005/8/layout/default"/>
    <dgm:cxn modelId="{D540CCA0-95A2-4C49-9BA1-1FA388394C53}" srcId="{72C89B5B-AC05-49C7-A07A-E4365A1E9FDF}" destId="{E60B3ED5-6384-40FD-BF24-02085F46A968}" srcOrd="2" destOrd="0" parTransId="{D74CB52F-8E0C-488B-AFC3-F475C7524195}" sibTransId="{9A4046FA-C37A-40CD-9B84-AFD36F64FE2B}"/>
    <dgm:cxn modelId="{97E643E8-CC31-4B4B-B6F3-1038E9133C28}" type="presOf" srcId="{8A91C02B-BFFD-4ADA-B910-3E1AFAE93968}" destId="{B7B2778E-D66E-4553-A631-92486228C794}" srcOrd="0" destOrd="0" presId="urn:microsoft.com/office/officeart/2005/8/layout/default"/>
    <dgm:cxn modelId="{BFCCBC7F-4471-4558-9FA9-8DFFAE142B5B}" type="presOf" srcId="{AF6FB6C6-6A29-4804-AD2B-A133292865E5}" destId="{D0154D0E-3F0D-4657-9C5D-CBC366E6482B}" srcOrd="0" destOrd="0" presId="urn:microsoft.com/office/officeart/2005/8/layout/default"/>
    <dgm:cxn modelId="{2DE52642-42F1-4410-813C-2C5552888809}" srcId="{72C89B5B-AC05-49C7-A07A-E4365A1E9FDF}" destId="{7F14798A-F39F-46BA-AB8A-B8B4E69D3525}" srcOrd="3" destOrd="0" parTransId="{9156FAE8-FF83-4C27-A501-146AADF4A8AC}" sibTransId="{DFD58EA6-78B1-468A-BF92-0667D27D641D}"/>
    <dgm:cxn modelId="{ED5A9A74-5701-4B7C-B1CB-38C38908DA40}" srcId="{72C89B5B-AC05-49C7-A07A-E4365A1E9FDF}" destId="{AF6FB6C6-6A29-4804-AD2B-A133292865E5}" srcOrd="0" destOrd="0" parTransId="{9FC58BD8-0AC2-4E06-BA40-DA2354071DEF}" sibTransId="{A8232C11-846A-4DA4-9889-8430CBA1F33F}"/>
    <dgm:cxn modelId="{42670881-D617-4583-A18E-D047AD1FEA42}" type="presOf" srcId="{E60B3ED5-6384-40FD-BF24-02085F46A968}" destId="{DD6787F1-3455-4A07-82E9-72ED4C5C6979}" srcOrd="0" destOrd="0" presId="urn:microsoft.com/office/officeart/2005/8/layout/default"/>
    <dgm:cxn modelId="{BFEEBF8C-EC19-4606-B1CA-9AA7115259F3}" type="presOf" srcId="{304C3765-6552-4C69-B435-071C27A22C91}" destId="{9DEF959C-8A14-4099-BE64-A7F341ED9F00}" srcOrd="0" destOrd="0" presId="urn:microsoft.com/office/officeart/2005/8/layout/default"/>
    <dgm:cxn modelId="{249A1626-3145-487F-A17E-36C67AB5B1E2}" type="presParOf" srcId="{9FCE2B29-2873-4160-AF27-0E290C1FA2B8}" destId="{D0154D0E-3F0D-4657-9C5D-CBC366E6482B}" srcOrd="0" destOrd="0" presId="urn:microsoft.com/office/officeart/2005/8/layout/default"/>
    <dgm:cxn modelId="{66585148-F672-4C50-A715-65DB3962DBFE}" type="presParOf" srcId="{9FCE2B29-2873-4160-AF27-0E290C1FA2B8}" destId="{3AF2FA46-C334-46E9-AA2C-241121F1E030}" srcOrd="1" destOrd="0" presId="urn:microsoft.com/office/officeart/2005/8/layout/default"/>
    <dgm:cxn modelId="{A5679973-BD87-4B1D-88E3-1841FDB3B7D3}" type="presParOf" srcId="{9FCE2B29-2873-4160-AF27-0E290C1FA2B8}" destId="{9DEF959C-8A14-4099-BE64-A7F341ED9F00}" srcOrd="2" destOrd="0" presId="urn:microsoft.com/office/officeart/2005/8/layout/default"/>
    <dgm:cxn modelId="{DB8A6358-C274-450E-9B43-B0B6480D0E31}" type="presParOf" srcId="{9FCE2B29-2873-4160-AF27-0E290C1FA2B8}" destId="{28169979-8082-473A-92C6-10D686F87CBD}" srcOrd="3" destOrd="0" presId="urn:microsoft.com/office/officeart/2005/8/layout/default"/>
    <dgm:cxn modelId="{FE739BEA-2278-4E49-9B4B-67F4424188F2}" type="presParOf" srcId="{9FCE2B29-2873-4160-AF27-0E290C1FA2B8}" destId="{DD6787F1-3455-4A07-82E9-72ED4C5C6979}" srcOrd="4" destOrd="0" presId="urn:microsoft.com/office/officeart/2005/8/layout/default"/>
    <dgm:cxn modelId="{3519F40C-75CC-4F02-B357-F890D5B88E24}" type="presParOf" srcId="{9FCE2B29-2873-4160-AF27-0E290C1FA2B8}" destId="{45B53CAA-E40F-4A66-B4D4-7F5E010AB2D0}" srcOrd="5" destOrd="0" presId="urn:microsoft.com/office/officeart/2005/8/layout/default"/>
    <dgm:cxn modelId="{EF0410DA-7585-4F65-8D7F-F8680ACCACA4}" type="presParOf" srcId="{9FCE2B29-2873-4160-AF27-0E290C1FA2B8}" destId="{D5EB431D-4BC0-44C2-BE53-501D9D93570A}" srcOrd="6" destOrd="0" presId="urn:microsoft.com/office/officeart/2005/8/layout/default"/>
    <dgm:cxn modelId="{490B6921-4E25-4A02-A6A3-DB587EB4C00F}" type="presParOf" srcId="{9FCE2B29-2873-4160-AF27-0E290C1FA2B8}" destId="{8590E9C9-3BBF-4781-8556-809229DEE412}" srcOrd="7" destOrd="0" presId="urn:microsoft.com/office/officeart/2005/8/layout/default"/>
    <dgm:cxn modelId="{E71CF2C2-7023-4402-B28F-29B7850BE502}" type="presParOf" srcId="{9FCE2B29-2873-4160-AF27-0E290C1FA2B8}" destId="{259B47E7-7018-462A-8A9D-D3BCB367E9F4}" srcOrd="8" destOrd="0" presId="urn:microsoft.com/office/officeart/2005/8/layout/default"/>
    <dgm:cxn modelId="{D48C22E3-2B20-42B0-844D-C8EDAA0D31DF}" type="presParOf" srcId="{9FCE2B29-2873-4160-AF27-0E290C1FA2B8}" destId="{1C7FA43D-E186-432F-8D03-AC3578575380}" srcOrd="9" destOrd="0" presId="urn:microsoft.com/office/officeart/2005/8/layout/default"/>
    <dgm:cxn modelId="{29AD568B-B36B-41DC-8B0D-CCB5F1198631}" type="presParOf" srcId="{9FCE2B29-2873-4160-AF27-0E290C1FA2B8}" destId="{B7B2778E-D66E-4553-A631-92486228C794}"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154D0E-3F0D-4657-9C5D-CBC366E6482B}">
      <dsp:nvSpPr>
        <dsp:cNvPr id="0" name=""/>
        <dsp:cNvSpPr/>
      </dsp:nvSpPr>
      <dsp:spPr>
        <a:xfrm>
          <a:off x="633397" y="892"/>
          <a:ext cx="2589907" cy="1553944"/>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Layout the foundation of </a:t>
          </a:r>
          <a:r>
            <a:rPr lang="en-US" sz="1900" kern="1200" dirty="0" err="1" smtClean="0"/>
            <a:t>Blockchain</a:t>
          </a:r>
          <a:r>
            <a:rPr lang="en-US" sz="1900" kern="1200" dirty="0" smtClean="0"/>
            <a:t> Technology</a:t>
          </a:r>
          <a:endParaRPr lang="en-US" sz="1900" kern="1200" dirty="0"/>
        </a:p>
      </dsp:txBody>
      <dsp:txXfrm>
        <a:off x="633397" y="892"/>
        <a:ext cx="2589907" cy="1553944"/>
      </dsp:txXfrm>
    </dsp:sp>
    <dsp:sp modelId="{9DEF959C-8A14-4099-BE64-A7F341ED9F00}">
      <dsp:nvSpPr>
        <dsp:cNvPr id="0" name=""/>
        <dsp:cNvSpPr/>
      </dsp:nvSpPr>
      <dsp:spPr>
        <a:xfrm>
          <a:off x="3482295" y="892"/>
          <a:ext cx="2589907" cy="1553944"/>
        </a:xfrm>
        <a:prstGeom prst="rect">
          <a:avLst/>
        </a:prstGeom>
        <a:solidFill>
          <a:schemeClr val="accent2">
            <a:hueOff val="-4032637"/>
            <a:satOff val="1754"/>
            <a:lumOff val="51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How </a:t>
          </a:r>
          <a:r>
            <a:rPr lang="en-US" sz="1900" kern="1200" dirty="0" err="1" smtClean="0"/>
            <a:t>Ethereum</a:t>
          </a:r>
          <a:r>
            <a:rPr lang="en-US" sz="1900" kern="1200" dirty="0" smtClean="0"/>
            <a:t> Works</a:t>
          </a:r>
          <a:endParaRPr lang="en-US" sz="1900" kern="1200" dirty="0"/>
        </a:p>
      </dsp:txBody>
      <dsp:txXfrm>
        <a:off x="3482295" y="892"/>
        <a:ext cx="2589907" cy="1553944"/>
      </dsp:txXfrm>
    </dsp:sp>
    <dsp:sp modelId="{DD6787F1-3455-4A07-82E9-72ED4C5C6979}">
      <dsp:nvSpPr>
        <dsp:cNvPr id="0" name=""/>
        <dsp:cNvSpPr/>
      </dsp:nvSpPr>
      <dsp:spPr>
        <a:xfrm>
          <a:off x="633397" y="1813827"/>
          <a:ext cx="2589907" cy="1553944"/>
        </a:xfrm>
        <a:prstGeom prst="rect">
          <a:avLst/>
        </a:prstGeom>
        <a:solidFill>
          <a:schemeClr val="accent2">
            <a:hueOff val="-8065275"/>
            <a:satOff val="3508"/>
            <a:lumOff val="102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err="1" smtClean="0"/>
            <a:t>Geth</a:t>
          </a:r>
          <a:r>
            <a:rPr lang="en-US" sz="1900" kern="1200" dirty="0" smtClean="0"/>
            <a:t> </a:t>
          </a:r>
          <a:r>
            <a:rPr lang="en-US" sz="1900" kern="1200" dirty="0" err="1" smtClean="0"/>
            <a:t>Ethereum</a:t>
          </a:r>
          <a:r>
            <a:rPr lang="en-US" sz="1900" kern="1200" dirty="0" smtClean="0"/>
            <a:t> Client</a:t>
          </a:r>
          <a:endParaRPr lang="en-US" sz="1900" kern="1200" dirty="0"/>
        </a:p>
      </dsp:txBody>
      <dsp:txXfrm>
        <a:off x="633397" y="1813827"/>
        <a:ext cx="2589907" cy="1553944"/>
      </dsp:txXfrm>
    </dsp:sp>
    <dsp:sp modelId="{D5EB431D-4BC0-44C2-BE53-501D9D93570A}">
      <dsp:nvSpPr>
        <dsp:cNvPr id="0" name=""/>
        <dsp:cNvSpPr/>
      </dsp:nvSpPr>
      <dsp:spPr>
        <a:xfrm>
          <a:off x="3482295" y="1813827"/>
          <a:ext cx="2589907" cy="1553944"/>
        </a:xfrm>
        <a:prstGeom prst="rect">
          <a:avLst/>
        </a:prstGeom>
        <a:solidFill>
          <a:schemeClr val="accent2">
            <a:hueOff val="-12097913"/>
            <a:satOff val="5261"/>
            <a:lumOff val="1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Building a front end (Web 3)</a:t>
          </a:r>
          <a:endParaRPr lang="en-US" sz="1900" kern="1200" dirty="0"/>
        </a:p>
      </dsp:txBody>
      <dsp:txXfrm>
        <a:off x="3482295" y="1813827"/>
        <a:ext cx="2589907" cy="1553944"/>
      </dsp:txXfrm>
    </dsp:sp>
    <dsp:sp modelId="{259B47E7-7018-462A-8A9D-D3BCB367E9F4}">
      <dsp:nvSpPr>
        <dsp:cNvPr id="0" name=""/>
        <dsp:cNvSpPr/>
      </dsp:nvSpPr>
      <dsp:spPr>
        <a:xfrm>
          <a:off x="633397" y="3626762"/>
          <a:ext cx="2589907" cy="1553944"/>
        </a:xfrm>
        <a:prstGeom prst="rect">
          <a:avLst/>
        </a:prstGeom>
        <a:solidFill>
          <a:schemeClr val="accent2">
            <a:hueOff val="-16130550"/>
            <a:satOff val="7015"/>
            <a:lumOff val="204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Learn Solidity</a:t>
          </a:r>
          <a:endParaRPr lang="en-US" sz="1900" kern="1200" dirty="0"/>
        </a:p>
      </dsp:txBody>
      <dsp:txXfrm>
        <a:off x="633397" y="3626762"/>
        <a:ext cx="2589907" cy="1553944"/>
      </dsp:txXfrm>
    </dsp:sp>
    <dsp:sp modelId="{B7B2778E-D66E-4553-A631-92486228C794}">
      <dsp:nvSpPr>
        <dsp:cNvPr id="0" name=""/>
        <dsp:cNvSpPr/>
      </dsp:nvSpPr>
      <dsp:spPr>
        <a:xfrm>
          <a:off x="3482295" y="3626762"/>
          <a:ext cx="2589907" cy="1553944"/>
        </a:xfrm>
        <a:prstGeom prst="rect">
          <a:avLst/>
        </a:prstGeom>
        <a:solidFill>
          <a:schemeClr val="accent2">
            <a:hueOff val="-20163188"/>
            <a:satOff val="8769"/>
            <a:lumOff val="255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Put altogether as a DAPP</a:t>
          </a:r>
          <a:endParaRPr lang="en-US" sz="1900" kern="1200" dirty="0"/>
        </a:p>
      </dsp:txBody>
      <dsp:txXfrm>
        <a:off x="3482295" y="3626762"/>
        <a:ext cx="2589907" cy="155394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E4E346D-5948-40AB-A158-09B75876C6D6}" type="datetimeFigureOut">
              <a:rPr lang="en-US" smtClean="0"/>
              <a:t>2/9/2019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www.technotips.co.in</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532219-5AFA-449D-BA68-CAAEA8E17D01}" type="slidenum">
              <a:rPr lang="en-US" smtClean="0"/>
              <a:t>‹#›</a:t>
            </a:fld>
            <a:endParaRPr lang="en-US"/>
          </a:p>
        </p:txBody>
      </p:sp>
    </p:spTree>
    <p:extLst>
      <p:ext uri="{BB962C8B-B14F-4D97-AF65-F5344CB8AC3E}">
        <p14:creationId xmlns:p14="http://schemas.microsoft.com/office/powerpoint/2010/main" val="2913338231"/>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53C45F-9C0E-4359-977D-B4CDD4914319}" type="datetimeFigureOut">
              <a:rPr lang="en-US" smtClean="0"/>
              <a:t>2/9/2019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www.technotips.co.in</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D0A6D6-9261-47F7-9C3C-CF269B4F36F8}" type="slidenum">
              <a:rPr lang="en-US" smtClean="0"/>
              <a:t>‹#›</a:t>
            </a:fld>
            <a:endParaRPr lang="en-US"/>
          </a:p>
        </p:txBody>
      </p:sp>
    </p:spTree>
    <p:extLst>
      <p:ext uri="{BB962C8B-B14F-4D97-AF65-F5344CB8AC3E}">
        <p14:creationId xmlns:p14="http://schemas.microsoft.com/office/powerpoint/2010/main" val="68400704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D0A6D6-9261-47F7-9C3C-CF269B4F36F8}" type="slidenum">
              <a:rPr lang="en-US" smtClean="0"/>
              <a:t>1</a:t>
            </a:fld>
            <a:endParaRPr lang="en-US"/>
          </a:p>
        </p:txBody>
      </p:sp>
      <p:sp>
        <p:nvSpPr>
          <p:cNvPr id="5" name="Footer Placeholder 4"/>
          <p:cNvSpPr>
            <a:spLocks noGrp="1"/>
          </p:cNvSpPr>
          <p:nvPr>
            <p:ph type="ftr" sz="quarter" idx="11"/>
          </p:nvPr>
        </p:nvSpPr>
        <p:spPr/>
        <p:txBody>
          <a:bodyPr/>
          <a:lstStyle/>
          <a:p>
            <a:r>
              <a:rPr lang="en-US" smtClean="0"/>
              <a:t>www.technotips.co.in</a:t>
            </a:r>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FBB0189C-F629-41D3-BC09-9C89747E0A96}" type="datetime1">
              <a:rPr lang="en-US" smtClean="0"/>
              <a:t>2/9/2019</a:t>
            </a:fld>
            <a:endParaRPr lang="en-US"/>
          </a:p>
        </p:txBody>
      </p:sp>
    </p:spTree>
    <p:extLst>
      <p:ext uri="{BB962C8B-B14F-4D97-AF65-F5344CB8AC3E}">
        <p14:creationId xmlns:p14="http://schemas.microsoft.com/office/powerpoint/2010/main" val="26647019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87D9780-2B38-4A79-920E-A6BD48C956DD}" type="datetime1">
              <a:rPr lang="en-US" smtClean="0"/>
              <a:t>2/9/2019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smtClean="0"/>
              <a:t>www.technotips.co.in</a:t>
            </a: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375DED0-DA1F-49B1-9339-1288C04B5D0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21707C3-5A3A-43CA-8E92-246EC8F53497}" type="datetime1">
              <a:rPr lang="en-US" smtClean="0"/>
              <a:t>2/9/2019</a:t>
            </a:fld>
            <a:endParaRPr lang="en-US"/>
          </a:p>
        </p:txBody>
      </p:sp>
      <p:sp>
        <p:nvSpPr>
          <p:cNvPr id="5" name="Footer Placeholder 4"/>
          <p:cNvSpPr>
            <a:spLocks noGrp="1"/>
          </p:cNvSpPr>
          <p:nvPr>
            <p:ph type="ftr" sz="quarter" idx="11"/>
          </p:nvPr>
        </p:nvSpPr>
        <p:spPr/>
        <p:txBody>
          <a:bodyPr/>
          <a:lstStyle>
            <a:extLst/>
          </a:lstStyle>
          <a:p>
            <a:r>
              <a:rPr lang="en-US" smtClean="0"/>
              <a:t>www.technotips.co.in</a:t>
            </a:r>
            <a:endParaRPr lang="en-US"/>
          </a:p>
        </p:txBody>
      </p:sp>
      <p:sp>
        <p:nvSpPr>
          <p:cNvPr id="6" name="Slide Number Placeholder 5"/>
          <p:cNvSpPr>
            <a:spLocks noGrp="1"/>
          </p:cNvSpPr>
          <p:nvPr>
            <p:ph type="sldNum" sz="quarter" idx="12"/>
          </p:nvPr>
        </p:nvSpPr>
        <p:spPr/>
        <p:txBody>
          <a:bodyPr/>
          <a:lstStyle>
            <a:extLst/>
          </a:lstStyle>
          <a:p>
            <a:fld id="{4375DED0-DA1F-49B1-9339-1288C04B5D0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665A6E6-F192-4DAD-AE61-9121FFE52DEF}" type="datetime1">
              <a:rPr lang="en-US" smtClean="0"/>
              <a:t>2/9/2019</a:t>
            </a:fld>
            <a:endParaRPr lang="en-US"/>
          </a:p>
        </p:txBody>
      </p:sp>
      <p:sp>
        <p:nvSpPr>
          <p:cNvPr id="5" name="Footer Placeholder 4"/>
          <p:cNvSpPr>
            <a:spLocks noGrp="1"/>
          </p:cNvSpPr>
          <p:nvPr>
            <p:ph type="ftr" sz="quarter" idx="11"/>
          </p:nvPr>
        </p:nvSpPr>
        <p:spPr/>
        <p:txBody>
          <a:bodyPr/>
          <a:lstStyle>
            <a:extLst/>
          </a:lstStyle>
          <a:p>
            <a:r>
              <a:rPr lang="en-US" smtClean="0"/>
              <a:t>www.technotips.co.in</a:t>
            </a:r>
            <a:endParaRPr lang="en-US"/>
          </a:p>
        </p:txBody>
      </p:sp>
      <p:sp>
        <p:nvSpPr>
          <p:cNvPr id="6" name="Slide Number Placeholder 5"/>
          <p:cNvSpPr>
            <a:spLocks noGrp="1"/>
          </p:cNvSpPr>
          <p:nvPr>
            <p:ph type="sldNum" sz="quarter" idx="12"/>
          </p:nvPr>
        </p:nvSpPr>
        <p:spPr/>
        <p:txBody>
          <a:bodyPr/>
          <a:lstStyle>
            <a:extLst/>
          </a:lstStyle>
          <a:p>
            <a:fld id="{4375DED0-DA1F-49B1-9339-1288C04B5D0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BAB7044-16D6-4770-B5BE-EC8C6DCE3592}" type="datetime1">
              <a:rPr lang="en-US" smtClean="0"/>
              <a:t>2/9/2019</a:t>
            </a:fld>
            <a:endParaRPr lang="en-US"/>
          </a:p>
        </p:txBody>
      </p:sp>
      <p:sp>
        <p:nvSpPr>
          <p:cNvPr id="5" name="Footer Placeholder 4"/>
          <p:cNvSpPr>
            <a:spLocks noGrp="1"/>
          </p:cNvSpPr>
          <p:nvPr>
            <p:ph type="ftr" sz="quarter" idx="11"/>
          </p:nvPr>
        </p:nvSpPr>
        <p:spPr/>
        <p:txBody>
          <a:bodyPr/>
          <a:lstStyle>
            <a:extLst/>
          </a:lstStyle>
          <a:p>
            <a:r>
              <a:rPr lang="en-US" smtClean="0"/>
              <a:t>www.technotips.co.in</a:t>
            </a:r>
            <a:endParaRPr lang="en-US"/>
          </a:p>
        </p:txBody>
      </p:sp>
      <p:sp>
        <p:nvSpPr>
          <p:cNvPr id="6" name="Slide Number Placeholder 5"/>
          <p:cNvSpPr>
            <a:spLocks noGrp="1"/>
          </p:cNvSpPr>
          <p:nvPr>
            <p:ph type="sldNum" sz="quarter" idx="12"/>
          </p:nvPr>
        </p:nvSpPr>
        <p:spPr/>
        <p:txBody>
          <a:bodyPr/>
          <a:lstStyle>
            <a:extLst/>
          </a:lstStyle>
          <a:p>
            <a:fld id="{4375DED0-DA1F-49B1-9339-1288C04B5D0C}"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FE7D58C-DA15-4AAA-B6F5-684C22D98107}" type="datetime1">
              <a:rPr lang="en-US" smtClean="0"/>
              <a:t>2/9/2019</a:t>
            </a:fld>
            <a:endParaRPr lang="en-US"/>
          </a:p>
        </p:txBody>
      </p:sp>
      <p:sp>
        <p:nvSpPr>
          <p:cNvPr id="5" name="Footer Placeholder 4"/>
          <p:cNvSpPr>
            <a:spLocks noGrp="1"/>
          </p:cNvSpPr>
          <p:nvPr>
            <p:ph type="ftr" sz="quarter" idx="11"/>
          </p:nvPr>
        </p:nvSpPr>
        <p:spPr/>
        <p:txBody>
          <a:bodyPr/>
          <a:lstStyle>
            <a:extLst/>
          </a:lstStyle>
          <a:p>
            <a:r>
              <a:rPr lang="en-US" smtClean="0"/>
              <a:t>www.technotips.co.in</a:t>
            </a:r>
            <a:endParaRPr lang="en-US"/>
          </a:p>
        </p:txBody>
      </p:sp>
      <p:sp>
        <p:nvSpPr>
          <p:cNvPr id="6" name="Slide Number Placeholder 5"/>
          <p:cNvSpPr>
            <a:spLocks noGrp="1"/>
          </p:cNvSpPr>
          <p:nvPr>
            <p:ph type="sldNum" sz="quarter" idx="12"/>
          </p:nvPr>
        </p:nvSpPr>
        <p:spPr/>
        <p:txBody>
          <a:bodyPr/>
          <a:lstStyle>
            <a:extLst/>
          </a:lstStyle>
          <a:p>
            <a:fld id="{4375DED0-DA1F-49B1-9339-1288C04B5D0C}"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F15F92E-61BB-4CBB-8508-72AE169628E6}" type="datetime1">
              <a:rPr lang="en-US" smtClean="0"/>
              <a:t>2/9/2019</a:t>
            </a:fld>
            <a:endParaRPr lang="en-US"/>
          </a:p>
        </p:txBody>
      </p:sp>
      <p:sp>
        <p:nvSpPr>
          <p:cNvPr id="6" name="Footer Placeholder 5"/>
          <p:cNvSpPr>
            <a:spLocks noGrp="1"/>
          </p:cNvSpPr>
          <p:nvPr>
            <p:ph type="ftr" sz="quarter" idx="11"/>
          </p:nvPr>
        </p:nvSpPr>
        <p:spPr/>
        <p:txBody>
          <a:bodyPr/>
          <a:lstStyle>
            <a:extLst/>
          </a:lstStyle>
          <a:p>
            <a:r>
              <a:rPr lang="en-US" smtClean="0"/>
              <a:t>www.technotips.co.in</a:t>
            </a:r>
            <a:endParaRPr lang="en-US"/>
          </a:p>
        </p:txBody>
      </p:sp>
      <p:sp>
        <p:nvSpPr>
          <p:cNvPr id="7" name="Slide Number Placeholder 6"/>
          <p:cNvSpPr>
            <a:spLocks noGrp="1"/>
          </p:cNvSpPr>
          <p:nvPr>
            <p:ph type="sldNum" sz="quarter" idx="12"/>
          </p:nvPr>
        </p:nvSpPr>
        <p:spPr/>
        <p:txBody>
          <a:bodyPr/>
          <a:lstStyle>
            <a:extLst/>
          </a:lstStyle>
          <a:p>
            <a:fld id="{4375DED0-DA1F-49B1-9339-1288C04B5D0C}"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A4A7651-B4E0-4D8C-A77B-4B38640C034C}" type="datetime1">
              <a:rPr lang="en-US" smtClean="0"/>
              <a:t>2/9/2019</a:t>
            </a:fld>
            <a:endParaRPr lang="en-US"/>
          </a:p>
        </p:txBody>
      </p:sp>
      <p:sp>
        <p:nvSpPr>
          <p:cNvPr id="8" name="Footer Placeholder 7"/>
          <p:cNvSpPr>
            <a:spLocks noGrp="1"/>
          </p:cNvSpPr>
          <p:nvPr>
            <p:ph type="ftr" sz="quarter" idx="11"/>
          </p:nvPr>
        </p:nvSpPr>
        <p:spPr/>
        <p:txBody>
          <a:bodyPr/>
          <a:lstStyle>
            <a:extLst/>
          </a:lstStyle>
          <a:p>
            <a:r>
              <a:rPr lang="en-US" smtClean="0"/>
              <a:t>www.technotips.co.in</a:t>
            </a:r>
            <a:endParaRPr lang="en-US"/>
          </a:p>
        </p:txBody>
      </p:sp>
      <p:sp>
        <p:nvSpPr>
          <p:cNvPr id="9" name="Slide Number Placeholder 8"/>
          <p:cNvSpPr>
            <a:spLocks noGrp="1"/>
          </p:cNvSpPr>
          <p:nvPr>
            <p:ph type="sldNum" sz="quarter" idx="12"/>
          </p:nvPr>
        </p:nvSpPr>
        <p:spPr/>
        <p:txBody>
          <a:bodyPr/>
          <a:lstStyle>
            <a:extLst/>
          </a:lstStyle>
          <a:p>
            <a:fld id="{4375DED0-DA1F-49B1-9339-1288C04B5D0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3B2DAE7-A103-4042-98EC-12E88C1CD382}" type="datetime1">
              <a:rPr lang="en-US" smtClean="0"/>
              <a:t>2/9/2019</a:t>
            </a:fld>
            <a:endParaRPr lang="en-US"/>
          </a:p>
        </p:txBody>
      </p:sp>
      <p:sp>
        <p:nvSpPr>
          <p:cNvPr id="4" name="Footer Placeholder 3"/>
          <p:cNvSpPr>
            <a:spLocks noGrp="1"/>
          </p:cNvSpPr>
          <p:nvPr>
            <p:ph type="ftr" sz="quarter" idx="11"/>
          </p:nvPr>
        </p:nvSpPr>
        <p:spPr/>
        <p:txBody>
          <a:bodyPr/>
          <a:lstStyle>
            <a:extLst/>
          </a:lstStyle>
          <a:p>
            <a:r>
              <a:rPr lang="en-US" smtClean="0"/>
              <a:t>www.technotips.co.in</a:t>
            </a:r>
            <a:endParaRPr lang="en-US"/>
          </a:p>
        </p:txBody>
      </p:sp>
      <p:sp>
        <p:nvSpPr>
          <p:cNvPr id="5" name="Slide Number Placeholder 4"/>
          <p:cNvSpPr>
            <a:spLocks noGrp="1"/>
          </p:cNvSpPr>
          <p:nvPr>
            <p:ph type="sldNum" sz="quarter" idx="12"/>
          </p:nvPr>
        </p:nvSpPr>
        <p:spPr/>
        <p:txBody>
          <a:bodyPr/>
          <a:lstStyle>
            <a:extLst/>
          </a:lstStyle>
          <a:p>
            <a:fld id="{4375DED0-DA1F-49B1-9339-1288C04B5D0C}"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EDC3880-612C-4342-B4C5-C00C81959CA8}" type="datetime1">
              <a:rPr lang="en-US" smtClean="0"/>
              <a:t>2/9/2019</a:t>
            </a:fld>
            <a:endParaRPr lang="en-US"/>
          </a:p>
        </p:txBody>
      </p:sp>
      <p:sp>
        <p:nvSpPr>
          <p:cNvPr id="3" name="Footer Placeholder 2"/>
          <p:cNvSpPr>
            <a:spLocks noGrp="1"/>
          </p:cNvSpPr>
          <p:nvPr>
            <p:ph type="ftr" sz="quarter" idx="11"/>
          </p:nvPr>
        </p:nvSpPr>
        <p:spPr/>
        <p:txBody>
          <a:bodyPr/>
          <a:lstStyle>
            <a:extLst/>
          </a:lstStyle>
          <a:p>
            <a:r>
              <a:rPr lang="en-US" smtClean="0"/>
              <a:t>www.technotips.co.in</a:t>
            </a:r>
            <a:endParaRPr lang="en-US"/>
          </a:p>
        </p:txBody>
      </p:sp>
      <p:sp>
        <p:nvSpPr>
          <p:cNvPr id="4" name="Slide Number Placeholder 3"/>
          <p:cNvSpPr>
            <a:spLocks noGrp="1"/>
          </p:cNvSpPr>
          <p:nvPr>
            <p:ph type="sldNum" sz="quarter" idx="12"/>
          </p:nvPr>
        </p:nvSpPr>
        <p:spPr/>
        <p:txBody>
          <a:bodyPr/>
          <a:lstStyle>
            <a:extLst/>
          </a:lstStyle>
          <a:p>
            <a:fld id="{4375DED0-DA1F-49B1-9339-1288C04B5D0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F510738-952D-478C-8674-A45F572C83DE}" type="datetime1">
              <a:rPr lang="en-US" smtClean="0"/>
              <a:t>2/9/2019</a:t>
            </a:fld>
            <a:endParaRPr lang="en-US"/>
          </a:p>
        </p:txBody>
      </p:sp>
      <p:sp>
        <p:nvSpPr>
          <p:cNvPr id="6" name="Footer Placeholder 5"/>
          <p:cNvSpPr>
            <a:spLocks noGrp="1"/>
          </p:cNvSpPr>
          <p:nvPr>
            <p:ph type="ftr" sz="quarter" idx="11"/>
          </p:nvPr>
        </p:nvSpPr>
        <p:spPr/>
        <p:txBody>
          <a:bodyPr/>
          <a:lstStyle>
            <a:extLst/>
          </a:lstStyle>
          <a:p>
            <a:r>
              <a:rPr lang="en-US" smtClean="0"/>
              <a:t>www.technotips.co.in</a:t>
            </a:r>
            <a:endParaRPr lang="en-US"/>
          </a:p>
        </p:txBody>
      </p:sp>
      <p:sp>
        <p:nvSpPr>
          <p:cNvPr id="7" name="Slide Number Placeholder 6"/>
          <p:cNvSpPr>
            <a:spLocks noGrp="1"/>
          </p:cNvSpPr>
          <p:nvPr>
            <p:ph type="sldNum" sz="quarter" idx="12"/>
          </p:nvPr>
        </p:nvSpPr>
        <p:spPr/>
        <p:txBody>
          <a:bodyPr/>
          <a:lstStyle>
            <a:extLst/>
          </a:lstStyle>
          <a:p>
            <a:fld id="{4375DED0-DA1F-49B1-9339-1288C04B5D0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79B9425-3191-4F97-8234-383003C55319}" type="datetime1">
              <a:rPr lang="en-US" smtClean="0"/>
              <a:t>2/9/2019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en-US" smtClean="0"/>
              <a:t>www.technotips.co.in</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375DED0-DA1F-49B1-9339-1288C04B5D0C}"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F0CD7C6-F456-42AA-8232-5A6CB60DCC42}" type="datetime1">
              <a:rPr lang="en-US" smtClean="0"/>
              <a:t>2/9/2019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en-US" smtClean="0"/>
              <a:t>www.technotips.co.in</a:t>
            </a: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375DED0-DA1F-49B1-9339-1288C04B5D0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8.jp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jpg"/><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8.jp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3.png"/><Relationship Id="rId7" Type="http://schemas.openxmlformats.org/officeDocument/2006/relationships/image" Target="../media/image46.jp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27.png"/><Relationship Id="rId9" Type="http://schemas.openxmlformats.org/officeDocument/2006/relationships/image" Target="../media/image48.jpg"/></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0.emf"/><Relationship Id="rId4" Type="http://schemas.openxmlformats.org/officeDocument/2006/relationships/package" Target="../embeddings/Microsoft_Excel_Worksheet1.xlsx"/></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2.jpg"/><Relationship Id="rId2" Type="http://schemas.openxmlformats.org/officeDocument/2006/relationships/image" Target="../media/image51.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57.png"/></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0.jp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hyperlink" Target="https://etherscan.io/" TargetMode="External"/><Relationship Id="rId5" Type="http://schemas.openxmlformats.org/officeDocument/2006/relationships/hyperlink" Target="https://live.ether.camp/" TargetMode="External"/><Relationship Id="rId4" Type="http://schemas.openxmlformats.org/officeDocument/2006/relationships/hyperlink" Target="https://etherchain.org/"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62.png"/><Relationship Id="rId4" Type="http://schemas.microsoft.com/office/2007/relationships/hdphoto" Target="../media/hdphoto1.wdp"/></Relationships>
</file>

<file path=ppt/slides/_rels/slide4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65.png"/><Relationship Id="rId4" Type="http://schemas.openxmlformats.org/officeDocument/2006/relationships/image" Target="../media/image64.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4.jpg"/><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5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4.jpg"/><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5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4.jpg"/><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5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4.jpg"/><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5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4.jpg"/><Relationship Id="rId1" Type="http://schemas.openxmlformats.org/officeDocument/2006/relationships/slideLayout" Target="../slideLayouts/slideLayout8.xml"/><Relationship Id="rId5" Type="http://schemas.openxmlformats.org/officeDocument/2006/relationships/image" Target="../media/image69.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Diagram 15"/>
          <p:cNvGraphicFramePr/>
          <p:nvPr>
            <p:extLst>
              <p:ext uri="{D42A27DB-BD31-4B8C-83A1-F6EECF244321}">
                <p14:modId xmlns:p14="http://schemas.microsoft.com/office/powerpoint/2010/main" val="3302736108"/>
              </p:ext>
            </p:extLst>
          </p:nvPr>
        </p:nvGraphicFramePr>
        <p:xfrm>
          <a:off x="1524000" y="838200"/>
          <a:ext cx="67056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Rectangle 16"/>
          <p:cNvSpPr/>
          <p:nvPr/>
        </p:nvSpPr>
        <p:spPr>
          <a:xfrm>
            <a:off x="10886" y="7257"/>
            <a:ext cx="3001370" cy="444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Ethereum</a:t>
            </a:r>
            <a:r>
              <a:rPr lang="en-US" dirty="0" smtClean="0">
                <a:solidFill>
                  <a:schemeClr val="bg1"/>
                </a:solidFill>
              </a:rPr>
              <a:t> </a:t>
            </a:r>
            <a:r>
              <a:rPr lang="en-US" dirty="0" err="1" smtClean="0">
                <a:solidFill>
                  <a:schemeClr val="bg1"/>
                </a:solidFill>
              </a:rPr>
              <a:t>Blockchain</a:t>
            </a:r>
            <a:endParaRPr lang="en-US" dirty="0">
              <a:solidFill>
                <a:schemeClr val="bg1"/>
              </a:solidFill>
            </a:endParaRPr>
          </a:p>
        </p:txBody>
      </p:sp>
    </p:spTree>
    <p:extLst>
      <p:ext uri="{BB962C8B-B14F-4D97-AF65-F5344CB8AC3E}">
        <p14:creationId xmlns:p14="http://schemas.microsoft.com/office/powerpoint/2010/main" val="548443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400" y="0"/>
            <a:ext cx="3001370" cy="444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Value</a:t>
            </a:r>
            <a:endParaRPr lang="en-US" dirty="0">
              <a:solidFill>
                <a:schemeClr val="bg1"/>
              </a:solidFill>
            </a:endParaRPr>
          </a:p>
        </p:txBody>
      </p:sp>
      <p:sp>
        <p:nvSpPr>
          <p:cNvPr id="2" name="Date Placeholder 1"/>
          <p:cNvSpPr>
            <a:spLocks noGrp="1"/>
          </p:cNvSpPr>
          <p:nvPr>
            <p:ph type="dt" sz="half" idx="10"/>
          </p:nvPr>
        </p:nvSpPr>
        <p:spPr/>
        <p:txBody>
          <a:bodyPr/>
          <a:lstStyle/>
          <a:p>
            <a:fld id="{81657288-6A23-496A-B49D-C0892BB9B4AA}" type="datetime1">
              <a:rPr lang="en-US" smtClean="0"/>
              <a:t>2/9/2019</a:t>
            </a:fld>
            <a:endParaRPr lang="en-US"/>
          </a:p>
        </p:txBody>
      </p:sp>
      <p:sp>
        <p:nvSpPr>
          <p:cNvPr id="3" name="Footer Placeholder 2"/>
          <p:cNvSpPr>
            <a:spLocks noGrp="1"/>
          </p:cNvSpPr>
          <p:nvPr>
            <p:ph type="ftr" sz="quarter" idx="11"/>
          </p:nvPr>
        </p:nvSpPr>
        <p:spPr/>
        <p:txBody>
          <a:bodyPr/>
          <a:lstStyle/>
          <a:p>
            <a:r>
              <a:rPr lang="en-US" smtClean="0"/>
              <a:t>www.technotips.co.in</a:t>
            </a:r>
            <a:endParaRPr lang="en-US"/>
          </a:p>
        </p:txBody>
      </p:sp>
      <p:sp>
        <p:nvSpPr>
          <p:cNvPr id="9" name="Slide Number Placeholder 8"/>
          <p:cNvSpPr>
            <a:spLocks noGrp="1"/>
          </p:cNvSpPr>
          <p:nvPr>
            <p:ph type="sldNum" sz="quarter" idx="12"/>
          </p:nvPr>
        </p:nvSpPr>
        <p:spPr/>
        <p:txBody>
          <a:bodyPr/>
          <a:lstStyle/>
          <a:p>
            <a:fld id="{4375DED0-DA1F-49B1-9339-1288C04B5D0C}" type="slidenum">
              <a:rPr lang="en-US" smtClean="0"/>
              <a:t>10</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4191000"/>
            <a:ext cx="2619375" cy="1743075"/>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 y="1524000"/>
            <a:ext cx="4943475" cy="923925"/>
          </a:xfrm>
          <a:prstGeom prst="rect">
            <a:avLst/>
          </a:prstGeom>
        </p:spPr>
      </p:pic>
      <p:sp>
        <p:nvSpPr>
          <p:cNvPr id="12" name="TextBox 11"/>
          <p:cNvSpPr txBox="1"/>
          <p:nvPr/>
        </p:nvSpPr>
        <p:spPr>
          <a:xfrm>
            <a:off x="1143000" y="2743200"/>
            <a:ext cx="4114800" cy="1754326"/>
          </a:xfrm>
          <a:prstGeom prst="rect">
            <a:avLst/>
          </a:prstGeom>
          <a:noFill/>
        </p:spPr>
        <p:txBody>
          <a:bodyPr wrap="square" rtlCol="0">
            <a:spAutoFit/>
          </a:bodyPr>
          <a:lstStyle/>
          <a:p>
            <a:r>
              <a:rPr lang="en-US" dirty="0" err="1" smtClean="0"/>
              <a:t>Everledger</a:t>
            </a:r>
            <a:r>
              <a:rPr lang="en-US" dirty="0" smtClean="0"/>
              <a:t> is a start up which manages the diamond in the </a:t>
            </a:r>
            <a:r>
              <a:rPr lang="en-US" dirty="0" err="1" smtClean="0"/>
              <a:t>blockchain</a:t>
            </a:r>
            <a:r>
              <a:rPr lang="en-US" dirty="0" smtClean="0"/>
              <a:t> application , they already have 1M diamonds registered in the </a:t>
            </a:r>
            <a:r>
              <a:rPr lang="en-US" dirty="0" err="1" smtClean="0"/>
              <a:t>blockchain</a:t>
            </a:r>
            <a:r>
              <a:rPr lang="en-US" dirty="0" smtClean="0"/>
              <a:t> system. </a:t>
            </a:r>
            <a:endParaRPr lang="en-US" dirty="0"/>
          </a:p>
        </p:txBody>
      </p:sp>
      <p:sp>
        <p:nvSpPr>
          <p:cNvPr id="14" name="TextBox 13"/>
          <p:cNvSpPr txBox="1"/>
          <p:nvPr/>
        </p:nvSpPr>
        <p:spPr>
          <a:xfrm>
            <a:off x="1143000" y="4810918"/>
            <a:ext cx="4114800" cy="369332"/>
          </a:xfrm>
          <a:prstGeom prst="rect">
            <a:avLst/>
          </a:prstGeom>
          <a:noFill/>
        </p:spPr>
        <p:txBody>
          <a:bodyPr wrap="square" rtlCol="0">
            <a:spAutoFit/>
          </a:bodyPr>
          <a:lstStyle/>
          <a:p>
            <a:r>
              <a:rPr lang="en-US" dirty="0" smtClean="0"/>
              <a:t>https://www.everledger.io</a:t>
            </a:r>
            <a:endParaRPr lang="en-US" dirty="0"/>
          </a:p>
        </p:txBody>
      </p:sp>
    </p:spTree>
    <p:extLst>
      <p:ext uri="{BB962C8B-B14F-4D97-AF65-F5344CB8AC3E}">
        <p14:creationId xmlns:p14="http://schemas.microsoft.com/office/powerpoint/2010/main" val="18875093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400" y="0"/>
            <a:ext cx="3001370" cy="444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Ledger</a:t>
            </a:r>
            <a:endParaRPr lang="en-US" dirty="0">
              <a:solidFill>
                <a:schemeClr val="bg1"/>
              </a:solidFill>
            </a:endParaRPr>
          </a:p>
        </p:txBody>
      </p:sp>
      <p:sp>
        <p:nvSpPr>
          <p:cNvPr id="5" name="Rectangle 4"/>
          <p:cNvSpPr/>
          <p:nvPr/>
        </p:nvSpPr>
        <p:spPr>
          <a:xfrm>
            <a:off x="42365" y="502374"/>
            <a:ext cx="3001370" cy="444319"/>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solidFill>
                  <a:schemeClr val="bg1"/>
                </a:solidFill>
              </a:rPr>
              <a:t>Traditional Ledger</a:t>
            </a:r>
            <a:endParaRPr lang="en-US" dirty="0">
              <a:solidFill>
                <a:schemeClr val="bg1"/>
              </a:solidFill>
            </a:endParaRPr>
          </a:p>
        </p:txBody>
      </p:sp>
      <p:sp>
        <p:nvSpPr>
          <p:cNvPr id="6" name="Rectangle 5"/>
          <p:cNvSpPr/>
          <p:nvPr/>
        </p:nvSpPr>
        <p:spPr>
          <a:xfrm>
            <a:off x="5617029" y="443138"/>
            <a:ext cx="3001370" cy="444319"/>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solidFill>
                  <a:schemeClr val="bg1"/>
                </a:solidFill>
              </a:rPr>
              <a:t>Distributed Ledger</a:t>
            </a:r>
            <a:endParaRPr lang="en-US" dirty="0">
              <a:solidFill>
                <a:schemeClr val="bg1"/>
              </a:solidFill>
            </a:endParaRPr>
          </a:p>
        </p:txBody>
      </p:sp>
      <p:sp>
        <p:nvSpPr>
          <p:cNvPr id="7" name="TextBox 6"/>
          <p:cNvSpPr txBox="1"/>
          <p:nvPr/>
        </p:nvSpPr>
        <p:spPr>
          <a:xfrm>
            <a:off x="3944257" y="401367"/>
            <a:ext cx="1143000" cy="646331"/>
          </a:xfrm>
          <a:prstGeom prst="rect">
            <a:avLst/>
          </a:prstGeom>
          <a:noFill/>
        </p:spPr>
        <p:txBody>
          <a:bodyPr wrap="square" rtlCol="0">
            <a:spAutoFit/>
          </a:bodyPr>
          <a:lstStyle/>
          <a:p>
            <a:r>
              <a:rPr lang="en-US" sz="3600" dirty="0" smtClean="0"/>
              <a:t>Vs.</a:t>
            </a:r>
            <a:endParaRPr lang="en-US" sz="3600" dirty="0"/>
          </a:p>
        </p:txBody>
      </p:sp>
      <p:sp>
        <p:nvSpPr>
          <p:cNvPr id="8" name="Rectangle 7"/>
          <p:cNvSpPr/>
          <p:nvPr/>
        </p:nvSpPr>
        <p:spPr>
          <a:xfrm>
            <a:off x="228600" y="1150257"/>
            <a:ext cx="3429000" cy="2438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9" name="Rectangle 8"/>
          <p:cNvSpPr/>
          <p:nvPr/>
        </p:nvSpPr>
        <p:spPr>
          <a:xfrm>
            <a:off x="838200" y="1981200"/>
            <a:ext cx="1524000" cy="762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Ledger</a:t>
            </a:r>
            <a:endParaRPr lang="en-US" dirty="0"/>
          </a:p>
        </p:txBody>
      </p:sp>
      <p:pic>
        <p:nvPicPr>
          <p:cNvPr id="12"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1208" y="2295071"/>
            <a:ext cx="1031124" cy="990600"/>
          </a:xfrm>
        </p:spPr>
      </p:pic>
      <p:sp>
        <p:nvSpPr>
          <p:cNvPr id="13" name="TextBox 12"/>
          <p:cNvSpPr txBox="1"/>
          <p:nvPr/>
        </p:nvSpPr>
        <p:spPr>
          <a:xfrm>
            <a:off x="895350" y="2971800"/>
            <a:ext cx="1409700" cy="381000"/>
          </a:xfrm>
          <a:prstGeom prst="rect">
            <a:avLst/>
          </a:prstGeom>
          <a:noFill/>
        </p:spPr>
        <p:txBody>
          <a:bodyPr wrap="square" rtlCol="0">
            <a:spAutoFit/>
          </a:bodyPr>
          <a:lstStyle/>
          <a:p>
            <a:r>
              <a:rPr lang="en-US" dirty="0" smtClean="0"/>
              <a:t>BANK</a:t>
            </a:r>
            <a:endParaRPr lang="en-US"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599" y="5105400"/>
            <a:ext cx="1016000" cy="914400"/>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4495800"/>
            <a:ext cx="1016000" cy="1016000"/>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2170" y="5003800"/>
            <a:ext cx="1016000" cy="1016000"/>
          </a:xfrm>
          <a:prstGeom prst="rect">
            <a:avLst/>
          </a:prstGeom>
        </p:spPr>
      </p:pic>
      <p:cxnSp>
        <p:nvCxnSpPr>
          <p:cNvPr id="18" name="Straight Arrow Connector 17"/>
          <p:cNvCxnSpPr>
            <a:stCxn id="14" idx="0"/>
          </p:cNvCxnSpPr>
          <p:nvPr/>
        </p:nvCxnSpPr>
        <p:spPr>
          <a:xfrm flipV="1">
            <a:off x="693599" y="3652234"/>
            <a:ext cx="0" cy="1453166"/>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5" idx="0"/>
          </p:cNvCxnSpPr>
          <p:nvPr/>
        </p:nvCxnSpPr>
        <p:spPr>
          <a:xfrm flipV="1">
            <a:off x="2108200" y="3658121"/>
            <a:ext cx="0" cy="837679"/>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6" idx="0"/>
          </p:cNvCxnSpPr>
          <p:nvPr/>
        </p:nvCxnSpPr>
        <p:spPr>
          <a:xfrm flipV="1">
            <a:off x="3560170" y="3652234"/>
            <a:ext cx="0" cy="1351566"/>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5402172" y="1168400"/>
            <a:ext cx="3125782" cy="44958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27" name="Rectangle 26"/>
          <p:cNvSpPr/>
          <p:nvPr/>
        </p:nvSpPr>
        <p:spPr>
          <a:xfrm>
            <a:off x="4855029" y="3039431"/>
            <a:ext cx="1219200" cy="54922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Ledger</a:t>
            </a:r>
            <a:endParaRPr lang="en-US" dirty="0"/>
          </a:p>
        </p:txBody>
      </p:sp>
      <p:sp>
        <p:nvSpPr>
          <p:cNvPr id="28" name="Rectangle 27"/>
          <p:cNvSpPr/>
          <p:nvPr/>
        </p:nvSpPr>
        <p:spPr>
          <a:xfrm>
            <a:off x="4898845" y="1705428"/>
            <a:ext cx="1175384" cy="52977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Ledger</a:t>
            </a:r>
            <a:endParaRPr lang="en-US" dirty="0"/>
          </a:p>
        </p:txBody>
      </p:sp>
      <p:sp>
        <p:nvSpPr>
          <p:cNvPr id="30" name="Rectangle 29"/>
          <p:cNvSpPr/>
          <p:nvPr/>
        </p:nvSpPr>
        <p:spPr>
          <a:xfrm>
            <a:off x="4855028" y="4328016"/>
            <a:ext cx="1321593" cy="54878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Ledger</a:t>
            </a:r>
            <a:endParaRPr lang="en-US" dirty="0"/>
          </a:p>
        </p:txBody>
      </p:sp>
      <p:sp>
        <p:nvSpPr>
          <p:cNvPr id="31" name="Rectangle 30"/>
          <p:cNvSpPr/>
          <p:nvPr/>
        </p:nvSpPr>
        <p:spPr>
          <a:xfrm>
            <a:off x="7396708" y="4659479"/>
            <a:ext cx="1221692" cy="4650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Ledger</a:t>
            </a:r>
            <a:endParaRPr lang="en-US" dirty="0"/>
          </a:p>
        </p:txBody>
      </p:sp>
      <p:sp>
        <p:nvSpPr>
          <p:cNvPr id="32" name="Rectangle 31"/>
          <p:cNvSpPr/>
          <p:nvPr/>
        </p:nvSpPr>
        <p:spPr>
          <a:xfrm>
            <a:off x="7910421" y="3036206"/>
            <a:ext cx="1016000" cy="49582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Ledger</a:t>
            </a:r>
            <a:endParaRPr lang="en-US" dirty="0"/>
          </a:p>
        </p:txBody>
      </p:sp>
      <p:sp>
        <p:nvSpPr>
          <p:cNvPr id="33" name="Rectangle 32"/>
          <p:cNvSpPr/>
          <p:nvPr/>
        </p:nvSpPr>
        <p:spPr>
          <a:xfrm>
            <a:off x="7117714" y="1553028"/>
            <a:ext cx="1199007" cy="52977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Ledger</a:t>
            </a:r>
            <a:endParaRPr lang="en-US" dirty="0"/>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7757" y="1215571"/>
            <a:ext cx="710836" cy="710836"/>
          </a:xfrm>
          <a:prstGeom prst="rect">
            <a:avLst/>
          </a:prstGeom>
        </p:spPr>
      </p:pic>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7954" y="939436"/>
            <a:ext cx="602154" cy="706303"/>
          </a:xfrm>
          <a:prstGeom prst="rect">
            <a:avLst/>
          </a:prstGeom>
        </p:spPr>
      </p:pic>
      <p:pic>
        <p:nvPicPr>
          <p:cNvPr id="36" name="Picture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94272" y="3479800"/>
            <a:ext cx="745900" cy="745900"/>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3015" y="5301343"/>
            <a:ext cx="1016000" cy="1016000"/>
          </a:xfrm>
          <a:prstGeom prst="rect">
            <a:avLst/>
          </a:prstGeom>
        </p:spPr>
      </p:pic>
      <p:pic>
        <p:nvPicPr>
          <p:cNvPr id="38" name="Picture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8399" y="4043434"/>
            <a:ext cx="525601" cy="616045"/>
          </a:xfrm>
          <a:prstGeom prst="rect">
            <a:avLst/>
          </a:prstGeom>
        </p:spPr>
      </p:pic>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0084" y="5493657"/>
            <a:ext cx="1016000" cy="1016000"/>
          </a:xfrm>
          <a:prstGeom prst="rect">
            <a:avLst/>
          </a:prstGeom>
        </p:spPr>
      </p:pic>
      <p:cxnSp>
        <p:nvCxnSpPr>
          <p:cNvPr id="44" name="Straight Arrow Connector 43"/>
          <p:cNvCxnSpPr/>
          <p:nvPr/>
        </p:nvCxnSpPr>
        <p:spPr>
          <a:xfrm flipV="1">
            <a:off x="4363175" y="3479800"/>
            <a:ext cx="535670" cy="540194"/>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4" idx="2"/>
            <a:endCxn id="28" idx="1"/>
          </p:cNvCxnSpPr>
          <p:nvPr/>
        </p:nvCxnSpPr>
        <p:spPr>
          <a:xfrm>
            <a:off x="4363175" y="1926407"/>
            <a:ext cx="535670" cy="43907"/>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7" idx="0"/>
          </p:cNvCxnSpPr>
          <p:nvPr/>
        </p:nvCxnSpPr>
        <p:spPr>
          <a:xfrm flipV="1">
            <a:off x="5031015" y="4844143"/>
            <a:ext cx="704719" cy="4572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31" idx="2"/>
          </p:cNvCxnSpPr>
          <p:nvPr/>
        </p:nvCxnSpPr>
        <p:spPr>
          <a:xfrm flipH="1" flipV="1">
            <a:off x="8007554" y="5124528"/>
            <a:ext cx="145846" cy="539672"/>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38" idx="1"/>
            <a:endCxn id="32" idx="2"/>
          </p:cNvCxnSpPr>
          <p:nvPr/>
        </p:nvCxnSpPr>
        <p:spPr>
          <a:xfrm flipH="1" flipV="1">
            <a:off x="8418421" y="3532027"/>
            <a:ext cx="199978" cy="81943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5" idx="1"/>
          </p:cNvCxnSpPr>
          <p:nvPr/>
        </p:nvCxnSpPr>
        <p:spPr>
          <a:xfrm flipH="1">
            <a:off x="8316721" y="1292588"/>
            <a:ext cx="211233" cy="35315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pic>
        <p:nvPicPr>
          <p:cNvPr id="59" name="Picture 5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53663" y="2264229"/>
            <a:ext cx="775202" cy="775202"/>
          </a:xfrm>
          <a:prstGeom prst="rect">
            <a:avLst/>
          </a:prstGeom>
        </p:spPr>
      </p:pic>
      <p:pic>
        <p:nvPicPr>
          <p:cNvPr id="60" name="Picture 5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88353" y="3284117"/>
            <a:ext cx="740512" cy="902452"/>
          </a:xfrm>
          <a:prstGeom prst="rect">
            <a:avLst/>
          </a:prstGeom>
        </p:spPr>
      </p:pic>
      <p:sp>
        <p:nvSpPr>
          <p:cNvPr id="2" name="Date Placeholder 1"/>
          <p:cNvSpPr>
            <a:spLocks noGrp="1"/>
          </p:cNvSpPr>
          <p:nvPr>
            <p:ph type="dt" sz="half" idx="10"/>
          </p:nvPr>
        </p:nvSpPr>
        <p:spPr/>
        <p:txBody>
          <a:bodyPr/>
          <a:lstStyle/>
          <a:p>
            <a:fld id="{40F79BD3-7D33-42AA-9B39-624872C5C3E0}" type="datetime1">
              <a:rPr lang="en-US" smtClean="0"/>
              <a:t>2/9/2019</a:t>
            </a:fld>
            <a:endParaRPr lang="en-US"/>
          </a:p>
        </p:txBody>
      </p:sp>
      <p:sp>
        <p:nvSpPr>
          <p:cNvPr id="3" name="Footer Placeholder 2"/>
          <p:cNvSpPr>
            <a:spLocks noGrp="1"/>
          </p:cNvSpPr>
          <p:nvPr>
            <p:ph type="ftr" sz="quarter" idx="11"/>
          </p:nvPr>
        </p:nvSpPr>
        <p:spPr/>
        <p:txBody>
          <a:bodyPr/>
          <a:lstStyle/>
          <a:p>
            <a:r>
              <a:rPr lang="en-US" smtClean="0"/>
              <a:t>www.technotips.co.in</a:t>
            </a:r>
            <a:endParaRPr lang="en-US"/>
          </a:p>
        </p:txBody>
      </p:sp>
      <p:sp>
        <p:nvSpPr>
          <p:cNvPr id="10" name="Slide Number Placeholder 9"/>
          <p:cNvSpPr>
            <a:spLocks noGrp="1"/>
          </p:cNvSpPr>
          <p:nvPr>
            <p:ph type="sldNum" sz="quarter" idx="12"/>
          </p:nvPr>
        </p:nvSpPr>
        <p:spPr/>
        <p:txBody>
          <a:bodyPr/>
          <a:lstStyle/>
          <a:p>
            <a:fld id="{4375DED0-DA1F-49B1-9339-1288C04B5D0C}" type="slidenum">
              <a:rPr lang="en-US" smtClean="0"/>
              <a:t>11</a:t>
            </a:fld>
            <a:endParaRPr lang="en-US"/>
          </a:p>
        </p:txBody>
      </p:sp>
    </p:spTree>
    <p:extLst>
      <p:ext uri="{BB962C8B-B14F-4D97-AF65-F5344CB8AC3E}">
        <p14:creationId xmlns:p14="http://schemas.microsoft.com/office/powerpoint/2010/main" val="17584422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400" y="0"/>
            <a:ext cx="3001370" cy="444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Value</a:t>
            </a:r>
            <a:endParaRPr lang="en-US" dirty="0">
              <a:solidFill>
                <a:schemeClr val="bg1"/>
              </a:solidFill>
            </a:endParaRPr>
          </a:p>
        </p:txBody>
      </p:sp>
      <p:sp>
        <p:nvSpPr>
          <p:cNvPr id="2" name="Date Placeholder 1"/>
          <p:cNvSpPr>
            <a:spLocks noGrp="1"/>
          </p:cNvSpPr>
          <p:nvPr>
            <p:ph type="dt" sz="half" idx="10"/>
          </p:nvPr>
        </p:nvSpPr>
        <p:spPr/>
        <p:txBody>
          <a:bodyPr/>
          <a:lstStyle/>
          <a:p>
            <a:fld id="{81657288-6A23-496A-B49D-C0892BB9B4AA}" type="datetime1">
              <a:rPr lang="en-US" smtClean="0"/>
              <a:t>2/9/2019</a:t>
            </a:fld>
            <a:endParaRPr lang="en-US"/>
          </a:p>
        </p:txBody>
      </p:sp>
      <p:sp>
        <p:nvSpPr>
          <p:cNvPr id="3" name="Footer Placeholder 2"/>
          <p:cNvSpPr>
            <a:spLocks noGrp="1"/>
          </p:cNvSpPr>
          <p:nvPr>
            <p:ph type="ftr" sz="quarter" idx="11"/>
          </p:nvPr>
        </p:nvSpPr>
        <p:spPr/>
        <p:txBody>
          <a:bodyPr/>
          <a:lstStyle/>
          <a:p>
            <a:r>
              <a:rPr lang="en-US" smtClean="0"/>
              <a:t>www.technotips.co.in</a:t>
            </a:r>
            <a:endParaRPr lang="en-US"/>
          </a:p>
        </p:txBody>
      </p:sp>
      <p:sp>
        <p:nvSpPr>
          <p:cNvPr id="9" name="Slide Number Placeholder 8"/>
          <p:cNvSpPr>
            <a:spLocks noGrp="1"/>
          </p:cNvSpPr>
          <p:nvPr>
            <p:ph type="sldNum" sz="quarter" idx="12"/>
          </p:nvPr>
        </p:nvSpPr>
        <p:spPr/>
        <p:txBody>
          <a:bodyPr/>
          <a:lstStyle/>
          <a:p>
            <a:fld id="{4375DED0-DA1F-49B1-9339-1288C04B5D0C}" type="slidenum">
              <a:rPr lang="en-US" smtClean="0"/>
              <a:t>12</a:t>
            </a:fld>
            <a:endParaRPr lang="en-US"/>
          </a:p>
        </p:txBody>
      </p:sp>
      <p:sp>
        <p:nvSpPr>
          <p:cNvPr id="12" name="TextBox 11"/>
          <p:cNvSpPr txBox="1"/>
          <p:nvPr/>
        </p:nvSpPr>
        <p:spPr>
          <a:xfrm>
            <a:off x="609600" y="1295400"/>
            <a:ext cx="3200400" cy="3416320"/>
          </a:xfrm>
          <a:prstGeom prst="rect">
            <a:avLst/>
          </a:prstGeom>
          <a:noFill/>
        </p:spPr>
        <p:txBody>
          <a:bodyPr wrap="square" rtlCol="0">
            <a:spAutoFit/>
          </a:bodyPr>
          <a:lstStyle/>
          <a:p>
            <a:r>
              <a:rPr lang="en-US" dirty="0" smtClean="0"/>
              <a:t>In a centralized system transactions are maintained in centralized ledger , which is managed and protected by a central authority. For example a Bank , the bank has a ledger which is not visible to the outside world. The ledger gets updated when customer carry out transactions   </a:t>
            </a:r>
            <a:endParaRPr lang="en-US" dirty="0"/>
          </a:p>
        </p:txBody>
      </p:sp>
      <p:sp>
        <p:nvSpPr>
          <p:cNvPr id="11" name="Rectangle 10"/>
          <p:cNvSpPr/>
          <p:nvPr/>
        </p:nvSpPr>
        <p:spPr>
          <a:xfrm>
            <a:off x="42365" y="502374"/>
            <a:ext cx="3001370" cy="444319"/>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solidFill>
                  <a:schemeClr val="bg1"/>
                </a:solidFill>
              </a:rPr>
              <a:t>Traditional Ledger</a:t>
            </a:r>
            <a:endParaRPr lang="en-US" dirty="0">
              <a:solidFill>
                <a:schemeClr val="bg1"/>
              </a:solidFill>
            </a:endParaRPr>
          </a:p>
        </p:txBody>
      </p:sp>
      <p:sp>
        <p:nvSpPr>
          <p:cNvPr id="13" name="Rectangle 12"/>
          <p:cNvSpPr/>
          <p:nvPr/>
        </p:nvSpPr>
        <p:spPr>
          <a:xfrm>
            <a:off x="5617029" y="443138"/>
            <a:ext cx="3001370" cy="444319"/>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solidFill>
                  <a:schemeClr val="bg1"/>
                </a:solidFill>
              </a:rPr>
              <a:t>Distributed Ledger</a:t>
            </a:r>
            <a:endParaRPr lang="en-US" dirty="0">
              <a:solidFill>
                <a:schemeClr val="bg1"/>
              </a:solidFill>
            </a:endParaRPr>
          </a:p>
        </p:txBody>
      </p:sp>
      <p:sp>
        <p:nvSpPr>
          <p:cNvPr id="15" name="TextBox 14"/>
          <p:cNvSpPr txBox="1"/>
          <p:nvPr/>
        </p:nvSpPr>
        <p:spPr>
          <a:xfrm>
            <a:off x="3944257" y="401367"/>
            <a:ext cx="1143000" cy="646331"/>
          </a:xfrm>
          <a:prstGeom prst="rect">
            <a:avLst/>
          </a:prstGeom>
          <a:noFill/>
        </p:spPr>
        <p:txBody>
          <a:bodyPr wrap="square" rtlCol="0">
            <a:spAutoFit/>
          </a:bodyPr>
          <a:lstStyle/>
          <a:p>
            <a:r>
              <a:rPr lang="en-US" sz="3600" dirty="0" smtClean="0"/>
              <a:t>Vs.</a:t>
            </a:r>
            <a:endParaRPr lang="en-US" sz="3600" dirty="0"/>
          </a:p>
        </p:txBody>
      </p:sp>
      <p:sp>
        <p:nvSpPr>
          <p:cNvPr id="16" name="TextBox 15"/>
          <p:cNvSpPr txBox="1"/>
          <p:nvPr/>
        </p:nvSpPr>
        <p:spPr>
          <a:xfrm>
            <a:off x="4419600" y="1333500"/>
            <a:ext cx="4131034" cy="3693319"/>
          </a:xfrm>
          <a:prstGeom prst="rect">
            <a:avLst/>
          </a:prstGeom>
          <a:noFill/>
        </p:spPr>
        <p:txBody>
          <a:bodyPr wrap="square" rtlCol="0">
            <a:spAutoFit/>
          </a:bodyPr>
          <a:lstStyle/>
          <a:p>
            <a:r>
              <a:rPr lang="en-US" dirty="0" smtClean="0"/>
              <a:t>In the distributed ledger peers in the network have copy of the ledger. Peers can use copy of the ledger for reading of the transactions and initiate new transaction. The distributed ledger technology keeps data consistent across the network. Nodes in the network can independently validate the  data in the ledger. Node does not need to trust any outside entity to validate the transactions authority   </a:t>
            </a:r>
            <a:endParaRPr lang="en-US" dirty="0"/>
          </a:p>
        </p:txBody>
      </p:sp>
    </p:spTree>
    <p:extLst>
      <p:ext uri="{BB962C8B-B14F-4D97-AF65-F5344CB8AC3E}">
        <p14:creationId xmlns:p14="http://schemas.microsoft.com/office/powerpoint/2010/main" val="10807385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3001370" cy="10668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solidFill>
                  <a:schemeClr val="bg1"/>
                </a:solidFill>
              </a:rPr>
              <a:t>Distributed Ledger</a:t>
            </a:r>
            <a:endParaRPr lang="en-US" dirty="0">
              <a:solidFill>
                <a:schemeClr val="bg1"/>
              </a:solidFill>
            </a:endParaRPr>
          </a:p>
        </p:txBody>
      </p:sp>
      <p:sp>
        <p:nvSpPr>
          <p:cNvPr id="7" name="Rectangle 6"/>
          <p:cNvSpPr/>
          <p:nvPr/>
        </p:nvSpPr>
        <p:spPr>
          <a:xfrm>
            <a:off x="152400" y="2667000"/>
            <a:ext cx="1752600" cy="163195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pic>
        <p:nvPicPr>
          <p:cNvPr id="8" name="Content Placeholder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418" y="3470275"/>
            <a:ext cx="786563" cy="755650"/>
          </a:xfrm>
          <a:prstGeom prst="rect">
            <a:avLst/>
          </a:prstGeom>
        </p:spPr>
      </p:pic>
      <p:sp>
        <p:nvSpPr>
          <p:cNvPr id="9" name="TextBox 8"/>
          <p:cNvSpPr txBox="1"/>
          <p:nvPr/>
        </p:nvSpPr>
        <p:spPr>
          <a:xfrm>
            <a:off x="142274" y="2688113"/>
            <a:ext cx="1762726" cy="338554"/>
          </a:xfrm>
          <a:prstGeom prst="rect">
            <a:avLst/>
          </a:prstGeom>
          <a:noFill/>
        </p:spPr>
        <p:txBody>
          <a:bodyPr wrap="square" rtlCol="0">
            <a:spAutoFit/>
          </a:bodyPr>
          <a:lstStyle/>
          <a:p>
            <a:r>
              <a:rPr lang="en-US" sz="1600" b="1" dirty="0" smtClean="0">
                <a:solidFill>
                  <a:srgbClr val="FF0000"/>
                </a:solidFill>
              </a:rPr>
              <a:t>Institution A</a:t>
            </a:r>
            <a:endParaRPr lang="en-US" sz="1600" b="1" dirty="0">
              <a:solidFill>
                <a:srgbClr val="FF0000"/>
              </a:solidFill>
            </a:endParaRPr>
          </a:p>
        </p:txBody>
      </p:sp>
      <p:sp>
        <p:nvSpPr>
          <p:cNvPr id="10" name="Rectangle 9"/>
          <p:cNvSpPr/>
          <p:nvPr/>
        </p:nvSpPr>
        <p:spPr>
          <a:xfrm>
            <a:off x="6172200" y="228600"/>
            <a:ext cx="2362200" cy="1447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pic>
        <p:nvPicPr>
          <p:cNvPr id="11" name="Content Placeholder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07617" y="603021"/>
            <a:ext cx="786563" cy="755650"/>
          </a:xfrm>
          <a:prstGeom prst="rect">
            <a:avLst/>
          </a:prstGeom>
        </p:spPr>
      </p:pic>
      <p:sp>
        <p:nvSpPr>
          <p:cNvPr id="12" name="TextBox 11"/>
          <p:cNvSpPr txBox="1"/>
          <p:nvPr/>
        </p:nvSpPr>
        <p:spPr>
          <a:xfrm>
            <a:off x="6172200" y="302567"/>
            <a:ext cx="2209800" cy="338554"/>
          </a:xfrm>
          <a:prstGeom prst="rect">
            <a:avLst/>
          </a:prstGeom>
          <a:noFill/>
        </p:spPr>
        <p:txBody>
          <a:bodyPr wrap="square" rtlCol="0">
            <a:spAutoFit/>
          </a:bodyPr>
          <a:lstStyle/>
          <a:p>
            <a:r>
              <a:rPr lang="en-US" sz="1600" b="1" dirty="0" smtClean="0">
                <a:solidFill>
                  <a:srgbClr val="FF0000"/>
                </a:solidFill>
              </a:rPr>
              <a:t>Institution B</a:t>
            </a:r>
            <a:endParaRPr lang="en-US" sz="1600" b="1" dirty="0">
              <a:solidFill>
                <a:srgbClr val="FF0000"/>
              </a:solidFill>
            </a:endParaRPr>
          </a:p>
        </p:txBody>
      </p:sp>
      <p:sp>
        <p:nvSpPr>
          <p:cNvPr id="13" name="Rectangle 12"/>
          <p:cNvSpPr/>
          <p:nvPr/>
        </p:nvSpPr>
        <p:spPr>
          <a:xfrm>
            <a:off x="6629400" y="4796736"/>
            <a:ext cx="2311400" cy="14688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pic>
        <p:nvPicPr>
          <p:cNvPr id="14" name="Content Placeholder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5437" y="5438948"/>
            <a:ext cx="786563" cy="755650"/>
          </a:xfrm>
          <a:prstGeom prst="rect">
            <a:avLst/>
          </a:prstGeom>
        </p:spPr>
      </p:pic>
      <p:sp>
        <p:nvSpPr>
          <p:cNvPr id="15" name="TextBox 14"/>
          <p:cNvSpPr txBox="1"/>
          <p:nvPr/>
        </p:nvSpPr>
        <p:spPr>
          <a:xfrm>
            <a:off x="6629400" y="4839815"/>
            <a:ext cx="2209800" cy="338554"/>
          </a:xfrm>
          <a:prstGeom prst="rect">
            <a:avLst/>
          </a:prstGeom>
          <a:noFill/>
        </p:spPr>
        <p:txBody>
          <a:bodyPr wrap="square" rtlCol="0">
            <a:spAutoFit/>
          </a:bodyPr>
          <a:lstStyle/>
          <a:p>
            <a:r>
              <a:rPr lang="en-US" sz="1600" b="1" dirty="0" smtClean="0">
                <a:solidFill>
                  <a:srgbClr val="FF0000"/>
                </a:solidFill>
              </a:rPr>
              <a:t>Institution C</a:t>
            </a:r>
            <a:endParaRPr lang="en-US" sz="1600" b="1" dirty="0">
              <a:solidFill>
                <a:srgbClr val="FF0000"/>
              </a:solidFill>
            </a:endParaRPr>
          </a:p>
        </p:txBody>
      </p:sp>
      <p:sp>
        <p:nvSpPr>
          <p:cNvPr id="23" name="Oval 22"/>
          <p:cNvSpPr/>
          <p:nvPr/>
        </p:nvSpPr>
        <p:spPr>
          <a:xfrm>
            <a:off x="9601200" y="4291955"/>
            <a:ext cx="3048000" cy="252224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8214" y="2367383"/>
            <a:ext cx="685800" cy="641460"/>
          </a:xfrm>
          <a:prstGeom prst="rect">
            <a:avLst/>
          </a:prstGeom>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57989" y="1006017"/>
            <a:ext cx="606719" cy="567492"/>
          </a:xfrm>
          <a:prstGeom prst="rect">
            <a:avLst/>
          </a:prstGeom>
        </p:spPr>
      </p:pic>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49026" y="3026667"/>
            <a:ext cx="685800" cy="641460"/>
          </a:xfrm>
          <a:prstGeom prst="rect">
            <a:avLst/>
          </a:prstGeom>
        </p:spPr>
      </p:pic>
      <p:sp>
        <p:nvSpPr>
          <p:cNvPr id="2" name="Date Placeholder 1"/>
          <p:cNvSpPr>
            <a:spLocks noGrp="1"/>
          </p:cNvSpPr>
          <p:nvPr>
            <p:ph type="dt" sz="half" idx="10"/>
          </p:nvPr>
        </p:nvSpPr>
        <p:spPr/>
        <p:txBody>
          <a:bodyPr/>
          <a:lstStyle/>
          <a:p>
            <a:fld id="{E4F25F56-A372-4C2C-A903-1951AAD306E3}" type="datetime1">
              <a:rPr lang="en-US" smtClean="0"/>
              <a:t>2/9/2019</a:t>
            </a:fld>
            <a:endParaRPr lang="en-US"/>
          </a:p>
        </p:txBody>
      </p:sp>
      <p:sp>
        <p:nvSpPr>
          <p:cNvPr id="3" name="Footer Placeholder 2"/>
          <p:cNvSpPr>
            <a:spLocks noGrp="1"/>
          </p:cNvSpPr>
          <p:nvPr>
            <p:ph type="ftr" sz="quarter" idx="11"/>
          </p:nvPr>
        </p:nvSpPr>
        <p:spPr/>
        <p:txBody>
          <a:bodyPr/>
          <a:lstStyle/>
          <a:p>
            <a:r>
              <a:rPr lang="en-US" smtClean="0"/>
              <a:t>www.technotips.co.in</a:t>
            </a:r>
            <a:endParaRPr lang="en-US"/>
          </a:p>
        </p:txBody>
      </p:sp>
      <p:sp>
        <p:nvSpPr>
          <p:cNvPr id="4" name="Slide Number Placeholder 3"/>
          <p:cNvSpPr>
            <a:spLocks noGrp="1"/>
          </p:cNvSpPr>
          <p:nvPr>
            <p:ph type="sldNum" sz="quarter" idx="12"/>
          </p:nvPr>
        </p:nvSpPr>
        <p:spPr/>
        <p:txBody>
          <a:bodyPr/>
          <a:lstStyle/>
          <a:p>
            <a:fld id="{4375DED0-DA1F-49B1-9339-1288C04B5D0C}" type="slidenum">
              <a:rPr lang="en-US" smtClean="0"/>
              <a:t>13</a:t>
            </a:fld>
            <a:endParaRPr lang="en-US"/>
          </a:p>
        </p:txBody>
      </p:sp>
      <p:sp>
        <p:nvSpPr>
          <p:cNvPr id="19" name="Oval 18"/>
          <p:cNvSpPr/>
          <p:nvPr/>
        </p:nvSpPr>
        <p:spPr>
          <a:xfrm>
            <a:off x="3360560" y="2279197"/>
            <a:ext cx="2686079" cy="2519573"/>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Reconciliation</a:t>
            </a:r>
          </a:p>
          <a:p>
            <a:pPr algn="ctr"/>
            <a:r>
              <a:rPr lang="en-US" dirty="0"/>
              <a:t>Intermediaries</a:t>
            </a:r>
          </a:p>
          <a:p>
            <a:pPr algn="ctr"/>
            <a:r>
              <a:rPr lang="en-US" dirty="0"/>
              <a:t>Processes</a:t>
            </a:r>
          </a:p>
        </p:txBody>
      </p:sp>
      <p:sp>
        <p:nvSpPr>
          <p:cNvPr id="22" name="Rectangle 21"/>
          <p:cNvSpPr/>
          <p:nvPr/>
        </p:nvSpPr>
        <p:spPr>
          <a:xfrm>
            <a:off x="5697152" y="3733800"/>
            <a:ext cx="1503748" cy="7280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Ledger</a:t>
            </a:r>
            <a:endParaRPr lang="en-US" dirty="0"/>
          </a:p>
        </p:txBody>
      </p:sp>
      <p:sp>
        <p:nvSpPr>
          <p:cNvPr id="28" name="Rectangle 27"/>
          <p:cNvSpPr/>
          <p:nvPr/>
        </p:nvSpPr>
        <p:spPr>
          <a:xfrm>
            <a:off x="2249496" y="3120082"/>
            <a:ext cx="1503748" cy="7280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Ledger</a:t>
            </a:r>
            <a:endParaRPr lang="en-US" dirty="0"/>
          </a:p>
        </p:txBody>
      </p:sp>
      <p:sp>
        <p:nvSpPr>
          <p:cNvPr id="29" name="Rectangle 28"/>
          <p:cNvSpPr/>
          <p:nvPr/>
        </p:nvSpPr>
        <p:spPr>
          <a:xfrm>
            <a:off x="4668452" y="1896595"/>
            <a:ext cx="1503748" cy="7280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Ledger</a:t>
            </a:r>
            <a:endParaRPr lang="en-US" dirty="0"/>
          </a:p>
        </p:txBody>
      </p:sp>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1134" y="4877915"/>
            <a:ext cx="884929" cy="1443038"/>
          </a:xfrm>
          <a:prstGeom prst="rect">
            <a:avLst/>
          </a:prstGeom>
        </p:spPr>
      </p:pic>
    </p:spTree>
    <p:extLst>
      <p:ext uri="{BB962C8B-B14F-4D97-AF65-F5344CB8AC3E}">
        <p14:creationId xmlns:p14="http://schemas.microsoft.com/office/powerpoint/2010/main" val="39560998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2362200"/>
            <a:ext cx="2447925" cy="1866900"/>
          </a:xfrm>
        </p:spPr>
      </p:pic>
      <p:sp>
        <p:nvSpPr>
          <p:cNvPr id="4" name="Rectangle 3"/>
          <p:cNvSpPr/>
          <p:nvPr/>
        </p:nvSpPr>
        <p:spPr>
          <a:xfrm>
            <a:off x="21771" y="36286"/>
            <a:ext cx="2416629" cy="87811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solidFill>
                  <a:schemeClr val="bg1"/>
                </a:solidFill>
              </a:rPr>
              <a:t>R3 Consortium</a:t>
            </a:r>
            <a:endParaRPr lang="en-US" dirty="0">
              <a:solidFill>
                <a:schemeClr val="bg1"/>
              </a:solidFill>
            </a:endParaRPr>
          </a:p>
        </p:txBody>
      </p:sp>
      <p:sp>
        <p:nvSpPr>
          <p:cNvPr id="6" name="TextBox 5"/>
          <p:cNvSpPr txBox="1"/>
          <p:nvPr/>
        </p:nvSpPr>
        <p:spPr>
          <a:xfrm>
            <a:off x="3200400" y="2586335"/>
            <a:ext cx="5715000" cy="1938992"/>
          </a:xfrm>
          <a:prstGeom prst="rect">
            <a:avLst/>
          </a:prstGeom>
          <a:noFill/>
        </p:spPr>
        <p:txBody>
          <a:bodyPr wrap="square" rtlCol="0">
            <a:spAutoFit/>
          </a:bodyPr>
          <a:lstStyle/>
          <a:p>
            <a:r>
              <a:rPr lang="en-US" sz="4000" dirty="0" err="1" smtClean="0"/>
              <a:t>Corda</a:t>
            </a:r>
            <a:r>
              <a:rPr lang="en-US" sz="4000" dirty="0" smtClean="0"/>
              <a:t>: Designed for Commerce , Engineered for Deployment</a:t>
            </a:r>
            <a:endParaRPr lang="en-US" sz="4000" dirty="0"/>
          </a:p>
        </p:txBody>
      </p:sp>
      <p:sp>
        <p:nvSpPr>
          <p:cNvPr id="7" name="TextBox 6"/>
          <p:cNvSpPr txBox="1"/>
          <p:nvPr/>
        </p:nvSpPr>
        <p:spPr>
          <a:xfrm>
            <a:off x="609600" y="5486400"/>
            <a:ext cx="5448300" cy="707886"/>
          </a:xfrm>
          <a:prstGeom prst="rect">
            <a:avLst/>
          </a:prstGeom>
          <a:noFill/>
        </p:spPr>
        <p:txBody>
          <a:bodyPr wrap="square" rtlCol="0">
            <a:spAutoFit/>
          </a:bodyPr>
          <a:lstStyle/>
          <a:p>
            <a:r>
              <a:rPr lang="en-US" sz="4000" b="1" dirty="0" smtClean="0">
                <a:solidFill>
                  <a:schemeClr val="accent1">
                    <a:lumMod val="75000"/>
                  </a:schemeClr>
                </a:solidFill>
              </a:rPr>
              <a:t>http://www.r3cev.com</a:t>
            </a:r>
            <a:endParaRPr lang="en-US" sz="4000" b="1" dirty="0">
              <a:solidFill>
                <a:schemeClr val="accent1">
                  <a:lumMod val="75000"/>
                </a:schemeClr>
              </a:solidFill>
            </a:endParaRPr>
          </a:p>
        </p:txBody>
      </p:sp>
      <p:sp>
        <p:nvSpPr>
          <p:cNvPr id="2" name="Date Placeholder 1"/>
          <p:cNvSpPr>
            <a:spLocks noGrp="1"/>
          </p:cNvSpPr>
          <p:nvPr>
            <p:ph type="dt" sz="half" idx="10"/>
          </p:nvPr>
        </p:nvSpPr>
        <p:spPr/>
        <p:txBody>
          <a:bodyPr/>
          <a:lstStyle/>
          <a:p>
            <a:fld id="{E98A4B39-9B08-4E09-A76A-CDBB26C018B2}" type="datetime1">
              <a:rPr lang="en-US" smtClean="0"/>
              <a:t>2/9/2019</a:t>
            </a:fld>
            <a:endParaRPr lang="en-US"/>
          </a:p>
        </p:txBody>
      </p:sp>
      <p:sp>
        <p:nvSpPr>
          <p:cNvPr id="3" name="Footer Placeholder 2"/>
          <p:cNvSpPr>
            <a:spLocks noGrp="1"/>
          </p:cNvSpPr>
          <p:nvPr>
            <p:ph type="ftr" sz="quarter" idx="11"/>
          </p:nvPr>
        </p:nvSpPr>
        <p:spPr/>
        <p:txBody>
          <a:bodyPr/>
          <a:lstStyle/>
          <a:p>
            <a:r>
              <a:rPr lang="en-US" smtClean="0"/>
              <a:t>www.technotips.co.in</a:t>
            </a:r>
            <a:endParaRPr lang="en-US"/>
          </a:p>
        </p:txBody>
      </p:sp>
      <p:sp>
        <p:nvSpPr>
          <p:cNvPr id="8" name="Slide Number Placeholder 7"/>
          <p:cNvSpPr>
            <a:spLocks noGrp="1"/>
          </p:cNvSpPr>
          <p:nvPr>
            <p:ph type="sldNum" sz="quarter" idx="12"/>
          </p:nvPr>
        </p:nvSpPr>
        <p:spPr/>
        <p:txBody>
          <a:bodyPr/>
          <a:lstStyle/>
          <a:p>
            <a:fld id="{4375DED0-DA1F-49B1-9339-1288C04B5D0C}" type="slidenum">
              <a:rPr lang="en-US" smtClean="0"/>
              <a:t>14</a:t>
            </a:fld>
            <a:endParaRPr lang="en-US"/>
          </a:p>
        </p:txBody>
      </p:sp>
    </p:spTree>
    <p:extLst>
      <p:ext uri="{BB962C8B-B14F-4D97-AF65-F5344CB8AC3E}">
        <p14:creationId xmlns:p14="http://schemas.microsoft.com/office/powerpoint/2010/main" val="36328206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001370" cy="533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solidFill>
                  <a:schemeClr val="bg1"/>
                </a:solidFill>
              </a:rPr>
              <a:t>Blocks &amp; Chaining</a:t>
            </a:r>
            <a:endParaRPr lang="en-US" dirty="0">
              <a:solidFill>
                <a:schemeClr val="bg1"/>
              </a:solidFill>
            </a:endParaRPr>
          </a:p>
        </p:txBody>
      </p:sp>
      <p:sp>
        <p:nvSpPr>
          <p:cNvPr id="6" name="TextBox 5"/>
          <p:cNvSpPr txBox="1"/>
          <p:nvPr/>
        </p:nvSpPr>
        <p:spPr>
          <a:xfrm>
            <a:off x="228600" y="807889"/>
            <a:ext cx="7162800" cy="461665"/>
          </a:xfrm>
          <a:prstGeom prst="rect">
            <a:avLst/>
          </a:prstGeom>
          <a:noFill/>
        </p:spPr>
        <p:txBody>
          <a:bodyPr wrap="square" rtlCol="0">
            <a:spAutoFit/>
          </a:bodyPr>
          <a:lstStyle/>
          <a:p>
            <a:pPr marL="285750" indent="-285750">
              <a:buFont typeface="Arial" pitchFamily="34" charset="0"/>
              <a:buChar char="•"/>
            </a:pPr>
            <a:r>
              <a:rPr lang="en-US" sz="2400" dirty="0" smtClean="0"/>
              <a:t>Tradition Transaction  has CRUD Operations</a:t>
            </a:r>
            <a:endParaRPr lang="en-US" sz="2400" dirty="0"/>
          </a:p>
        </p:txBody>
      </p:sp>
      <p:sp>
        <p:nvSpPr>
          <p:cNvPr id="7" name="TextBox 6"/>
          <p:cNvSpPr txBox="1"/>
          <p:nvPr/>
        </p:nvSpPr>
        <p:spPr>
          <a:xfrm>
            <a:off x="1143000" y="1312652"/>
            <a:ext cx="1315358" cy="369332"/>
          </a:xfrm>
          <a:prstGeom prst="rect">
            <a:avLst/>
          </a:prstGeom>
          <a:noFill/>
        </p:spPr>
        <p:txBody>
          <a:bodyPr wrap="square" rtlCol="0">
            <a:spAutoFit/>
          </a:bodyPr>
          <a:lstStyle/>
          <a:p>
            <a:pPr marL="285750" indent="-285750">
              <a:buFont typeface="Arial" pitchFamily="34" charset="0"/>
              <a:buChar char="•"/>
            </a:pPr>
            <a:r>
              <a:rPr lang="en-US" dirty="0" smtClean="0"/>
              <a:t>Create</a:t>
            </a:r>
            <a:endParaRPr lang="en-US" dirty="0"/>
          </a:p>
        </p:txBody>
      </p:sp>
      <p:sp>
        <p:nvSpPr>
          <p:cNvPr id="8" name="TextBox 7"/>
          <p:cNvSpPr txBox="1"/>
          <p:nvPr/>
        </p:nvSpPr>
        <p:spPr>
          <a:xfrm>
            <a:off x="2476501" y="1313434"/>
            <a:ext cx="1570944" cy="369332"/>
          </a:xfrm>
          <a:prstGeom prst="rect">
            <a:avLst/>
          </a:prstGeom>
          <a:noFill/>
        </p:spPr>
        <p:txBody>
          <a:bodyPr wrap="square" rtlCol="0">
            <a:spAutoFit/>
          </a:bodyPr>
          <a:lstStyle/>
          <a:p>
            <a:pPr marL="285750" indent="-285750">
              <a:buFont typeface="Arial" pitchFamily="34" charset="0"/>
              <a:buChar char="•"/>
            </a:pPr>
            <a:r>
              <a:rPr lang="en-US" dirty="0" smtClean="0"/>
              <a:t>Retrieve</a:t>
            </a:r>
            <a:endParaRPr lang="en-US" dirty="0"/>
          </a:p>
        </p:txBody>
      </p:sp>
      <p:sp>
        <p:nvSpPr>
          <p:cNvPr id="9" name="TextBox 8"/>
          <p:cNvSpPr txBox="1"/>
          <p:nvPr/>
        </p:nvSpPr>
        <p:spPr>
          <a:xfrm>
            <a:off x="4047445" y="1323038"/>
            <a:ext cx="1419226" cy="369332"/>
          </a:xfrm>
          <a:prstGeom prst="rect">
            <a:avLst/>
          </a:prstGeom>
          <a:noFill/>
        </p:spPr>
        <p:txBody>
          <a:bodyPr wrap="square" rtlCol="0">
            <a:spAutoFit/>
          </a:bodyPr>
          <a:lstStyle/>
          <a:p>
            <a:pPr marL="285750" indent="-285750">
              <a:buFont typeface="Arial" pitchFamily="34" charset="0"/>
              <a:buChar char="•"/>
            </a:pPr>
            <a:r>
              <a:rPr lang="en-US" dirty="0" smtClean="0"/>
              <a:t>Update</a:t>
            </a:r>
            <a:endParaRPr lang="en-US" dirty="0"/>
          </a:p>
        </p:txBody>
      </p:sp>
      <p:sp>
        <p:nvSpPr>
          <p:cNvPr id="10" name="TextBox 9"/>
          <p:cNvSpPr txBox="1"/>
          <p:nvPr/>
        </p:nvSpPr>
        <p:spPr>
          <a:xfrm>
            <a:off x="5466671" y="1323038"/>
            <a:ext cx="1333500" cy="369332"/>
          </a:xfrm>
          <a:prstGeom prst="rect">
            <a:avLst/>
          </a:prstGeom>
          <a:noFill/>
        </p:spPr>
        <p:txBody>
          <a:bodyPr wrap="square" rtlCol="0">
            <a:spAutoFit/>
          </a:bodyPr>
          <a:lstStyle/>
          <a:p>
            <a:pPr marL="285750" indent="-285750">
              <a:buFont typeface="Arial" pitchFamily="34" charset="0"/>
              <a:buChar char="•"/>
            </a:pPr>
            <a:r>
              <a:rPr lang="en-US" dirty="0" smtClean="0"/>
              <a:t>Delete</a:t>
            </a:r>
            <a:endParaRPr lang="en-US" dirty="0"/>
          </a:p>
        </p:txBody>
      </p:sp>
      <p:sp>
        <p:nvSpPr>
          <p:cNvPr id="11" name="TextBox 10"/>
          <p:cNvSpPr txBox="1"/>
          <p:nvPr/>
        </p:nvSpPr>
        <p:spPr>
          <a:xfrm>
            <a:off x="269879" y="1836002"/>
            <a:ext cx="7162800" cy="830997"/>
          </a:xfrm>
          <a:prstGeom prst="rect">
            <a:avLst/>
          </a:prstGeom>
          <a:noFill/>
        </p:spPr>
        <p:txBody>
          <a:bodyPr wrap="square" rtlCol="0">
            <a:spAutoFit/>
          </a:bodyPr>
          <a:lstStyle/>
          <a:p>
            <a:pPr marL="285750" indent="-285750">
              <a:buFont typeface="Arial" pitchFamily="34" charset="0"/>
              <a:buChar char="•"/>
            </a:pPr>
            <a:r>
              <a:rPr lang="en-US" sz="2400" dirty="0" smtClean="0"/>
              <a:t>In </a:t>
            </a:r>
            <a:r>
              <a:rPr lang="en-US" sz="2400" dirty="0" err="1" smtClean="0"/>
              <a:t>Blockchain</a:t>
            </a:r>
            <a:r>
              <a:rPr lang="en-US" sz="2400" dirty="0" smtClean="0"/>
              <a:t> Transactional Data Added to the Ledger  CANNOT be Updated or Delete</a:t>
            </a:r>
            <a:endParaRPr lang="en-US" sz="2400" dirty="0"/>
          </a:p>
        </p:txBody>
      </p:sp>
      <p:sp>
        <p:nvSpPr>
          <p:cNvPr id="12" name="Rounded Rectangle 11"/>
          <p:cNvSpPr/>
          <p:nvPr/>
        </p:nvSpPr>
        <p:spPr>
          <a:xfrm>
            <a:off x="315686" y="2830286"/>
            <a:ext cx="1418318" cy="3505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3" name="Rounded Rectangle 12"/>
          <p:cNvSpPr/>
          <p:nvPr/>
        </p:nvSpPr>
        <p:spPr>
          <a:xfrm>
            <a:off x="2570388" y="2811755"/>
            <a:ext cx="1544412" cy="359910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4" name="Rounded Rectangle 13"/>
          <p:cNvSpPr/>
          <p:nvPr/>
        </p:nvSpPr>
        <p:spPr>
          <a:xfrm>
            <a:off x="4788130" y="2797240"/>
            <a:ext cx="1608364" cy="3505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6" name="TextBox 15"/>
          <p:cNvSpPr txBox="1"/>
          <p:nvPr/>
        </p:nvSpPr>
        <p:spPr>
          <a:xfrm>
            <a:off x="507092" y="3200400"/>
            <a:ext cx="1315358" cy="307777"/>
          </a:xfrm>
          <a:prstGeom prst="rect">
            <a:avLst/>
          </a:prstGeom>
          <a:noFill/>
        </p:spPr>
        <p:txBody>
          <a:bodyPr wrap="square" rtlCol="0">
            <a:spAutoFit/>
          </a:bodyPr>
          <a:lstStyle/>
          <a:p>
            <a:r>
              <a:rPr lang="en-US" sz="1400" dirty="0" smtClean="0"/>
              <a:t>Index:</a:t>
            </a:r>
            <a:r>
              <a:rPr lang="en-US" sz="1400" dirty="0" smtClean="0">
                <a:solidFill>
                  <a:srgbClr val="FF0000"/>
                </a:solidFill>
              </a:rPr>
              <a:t>0</a:t>
            </a:r>
            <a:endParaRPr lang="en-US" sz="1400" dirty="0">
              <a:solidFill>
                <a:srgbClr val="FF0000"/>
              </a:solidFill>
            </a:endParaRPr>
          </a:p>
        </p:txBody>
      </p:sp>
      <p:sp>
        <p:nvSpPr>
          <p:cNvPr id="17" name="TextBox 16"/>
          <p:cNvSpPr txBox="1"/>
          <p:nvPr/>
        </p:nvSpPr>
        <p:spPr>
          <a:xfrm>
            <a:off x="315686" y="3543941"/>
            <a:ext cx="1466850" cy="307777"/>
          </a:xfrm>
          <a:prstGeom prst="rect">
            <a:avLst/>
          </a:prstGeom>
          <a:noFill/>
        </p:spPr>
        <p:txBody>
          <a:bodyPr wrap="square" rtlCol="0">
            <a:spAutoFit/>
          </a:bodyPr>
          <a:lstStyle/>
          <a:p>
            <a:r>
              <a:rPr lang="en-US" sz="1400" dirty="0" smtClean="0"/>
              <a:t>Timestamp</a:t>
            </a:r>
            <a:r>
              <a:rPr lang="en-US" sz="1400" b="1" dirty="0" smtClean="0">
                <a:solidFill>
                  <a:srgbClr val="FF0000"/>
                </a:solidFill>
              </a:rPr>
              <a:t>:..</a:t>
            </a:r>
            <a:endParaRPr lang="en-US" sz="1400" b="1" dirty="0">
              <a:solidFill>
                <a:srgbClr val="FF0000"/>
              </a:solidFill>
            </a:endParaRPr>
          </a:p>
        </p:txBody>
      </p:sp>
      <p:sp>
        <p:nvSpPr>
          <p:cNvPr id="18" name="TextBox 17"/>
          <p:cNvSpPr txBox="1"/>
          <p:nvPr/>
        </p:nvSpPr>
        <p:spPr>
          <a:xfrm>
            <a:off x="418646" y="4825218"/>
            <a:ext cx="1315358" cy="523220"/>
          </a:xfrm>
          <a:prstGeom prst="rect">
            <a:avLst/>
          </a:prstGeom>
          <a:noFill/>
        </p:spPr>
        <p:txBody>
          <a:bodyPr wrap="square" rtlCol="0">
            <a:spAutoFit/>
          </a:bodyPr>
          <a:lstStyle/>
          <a:p>
            <a:r>
              <a:rPr lang="en-US" sz="1400" dirty="0" smtClean="0"/>
              <a:t>PreviousHash:</a:t>
            </a:r>
            <a:r>
              <a:rPr lang="en-US" sz="1400" b="1" dirty="0" smtClean="0">
                <a:solidFill>
                  <a:srgbClr val="FF0000"/>
                </a:solidFill>
              </a:rPr>
              <a:t>0</a:t>
            </a:r>
            <a:endParaRPr lang="en-US" sz="1400" b="1" dirty="0">
              <a:solidFill>
                <a:srgbClr val="FF0000"/>
              </a:solidFill>
            </a:endParaRPr>
          </a:p>
        </p:txBody>
      </p:sp>
      <p:sp>
        <p:nvSpPr>
          <p:cNvPr id="19" name="TextBox 18"/>
          <p:cNvSpPr txBox="1"/>
          <p:nvPr/>
        </p:nvSpPr>
        <p:spPr>
          <a:xfrm>
            <a:off x="418646" y="4249450"/>
            <a:ext cx="1459594" cy="307777"/>
          </a:xfrm>
          <a:prstGeom prst="rect">
            <a:avLst/>
          </a:prstGeom>
          <a:noFill/>
        </p:spPr>
        <p:txBody>
          <a:bodyPr wrap="square" rtlCol="0">
            <a:spAutoFit/>
          </a:bodyPr>
          <a:lstStyle/>
          <a:p>
            <a:r>
              <a:rPr lang="en-US" sz="1400" dirty="0" smtClean="0"/>
              <a:t>Hash:</a:t>
            </a:r>
            <a:r>
              <a:rPr lang="en-US" sz="1400" b="1" dirty="0" smtClean="0">
                <a:solidFill>
                  <a:srgbClr val="FF0000"/>
                </a:solidFill>
              </a:rPr>
              <a:t>Block0</a:t>
            </a:r>
            <a:endParaRPr lang="en-US" sz="1400" b="1" dirty="0">
              <a:solidFill>
                <a:srgbClr val="FF0000"/>
              </a:solidFill>
            </a:endParaRPr>
          </a:p>
        </p:txBody>
      </p:sp>
      <p:sp>
        <p:nvSpPr>
          <p:cNvPr id="20" name="TextBox 19"/>
          <p:cNvSpPr txBox="1"/>
          <p:nvPr/>
        </p:nvSpPr>
        <p:spPr>
          <a:xfrm>
            <a:off x="464457" y="5587218"/>
            <a:ext cx="1315358" cy="307777"/>
          </a:xfrm>
          <a:prstGeom prst="rect">
            <a:avLst/>
          </a:prstGeom>
          <a:noFill/>
        </p:spPr>
        <p:txBody>
          <a:bodyPr wrap="square" rtlCol="0">
            <a:spAutoFit/>
          </a:bodyPr>
          <a:lstStyle/>
          <a:p>
            <a:r>
              <a:rPr lang="en-US" sz="1400" dirty="0" smtClean="0"/>
              <a:t>Data:….</a:t>
            </a:r>
            <a:endParaRPr lang="en-US" sz="1400" dirty="0"/>
          </a:p>
        </p:txBody>
      </p:sp>
      <p:sp>
        <p:nvSpPr>
          <p:cNvPr id="26" name="TextBox 25"/>
          <p:cNvSpPr txBox="1"/>
          <p:nvPr/>
        </p:nvSpPr>
        <p:spPr>
          <a:xfrm>
            <a:off x="2732088" y="3012497"/>
            <a:ext cx="1315358" cy="307777"/>
          </a:xfrm>
          <a:prstGeom prst="rect">
            <a:avLst/>
          </a:prstGeom>
          <a:noFill/>
        </p:spPr>
        <p:txBody>
          <a:bodyPr wrap="square" rtlCol="0">
            <a:spAutoFit/>
          </a:bodyPr>
          <a:lstStyle/>
          <a:p>
            <a:r>
              <a:rPr lang="en-US" sz="1400" dirty="0" smtClean="0"/>
              <a:t>Index:</a:t>
            </a:r>
            <a:r>
              <a:rPr lang="en-US" sz="1400" b="1" dirty="0" smtClean="0">
                <a:solidFill>
                  <a:srgbClr val="FF0000"/>
                </a:solidFill>
              </a:rPr>
              <a:t>1</a:t>
            </a:r>
            <a:endParaRPr lang="en-US" sz="1400" b="1" dirty="0">
              <a:solidFill>
                <a:srgbClr val="FF0000"/>
              </a:solidFill>
            </a:endParaRPr>
          </a:p>
        </p:txBody>
      </p:sp>
      <p:sp>
        <p:nvSpPr>
          <p:cNvPr id="27" name="TextBox 26"/>
          <p:cNvSpPr txBox="1"/>
          <p:nvPr/>
        </p:nvSpPr>
        <p:spPr>
          <a:xfrm>
            <a:off x="2687637" y="3415844"/>
            <a:ext cx="1745798" cy="307777"/>
          </a:xfrm>
          <a:prstGeom prst="rect">
            <a:avLst/>
          </a:prstGeom>
          <a:noFill/>
        </p:spPr>
        <p:txBody>
          <a:bodyPr wrap="square" rtlCol="0">
            <a:spAutoFit/>
          </a:bodyPr>
          <a:lstStyle/>
          <a:p>
            <a:r>
              <a:rPr lang="en-US" sz="1400" dirty="0" smtClean="0"/>
              <a:t>Timestamp:</a:t>
            </a:r>
            <a:r>
              <a:rPr lang="en-US" sz="1400" b="1" dirty="0" smtClean="0">
                <a:solidFill>
                  <a:srgbClr val="FF0000"/>
                </a:solidFill>
              </a:rPr>
              <a:t>…</a:t>
            </a:r>
            <a:endParaRPr lang="en-US" sz="1400" b="1" dirty="0">
              <a:solidFill>
                <a:srgbClr val="FF0000"/>
              </a:solidFill>
            </a:endParaRPr>
          </a:p>
        </p:txBody>
      </p:sp>
      <p:sp>
        <p:nvSpPr>
          <p:cNvPr id="28" name="TextBox 27"/>
          <p:cNvSpPr txBox="1"/>
          <p:nvPr/>
        </p:nvSpPr>
        <p:spPr>
          <a:xfrm>
            <a:off x="2475368" y="4160907"/>
            <a:ext cx="1673680" cy="246221"/>
          </a:xfrm>
          <a:prstGeom prst="rect">
            <a:avLst/>
          </a:prstGeom>
          <a:noFill/>
        </p:spPr>
        <p:txBody>
          <a:bodyPr wrap="square" rtlCol="0">
            <a:spAutoFit/>
          </a:bodyPr>
          <a:lstStyle/>
          <a:p>
            <a:r>
              <a:rPr lang="en-US" sz="1000" dirty="0" smtClean="0"/>
              <a:t>PreviousHash: Hash#- 1</a:t>
            </a:r>
            <a:endParaRPr lang="en-US" sz="1000" dirty="0"/>
          </a:p>
        </p:txBody>
      </p:sp>
      <p:sp>
        <p:nvSpPr>
          <p:cNvPr id="29" name="TextBox 28"/>
          <p:cNvSpPr txBox="1"/>
          <p:nvPr/>
        </p:nvSpPr>
        <p:spPr>
          <a:xfrm>
            <a:off x="2730953" y="3772150"/>
            <a:ext cx="1745798" cy="307777"/>
          </a:xfrm>
          <a:prstGeom prst="rect">
            <a:avLst/>
          </a:prstGeom>
          <a:noFill/>
        </p:spPr>
        <p:txBody>
          <a:bodyPr wrap="square" rtlCol="0">
            <a:spAutoFit/>
          </a:bodyPr>
          <a:lstStyle/>
          <a:p>
            <a:r>
              <a:rPr lang="en-US" sz="1400" dirty="0" smtClean="0"/>
              <a:t>Hash:</a:t>
            </a:r>
            <a:r>
              <a:rPr lang="en-US" sz="1400" b="1" dirty="0" smtClean="0">
                <a:solidFill>
                  <a:srgbClr val="FF0000"/>
                </a:solidFill>
              </a:rPr>
              <a:t>Hash#</a:t>
            </a:r>
            <a:endParaRPr lang="en-US" sz="1400" b="1" dirty="0">
              <a:solidFill>
                <a:srgbClr val="FF0000"/>
              </a:solidFill>
            </a:endParaRPr>
          </a:p>
        </p:txBody>
      </p:sp>
      <p:sp>
        <p:nvSpPr>
          <p:cNvPr id="31" name="Rounded Rectangle 30"/>
          <p:cNvSpPr/>
          <p:nvPr/>
        </p:nvSpPr>
        <p:spPr>
          <a:xfrm>
            <a:off x="7363732" y="2797240"/>
            <a:ext cx="1608364" cy="3505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7" name="Rectangle 36"/>
          <p:cNvSpPr/>
          <p:nvPr/>
        </p:nvSpPr>
        <p:spPr>
          <a:xfrm>
            <a:off x="2834822" y="4527153"/>
            <a:ext cx="1047296" cy="46166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err="1" smtClean="0">
                <a:solidFill>
                  <a:srgbClr val="002060"/>
                </a:solidFill>
              </a:rPr>
              <a:t>Txn</a:t>
            </a:r>
            <a:r>
              <a:rPr lang="en-US" sz="1400" dirty="0" smtClean="0">
                <a:solidFill>
                  <a:srgbClr val="002060"/>
                </a:solidFill>
              </a:rPr>
              <a:t>…</a:t>
            </a:r>
            <a:endParaRPr lang="en-US" sz="1400" dirty="0">
              <a:solidFill>
                <a:srgbClr val="002060"/>
              </a:solidFill>
            </a:endParaRPr>
          </a:p>
        </p:txBody>
      </p:sp>
      <p:sp>
        <p:nvSpPr>
          <p:cNvPr id="38" name="Rectangle 37"/>
          <p:cNvSpPr/>
          <p:nvPr/>
        </p:nvSpPr>
        <p:spPr>
          <a:xfrm>
            <a:off x="2850245" y="5111930"/>
            <a:ext cx="1047296" cy="46166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err="1" smtClean="0">
                <a:solidFill>
                  <a:srgbClr val="002060"/>
                </a:solidFill>
              </a:rPr>
              <a:t>Txn</a:t>
            </a:r>
            <a:r>
              <a:rPr lang="en-US" sz="1400" dirty="0" smtClean="0">
                <a:solidFill>
                  <a:srgbClr val="002060"/>
                </a:solidFill>
              </a:rPr>
              <a:t>…</a:t>
            </a:r>
            <a:endParaRPr lang="en-US" sz="1400" dirty="0">
              <a:solidFill>
                <a:srgbClr val="002060"/>
              </a:solidFill>
            </a:endParaRPr>
          </a:p>
        </p:txBody>
      </p:sp>
      <p:sp>
        <p:nvSpPr>
          <p:cNvPr id="39" name="Rectangle 38"/>
          <p:cNvSpPr/>
          <p:nvPr/>
        </p:nvSpPr>
        <p:spPr>
          <a:xfrm>
            <a:off x="2850245" y="5653712"/>
            <a:ext cx="1047296" cy="46166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err="1" smtClean="0">
                <a:solidFill>
                  <a:srgbClr val="002060"/>
                </a:solidFill>
              </a:rPr>
              <a:t>Txn</a:t>
            </a:r>
            <a:r>
              <a:rPr lang="en-US" sz="1400" dirty="0" smtClean="0">
                <a:solidFill>
                  <a:srgbClr val="002060"/>
                </a:solidFill>
              </a:rPr>
              <a:t>…</a:t>
            </a:r>
            <a:endParaRPr lang="en-US" sz="1400" dirty="0">
              <a:solidFill>
                <a:srgbClr val="002060"/>
              </a:solidFill>
            </a:endParaRPr>
          </a:p>
        </p:txBody>
      </p:sp>
      <p:sp>
        <p:nvSpPr>
          <p:cNvPr id="40" name="TextBox 39"/>
          <p:cNvSpPr txBox="1"/>
          <p:nvPr/>
        </p:nvSpPr>
        <p:spPr>
          <a:xfrm>
            <a:off x="4874080" y="2954658"/>
            <a:ext cx="1315358" cy="307777"/>
          </a:xfrm>
          <a:prstGeom prst="rect">
            <a:avLst/>
          </a:prstGeom>
          <a:noFill/>
        </p:spPr>
        <p:txBody>
          <a:bodyPr wrap="square" rtlCol="0">
            <a:spAutoFit/>
          </a:bodyPr>
          <a:lstStyle/>
          <a:p>
            <a:r>
              <a:rPr lang="en-US" sz="1400" dirty="0" smtClean="0"/>
              <a:t>Index:</a:t>
            </a:r>
            <a:r>
              <a:rPr lang="en-US" sz="1400" b="1" dirty="0" smtClean="0">
                <a:solidFill>
                  <a:srgbClr val="FF0000"/>
                </a:solidFill>
              </a:rPr>
              <a:t>2</a:t>
            </a:r>
            <a:endParaRPr lang="en-US" sz="1400" b="1" dirty="0">
              <a:solidFill>
                <a:srgbClr val="FF0000"/>
              </a:solidFill>
            </a:endParaRPr>
          </a:p>
        </p:txBody>
      </p:sp>
      <p:sp>
        <p:nvSpPr>
          <p:cNvPr id="42" name="Rectangle 41"/>
          <p:cNvSpPr/>
          <p:nvPr/>
        </p:nvSpPr>
        <p:spPr>
          <a:xfrm>
            <a:off x="5082949" y="4482465"/>
            <a:ext cx="1047296" cy="46166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solidFill>
                  <a:srgbClr val="002060"/>
                </a:solidFill>
              </a:rPr>
              <a:t>Txn</a:t>
            </a:r>
            <a:r>
              <a:rPr lang="en-US" dirty="0" smtClean="0">
                <a:solidFill>
                  <a:srgbClr val="002060"/>
                </a:solidFill>
              </a:rPr>
              <a:t>…</a:t>
            </a:r>
            <a:endParaRPr lang="en-US" dirty="0">
              <a:solidFill>
                <a:srgbClr val="002060"/>
              </a:solidFill>
            </a:endParaRPr>
          </a:p>
        </p:txBody>
      </p:sp>
      <p:sp>
        <p:nvSpPr>
          <p:cNvPr id="43" name="Rectangle 42"/>
          <p:cNvSpPr/>
          <p:nvPr/>
        </p:nvSpPr>
        <p:spPr>
          <a:xfrm>
            <a:off x="5082949" y="5067241"/>
            <a:ext cx="1047296" cy="46166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solidFill>
                  <a:srgbClr val="002060"/>
                </a:solidFill>
              </a:rPr>
              <a:t>Txn</a:t>
            </a:r>
            <a:r>
              <a:rPr lang="en-US" dirty="0" smtClean="0">
                <a:solidFill>
                  <a:srgbClr val="002060"/>
                </a:solidFill>
              </a:rPr>
              <a:t>…</a:t>
            </a:r>
            <a:endParaRPr lang="en-US" dirty="0">
              <a:solidFill>
                <a:srgbClr val="002060"/>
              </a:solidFill>
            </a:endParaRPr>
          </a:p>
        </p:txBody>
      </p:sp>
      <p:sp>
        <p:nvSpPr>
          <p:cNvPr id="44" name="Rectangle 43"/>
          <p:cNvSpPr/>
          <p:nvPr/>
        </p:nvSpPr>
        <p:spPr>
          <a:xfrm>
            <a:off x="5086125" y="5602554"/>
            <a:ext cx="1047296" cy="46166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solidFill>
                  <a:srgbClr val="002060"/>
                </a:solidFill>
              </a:rPr>
              <a:t>Txn</a:t>
            </a:r>
            <a:r>
              <a:rPr lang="en-US" dirty="0" smtClean="0">
                <a:solidFill>
                  <a:srgbClr val="002060"/>
                </a:solidFill>
              </a:rPr>
              <a:t>…</a:t>
            </a:r>
            <a:endParaRPr lang="en-US" dirty="0">
              <a:solidFill>
                <a:srgbClr val="002060"/>
              </a:solidFill>
            </a:endParaRPr>
          </a:p>
        </p:txBody>
      </p:sp>
      <p:sp>
        <p:nvSpPr>
          <p:cNvPr id="50" name="TextBox 49"/>
          <p:cNvSpPr txBox="1"/>
          <p:nvPr/>
        </p:nvSpPr>
        <p:spPr>
          <a:xfrm>
            <a:off x="4867729" y="3473707"/>
            <a:ext cx="1745798" cy="307777"/>
          </a:xfrm>
          <a:prstGeom prst="rect">
            <a:avLst/>
          </a:prstGeom>
          <a:noFill/>
        </p:spPr>
        <p:txBody>
          <a:bodyPr wrap="square" rtlCol="0">
            <a:spAutoFit/>
          </a:bodyPr>
          <a:lstStyle/>
          <a:p>
            <a:r>
              <a:rPr lang="en-US" sz="1400" dirty="0" smtClean="0"/>
              <a:t>Timestamp:</a:t>
            </a:r>
            <a:r>
              <a:rPr lang="en-US" sz="1400" b="1" dirty="0" smtClean="0">
                <a:solidFill>
                  <a:srgbClr val="FF0000"/>
                </a:solidFill>
              </a:rPr>
              <a:t>…</a:t>
            </a:r>
            <a:endParaRPr lang="en-US" sz="1400" b="1" dirty="0">
              <a:solidFill>
                <a:srgbClr val="FF0000"/>
              </a:solidFill>
            </a:endParaRPr>
          </a:p>
        </p:txBody>
      </p:sp>
      <p:sp>
        <p:nvSpPr>
          <p:cNvPr id="51" name="TextBox 50"/>
          <p:cNvSpPr txBox="1"/>
          <p:nvPr/>
        </p:nvSpPr>
        <p:spPr>
          <a:xfrm>
            <a:off x="4914447" y="3843039"/>
            <a:ext cx="1459594" cy="307777"/>
          </a:xfrm>
          <a:prstGeom prst="rect">
            <a:avLst/>
          </a:prstGeom>
          <a:noFill/>
        </p:spPr>
        <p:txBody>
          <a:bodyPr wrap="square" rtlCol="0">
            <a:spAutoFit/>
          </a:bodyPr>
          <a:lstStyle/>
          <a:p>
            <a:r>
              <a:rPr lang="en-US" sz="1400" dirty="0" smtClean="0"/>
              <a:t>Hash:</a:t>
            </a:r>
            <a:r>
              <a:rPr lang="en-US" sz="1400" b="1" dirty="0" smtClean="0">
                <a:solidFill>
                  <a:srgbClr val="FF0000"/>
                </a:solidFill>
              </a:rPr>
              <a:t>Hash#</a:t>
            </a:r>
            <a:endParaRPr lang="en-US" sz="1400" b="1" dirty="0">
              <a:solidFill>
                <a:srgbClr val="FF0000"/>
              </a:solidFill>
            </a:endParaRPr>
          </a:p>
        </p:txBody>
      </p:sp>
      <p:sp>
        <p:nvSpPr>
          <p:cNvPr id="52" name="TextBox 51"/>
          <p:cNvSpPr txBox="1"/>
          <p:nvPr/>
        </p:nvSpPr>
        <p:spPr>
          <a:xfrm>
            <a:off x="7495267" y="3015734"/>
            <a:ext cx="1315358" cy="307777"/>
          </a:xfrm>
          <a:prstGeom prst="rect">
            <a:avLst/>
          </a:prstGeom>
          <a:noFill/>
        </p:spPr>
        <p:txBody>
          <a:bodyPr wrap="square" rtlCol="0">
            <a:spAutoFit/>
          </a:bodyPr>
          <a:lstStyle/>
          <a:p>
            <a:r>
              <a:rPr lang="en-US" sz="1400" dirty="0" smtClean="0"/>
              <a:t>Index:</a:t>
            </a:r>
            <a:r>
              <a:rPr lang="en-US" sz="1400" b="1" dirty="0" smtClean="0">
                <a:solidFill>
                  <a:srgbClr val="FF0000"/>
                </a:solidFill>
              </a:rPr>
              <a:t>3</a:t>
            </a:r>
            <a:endParaRPr lang="en-US" sz="1400" b="1" dirty="0">
              <a:solidFill>
                <a:srgbClr val="FF0000"/>
              </a:solidFill>
            </a:endParaRPr>
          </a:p>
        </p:txBody>
      </p:sp>
      <p:sp>
        <p:nvSpPr>
          <p:cNvPr id="54" name="Rectangle 53"/>
          <p:cNvSpPr/>
          <p:nvPr/>
        </p:nvSpPr>
        <p:spPr>
          <a:xfrm>
            <a:off x="7626579" y="4496762"/>
            <a:ext cx="1047296" cy="46166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solidFill>
                  <a:srgbClr val="002060"/>
                </a:solidFill>
              </a:rPr>
              <a:t>Txn</a:t>
            </a:r>
            <a:r>
              <a:rPr lang="en-US" dirty="0" smtClean="0">
                <a:solidFill>
                  <a:srgbClr val="002060"/>
                </a:solidFill>
              </a:rPr>
              <a:t>…</a:t>
            </a:r>
            <a:endParaRPr lang="en-US" dirty="0">
              <a:solidFill>
                <a:srgbClr val="002060"/>
              </a:solidFill>
            </a:endParaRPr>
          </a:p>
        </p:txBody>
      </p:sp>
      <p:sp>
        <p:nvSpPr>
          <p:cNvPr id="55" name="Rectangle 54"/>
          <p:cNvSpPr/>
          <p:nvPr/>
        </p:nvSpPr>
        <p:spPr>
          <a:xfrm>
            <a:off x="7644266" y="5128243"/>
            <a:ext cx="1047296" cy="46166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solidFill>
                  <a:srgbClr val="002060"/>
                </a:solidFill>
              </a:rPr>
              <a:t>Txn</a:t>
            </a:r>
            <a:r>
              <a:rPr lang="en-US" dirty="0" smtClean="0">
                <a:solidFill>
                  <a:srgbClr val="002060"/>
                </a:solidFill>
              </a:rPr>
              <a:t>…</a:t>
            </a:r>
            <a:endParaRPr lang="en-US" dirty="0">
              <a:solidFill>
                <a:srgbClr val="002060"/>
              </a:solidFill>
            </a:endParaRPr>
          </a:p>
        </p:txBody>
      </p:sp>
      <p:sp>
        <p:nvSpPr>
          <p:cNvPr id="56" name="Rectangle 55"/>
          <p:cNvSpPr/>
          <p:nvPr/>
        </p:nvSpPr>
        <p:spPr>
          <a:xfrm>
            <a:off x="7666945" y="5741106"/>
            <a:ext cx="1047296" cy="46166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solidFill>
                  <a:srgbClr val="002060"/>
                </a:solidFill>
              </a:rPr>
              <a:t>Txn</a:t>
            </a:r>
            <a:r>
              <a:rPr lang="en-US" dirty="0" smtClean="0">
                <a:solidFill>
                  <a:srgbClr val="002060"/>
                </a:solidFill>
              </a:rPr>
              <a:t>…</a:t>
            </a:r>
            <a:endParaRPr lang="en-US" dirty="0">
              <a:solidFill>
                <a:srgbClr val="002060"/>
              </a:solidFill>
            </a:endParaRPr>
          </a:p>
        </p:txBody>
      </p:sp>
      <p:sp>
        <p:nvSpPr>
          <p:cNvPr id="57" name="TextBox 56"/>
          <p:cNvSpPr txBox="1"/>
          <p:nvPr/>
        </p:nvSpPr>
        <p:spPr>
          <a:xfrm>
            <a:off x="7414078" y="3478236"/>
            <a:ext cx="1745798" cy="307777"/>
          </a:xfrm>
          <a:prstGeom prst="rect">
            <a:avLst/>
          </a:prstGeom>
          <a:noFill/>
        </p:spPr>
        <p:txBody>
          <a:bodyPr wrap="square" rtlCol="0">
            <a:spAutoFit/>
          </a:bodyPr>
          <a:lstStyle/>
          <a:p>
            <a:r>
              <a:rPr lang="en-US" sz="1400" dirty="0" smtClean="0"/>
              <a:t>Timestamp:</a:t>
            </a:r>
            <a:r>
              <a:rPr lang="en-US" sz="1400" b="1" dirty="0" smtClean="0">
                <a:solidFill>
                  <a:srgbClr val="FF0000"/>
                </a:solidFill>
              </a:rPr>
              <a:t>…</a:t>
            </a:r>
            <a:endParaRPr lang="en-US" sz="1400" b="1" dirty="0">
              <a:solidFill>
                <a:srgbClr val="FF0000"/>
              </a:solidFill>
            </a:endParaRPr>
          </a:p>
        </p:txBody>
      </p:sp>
      <p:sp>
        <p:nvSpPr>
          <p:cNvPr id="58" name="TextBox 57"/>
          <p:cNvSpPr txBox="1"/>
          <p:nvPr/>
        </p:nvSpPr>
        <p:spPr>
          <a:xfrm>
            <a:off x="7460796" y="3847568"/>
            <a:ext cx="1459594" cy="307777"/>
          </a:xfrm>
          <a:prstGeom prst="rect">
            <a:avLst/>
          </a:prstGeom>
          <a:noFill/>
        </p:spPr>
        <p:txBody>
          <a:bodyPr wrap="square" rtlCol="0">
            <a:spAutoFit/>
          </a:bodyPr>
          <a:lstStyle/>
          <a:p>
            <a:r>
              <a:rPr lang="en-US" sz="1400" dirty="0" smtClean="0"/>
              <a:t>Hash:</a:t>
            </a:r>
            <a:r>
              <a:rPr lang="en-US" sz="1400" b="1" dirty="0" smtClean="0">
                <a:solidFill>
                  <a:srgbClr val="FF0000"/>
                </a:solidFill>
              </a:rPr>
              <a:t>Hash-3</a:t>
            </a:r>
            <a:endParaRPr lang="en-US" sz="1400" b="1" dirty="0">
              <a:solidFill>
                <a:srgbClr val="FF0000"/>
              </a:solidFill>
            </a:endParaRPr>
          </a:p>
        </p:txBody>
      </p:sp>
      <p:cxnSp>
        <p:nvCxnSpPr>
          <p:cNvPr id="60" name="Straight Arrow Connector 59"/>
          <p:cNvCxnSpPr>
            <a:stCxn id="13" idx="1"/>
          </p:cNvCxnSpPr>
          <p:nvPr/>
        </p:nvCxnSpPr>
        <p:spPr>
          <a:xfrm flipH="1" flipV="1">
            <a:off x="1820636" y="4019425"/>
            <a:ext cx="749752" cy="591882"/>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4" idx="1"/>
          </p:cNvCxnSpPr>
          <p:nvPr/>
        </p:nvCxnSpPr>
        <p:spPr>
          <a:xfrm flipH="1" flipV="1">
            <a:off x="4161520" y="3770661"/>
            <a:ext cx="626610" cy="779179"/>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31" idx="1"/>
          </p:cNvCxnSpPr>
          <p:nvPr/>
        </p:nvCxnSpPr>
        <p:spPr>
          <a:xfrm flipH="1" flipV="1">
            <a:off x="6858000" y="4127349"/>
            <a:ext cx="505732" cy="42249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243568" y="6342904"/>
            <a:ext cx="1562554" cy="37011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Block #:0</a:t>
            </a:r>
            <a:endParaRPr lang="en-US" dirty="0"/>
          </a:p>
        </p:txBody>
      </p:sp>
      <p:sp>
        <p:nvSpPr>
          <p:cNvPr id="67" name="Rectangle 66"/>
          <p:cNvSpPr/>
          <p:nvPr/>
        </p:nvSpPr>
        <p:spPr>
          <a:xfrm>
            <a:off x="2608490" y="6429831"/>
            <a:ext cx="1562554" cy="37011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Block #:1</a:t>
            </a:r>
            <a:endParaRPr lang="en-US" dirty="0"/>
          </a:p>
        </p:txBody>
      </p:sp>
      <p:sp>
        <p:nvSpPr>
          <p:cNvPr id="68" name="Rectangle 67"/>
          <p:cNvSpPr/>
          <p:nvPr/>
        </p:nvSpPr>
        <p:spPr>
          <a:xfrm>
            <a:off x="4834167" y="6326416"/>
            <a:ext cx="1562554" cy="37011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Block #:2</a:t>
            </a:r>
            <a:endParaRPr lang="en-US" dirty="0"/>
          </a:p>
        </p:txBody>
      </p:sp>
      <p:sp>
        <p:nvSpPr>
          <p:cNvPr id="69" name="Rectangle 68"/>
          <p:cNvSpPr/>
          <p:nvPr/>
        </p:nvSpPr>
        <p:spPr>
          <a:xfrm>
            <a:off x="7414078" y="6335486"/>
            <a:ext cx="1562554" cy="37011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Block #:n</a:t>
            </a:r>
            <a:endParaRPr lang="en-US" dirty="0"/>
          </a:p>
        </p:txBody>
      </p:sp>
      <p:sp>
        <p:nvSpPr>
          <p:cNvPr id="2" name="Date Placeholder 1"/>
          <p:cNvSpPr>
            <a:spLocks noGrp="1"/>
          </p:cNvSpPr>
          <p:nvPr>
            <p:ph type="dt" sz="half" idx="10"/>
          </p:nvPr>
        </p:nvSpPr>
        <p:spPr/>
        <p:txBody>
          <a:bodyPr/>
          <a:lstStyle/>
          <a:p>
            <a:fld id="{7AD04A11-A8C6-4DB6-ABBF-9EBCB5876094}" type="datetime1">
              <a:rPr lang="en-US" smtClean="0"/>
              <a:t>2/9/2019</a:t>
            </a:fld>
            <a:endParaRPr lang="en-US"/>
          </a:p>
        </p:txBody>
      </p:sp>
      <p:sp>
        <p:nvSpPr>
          <p:cNvPr id="3" name="Footer Placeholder 2"/>
          <p:cNvSpPr>
            <a:spLocks noGrp="1"/>
          </p:cNvSpPr>
          <p:nvPr>
            <p:ph type="ftr" sz="quarter" idx="11"/>
          </p:nvPr>
        </p:nvSpPr>
        <p:spPr/>
        <p:txBody>
          <a:bodyPr/>
          <a:lstStyle/>
          <a:p>
            <a:r>
              <a:rPr lang="en-US" smtClean="0"/>
              <a:t>www.technotips.co.in</a:t>
            </a:r>
            <a:endParaRPr lang="en-US"/>
          </a:p>
        </p:txBody>
      </p:sp>
      <p:sp>
        <p:nvSpPr>
          <p:cNvPr id="5" name="Slide Number Placeholder 4"/>
          <p:cNvSpPr>
            <a:spLocks noGrp="1"/>
          </p:cNvSpPr>
          <p:nvPr>
            <p:ph type="sldNum" sz="quarter" idx="12"/>
          </p:nvPr>
        </p:nvSpPr>
        <p:spPr/>
        <p:txBody>
          <a:bodyPr/>
          <a:lstStyle/>
          <a:p>
            <a:fld id="{4375DED0-DA1F-49B1-9339-1288C04B5D0C}" type="slidenum">
              <a:rPr lang="en-US" smtClean="0"/>
              <a:t>15</a:t>
            </a:fld>
            <a:endParaRPr lang="en-US"/>
          </a:p>
        </p:txBody>
      </p:sp>
      <p:sp>
        <p:nvSpPr>
          <p:cNvPr id="15" name="TextBox 14"/>
          <p:cNvSpPr txBox="1"/>
          <p:nvPr/>
        </p:nvSpPr>
        <p:spPr>
          <a:xfrm>
            <a:off x="152400" y="2545921"/>
            <a:ext cx="2203676" cy="369332"/>
          </a:xfrm>
          <a:prstGeom prst="rect">
            <a:avLst/>
          </a:prstGeom>
          <a:noFill/>
        </p:spPr>
        <p:txBody>
          <a:bodyPr wrap="square" rtlCol="0">
            <a:spAutoFit/>
          </a:bodyPr>
          <a:lstStyle/>
          <a:p>
            <a:r>
              <a:rPr lang="en-US" dirty="0" smtClean="0"/>
              <a:t>Genesis Block</a:t>
            </a:r>
            <a:endParaRPr lang="en-US" dirty="0"/>
          </a:p>
        </p:txBody>
      </p:sp>
      <p:sp>
        <p:nvSpPr>
          <p:cNvPr id="59" name="TextBox 58"/>
          <p:cNvSpPr txBox="1"/>
          <p:nvPr/>
        </p:nvSpPr>
        <p:spPr>
          <a:xfrm>
            <a:off x="6156555" y="3926038"/>
            <a:ext cx="1315358" cy="461665"/>
          </a:xfrm>
          <a:prstGeom prst="rect">
            <a:avLst/>
          </a:prstGeom>
          <a:noFill/>
        </p:spPr>
        <p:txBody>
          <a:bodyPr wrap="square" rtlCol="0">
            <a:spAutoFit/>
          </a:bodyPr>
          <a:lstStyle/>
          <a:p>
            <a:r>
              <a:rPr lang="en-US" sz="2400" dirty="0" smtClean="0"/>
              <a:t>…..</a:t>
            </a:r>
            <a:endParaRPr lang="en-US" sz="2400" b="1" dirty="0">
              <a:solidFill>
                <a:srgbClr val="FF0000"/>
              </a:solidFill>
            </a:endParaRPr>
          </a:p>
        </p:txBody>
      </p:sp>
      <p:sp>
        <p:nvSpPr>
          <p:cNvPr id="61" name="TextBox 60"/>
          <p:cNvSpPr txBox="1"/>
          <p:nvPr/>
        </p:nvSpPr>
        <p:spPr>
          <a:xfrm>
            <a:off x="4772933" y="4148511"/>
            <a:ext cx="1673680" cy="246221"/>
          </a:xfrm>
          <a:prstGeom prst="rect">
            <a:avLst/>
          </a:prstGeom>
          <a:noFill/>
        </p:spPr>
        <p:txBody>
          <a:bodyPr wrap="square" rtlCol="0">
            <a:spAutoFit/>
          </a:bodyPr>
          <a:lstStyle/>
          <a:p>
            <a:r>
              <a:rPr lang="en-US" sz="1000" dirty="0" smtClean="0"/>
              <a:t>PreviousHash: Hash#- 1</a:t>
            </a:r>
            <a:endParaRPr lang="en-US" sz="1000" dirty="0"/>
          </a:p>
        </p:txBody>
      </p:sp>
      <p:sp>
        <p:nvSpPr>
          <p:cNvPr id="63" name="TextBox 62"/>
          <p:cNvSpPr txBox="1"/>
          <p:nvPr/>
        </p:nvSpPr>
        <p:spPr>
          <a:xfrm>
            <a:off x="7370309" y="4138077"/>
            <a:ext cx="1673680" cy="246221"/>
          </a:xfrm>
          <a:prstGeom prst="rect">
            <a:avLst/>
          </a:prstGeom>
          <a:noFill/>
        </p:spPr>
        <p:txBody>
          <a:bodyPr wrap="square" rtlCol="0">
            <a:spAutoFit/>
          </a:bodyPr>
          <a:lstStyle/>
          <a:p>
            <a:r>
              <a:rPr lang="en-US" sz="1000" dirty="0" smtClean="0"/>
              <a:t>PreviousHash: Hash#- 1</a:t>
            </a:r>
            <a:endParaRPr lang="en-US" sz="1000" dirty="0"/>
          </a:p>
        </p:txBody>
      </p:sp>
    </p:spTree>
    <p:extLst>
      <p:ext uri="{BB962C8B-B14F-4D97-AF65-F5344CB8AC3E}">
        <p14:creationId xmlns:p14="http://schemas.microsoft.com/office/powerpoint/2010/main" val="17081632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9"/>
          <p:cNvSpPr>
            <a:spLocks noGrp="1"/>
          </p:cNvSpPr>
          <p:nvPr>
            <p:ph type="dt" sz="half" idx="10"/>
          </p:nvPr>
        </p:nvSpPr>
        <p:spPr/>
        <p:txBody>
          <a:bodyPr/>
          <a:lstStyle/>
          <a:p>
            <a:fld id="{7F6324A8-C002-44FD-BED1-57F774892A8D}" type="datetime1">
              <a:rPr lang="en-US" smtClean="0"/>
              <a:t>2/9/2019</a:t>
            </a:fld>
            <a:endParaRPr lang="en-US"/>
          </a:p>
        </p:txBody>
      </p:sp>
      <p:sp>
        <p:nvSpPr>
          <p:cNvPr id="11" name="Footer Placeholder 10"/>
          <p:cNvSpPr>
            <a:spLocks noGrp="1"/>
          </p:cNvSpPr>
          <p:nvPr>
            <p:ph type="ftr" sz="quarter" idx="11"/>
          </p:nvPr>
        </p:nvSpPr>
        <p:spPr/>
        <p:txBody>
          <a:bodyPr/>
          <a:lstStyle/>
          <a:p>
            <a:r>
              <a:rPr lang="en-US" smtClean="0"/>
              <a:t>www.technotips.co.in</a:t>
            </a:r>
            <a:endParaRPr lang="en-US"/>
          </a:p>
        </p:txBody>
      </p:sp>
      <p:sp>
        <p:nvSpPr>
          <p:cNvPr id="12" name="Slide Number Placeholder 11"/>
          <p:cNvSpPr>
            <a:spLocks noGrp="1"/>
          </p:cNvSpPr>
          <p:nvPr>
            <p:ph type="sldNum" sz="quarter" idx="12"/>
          </p:nvPr>
        </p:nvSpPr>
        <p:spPr/>
        <p:txBody>
          <a:bodyPr/>
          <a:lstStyle/>
          <a:p>
            <a:fld id="{4375DED0-DA1F-49B1-9339-1288C04B5D0C}" type="slidenum">
              <a:rPr lang="en-US" smtClean="0"/>
              <a:t>16</a:t>
            </a:fld>
            <a:endParaRPr lang="en-US"/>
          </a:p>
        </p:txBody>
      </p:sp>
      <p:sp>
        <p:nvSpPr>
          <p:cNvPr id="17" name="TextBox 16"/>
          <p:cNvSpPr txBox="1"/>
          <p:nvPr/>
        </p:nvSpPr>
        <p:spPr>
          <a:xfrm>
            <a:off x="939800" y="685800"/>
            <a:ext cx="7848600" cy="5078313"/>
          </a:xfrm>
          <a:prstGeom prst="rect">
            <a:avLst/>
          </a:prstGeom>
          <a:noFill/>
        </p:spPr>
        <p:txBody>
          <a:bodyPr wrap="square" rtlCol="0">
            <a:spAutoFit/>
          </a:bodyPr>
          <a:lstStyle/>
          <a:p>
            <a:pPr marL="285750" indent="-285750">
              <a:buFont typeface="Arial" pitchFamily="34" charset="0"/>
              <a:buChar char="•"/>
            </a:pPr>
            <a:r>
              <a:rPr lang="en-US" dirty="0" smtClean="0"/>
              <a:t>First Block of the </a:t>
            </a:r>
            <a:r>
              <a:rPr lang="en-US" dirty="0" err="1" smtClean="0"/>
              <a:t>blockchain</a:t>
            </a:r>
            <a:r>
              <a:rPr lang="en-US" dirty="0" smtClean="0"/>
              <a:t> is called Genesis block. It’s a special block in the chain </a:t>
            </a:r>
          </a:p>
          <a:p>
            <a:endParaRPr lang="en-US" dirty="0" smtClean="0"/>
          </a:p>
          <a:p>
            <a:pPr marL="285750" indent="-285750">
              <a:buFont typeface="Arial" pitchFamily="34" charset="0"/>
              <a:buChar char="•"/>
            </a:pPr>
            <a:r>
              <a:rPr lang="en-US" dirty="0" smtClean="0"/>
              <a:t>There are some basic properties defined for every block.</a:t>
            </a:r>
          </a:p>
          <a:p>
            <a:pPr marL="285750" indent="-285750">
              <a:buFont typeface="Arial" pitchFamily="34" charset="0"/>
              <a:buChar char="•"/>
            </a:pPr>
            <a:endParaRPr lang="en-US" dirty="0" smtClean="0"/>
          </a:p>
          <a:p>
            <a:pPr marL="742950" lvl="1" indent="-285750">
              <a:buFont typeface="Arial" pitchFamily="34" charset="0"/>
              <a:buChar char="•"/>
            </a:pPr>
            <a:r>
              <a:rPr lang="en-US" dirty="0"/>
              <a:t> </a:t>
            </a:r>
            <a:r>
              <a:rPr lang="en-US" dirty="0" smtClean="0"/>
              <a:t>   Index – is the block number its sequential , start with zero.</a:t>
            </a:r>
          </a:p>
          <a:p>
            <a:pPr marL="742950" lvl="1" indent="-285750">
              <a:buFont typeface="Arial" pitchFamily="34" charset="0"/>
              <a:buChar char="•"/>
            </a:pPr>
            <a:r>
              <a:rPr lang="en-US" dirty="0"/>
              <a:t> </a:t>
            </a:r>
            <a:r>
              <a:rPr lang="en-US" dirty="0" smtClean="0"/>
              <a:t>   Time Stamp -  Time of the block creation </a:t>
            </a:r>
          </a:p>
          <a:p>
            <a:pPr marL="742950" lvl="1" indent="-285750">
              <a:buFont typeface="Arial" pitchFamily="34" charset="0"/>
              <a:buChar char="•"/>
            </a:pPr>
            <a:r>
              <a:rPr lang="en-US" dirty="0"/>
              <a:t> </a:t>
            </a:r>
            <a:r>
              <a:rPr lang="en-US" dirty="0" smtClean="0"/>
              <a:t>   Hash# : </a:t>
            </a:r>
            <a:r>
              <a:rPr lang="en-US" dirty="0"/>
              <a:t>SHA256 </a:t>
            </a:r>
            <a:r>
              <a:rPr lang="en-US" dirty="0" smtClean="0"/>
              <a:t>bit  value</a:t>
            </a:r>
          </a:p>
          <a:p>
            <a:pPr marL="742950" lvl="1" indent="-285750">
              <a:buFont typeface="Arial" pitchFamily="34" charset="0"/>
              <a:buChar char="•"/>
            </a:pPr>
            <a:r>
              <a:rPr lang="en-US" dirty="0"/>
              <a:t> </a:t>
            </a:r>
            <a:r>
              <a:rPr lang="en-US" dirty="0" smtClean="0"/>
              <a:t>   Previous Hash# : SHA256 bit Hash value of previous block</a:t>
            </a:r>
          </a:p>
          <a:p>
            <a:pPr marL="742950" lvl="1" indent="-285750">
              <a:buFont typeface="Arial" pitchFamily="34" charset="0"/>
              <a:buChar char="•"/>
            </a:pPr>
            <a:r>
              <a:rPr lang="en-US" dirty="0"/>
              <a:t> </a:t>
            </a:r>
            <a:r>
              <a:rPr lang="en-US" dirty="0" smtClean="0"/>
              <a:t>   Block Data : Transaction Data</a:t>
            </a:r>
          </a:p>
          <a:p>
            <a:pPr lvl="1"/>
            <a:endParaRPr lang="en-US" dirty="0" smtClean="0"/>
          </a:p>
          <a:p>
            <a:pPr marL="285750" indent="-285750">
              <a:buFont typeface="Arial" pitchFamily="34" charset="0"/>
              <a:buChar char="•"/>
            </a:pPr>
            <a:r>
              <a:rPr lang="en-US" dirty="0" smtClean="0"/>
              <a:t>In Block 1 Previous hash property point to the hash value of the previous block as Block0 , Block2 point to Block1 so on and so forth.</a:t>
            </a:r>
          </a:p>
          <a:p>
            <a:endParaRPr lang="en-US" dirty="0" smtClean="0"/>
          </a:p>
          <a:p>
            <a:pPr marL="285750" indent="-285750">
              <a:buFont typeface="Arial" pitchFamily="34" charset="0"/>
              <a:buChar char="•"/>
            </a:pPr>
            <a:r>
              <a:rPr lang="en-US" dirty="0" smtClean="0"/>
              <a:t>This backward reference is how the blocks are chained together, that is why we called </a:t>
            </a:r>
            <a:r>
              <a:rPr lang="en-US" dirty="0" err="1" smtClean="0"/>
              <a:t>blockchain</a:t>
            </a:r>
            <a:r>
              <a:rPr lang="en-US" dirty="0" smtClean="0"/>
              <a:t>.</a:t>
            </a:r>
          </a:p>
          <a:p>
            <a:pPr marL="285750" indent="-285750">
              <a:buFont typeface="Arial" pitchFamily="34" charset="0"/>
              <a:buChar char="•"/>
            </a:pPr>
            <a:endParaRPr lang="en-US" dirty="0"/>
          </a:p>
        </p:txBody>
      </p:sp>
      <p:sp>
        <p:nvSpPr>
          <p:cNvPr id="18" name="Rectangle 17"/>
          <p:cNvSpPr/>
          <p:nvPr/>
        </p:nvSpPr>
        <p:spPr>
          <a:xfrm>
            <a:off x="0" y="0"/>
            <a:ext cx="3001370" cy="533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solidFill>
                  <a:schemeClr val="bg1"/>
                </a:solidFill>
              </a:rPr>
              <a:t>Blocks &amp; Chaining</a:t>
            </a:r>
            <a:endParaRPr lang="en-US" dirty="0">
              <a:solidFill>
                <a:schemeClr val="bg1"/>
              </a:solidFill>
            </a:endParaRPr>
          </a:p>
        </p:txBody>
      </p:sp>
    </p:spTree>
    <p:extLst>
      <p:ext uri="{BB962C8B-B14F-4D97-AF65-F5344CB8AC3E}">
        <p14:creationId xmlns:p14="http://schemas.microsoft.com/office/powerpoint/2010/main" val="3915903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001370" cy="533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solidFill>
                  <a:schemeClr val="bg1"/>
                </a:solidFill>
              </a:rPr>
              <a:t>Immutability</a:t>
            </a:r>
            <a:endParaRPr lang="en-US" dirty="0">
              <a:solidFill>
                <a:schemeClr val="bg1"/>
              </a:solidFill>
            </a:endParaRPr>
          </a:p>
        </p:txBody>
      </p:sp>
      <p:sp>
        <p:nvSpPr>
          <p:cNvPr id="34" name="Rounded Rectangle 33"/>
          <p:cNvSpPr/>
          <p:nvPr/>
        </p:nvSpPr>
        <p:spPr>
          <a:xfrm>
            <a:off x="374877" y="752539"/>
            <a:ext cx="1665514" cy="445421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5" name="Rounded Rectangle 34"/>
          <p:cNvSpPr/>
          <p:nvPr/>
        </p:nvSpPr>
        <p:spPr>
          <a:xfrm>
            <a:off x="2665954" y="752541"/>
            <a:ext cx="1841047" cy="44798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a:p>
        </p:txBody>
      </p:sp>
      <p:sp>
        <p:nvSpPr>
          <p:cNvPr id="36" name="Rounded Rectangle 35"/>
          <p:cNvSpPr/>
          <p:nvPr/>
        </p:nvSpPr>
        <p:spPr>
          <a:xfrm>
            <a:off x="5309961" y="720763"/>
            <a:ext cx="1608364" cy="45794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7" name="TextBox 36"/>
          <p:cNvSpPr txBox="1"/>
          <p:nvPr/>
        </p:nvSpPr>
        <p:spPr>
          <a:xfrm>
            <a:off x="595538" y="1663602"/>
            <a:ext cx="1315358" cy="307777"/>
          </a:xfrm>
          <a:prstGeom prst="rect">
            <a:avLst/>
          </a:prstGeom>
          <a:noFill/>
        </p:spPr>
        <p:txBody>
          <a:bodyPr wrap="square" rtlCol="0">
            <a:spAutoFit/>
          </a:bodyPr>
          <a:lstStyle/>
          <a:p>
            <a:r>
              <a:rPr lang="en-US" sz="1400" dirty="0" smtClean="0"/>
              <a:t>Index:</a:t>
            </a:r>
            <a:r>
              <a:rPr lang="en-US" sz="1400" dirty="0" smtClean="0">
                <a:solidFill>
                  <a:srgbClr val="FF0000"/>
                </a:solidFill>
              </a:rPr>
              <a:t>1001</a:t>
            </a:r>
            <a:endParaRPr lang="en-US" sz="1400" dirty="0">
              <a:solidFill>
                <a:srgbClr val="FF0000"/>
              </a:solidFill>
            </a:endParaRPr>
          </a:p>
        </p:txBody>
      </p:sp>
      <p:sp>
        <p:nvSpPr>
          <p:cNvPr id="38" name="TextBox 37"/>
          <p:cNvSpPr txBox="1"/>
          <p:nvPr/>
        </p:nvSpPr>
        <p:spPr>
          <a:xfrm>
            <a:off x="548141" y="1902812"/>
            <a:ext cx="1466850" cy="400110"/>
          </a:xfrm>
          <a:prstGeom prst="rect">
            <a:avLst/>
          </a:prstGeom>
          <a:noFill/>
        </p:spPr>
        <p:txBody>
          <a:bodyPr wrap="square" rtlCol="0">
            <a:spAutoFit/>
          </a:bodyPr>
          <a:lstStyle/>
          <a:p>
            <a:r>
              <a:rPr lang="en-US" sz="1400" dirty="0" smtClean="0"/>
              <a:t>Timestamp</a:t>
            </a:r>
            <a:r>
              <a:rPr lang="en-US" sz="2000" b="1" dirty="0" smtClean="0">
                <a:solidFill>
                  <a:srgbClr val="FF0000"/>
                </a:solidFill>
              </a:rPr>
              <a:t>:..</a:t>
            </a:r>
            <a:endParaRPr lang="en-US" sz="2000" b="1" dirty="0">
              <a:solidFill>
                <a:srgbClr val="FF0000"/>
              </a:solidFill>
            </a:endParaRPr>
          </a:p>
        </p:txBody>
      </p:sp>
      <p:sp>
        <p:nvSpPr>
          <p:cNvPr id="39" name="TextBox 38"/>
          <p:cNvSpPr txBox="1"/>
          <p:nvPr/>
        </p:nvSpPr>
        <p:spPr>
          <a:xfrm>
            <a:off x="374877" y="2727222"/>
            <a:ext cx="1575934" cy="246221"/>
          </a:xfrm>
          <a:prstGeom prst="rect">
            <a:avLst/>
          </a:prstGeom>
          <a:noFill/>
        </p:spPr>
        <p:txBody>
          <a:bodyPr wrap="square" rtlCol="0">
            <a:spAutoFit/>
          </a:bodyPr>
          <a:lstStyle/>
          <a:p>
            <a:r>
              <a:rPr lang="en-US" sz="1000" dirty="0" smtClean="0"/>
              <a:t>PreviousHash: hash-1 </a:t>
            </a:r>
            <a:endParaRPr lang="en-US" sz="1000" b="1" dirty="0">
              <a:solidFill>
                <a:srgbClr val="FF0000"/>
              </a:solidFill>
            </a:endParaRPr>
          </a:p>
        </p:txBody>
      </p:sp>
      <p:sp>
        <p:nvSpPr>
          <p:cNvPr id="40" name="TextBox 39"/>
          <p:cNvSpPr txBox="1"/>
          <p:nvPr/>
        </p:nvSpPr>
        <p:spPr>
          <a:xfrm>
            <a:off x="580797" y="2308079"/>
            <a:ext cx="1459594" cy="307777"/>
          </a:xfrm>
          <a:prstGeom prst="rect">
            <a:avLst/>
          </a:prstGeom>
          <a:noFill/>
        </p:spPr>
        <p:txBody>
          <a:bodyPr wrap="square" rtlCol="0">
            <a:spAutoFit/>
          </a:bodyPr>
          <a:lstStyle/>
          <a:p>
            <a:r>
              <a:rPr lang="en-US" sz="1400" dirty="0" smtClean="0"/>
              <a:t>Hash:</a:t>
            </a:r>
            <a:r>
              <a:rPr lang="en-US" sz="1400" b="1" dirty="0" smtClean="0">
                <a:solidFill>
                  <a:srgbClr val="FF0000"/>
                </a:solidFill>
              </a:rPr>
              <a:t>Hash#</a:t>
            </a:r>
            <a:endParaRPr lang="en-US" sz="1400" b="1" dirty="0">
              <a:solidFill>
                <a:srgbClr val="FF0000"/>
              </a:solidFill>
            </a:endParaRPr>
          </a:p>
        </p:txBody>
      </p:sp>
      <p:sp>
        <p:nvSpPr>
          <p:cNvPr id="42" name="TextBox 41"/>
          <p:cNvSpPr txBox="1"/>
          <p:nvPr/>
        </p:nvSpPr>
        <p:spPr>
          <a:xfrm>
            <a:off x="2820621" y="1531731"/>
            <a:ext cx="1315358" cy="307777"/>
          </a:xfrm>
          <a:prstGeom prst="rect">
            <a:avLst/>
          </a:prstGeom>
          <a:noFill/>
        </p:spPr>
        <p:txBody>
          <a:bodyPr wrap="square" rtlCol="0">
            <a:spAutoFit/>
          </a:bodyPr>
          <a:lstStyle/>
          <a:p>
            <a:r>
              <a:rPr lang="en-US" sz="1400" dirty="0" smtClean="0"/>
              <a:t>Index:</a:t>
            </a:r>
            <a:r>
              <a:rPr lang="en-US" sz="1400" b="1" dirty="0" smtClean="0">
                <a:solidFill>
                  <a:srgbClr val="FF0000"/>
                </a:solidFill>
              </a:rPr>
              <a:t>1002</a:t>
            </a:r>
            <a:endParaRPr lang="en-US" sz="1400" b="1" dirty="0">
              <a:solidFill>
                <a:srgbClr val="FF0000"/>
              </a:solidFill>
            </a:endParaRPr>
          </a:p>
        </p:txBody>
      </p:sp>
      <p:sp>
        <p:nvSpPr>
          <p:cNvPr id="43" name="TextBox 42"/>
          <p:cNvSpPr txBox="1"/>
          <p:nvPr/>
        </p:nvSpPr>
        <p:spPr>
          <a:xfrm>
            <a:off x="2768643" y="1902812"/>
            <a:ext cx="1816015" cy="369332"/>
          </a:xfrm>
          <a:prstGeom prst="rect">
            <a:avLst/>
          </a:prstGeom>
          <a:noFill/>
        </p:spPr>
        <p:txBody>
          <a:bodyPr wrap="square" rtlCol="0">
            <a:spAutoFit/>
          </a:bodyPr>
          <a:lstStyle/>
          <a:p>
            <a:r>
              <a:rPr lang="en-US" sz="1400" dirty="0" smtClean="0"/>
              <a:t>Timestamp</a:t>
            </a:r>
            <a:r>
              <a:rPr lang="en-US" dirty="0" smtClean="0"/>
              <a:t>:</a:t>
            </a:r>
            <a:r>
              <a:rPr lang="en-US" b="1" dirty="0" smtClean="0">
                <a:solidFill>
                  <a:srgbClr val="FF0000"/>
                </a:solidFill>
              </a:rPr>
              <a:t>…</a:t>
            </a:r>
            <a:endParaRPr lang="en-US" b="1" dirty="0">
              <a:solidFill>
                <a:srgbClr val="FF0000"/>
              </a:solidFill>
            </a:endParaRPr>
          </a:p>
        </p:txBody>
      </p:sp>
      <p:sp>
        <p:nvSpPr>
          <p:cNvPr id="45" name="TextBox 44"/>
          <p:cNvSpPr txBox="1"/>
          <p:nvPr/>
        </p:nvSpPr>
        <p:spPr>
          <a:xfrm>
            <a:off x="2820621" y="2257635"/>
            <a:ext cx="1459594" cy="307777"/>
          </a:xfrm>
          <a:prstGeom prst="rect">
            <a:avLst/>
          </a:prstGeom>
          <a:noFill/>
        </p:spPr>
        <p:txBody>
          <a:bodyPr wrap="square" rtlCol="0">
            <a:spAutoFit/>
          </a:bodyPr>
          <a:lstStyle/>
          <a:p>
            <a:r>
              <a:rPr lang="en-US" sz="1400" dirty="0" smtClean="0"/>
              <a:t>Hash:</a:t>
            </a:r>
            <a:r>
              <a:rPr lang="en-US" sz="1400" b="1" dirty="0" smtClean="0">
                <a:solidFill>
                  <a:srgbClr val="FF0000"/>
                </a:solidFill>
              </a:rPr>
              <a:t>Hash#</a:t>
            </a:r>
            <a:endParaRPr lang="en-US" sz="1400" b="1" dirty="0">
              <a:solidFill>
                <a:srgbClr val="FF0000"/>
              </a:solidFill>
            </a:endParaRPr>
          </a:p>
        </p:txBody>
      </p:sp>
      <p:sp>
        <p:nvSpPr>
          <p:cNvPr id="46" name="Rounded Rectangle 45"/>
          <p:cNvSpPr/>
          <p:nvPr/>
        </p:nvSpPr>
        <p:spPr>
          <a:xfrm>
            <a:off x="7363732" y="752540"/>
            <a:ext cx="1608364" cy="454769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7" name="Rectangle 46"/>
          <p:cNvSpPr/>
          <p:nvPr/>
        </p:nvSpPr>
        <p:spPr>
          <a:xfrm>
            <a:off x="2937102" y="3005568"/>
            <a:ext cx="872898" cy="65290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solidFill>
                  <a:srgbClr val="002060"/>
                </a:solidFill>
              </a:rPr>
              <a:t>Txn</a:t>
            </a:r>
            <a:r>
              <a:rPr lang="en-US" dirty="0" smtClean="0">
                <a:solidFill>
                  <a:srgbClr val="002060"/>
                </a:solidFill>
              </a:rPr>
              <a:t>…</a:t>
            </a:r>
            <a:endParaRPr lang="en-US" dirty="0">
              <a:solidFill>
                <a:srgbClr val="002060"/>
              </a:solidFill>
            </a:endParaRPr>
          </a:p>
        </p:txBody>
      </p:sp>
      <p:sp>
        <p:nvSpPr>
          <p:cNvPr id="48" name="Rectangle 47"/>
          <p:cNvSpPr/>
          <p:nvPr/>
        </p:nvSpPr>
        <p:spPr>
          <a:xfrm>
            <a:off x="2945153" y="4552046"/>
            <a:ext cx="911730" cy="5264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solidFill>
                  <a:srgbClr val="002060"/>
                </a:solidFill>
              </a:rPr>
              <a:t>Txn</a:t>
            </a:r>
            <a:r>
              <a:rPr lang="en-US" dirty="0" smtClean="0">
                <a:solidFill>
                  <a:srgbClr val="002060"/>
                </a:solidFill>
              </a:rPr>
              <a:t>…</a:t>
            </a:r>
            <a:endParaRPr lang="en-US" dirty="0">
              <a:solidFill>
                <a:srgbClr val="002060"/>
              </a:solidFill>
            </a:endParaRPr>
          </a:p>
        </p:txBody>
      </p:sp>
      <p:sp>
        <p:nvSpPr>
          <p:cNvPr id="49" name="Rectangle 48"/>
          <p:cNvSpPr/>
          <p:nvPr/>
        </p:nvSpPr>
        <p:spPr>
          <a:xfrm>
            <a:off x="2937530" y="3814196"/>
            <a:ext cx="911730" cy="56254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solidFill>
                  <a:srgbClr val="002060"/>
                </a:solidFill>
              </a:rPr>
              <a:t>Txn</a:t>
            </a:r>
            <a:r>
              <a:rPr lang="en-US" dirty="0" smtClean="0">
                <a:solidFill>
                  <a:srgbClr val="002060"/>
                </a:solidFill>
              </a:rPr>
              <a:t>…</a:t>
            </a:r>
            <a:endParaRPr lang="en-US" dirty="0">
              <a:solidFill>
                <a:srgbClr val="002060"/>
              </a:solidFill>
            </a:endParaRPr>
          </a:p>
        </p:txBody>
      </p:sp>
      <p:sp>
        <p:nvSpPr>
          <p:cNvPr id="50" name="TextBox 49"/>
          <p:cNvSpPr txBox="1"/>
          <p:nvPr/>
        </p:nvSpPr>
        <p:spPr>
          <a:xfrm>
            <a:off x="5344434" y="1557623"/>
            <a:ext cx="1315358" cy="307777"/>
          </a:xfrm>
          <a:prstGeom prst="rect">
            <a:avLst/>
          </a:prstGeom>
          <a:noFill/>
        </p:spPr>
        <p:txBody>
          <a:bodyPr wrap="square" rtlCol="0">
            <a:spAutoFit/>
          </a:bodyPr>
          <a:lstStyle/>
          <a:p>
            <a:r>
              <a:rPr lang="en-US" sz="1400" dirty="0" smtClean="0"/>
              <a:t>Index:</a:t>
            </a:r>
            <a:r>
              <a:rPr lang="en-US" sz="1400" b="1" dirty="0" smtClean="0">
                <a:solidFill>
                  <a:srgbClr val="FF0000"/>
                </a:solidFill>
              </a:rPr>
              <a:t>1003</a:t>
            </a:r>
            <a:endParaRPr lang="en-US" sz="1400" b="1" dirty="0">
              <a:solidFill>
                <a:srgbClr val="FF0000"/>
              </a:solidFill>
            </a:endParaRPr>
          </a:p>
        </p:txBody>
      </p:sp>
      <p:sp>
        <p:nvSpPr>
          <p:cNvPr id="52" name="Rectangle 51"/>
          <p:cNvSpPr/>
          <p:nvPr/>
        </p:nvSpPr>
        <p:spPr>
          <a:xfrm>
            <a:off x="5588251" y="3004596"/>
            <a:ext cx="827724" cy="69570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err="1" smtClean="0">
                <a:solidFill>
                  <a:srgbClr val="002060"/>
                </a:solidFill>
              </a:rPr>
              <a:t>Txn</a:t>
            </a:r>
            <a:r>
              <a:rPr lang="en-US" sz="1400" dirty="0" smtClean="0">
                <a:solidFill>
                  <a:srgbClr val="002060"/>
                </a:solidFill>
              </a:rPr>
              <a:t>…</a:t>
            </a:r>
            <a:endParaRPr lang="en-US" sz="1400" dirty="0">
              <a:solidFill>
                <a:srgbClr val="002060"/>
              </a:solidFill>
            </a:endParaRPr>
          </a:p>
        </p:txBody>
      </p:sp>
      <p:sp>
        <p:nvSpPr>
          <p:cNvPr id="53" name="Rectangle 52"/>
          <p:cNvSpPr/>
          <p:nvPr/>
        </p:nvSpPr>
        <p:spPr>
          <a:xfrm>
            <a:off x="5596823" y="3879478"/>
            <a:ext cx="827724" cy="59406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err="1" smtClean="0">
                <a:solidFill>
                  <a:srgbClr val="002060"/>
                </a:solidFill>
              </a:rPr>
              <a:t>Txn</a:t>
            </a:r>
            <a:r>
              <a:rPr lang="en-US" sz="1400" dirty="0" smtClean="0">
                <a:solidFill>
                  <a:srgbClr val="002060"/>
                </a:solidFill>
              </a:rPr>
              <a:t>…</a:t>
            </a:r>
            <a:endParaRPr lang="en-US" sz="1400" dirty="0">
              <a:solidFill>
                <a:srgbClr val="002060"/>
              </a:solidFill>
            </a:endParaRPr>
          </a:p>
        </p:txBody>
      </p:sp>
      <p:sp>
        <p:nvSpPr>
          <p:cNvPr id="54" name="Rectangle 53"/>
          <p:cNvSpPr/>
          <p:nvPr/>
        </p:nvSpPr>
        <p:spPr>
          <a:xfrm>
            <a:off x="5596823" y="4652283"/>
            <a:ext cx="849312" cy="554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err="1" smtClean="0">
                <a:solidFill>
                  <a:srgbClr val="002060"/>
                </a:solidFill>
              </a:rPr>
              <a:t>Txn</a:t>
            </a:r>
            <a:r>
              <a:rPr lang="en-US" sz="1400" dirty="0" smtClean="0">
                <a:solidFill>
                  <a:srgbClr val="002060"/>
                </a:solidFill>
              </a:rPr>
              <a:t>…</a:t>
            </a:r>
            <a:endParaRPr lang="en-US" sz="1400" dirty="0">
              <a:solidFill>
                <a:srgbClr val="002060"/>
              </a:solidFill>
            </a:endParaRPr>
          </a:p>
        </p:txBody>
      </p:sp>
      <p:sp>
        <p:nvSpPr>
          <p:cNvPr id="55" name="TextBox 54"/>
          <p:cNvSpPr txBox="1"/>
          <p:nvPr/>
        </p:nvSpPr>
        <p:spPr>
          <a:xfrm>
            <a:off x="5260749" y="1927657"/>
            <a:ext cx="1745798" cy="307777"/>
          </a:xfrm>
          <a:prstGeom prst="rect">
            <a:avLst/>
          </a:prstGeom>
          <a:noFill/>
        </p:spPr>
        <p:txBody>
          <a:bodyPr wrap="square" rtlCol="0">
            <a:spAutoFit/>
          </a:bodyPr>
          <a:lstStyle/>
          <a:p>
            <a:r>
              <a:rPr lang="en-US" sz="1400" dirty="0" smtClean="0"/>
              <a:t>Timestamp:</a:t>
            </a:r>
            <a:r>
              <a:rPr lang="en-US" sz="1400" b="1" dirty="0" smtClean="0">
                <a:solidFill>
                  <a:srgbClr val="FF0000"/>
                </a:solidFill>
              </a:rPr>
              <a:t>…</a:t>
            </a:r>
            <a:endParaRPr lang="en-US" sz="1400" b="1" dirty="0">
              <a:solidFill>
                <a:srgbClr val="FF0000"/>
              </a:solidFill>
            </a:endParaRPr>
          </a:p>
        </p:txBody>
      </p:sp>
      <p:sp>
        <p:nvSpPr>
          <p:cNvPr id="56" name="TextBox 55"/>
          <p:cNvSpPr txBox="1"/>
          <p:nvPr/>
        </p:nvSpPr>
        <p:spPr>
          <a:xfrm>
            <a:off x="5309961" y="2285845"/>
            <a:ext cx="1459594" cy="307777"/>
          </a:xfrm>
          <a:prstGeom prst="rect">
            <a:avLst/>
          </a:prstGeom>
          <a:noFill/>
        </p:spPr>
        <p:txBody>
          <a:bodyPr wrap="square" rtlCol="0">
            <a:spAutoFit/>
          </a:bodyPr>
          <a:lstStyle/>
          <a:p>
            <a:r>
              <a:rPr lang="en-US" sz="1400" dirty="0" smtClean="0"/>
              <a:t>Hash:</a:t>
            </a:r>
            <a:r>
              <a:rPr lang="en-US" sz="1400" b="1" dirty="0" smtClean="0">
                <a:solidFill>
                  <a:srgbClr val="FF0000"/>
                </a:solidFill>
              </a:rPr>
              <a:t>Hash#</a:t>
            </a:r>
            <a:endParaRPr lang="en-US" sz="1400" b="1" dirty="0">
              <a:solidFill>
                <a:srgbClr val="FF0000"/>
              </a:solidFill>
            </a:endParaRPr>
          </a:p>
        </p:txBody>
      </p:sp>
      <p:sp>
        <p:nvSpPr>
          <p:cNvPr id="57" name="TextBox 56"/>
          <p:cNvSpPr txBox="1"/>
          <p:nvPr/>
        </p:nvSpPr>
        <p:spPr>
          <a:xfrm>
            <a:off x="7495267" y="1531731"/>
            <a:ext cx="1315358" cy="307777"/>
          </a:xfrm>
          <a:prstGeom prst="rect">
            <a:avLst/>
          </a:prstGeom>
          <a:noFill/>
        </p:spPr>
        <p:txBody>
          <a:bodyPr wrap="square" rtlCol="0">
            <a:spAutoFit/>
          </a:bodyPr>
          <a:lstStyle/>
          <a:p>
            <a:r>
              <a:rPr lang="en-US" sz="1400" dirty="0" smtClean="0"/>
              <a:t>Index:</a:t>
            </a:r>
            <a:r>
              <a:rPr lang="en-US" sz="1400" b="1" dirty="0" smtClean="0">
                <a:solidFill>
                  <a:srgbClr val="FF0000"/>
                </a:solidFill>
              </a:rPr>
              <a:t>1004</a:t>
            </a:r>
            <a:endParaRPr lang="en-US" sz="1400" b="1" dirty="0">
              <a:solidFill>
                <a:srgbClr val="FF0000"/>
              </a:solidFill>
            </a:endParaRPr>
          </a:p>
        </p:txBody>
      </p:sp>
      <p:sp>
        <p:nvSpPr>
          <p:cNvPr id="58" name="Rectangle 57"/>
          <p:cNvSpPr/>
          <p:nvPr/>
        </p:nvSpPr>
        <p:spPr>
          <a:xfrm>
            <a:off x="7697786" y="2817236"/>
            <a:ext cx="836613" cy="75995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err="1" smtClean="0">
                <a:solidFill>
                  <a:srgbClr val="002060"/>
                </a:solidFill>
              </a:rPr>
              <a:t>Txn</a:t>
            </a:r>
            <a:r>
              <a:rPr lang="en-US" sz="1400" dirty="0" smtClean="0">
                <a:solidFill>
                  <a:srgbClr val="002060"/>
                </a:solidFill>
              </a:rPr>
              <a:t>…</a:t>
            </a:r>
            <a:endParaRPr lang="en-US" sz="1400" dirty="0">
              <a:solidFill>
                <a:srgbClr val="002060"/>
              </a:solidFill>
            </a:endParaRPr>
          </a:p>
        </p:txBody>
      </p:sp>
      <p:sp>
        <p:nvSpPr>
          <p:cNvPr id="59" name="Rectangle 58"/>
          <p:cNvSpPr/>
          <p:nvPr/>
        </p:nvSpPr>
        <p:spPr>
          <a:xfrm>
            <a:off x="7697105" y="3685104"/>
            <a:ext cx="836613" cy="70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solidFill>
                  <a:srgbClr val="002060"/>
                </a:solidFill>
              </a:rPr>
              <a:t>Txn</a:t>
            </a:r>
            <a:r>
              <a:rPr lang="en-US" dirty="0" smtClean="0">
                <a:solidFill>
                  <a:srgbClr val="002060"/>
                </a:solidFill>
              </a:rPr>
              <a:t>…</a:t>
            </a:r>
            <a:endParaRPr lang="en-US" dirty="0">
              <a:solidFill>
                <a:srgbClr val="002060"/>
              </a:solidFill>
            </a:endParaRPr>
          </a:p>
        </p:txBody>
      </p:sp>
      <p:sp>
        <p:nvSpPr>
          <p:cNvPr id="60" name="Rectangle 59"/>
          <p:cNvSpPr/>
          <p:nvPr/>
        </p:nvSpPr>
        <p:spPr>
          <a:xfrm>
            <a:off x="7668186" y="4492154"/>
            <a:ext cx="836613" cy="7145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solidFill>
                  <a:srgbClr val="002060"/>
                </a:solidFill>
              </a:rPr>
              <a:t>Txn</a:t>
            </a:r>
            <a:r>
              <a:rPr lang="en-US" dirty="0" smtClean="0">
                <a:solidFill>
                  <a:srgbClr val="002060"/>
                </a:solidFill>
              </a:rPr>
              <a:t>…</a:t>
            </a:r>
            <a:endParaRPr lang="en-US" dirty="0">
              <a:solidFill>
                <a:srgbClr val="002060"/>
              </a:solidFill>
            </a:endParaRPr>
          </a:p>
        </p:txBody>
      </p:sp>
      <p:cxnSp>
        <p:nvCxnSpPr>
          <p:cNvPr id="62" name="Straight Arrow Connector 61"/>
          <p:cNvCxnSpPr>
            <a:stCxn id="35" idx="1"/>
          </p:cNvCxnSpPr>
          <p:nvPr/>
        </p:nvCxnSpPr>
        <p:spPr>
          <a:xfrm flipH="1" flipV="1">
            <a:off x="2040392" y="2461968"/>
            <a:ext cx="625562" cy="53050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flipV="1">
            <a:off x="4494301" y="2411523"/>
            <a:ext cx="815660" cy="697434"/>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flipV="1">
            <a:off x="6821035" y="2632570"/>
            <a:ext cx="582838" cy="78207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595538" y="752540"/>
            <a:ext cx="1226912" cy="673277"/>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000" b="1" dirty="0" smtClean="0"/>
              <a:t>1001</a:t>
            </a:r>
            <a:endParaRPr lang="en-US" sz="2000" b="1" dirty="0"/>
          </a:p>
        </p:txBody>
      </p:sp>
      <p:sp>
        <p:nvSpPr>
          <p:cNvPr id="71" name="Rectangle 70"/>
          <p:cNvSpPr/>
          <p:nvPr/>
        </p:nvSpPr>
        <p:spPr>
          <a:xfrm>
            <a:off x="3002643" y="752540"/>
            <a:ext cx="1226912" cy="673277"/>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000" b="1" dirty="0" smtClean="0"/>
              <a:t>1002</a:t>
            </a:r>
            <a:endParaRPr lang="en-US" sz="2000" b="1" dirty="0"/>
          </a:p>
        </p:txBody>
      </p:sp>
      <p:sp>
        <p:nvSpPr>
          <p:cNvPr id="72" name="Rectangle 71"/>
          <p:cNvSpPr/>
          <p:nvPr/>
        </p:nvSpPr>
        <p:spPr>
          <a:xfrm>
            <a:off x="5520192" y="752539"/>
            <a:ext cx="1226912" cy="673277"/>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000" b="1" dirty="0" smtClean="0"/>
              <a:t>1003</a:t>
            </a:r>
            <a:endParaRPr lang="en-US" sz="2000" b="1" dirty="0"/>
          </a:p>
        </p:txBody>
      </p:sp>
      <p:sp>
        <p:nvSpPr>
          <p:cNvPr id="73" name="Rectangle 72"/>
          <p:cNvSpPr/>
          <p:nvPr/>
        </p:nvSpPr>
        <p:spPr>
          <a:xfrm>
            <a:off x="7539490" y="752541"/>
            <a:ext cx="1226912" cy="673277"/>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000" b="1" dirty="0" smtClean="0"/>
              <a:t>1004</a:t>
            </a:r>
            <a:endParaRPr lang="en-US" sz="2000" b="1" dirty="0"/>
          </a:p>
        </p:txBody>
      </p:sp>
      <p:sp>
        <p:nvSpPr>
          <p:cNvPr id="86" name="TextBox 85"/>
          <p:cNvSpPr txBox="1"/>
          <p:nvPr/>
        </p:nvSpPr>
        <p:spPr>
          <a:xfrm>
            <a:off x="7457167" y="1870071"/>
            <a:ext cx="1745798" cy="307777"/>
          </a:xfrm>
          <a:prstGeom prst="rect">
            <a:avLst/>
          </a:prstGeom>
          <a:noFill/>
        </p:spPr>
        <p:txBody>
          <a:bodyPr wrap="square" rtlCol="0">
            <a:spAutoFit/>
          </a:bodyPr>
          <a:lstStyle/>
          <a:p>
            <a:r>
              <a:rPr lang="en-US" sz="1400" dirty="0" smtClean="0"/>
              <a:t>Timestamp:</a:t>
            </a:r>
            <a:r>
              <a:rPr lang="en-US" sz="1400" b="1" dirty="0" smtClean="0">
                <a:solidFill>
                  <a:srgbClr val="FF0000"/>
                </a:solidFill>
              </a:rPr>
              <a:t>…</a:t>
            </a:r>
            <a:endParaRPr lang="en-US" sz="1400" b="1" dirty="0">
              <a:solidFill>
                <a:srgbClr val="FF0000"/>
              </a:solidFill>
            </a:endParaRPr>
          </a:p>
        </p:txBody>
      </p:sp>
      <p:sp>
        <p:nvSpPr>
          <p:cNvPr id="87" name="TextBox 86"/>
          <p:cNvSpPr txBox="1"/>
          <p:nvPr/>
        </p:nvSpPr>
        <p:spPr>
          <a:xfrm>
            <a:off x="7491638" y="2210162"/>
            <a:ext cx="1459594" cy="307777"/>
          </a:xfrm>
          <a:prstGeom prst="rect">
            <a:avLst/>
          </a:prstGeom>
          <a:noFill/>
        </p:spPr>
        <p:txBody>
          <a:bodyPr wrap="square" rtlCol="0">
            <a:spAutoFit/>
          </a:bodyPr>
          <a:lstStyle/>
          <a:p>
            <a:r>
              <a:rPr lang="en-US" sz="1400" dirty="0" smtClean="0"/>
              <a:t>Hash:</a:t>
            </a:r>
            <a:r>
              <a:rPr lang="en-US" sz="1400" b="1" dirty="0" smtClean="0">
                <a:solidFill>
                  <a:srgbClr val="FF0000"/>
                </a:solidFill>
              </a:rPr>
              <a:t>Hash#</a:t>
            </a:r>
            <a:endParaRPr lang="en-US" sz="1400" b="1" dirty="0">
              <a:solidFill>
                <a:srgbClr val="FF0000"/>
              </a:solidFill>
            </a:endParaRPr>
          </a:p>
        </p:txBody>
      </p:sp>
      <p:sp>
        <p:nvSpPr>
          <p:cNvPr id="2" name="Date Placeholder 1"/>
          <p:cNvSpPr>
            <a:spLocks noGrp="1"/>
          </p:cNvSpPr>
          <p:nvPr>
            <p:ph type="dt" sz="half" idx="10"/>
          </p:nvPr>
        </p:nvSpPr>
        <p:spPr>
          <a:xfrm>
            <a:off x="6727032" y="6424942"/>
            <a:ext cx="1920240" cy="712764"/>
          </a:xfrm>
        </p:spPr>
        <p:txBody>
          <a:bodyPr/>
          <a:lstStyle/>
          <a:p>
            <a:fld id="{317FCC17-235E-43B1-B879-82E917137261}" type="datetime1">
              <a:rPr lang="en-US" smtClean="0"/>
              <a:t>2/9/2019</a:t>
            </a:fld>
            <a:endParaRPr lang="en-US"/>
          </a:p>
        </p:txBody>
      </p:sp>
      <p:sp>
        <p:nvSpPr>
          <p:cNvPr id="3" name="Footer Placeholder 2"/>
          <p:cNvSpPr>
            <a:spLocks noGrp="1"/>
          </p:cNvSpPr>
          <p:nvPr>
            <p:ph type="ftr" sz="quarter" idx="11"/>
          </p:nvPr>
        </p:nvSpPr>
        <p:spPr>
          <a:xfrm>
            <a:off x="3478300" y="6019800"/>
            <a:ext cx="2350681" cy="711526"/>
          </a:xfrm>
        </p:spPr>
        <p:txBody>
          <a:bodyPr/>
          <a:lstStyle/>
          <a:p>
            <a:r>
              <a:rPr lang="en-US" smtClean="0"/>
              <a:t>www.technotips.co.in</a:t>
            </a:r>
            <a:endParaRPr lang="en-US"/>
          </a:p>
        </p:txBody>
      </p:sp>
      <p:sp>
        <p:nvSpPr>
          <p:cNvPr id="5" name="Slide Number Placeholder 4"/>
          <p:cNvSpPr>
            <a:spLocks noGrp="1"/>
          </p:cNvSpPr>
          <p:nvPr>
            <p:ph type="sldNum" sz="quarter" idx="12"/>
          </p:nvPr>
        </p:nvSpPr>
        <p:spPr/>
        <p:txBody>
          <a:bodyPr/>
          <a:lstStyle/>
          <a:p>
            <a:fld id="{4375DED0-DA1F-49B1-9339-1288C04B5D0C}" type="slidenum">
              <a:rPr lang="en-US" smtClean="0"/>
              <a:t>17</a:t>
            </a:fld>
            <a:endParaRPr lang="en-US"/>
          </a:p>
        </p:txBody>
      </p:sp>
      <p:sp>
        <p:nvSpPr>
          <p:cNvPr id="82" name="Rectangle 81"/>
          <p:cNvSpPr/>
          <p:nvPr/>
        </p:nvSpPr>
        <p:spPr>
          <a:xfrm>
            <a:off x="711462" y="3071130"/>
            <a:ext cx="872898" cy="65290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solidFill>
                  <a:srgbClr val="002060"/>
                </a:solidFill>
              </a:rPr>
              <a:t>Txn</a:t>
            </a:r>
            <a:r>
              <a:rPr lang="en-US" dirty="0" smtClean="0">
                <a:solidFill>
                  <a:srgbClr val="002060"/>
                </a:solidFill>
              </a:rPr>
              <a:t>…</a:t>
            </a:r>
            <a:endParaRPr lang="en-US" dirty="0">
              <a:solidFill>
                <a:srgbClr val="002060"/>
              </a:solidFill>
            </a:endParaRPr>
          </a:p>
        </p:txBody>
      </p:sp>
      <p:sp>
        <p:nvSpPr>
          <p:cNvPr id="83" name="Rectangle 82"/>
          <p:cNvSpPr/>
          <p:nvPr/>
        </p:nvSpPr>
        <p:spPr>
          <a:xfrm>
            <a:off x="711462" y="4552046"/>
            <a:ext cx="911730" cy="5264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solidFill>
                  <a:srgbClr val="002060"/>
                </a:solidFill>
              </a:rPr>
              <a:t>Txn</a:t>
            </a:r>
            <a:r>
              <a:rPr lang="en-US" dirty="0" smtClean="0">
                <a:solidFill>
                  <a:srgbClr val="002060"/>
                </a:solidFill>
              </a:rPr>
              <a:t>…</a:t>
            </a:r>
            <a:endParaRPr lang="en-US" dirty="0">
              <a:solidFill>
                <a:srgbClr val="002060"/>
              </a:solidFill>
            </a:endParaRPr>
          </a:p>
        </p:txBody>
      </p:sp>
      <p:sp>
        <p:nvSpPr>
          <p:cNvPr id="84" name="Rectangle 83"/>
          <p:cNvSpPr/>
          <p:nvPr/>
        </p:nvSpPr>
        <p:spPr>
          <a:xfrm>
            <a:off x="726395" y="3830125"/>
            <a:ext cx="872898" cy="56254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solidFill>
                  <a:srgbClr val="002060"/>
                </a:solidFill>
              </a:rPr>
              <a:t>Txn</a:t>
            </a:r>
            <a:r>
              <a:rPr lang="en-US" dirty="0" smtClean="0">
                <a:solidFill>
                  <a:srgbClr val="002060"/>
                </a:solidFill>
              </a:rPr>
              <a:t>…</a:t>
            </a:r>
            <a:endParaRPr lang="en-US" dirty="0">
              <a:solidFill>
                <a:srgbClr val="002060"/>
              </a:solidFill>
            </a:endParaRPr>
          </a:p>
        </p:txBody>
      </p:sp>
      <p:sp>
        <p:nvSpPr>
          <p:cNvPr id="85" name="TextBox 84"/>
          <p:cNvSpPr txBox="1"/>
          <p:nvPr/>
        </p:nvSpPr>
        <p:spPr>
          <a:xfrm>
            <a:off x="7503658" y="2517939"/>
            <a:ext cx="1575934" cy="246221"/>
          </a:xfrm>
          <a:prstGeom prst="rect">
            <a:avLst/>
          </a:prstGeom>
          <a:noFill/>
        </p:spPr>
        <p:txBody>
          <a:bodyPr wrap="square" rtlCol="0">
            <a:spAutoFit/>
          </a:bodyPr>
          <a:lstStyle/>
          <a:p>
            <a:r>
              <a:rPr lang="en-US" sz="1000" dirty="0" smtClean="0"/>
              <a:t>PreviousHash: hash-1 </a:t>
            </a:r>
            <a:endParaRPr lang="en-US" sz="1000" b="1" dirty="0">
              <a:solidFill>
                <a:srgbClr val="FF0000"/>
              </a:solidFill>
            </a:endParaRPr>
          </a:p>
        </p:txBody>
      </p:sp>
      <p:sp>
        <p:nvSpPr>
          <p:cNvPr id="89" name="TextBox 88"/>
          <p:cNvSpPr txBox="1"/>
          <p:nvPr/>
        </p:nvSpPr>
        <p:spPr>
          <a:xfrm>
            <a:off x="2798509" y="2590344"/>
            <a:ext cx="1708491" cy="246221"/>
          </a:xfrm>
          <a:prstGeom prst="rect">
            <a:avLst/>
          </a:prstGeom>
          <a:noFill/>
        </p:spPr>
        <p:txBody>
          <a:bodyPr wrap="square" rtlCol="0">
            <a:spAutoFit/>
          </a:bodyPr>
          <a:lstStyle/>
          <a:p>
            <a:r>
              <a:rPr lang="en-US" sz="1000" dirty="0" smtClean="0"/>
              <a:t>PreviousHash:hash # -1 </a:t>
            </a:r>
            <a:endParaRPr lang="en-US" sz="1000" b="1" dirty="0">
              <a:solidFill>
                <a:srgbClr val="FF0000"/>
              </a:solidFill>
            </a:endParaRPr>
          </a:p>
        </p:txBody>
      </p:sp>
      <p:sp>
        <p:nvSpPr>
          <p:cNvPr id="90" name="TextBox 89"/>
          <p:cNvSpPr txBox="1"/>
          <p:nvPr/>
        </p:nvSpPr>
        <p:spPr>
          <a:xfrm>
            <a:off x="5309961" y="2694126"/>
            <a:ext cx="1575934" cy="246221"/>
          </a:xfrm>
          <a:prstGeom prst="rect">
            <a:avLst/>
          </a:prstGeom>
          <a:noFill/>
        </p:spPr>
        <p:txBody>
          <a:bodyPr wrap="square" rtlCol="0">
            <a:spAutoFit/>
          </a:bodyPr>
          <a:lstStyle/>
          <a:p>
            <a:r>
              <a:rPr lang="en-US" sz="1000" dirty="0" smtClean="0"/>
              <a:t>PreviousHash: hash-1 </a:t>
            </a:r>
            <a:endParaRPr lang="en-US" sz="1000" b="1" dirty="0">
              <a:solidFill>
                <a:srgbClr val="FF0000"/>
              </a:solidFill>
            </a:endParaRPr>
          </a:p>
        </p:txBody>
      </p:sp>
    </p:spTree>
    <p:extLst>
      <p:ext uri="{BB962C8B-B14F-4D97-AF65-F5344CB8AC3E}">
        <p14:creationId xmlns:p14="http://schemas.microsoft.com/office/powerpoint/2010/main" val="35177667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9"/>
          <p:cNvSpPr>
            <a:spLocks noGrp="1"/>
          </p:cNvSpPr>
          <p:nvPr>
            <p:ph type="dt" sz="half" idx="10"/>
          </p:nvPr>
        </p:nvSpPr>
        <p:spPr/>
        <p:txBody>
          <a:bodyPr/>
          <a:lstStyle/>
          <a:p>
            <a:fld id="{7F6324A8-C002-44FD-BED1-57F774892A8D}" type="datetime1">
              <a:rPr lang="en-US" smtClean="0"/>
              <a:t>2/9/2019</a:t>
            </a:fld>
            <a:endParaRPr lang="en-US"/>
          </a:p>
        </p:txBody>
      </p:sp>
      <p:sp>
        <p:nvSpPr>
          <p:cNvPr id="11" name="Footer Placeholder 10"/>
          <p:cNvSpPr>
            <a:spLocks noGrp="1"/>
          </p:cNvSpPr>
          <p:nvPr>
            <p:ph type="ftr" sz="quarter" idx="11"/>
          </p:nvPr>
        </p:nvSpPr>
        <p:spPr/>
        <p:txBody>
          <a:bodyPr/>
          <a:lstStyle/>
          <a:p>
            <a:r>
              <a:rPr lang="en-US" smtClean="0"/>
              <a:t>www.technotips.co.in</a:t>
            </a:r>
            <a:endParaRPr lang="en-US"/>
          </a:p>
        </p:txBody>
      </p:sp>
      <p:sp>
        <p:nvSpPr>
          <p:cNvPr id="12" name="Slide Number Placeholder 11"/>
          <p:cNvSpPr>
            <a:spLocks noGrp="1"/>
          </p:cNvSpPr>
          <p:nvPr>
            <p:ph type="sldNum" sz="quarter" idx="12"/>
          </p:nvPr>
        </p:nvSpPr>
        <p:spPr/>
        <p:txBody>
          <a:bodyPr/>
          <a:lstStyle/>
          <a:p>
            <a:fld id="{4375DED0-DA1F-49B1-9339-1288C04B5D0C}" type="slidenum">
              <a:rPr lang="en-US" smtClean="0"/>
              <a:t>18</a:t>
            </a:fld>
            <a:endParaRPr lang="en-US"/>
          </a:p>
        </p:txBody>
      </p:sp>
      <p:sp>
        <p:nvSpPr>
          <p:cNvPr id="17" name="TextBox 16"/>
          <p:cNvSpPr txBox="1"/>
          <p:nvPr/>
        </p:nvSpPr>
        <p:spPr>
          <a:xfrm>
            <a:off x="939800" y="685800"/>
            <a:ext cx="7848600" cy="6463308"/>
          </a:xfrm>
          <a:prstGeom prst="rect">
            <a:avLst/>
          </a:prstGeom>
          <a:noFill/>
        </p:spPr>
        <p:txBody>
          <a:bodyPr wrap="square" rtlCol="0">
            <a:spAutoFit/>
          </a:bodyPr>
          <a:lstStyle/>
          <a:p>
            <a:pPr marL="285750" indent="-285750">
              <a:buFont typeface="Arial" pitchFamily="34" charset="0"/>
              <a:buChar char="•"/>
            </a:pPr>
            <a:endParaRPr lang="en-US" dirty="0" smtClean="0"/>
          </a:p>
          <a:p>
            <a:pPr marL="285750" indent="-285750">
              <a:buFont typeface="Arial" pitchFamily="34" charset="0"/>
              <a:buChar char="•"/>
            </a:pPr>
            <a:r>
              <a:rPr lang="en-US" dirty="0" smtClean="0"/>
              <a:t>Immutability can be achieved by calculating hash values</a:t>
            </a:r>
          </a:p>
          <a:p>
            <a:endParaRPr lang="en-US" dirty="0" smtClean="0"/>
          </a:p>
          <a:p>
            <a:pPr marL="285750" indent="-285750">
              <a:buFont typeface="Arial" pitchFamily="34" charset="0"/>
              <a:buChar char="•"/>
            </a:pPr>
            <a:r>
              <a:rPr lang="en-US" dirty="0" smtClean="0"/>
              <a:t>Anyone </a:t>
            </a:r>
            <a:r>
              <a:rPr lang="en-US" dirty="0"/>
              <a:t>has the access to the ledger can check whether the ledger has been tampered with , in other word any </a:t>
            </a:r>
            <a:r>
              <a:rPr lang="en-US" dirty="0" smtClean="0"/>
              <a:t>transaction in any block has been changed.</a:t>
            </a:r>
          </a:p>
          <a:p>
            <a:endParaRPr lang="en-US" dirty="0"/>
          </a:p>
          <a:p>
            <a:pPr marL="285750" indent="-285750">
              <a:buFont typeface="Arial" pitchFamily="34" charset="0"/>
              <a:buChar char="•"/>
            </a:pPr>
            <a:r>
              <a:rPr lang="en-US" dirty="0"/>
              <a:t>This can be validated by calculating the Hash Value </a:t>
            </a:r>
            <a:r>
              <a:rPr lang="en-US" dirty="0" smtClean="0"/>
              <a:t>property of </a:t>
            </a:r>
            <a:r>
              <a:rPr lang="en-US" dirty="0"/>
              <a:t>the  block data  and comparing </a:t>
            </a:r>
            <a:r>
              <a:rPr lang="en-US" dirty="0" smtClean="0"/>
              <a:t>the </a:t>
            </a:r>
            <a:r>
              <a:rPr lang="en-US" dirty="0"/>
              <a:t>value with the hash value of the previous </a:t>
            </a:r>
            <a:r>
              <a:rPr lang="en-US" dirty="0" smtClean="0"/>
              <a:t>block data</a:t>
            </a:r>
          </a:p>
          <a:p>
            <a:pPr marL="285750" indent="-285750">
              <a:buFont typeface="Arial" pitchFamily="34" charset="0"/>
              <a:buChar char="•"/>
            </a:pPr>
            <a:r>
              <a:rPr lang="en-US" dirty="0" smtClean="0"/>
              <a:t>Consider the latest block created with # 1004 , its Prev. Hash value = Hash value of Block # 1003 , </a:t>
            </a:r>
            <a:r>
              <a:rPr lang="en-US" dirty="0"/>
              <a:t>Prev. Hash </a:t>
            </a:r>
            <a:r>
              <a:rPr lang="en-US" dirty="0" smtClean="0"/>
              <a:t>value of block # 1003 </a:t>
            </a:r>
            <a:r>
              <a:rPr lang="en-US" dirty="0"/>
              <a:t>= Hash value of Block # </a:t>
            </a:r>
            <a:r>
              <a:rPr lang="en-US" dirty="0" smtClean="0"/>
              <a:t>1002 so on and so forth till we get zero block #.</a:t>
            </a:r>
          </a:p>
          <a:p>
            <a:pPr marL="285750" indent="-285750">
              <a:buFont typeface="Arial" pitchFamily="34" charset="0"/>
              <a:buChar char="•"/>
            </a:pPr>
            <a:r>
              <a:rPr lang="en-US" dirty="0" smtClean="0"/>
              <a:t>Let’s assume that transaction data of any block is Changed/Deleted by a Hacker , let say block # 1002 , this would lead to a change the calculated hash value of Block #1002 , in that case the link between Block # 1001 and # 1002 will break. Thus leading to the failure of validation and rejection of the chain data by all nodes. Same thing will happen if Hackers will insert any data in any of the block.</a:t>
            </a:r>
          </a:p>
          <a:p>
            <a:pPr marL="285750" indent="-285750">
              <a:buFont typeface="Arial" pitchFamily="34" charset="0"/>
              <a:buChar char="•"/>
            </a:pPr>
            <a:endParaRPr lang="en-US" dirty="0"/>
          </a:p>
          <a:p>
            <a:pPr marL="285750" indent="-285750">
              <a:buFont typeface="Arial" pitchFamily="34" charset="0"/>
              <a:buChar char="•"/>
            </a:pPr>
            <a:endParaRPr lang="en-US" dirty="0"/>
          </a:p>
        </p:txBody>
      </p:sp>
      <p:sp>
        <p:nvSpPr>
          <p:cNvPr id="7" name="Rectangle 6"/>
          <p:cNvSpPr/>
          <p:nvPr/>
        </p:nvSpPr>
        <p:spPr>
          <a:xfrm>
            <a:off x="0" y="0"/>
            <a:ext cx="3001370" cy="533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solidFill>
                  <a:schemeClr val="bg1"/>
                </a:solidFill>
              </a:rPr>
              <a:t>Immutability</a:t>
            </a:r>
            <a:endParaRPr lang="en-US" dirty="0">
              <a:solidFill>
                <a:schemeClr val="bg1"/>
              </a:solidFill>
            </a:endParaRPr>
          </a:p>
        </p:txBody>
      </p:sp>
    </p:spTree>
    <p:extLst>
      <p:ext uri="{BB962C8B-B14F-4D97-AF65-F5344CB8AC3E}">
        <p14:creationId xmlns:p14="http://schemas.microsoft.com/office/powerpoint/2010/main" val="7362323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001370" cy="533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solidFill>
                  <a:schemeClr val="bg1"/>
                </a:solidFill>
              </a:rPr>
              <a:t>Immutability</a:t>
            </a:r>
            <a:endParaRPr lang="en-US" dirty="0">
              <a:solidFill>
                <a:schemeClr val="bg1"/>
              </a:solidFill>
            </a:endParaRPr>
          </a:p>
        </p:txBody>
      </p:sp>
      <p:sp>
        <p:nvSpPr>
          <p:cNvPr id="34" name="Rounded Rectangle 33"/>
          <p:cNvSpPr/>
          <p:nvPr/>
        </p:nvSpPr>
        <p:spPr>
          <a:xfrm>
            <a:off x="315686" y="2830286"/>
            <a:ext cx="1665514" cy="3505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5" name="Rounded Rectangle 34"/>
          <p:cNvSpPr/>
          <p:nvPr/>
        </p:nvSpPr>
        <p:spPr>
          <a:xfrm>
            <a:off x="2730953" y="2830286"/>
            <a:ext cx="1841047" cy="3505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6" name="Rounded Rectangle 35"/>
          <p:cNvSpPr/>
          <p:nvPr/>
        </p:nvSpPr>
        <p:spPr>
          <a:xfrm>
            <a:off x="5198610" y="2811755"/>
            <a:ext cx="1608364" cy="3505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7" name="TextBox 36"/>
          <p:cNvSpPr txBox="1"/>
          <p:nvPr/>
        </p:nvSpPr>
        <p:spPr>
          <a:xfrm>
            <a:off x="507092" y="3200400"/>
            <a:ext cx="1315358" cy="307777"/>
          </a:xfrm>
          <a:prstGeom prst="rect">
            <a:avLst/>
          </a:prstGeom>
          <a:noFill/>
        </p:spPr>
        <p:txBody>
          <a:bodyPr wrap="square" rtlCol="0">
            <a:spAutoFit/>
          </a:bodyPr>
          <a:lstStyle/>
          <a:p>
            <a:r>
              <a:rPr lang="en-US" sz="1400" dirty="0" smtClean="0"/>
              <a:t>Index:</a:t>
            </a:r>
            <a:r>
              <a:rPr lang="en-US" sz="1400" dirty="0" smtClean="0">
                <a:solidFill>
                  <a:srgbClr val="FF0000"/>
                </a:solidFill>
              </a:rPr>
              <a:t>0</a:t>
            </a:r>
            <a:endParaRPr lang="en-US" sz="1400" dirty="0">
              <a:solidFill>
                <a:srgbClr val="FF0000"/>
              </a:solidFill>
            </a:endParaRPr>
          </a:p>
        </p:txBody>
      </p:sp>
      <p:sp>
        <p:nvSpPr>
          <p:cNvPr id="38" name="TextBox 37"/>
          <p:cNvSpPr txBox="1"/>
          <p:nvPr/>
        </p:nvSpPr>
        <p:spPr>
          <a:xfrm>
            <a:off x="315686" y="3543941"/>
            <a:ext cx="1466850" cy="307777"/>
          </a:xfrm>
          <a:prstGeom prst="rect">
            <a:avLst/>
          </a:prstGeom>
          <a:noFill/>
        </p:spPr>
        <p:txBody>
          <a:bodyPr wrap="square" rtlCol="0">
            <a:spAutoFit/>
          </a:bodyPr>
          <a:lstStyle/>
          <a:p>
            <a:r>
              <a:rPr lang="en-US" sz="1400" dirty="0" smtClean="0"/>
              <a:t>Timestamp</a:t>
            </a:r>
            <a:r>
              <a:rPr lang="en-US" sz="1400" b="1" dirty="0" smtClean="0">
                <a:solidFill>
                  <a:srgbClr val="FF0000"/>
                </a:solidFill>
              </a:rPr>
              <a:t>:..</a:t>
            </a:r>
            <a:endParaRPr lang="en-US" sz="1400" b="1" dirty="0">
              <a:solidFill>
                <a:srgbClr val="FF0000"/>
              </a:solidFill>
            </a:endParaRPr>
          </a:p>
        </p:txBody>
      </p:sp>
      <p:sp>
        <p:nvSpPr>
          <p:cNvPr id="39" name="TextBox 38"/>
          <p:cNvSpPr txBox="1"/>
          <p:nvPr/>
        </p:nvSpPr>
        <p:spPr>
          <a:xfrm>
            <a:off x="418646" y="4825218"/>
            <a:ext cx="1315358" cy="523220"/>
          </a:xfrm>
          <a:prstGeom prst="rect">
            <a:avLst/>
          </a:prstGeom>
          <a:noFill/>
        </p:spPr>
        <p:txBody>
          <a:bodyPr wrap="square" rtlCol="0">
            <a:spAutoFit/>
          </a:bodyPr>
          <a:lstStyle/>
          <a:p>
            <a:r>
              <a:rPr lang="en-US" sz="1400" dirty="0" smtClean="0"/>
              <a:t>PreviousHash:</a:t>
            </a:r>
            <a:r>
              <a:rPr lang="en-US" sz="1400" b="1" dirty="0" smtClean="0">
                <a:solidFill>
                  <a:srgbClr val="FF0000"/>
                </a:solidFill>
              </a:rPr>
              <a:t>0</a:t>
            </a:r>
            <a:endParaRPr lang="en-US" sz="1400" b="1" dirty="0">
              <a:solidFill>
                <a:srgbClr val="FF0000"/>
              </a:solidFill>
            </a:endParaRPr>
          </a:p>
        </p:txBody>
      </p:sp>
      <p:sp>
        <p:nvSpPr>
          <p:cNvPr id="40" name="TextBox 39"/>
          <p:cNvSpPr txBox="1"/>
          <p:nvPr/>
        </p:nvSpPr>
        <p:spPr>
          <a:xfrm>
            <a:off x="418646" y="4249450"/>
            <a:ext cx="1459594" cy="307777"/>
          </a:xfrm>
          <a:prstGeom prst="rect">
            <a:avLst/>
          </a:prstGeom>
          <a:noFill/>
        </p:spPr>
        <p:txBody>
          <a:bodyPr wrap="square" rtlCol="0">
            <a:spAutoFit/>
          </a:bodyPr>
          <a:lstStyle/>
          <a:p>
            <a:r>
              <a:rPr lang="en-US" sz="1400" dirty="0" smtClean="0"/>
              <a:t>Hash:</a:t>
            </a:r>
            <a:r>
              <a:rPr lang="en-US" sz="1400" b="1" dirty="0" smtClean="0">
                <a:solidFill>
                  <a:srgbClr val="FF0000"/>
                </a:solidFill>
              </a:rPr>
              <a:t>Block0</a:t>
            </a:r>
            <a:endParaRPr lang="en-US" sz="1400" b="1" dirty="0">
              <a:solidFill>
                <a:srgbClr val="FF0000"/>
              </a:solidFill>
            </a:endParaRPr>
          </a:p>
        </p:txBody>
      </p:sp>
      <p:sp>
        <p:nvSpPr>
          <p:cNvPr id="41" name="TextBox 40"/>
          <p:cNvSpPr txBox="1"/>
          <p:nvPr/>
        </p:nvSpPr>
        <p:spPr>
          <a:xfrm>
            <a:off x="464457" y="5587218"/>
            <a:ext cx="1315358" cy="307777"/>
          </a:xfrm>
          <a:prstGeom prst="rect">
            <a:avLst/>
          </a:prstGeom>
          <a:noFill/>
        </p:spPr>
        <p:txBody>
          <a:bodyPr wrap="square" rtlCol="0">
            <a:spAutoFit/>
          </a:bodyPr>
          <a:lstStyle/>
          <a:p>
            <a:r>
              <a:rPr lang="en-US" sz="1400" dirty="0" smtClean="0"/>
              <a:t>Data:….</a:t>
            </a:r>
            <a:endParaRPr lang="en-US" sz="1400" dirty="0"/>
          </a:p>
        </p:txBody>
      </p:sp>
      <p:sp>
        <p:nvSpPr>
          <p:cNvPr id="42" name="TextBox 41"/>
          <p:cNvSpPr txBox="1"/>
          <p:nvPr/>
        </p:nvSpPr>
        <p:spPr>
          <a:xfrm>
            <a:off x="2698296" y="3044763"/>
            <a:ext cx="1315358" cy="307777"/>
          </a:xfrm>
          <a:prstGeom prst="rect">
            <a:avLst/>
          </a:prstGeom>
          <a:noFill/>
        </p:spPr>
        <p:txBody>
          <a:bodyPr wrap="square" rtlCol="0">
            <a:spAutoFit/>
          </a:bodyPr>
          <a:lstStyle/>
          <a:p>
            <a:r>
              <a:rPr lang="en-US" sz="1400" dirty="0" smtClean="0"/>
              <a:t>Index:</a:t>
            </a:r>
            <a:r>
              <a:rPr lang="en-US" sz="1400" b="1" dirty="0" smtClean="0">
                <a:solidFill>
                  <a:srgbClr val="FF0000"/>
                </a:solidFill>
              </a:rPr>
              <a:t>1</a:t>
            </a:r>
            <a:endParaRPr lang="en-US" sz="1400" b="1" dirty="0">
              <a:solidFill>
                <a:srgbClr val="FF0000"/>
              </a:solidFill>
            </a:endParaRPr>
          </a:p>
        </p:txBody>
      </p:sp>
      <p:sp>
        <p:nvSpPr>
          <p:cNvPr id="43" name="TextBox 42"/>
          <p:cNvSpPr txBox="1"/>
          <p:nvPr/>
        </p:nvSpPr>
        <p:spPr>
          <a:xfrm>
            <a:off x="2687637" y="3415844"/>
            <a:ext cx="1745798" cy="369332"/>
          </a:xfrm>
          <a:prstGeom prst="rect">
            <a:avLst/>
          </a:prstGeom>
          <a:noFill/>
        </p:spPr>
        <p:txBody>
          <a:bodyPr wrap="square" rtlCol="0">
            <a:spAutoFit/>
          </a:bodyPr>
          <a:lstStyle/>
          <a:p>
            <a:r>
              <a:rPr lang="en-US" sz="1400" dirty="0" smtClean="0"/>
              <a:t>Timestamp</a:t>
            </a:r>
            <a:r>
              <a:rPr lang="en-US" dirty="0" smtClean="0"/>
              <a:t>:</a:t>
            </a:r>
            <a:r>
              <a:rPr lang="en-US" b="1" dirty="0" smtClean="0">
                <a:solidFill>
                  <a:srgbClr val="FF0000"/>
                </a:solidFill>
              </a:rPr>
              <a:t>…</a:t>
            </a:r>
            <a:endParaRPr lang="en-US" b="1" dirty="0">
              <a:solidFill>
                <a:srgbClr val="FF0000"/>
              </a:solidFill>
            </a:endParaRPr>
          </a:p>
        </p:txBody>
      </p:sp>
      <p:sp>
        <p:nvSpPr>
          <p:cNvPr id="44" name="TextBox 43"/>
          <p:cNvSpPr txBox="1"/>
          <p:nvPr/>
        </p:nvSpPr>
        <p:spPr>
          <a:xfrm>
            <a:off x="5189765" y="4249450"/>
            <a:ext cx="1673680" cy="246221"/>
          </a:xfrm>
          <a:prstGeom prst="rect">
            <a:avLst/>
          </a:prstGeom>
          <a:noFill/>
        </p:spPr>
        <p:txBody>
          <a:bodyPr wrap="square" rtlCol="0">
            <a:spAutoFit/>
          </a:bodyPr>
          <a:lstStyle/>
          <a:p>
            <a:r>
              <a:rPr lang="en-US" sz="1000" dirty="0" smtClean="0"/>
              <a:t>PrevHash</a:t>
            </a:r>
            <a:r>
              <a:rPr lang="en-US" sz="800" dirty="0" smtClean="0"/>
              <a:t>:Hash# block1002</a:t>
            </a:r>
            <a:endParaRPr lang="en-US" sz="800" dirty="0"/>
          </a:p>
        </p:txBody>
      </p:sp>
      <p:sp>
        <p:nvSpPr>
          <p:cNvPr id="45" name="TextBox 44"/>
          <p:cNvSpPr txBox="1"/>
          <p:nvPr/>
        </p:nvSpPr>
        <p:spPr>
          <a:xfrm>
            <a:off x="2730953" y="3772150"/>
            <a:ext cx="1459594" cy="307777"/>
          </a:xfrm>
          <a:prstGeom prst="rect">
            <a:avLst/>
          </a:prstGeom>
          <a:noFill/>
        </p:spPr>
        <p:txBody>
          <a:bodyPr wrap="square" rtlCol="0">
            <a:spAutoFit/>
          </a:bodyPr>
          <a:lstStyle/>
          <a:p>
            <a:r>
              <a:rPr lang="en-US" sz="1400" dirty="0" err="1" smtClean="0"/>
              <a:t>Hash:</a:t>
            </a:r>
            <a:r>
              <a:rPr lang="en-US" sz="1400" b="1" dirty="0" err="1" smtClean="0">
                <a:solidFill>
                  <a:srgbClr val="FF0000"/>
                </a:solidFill>
              </a:rPr>
              <a:t>Hash</a:t>
            </a:r>
            <a:r>
              <a:rPr lang="en-US" sz="1400" b="1" dirty="0" smtClean="0">
                <a:solidFill>
                  <a:srgbClr val="FF0000"/>
                </a:solidFill>
              </a:rPr>
              <a:t>#</a:t>
            </a:r>
            <a:endParaRPr lang="en-US" sz="1400" b="1" dirty="0">
              <a:solidFill>
                <a:srgbClr val="FF0000"/>
              </a:solidFill>
            </a:endParaRPr>
          </a:p>
        </p:txBody>
      </p:sp>
      <p:sp>
        <p:nvSpPr>
          <p:cNvPr id="46" name="Rounded Rectangle 45"/>
          <p:cNvSpPr/>
          <p:nvPr/>
        </p:nvSpPr>
        <p:spPr>
          <a:xfrm>
            <a:off x="7363732" y="2797240"/>
            <a:ext cx="1608364" cy="3505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9" name="Rectangle 48"/>
          <p:cNvSpPr/>
          <p:nvPr/>
        </p:nvSpPr>
        <p:spPr>
          <a:xfrm>
            <a:off x="3080745" y="5752581"/>
            <a:ext cx="1047296" cy="46166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err="1" smtClean="0">
                <a:solidFill>
                  <a:srgbClr val="002060"/>
                </a:solidFill>
              </a:rPr>
              <a:t>Txn</a:t>
            </a:r>
            <a:r>
              <a:rPr lang="en-US" sz="1400" dirty="0" smtClean="0">
                <a:solidFill>
                  <a:srgbClr val="002060"/>
                </a:solidFill>
              </a:rPr>
              <a:t>…</a:t>
            </a:r>
            <a:endParaRPr lang="en-US" sz="1400" dirty="0">
              <a:solidFill>
                <a:srgbClr val="002060"/>
              </a:solidFill>
            </a:endParaRPr>
          </a:p>
        </p:txBody>
      </p:sp>
      <p:sp>
        <p:nvSpPr>
          <p:cNvPr id="50" name="TextBox 49"/>
          <p:cNvSpPr txBox="1"/>
          <p:nvPr/>
        </p:nvSpPr>
        <p:spPr>
          <a:xfrm>
            <a:off x="5438322" y="3012497"/>
            <a:ext cx="1315358" cy="307777"/>
          </a:xfrm>
          <a:prstGeom prst="rect">
            <a:avLst/>
          </a:prstGeom>
          <a:noFill/>
        </p:spPr>
        <p:txBody>
          <a:bodyPr wrap="square" rtlCol="0">
            <a:spAutoFit/>
          </a:bodyPr>
          <a:lstStyle/>
          <a:p>
            <a:r>
              <a:rPr lang="en-US" sz="1400" dirty="0" smtClean="0"/>
              <a:t>Index:</a:t>
            </a:r>
            <a:r>
              <a:rPr lang="en-US" sz="1400" b="1" dirty="0" smtClean="0">
                <a:solidFill>
                  <a:srgbClr val="FF0000"/>
                </a:solidFill>
              </a:rPr>
              <a:t>2</a:t>
            </a:r>
            <a:endParaRPr lang="en-US" sz="1400" b="1" dirty="0">
              <a:solidFill>
                <a:srgbClr val="FF0000"/>
              </a:solidFill>
            </a:endParaRPr>
          </a:p>
        </p:txBody>
      </p:sp>
      <p:sp>
        <p:nvSpPr>
          <p:cNvPr id="52" name="Rectangle 51"/>
          <p:cNvSpPr/>
          <p:nvPr/>
        </p:nvSpPr>
        <p:spPr>
          <a:xfrm>
            <a:off x="5640842" y="4669841"/>
            <a:ext cx="1047296" cy="46166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err="1" smtClean="0">
                <a:solidFill>
                  <a:srgbClr val="002060"/>
                </a:solidFill>
              </a:rPr>
              <a:t>Txn</a:t>
            </a:r>
            <a:r>
              <a:rPr lang="en-US" sz="1400" dirty="0" smtClean="0">
                <a:solidFill>
                  <a:srgbClr val="002060"/>
                </a:solidFill>
              </a:rPr>
              <a:t>…</a:t>
            </a:r>
            <a:endParaRPr lang="en-US" sz="1400" dirty="0">
              <a:solidFill>
                <a:srgbClr val="002060"/>
              </a:solidFill>
            </a:endParaRPr>
          </a:p>
        </p:txBody>
      </p:sp>
      <p:sp>
        <p:nvSpPr>
          <p:cNvPr id="53" name="Rectangle 52"/>
          <p:cNvSpPr/>
          <p:nvPr/>
        </p:nvSpPr>
        <p:spPr>
          <a:xfrm>
            <a:off x="5640842" y="5254617"/>
            <a:ext cx="1047296" cy="46166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err="1" smtClean="0">
                <a:solidFill>
                  <a:srgbClr val="002060"/>
                </a:solidFill>
              </a:rPr>
              <a:t>Txn</a:t>
            </a:r>
            <a:r>
              <a:rPr lang="en-US" sz="1400" dirty="0" smtClean="0">
                <a:solidFill>
                  <a:srgbClr val="002060"/>
                </a:solidFill>
              </a:rPr>
              <a:t>…</a:t>
            </a:r>
            <a:endParaRPr lang="en-US" sz="1400" dirty="0">
              <a:solidFill>
                <a:srgbClr val="002060"/>
              </a:solidFill>
            </a:endParaRPr>
          </a:p>
        </p:txBody>
      </p:sp>
      <p:sp>
        <p:nvSpPr>
          <p:cNvPr id="54" name="Rectangle 53"/>
          <p:cNvSpPr/>
          <p:nvPr/>
        </p:nvSpPr>
        <p:spPr>
          <a:xfrm>
            <a:off x="5670098" y="5808509"/>
            <a:ext cx="1047296" cy="46166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err="1" smtClean="0">
                <a:solidFill>
                  <a:srgbClr val="002060"/>
                </a:solidFill>
              </a:rPr>
              <a:t>Txn</a:t>
            </a:r>
            <a:r>
              <a:rPr lang="en-US" sz="1400" dirty="0" smtClean="0">
                <a:solidFill>
                  <a:srgbClr val="002060"/>
                </a:solidFill>
              </a:rPr>
              <a:t>…</a:t>
            </a:r>
            <a:endParaRPr lang="en-US" sz="1400" dirty="0">
              <a:solidFill>
                <a:srgbClr val="002060"/>
              </a:solidFill>
            </a:endParaRPr>
          </a:p>
        </p:txBody>
      </p:sp>
      <p:sp>
        <p:nvSpPr>
          <p:cNvPr id="55" name="TextBox 54"/>
          <p:cNvSpPr txBox="1"/>
          <p:nvPr/>
        </p:nvSpPr>
        <p:spPr>
          <a:xfrm>
            <a:off x="5357133" y="3474999"/>
            <a:ext cx="1745798" cy="307777"/>
          </a:xfrm>
          <a:prstGeom prst="rect">
            <a:avLst/>
          </a:prstGeom>
          <a:noFill/>
        </p:spPr>
        <p:txBody>
          <a:bodyPr wrap="square" rtlCol="0">
            <a:spAutoFit/>
          </a:bodyPr>
          <a:lstStyle/>
          <a:p>
            <a:r>
              <a:rPr lang="en-US" sz="1400" dirty="0" smtClean="0"/>
              <a:t>Timestamp:</a:t>
            </a:r>
            <a:r>
              <a:rPr lang="en-US" sz="1400" b="1" dirty="0" smtClean="0">
                <a:solidFill>
                  <a:srgbClr val="FF0000"/>
                </a:solidFill>
              </a:rPr>
              <a:t>…</a:t>
            </a:r>
            <a:endParaRPr lang="en-US" sz="1400" b="1" dirty="0">
              <a:solidFill>
                <a:srgbClr val="FF0000"/>
              </a:solidFill>
            </a:endParaRPr>
          </a:p>
        </p:txBody>
      </p:sp>
      <p:sp>
        <p:nvSpPr>
          <p:cNvPr id="56" name="TextBox 55"/>
          <p:cNvSpPr txBox="1"/>
          <p:nvPr/>
        </p:nvSpPr>
        <p:spPr>
          <a:xfrm>
            <a:off x="5403851" y="3844331"/>
            <a:ext cx="1459594" cy="307777"/>
          </a:xfrm>
          <a:prstGeom prst="rect">
            <a:avLst/>
          </a:prstGeom>
          <a:noFill/>
        </p:spPr>
        <p:txBody>
          <a:bodyPr wrap="square" rtlCol="0">
            <a:spAutoFit/>
          </a:bodyPr>
          <a:lstStyle/>
          <a:p>
            <a:r>
              <a:rPr lang="en-US" sz="1400" dirty="0" err="1" smtClean="0"/>
              <a:t>Hash:</a:t>
            </a:r>
            <a:r>
              <a:rPr lang="en-US" sz="1400" b="1" dirty="0" err="1" smtClean="0">
                <a:solidFill>
                  <a:srgbClr val="FF0000"/>
                </a:solidFill>
              </a:rPr>
              <a:t>Hash</a:t>
            </a:r>
            <a:r>
              <a:rPr lang="en-US" sz="1400" b="1" dirty="0" smtClean="0">
                <a:solidFill>
                  <a:srgbClr val="FF0000"/>
                </a:solidFill>
              </a:rPr>
              <a:t>#</a:t>
            </a:r>
            <a:endParaRPr lang="en-US" sz="1400" b="1" dirty="0">
              <a:solidFill>
                <a:srgbClr val="FF0000"/>
              </a:solidFill>
            </a:endParaRPr>
          </a:p>
        </p:txBody>
      </p:sp>
      <p:sp>
        <p:nvSpPr>
          <p:cNvPr id="57" name="TextBox 56"/>
          <p:cNvSpPr txBox="1"/>
          <p:nvPr/>
        </p:nvSpPr>
        <p:spPr>
          <a:xfrm>
            <a:off x="7495267" y="3015734"/>
            <a:ext cx="1315358" cy="307777"/>
          </a:xfrm>
          <a:prstGeom prst="rect">
            <a:avLst/>
          </a:prstGeom>
          <a:noFill/>
        </p:spPr>
        <p:txBody>
          <a:bodyPr wrap="square" rtlCol="0">
            <a:spAutoFit/>
          </a:bodyPr>
          <a:lstStyle/>
          <a:p>
            <a:r>
              <a:rPr lang="en-US" sz="1400" dirty="0" smtClean="0"/>
              <a:t>Index:</a:t>
            </a:r>
            <a:r>
              <a:rPr lang="en-US" sz="1400" b="1" dirty="0" smtClean="0">
                <a:solidFill>
                  <a:srgbClr val="FF0000"/>
                </a:solidFill>
              </a:rPr>
              <a:t>3</a:t>
            </a:r>
            <a:endParaRPr lang="en-US" sz="1400" b="1" dirty="0">
              <a:solidFill>
                <a:srgbClr val="FF0000"/>
              </a:solidFill>
            </a:endParaRPr>
          </a:p>
        </p:txBody>
      </p:sp>
      <p:sp>
        <p:nvSpPr>
          <p:cNvPr id="58" name="Rectangle 57"/>
          <p:cNvSpPr/>
          <p:nvPr/>
        </p:nvSpPr>
        <p:spPr>
          <a:xfrm>
            <a:off x="7697787" y="4673078"/>
            <a:ext cx="1047296" cy="46166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solidFill>
                  <a:srgbClr val="002060"/>
                </a:solidFill>
              </a:rPr>
              <a:t>Txn</a:t>
            </a:r>
            <a:r>
              <a:rPr lang="en-US" dirty="0" smtClean="0">
                <a:solidFill>
                  <a:srgbClr val="002060"/>
                </a:solidFill>
              </a:rPr>
              <a:t>…</a:t>
            </a:r>
            <a:endParaRPr lang="en-US" dirty="0">
              <a:solidFill>
                <a:srgbClr val="002060"/>
              </a:solidFill>
            </a:endParaRPr>
          </a:p>
        </p:txBody>
      </p:sp>
      <p:sp>
        <p:nvSpPr>
          <p:cNvPr id="59" name="Rectangle 58"/>
          <p:cNvSpPr/>
          <p:nvPr/>
        </p:nvSpPr>
        <p:spPr>
          <a:xfrm>
            <a:off x="7697787" y="5257854"/>
            <a:ext cx="1047296" cy="46166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solidFill>
                  <a:srgbClr val="002060"/>
                </a:solidFill>
              </a:rPr>
              <a:t>Txn</a:t>
            </a:r>
            <a:r>
              <a:rPr lang="en-US" dirty="0" smtClean="0">
                <a:solidFill>
                  <a:srgbClr val="002060"/>
                </a:solidFill>
              </a:rPr>
              <a:t>…</a:t>
            </a:r>
            <a:endParaRPr lang="en-US" dirty="0">
              <a:solidFill>
                <a:srgbClr val="002060"/>
              </a:solidFill>
            </a:endParaRPr>
          </a:p>
        </p:txBody>
      </p:sp>
      <p:sp>
        <p:nvSpPr>
          <p:cNvPr id="60" name="Rectangle 59"/>
          <p:cNvSpPr/>
          <p:nvPr/>
        </p:nvSpPr>
        <p:spPr>
          <a:xfrm>
            <a:off x="7727043" y="5811746"/>
            <a:ext cx="1047296" cy="46166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solidFill>
                  <a:srgbClr val="002060"/>
                </a:solidFill>
              </a:rPr>
              <a:t>Txn</a:t>
            </a:r>
            <a:r>
              <a:rPr lang="en-US" dirty="0" smtClean="0">
                <a:solidFill>
                  <a:srgbClr val="002060"/>
                </a:solidFill>
              </a:rPr>
              <a:t>…</a:t>
            </a:r>
            <a:endParaRPr lang="en-US" dirty="0">
              <a:solidFill>
                <a:srgbClr val="002060"/>
              </a:solidFill>
            </a:endParaRPr>
          </a:p>
        </p:txBody>
      </p:sp>
      <p:cxnSp>
        <p:nvCxnSpPr>
          <p:cNvPr id="62" name="Straight Arrow Connector 61"/>
          <p:cNvCxnSpPr>
            <a:stCxn id="35" idx="1"/>
          </p:cNvCxnSpPr>
          <p:nvPr/>
        </p:nvCxnSpPr>
        <p:spPr>
          <a:xfrm flipH="1" flipV="1">
            <a:off x="1981200" y="3944051"/>
            <a:ext cx="749753" cy="638835"/>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36" idx="1"/>
          </p:cNvCxnSpPr>
          <p:nvPr/>
        </p:nvCxnSpPr>
        <p:spPr>
          <a:xfrm flipH="1" flipV="1">
            <a:off x="4572000" y="3785176"/>
            <a:ext cx="626610" cy="779179"/>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6" idx="1"/>
          </p:cNvCxnSpPr>
          <p:nvPr/>
        </p:nvCxnSpPr>
        <p:spPr>
          <a:xfrm flipH="1" flipV="1">
            <a:off x="6753680" y="3844331"/>
            <a:ext cx="610052" cy="705509"/>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507092" y="2667000"/>
            <a:ext cx="1226912" cy="345497"/>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000" b="1" dirty="0" smtClean="0"/>
              <a:t>1001</a:t>
            </a:r>
            <a:endParaRPr lang="en-US" sz="2000" b="1" dirty="0"/>
          </a:p>
        </p:txBody>
      </p:sp>
      <p:sp>
        <p:nvSpPr>
          <p:cNvPr id="71" name="Rectangle 70"/>
          <p:cNvSpPr/>
          <p:nvPr/>
        </p:nvSpPr>
        <p:spPr>
          <a:xfrm>
            <a:off x="3080745" y="2695249"/>
            <a:ext cx="1226912" cy="345497"/>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000" b="1" dirty="0" smtClean="0"/>
              <a:t>1002</a:t>
            </a:r>
            <a:endParaRPr lang="en-US" sz="2000" b="1" dirty="0"/>
          </a:p>
        </p:txBody>
      </p:sp>
      <p:sp>
        <p:nvSpPr>
          <p:cNvPr id="72" name="Rectangle 71"/>
          <p:cNvSpPr/>
          <p:nvPr/>
        </p:nvSpPr>
        <p:spPr>
          <a:xfrm>
            <a:off x="5366022" y="2690197"/>
            <a:ext cx="1226912" cy="345497"/>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000" b="1" dirty="0" smtClean="0"/>
              <a:t>1003</a:t>
            </a:r>
            <a:endParaRPr lang="en-US" sz="2000" b="1" dirty="0"/>
          </a:p>
        </p:txBody>
      </p:sp>
      <p:sp>
        <p:nvSpPr>
          <p:cNvPr id="73" name="Rectangle 72"/>
          <p:cNvSpPr/>
          <p:nvPr/>
        </p:nvSpPr>
        <p:spPr>
          <a:xfrm>
            <a:off x="7583713" y="2657537"/>
            <a:ext cx="1226912" cy="345497"/>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000" b="1" dirty="0" smtClean="0"/>
              <a:t>1004</a:t>
            </a:r>
            <a:endParaRPr lang="en-US" sz="2000" b="1" dirty="0"/>
          </a:p>
        </p:txBody>
      </p:sp>
      <p:sp>
        <p:nvSpPr>
          <p:cNvPr id="74" name="Rectangle 73"/>
          <p:cNvSpPr/>
          <p:nvPr/>
        </p:nvSpPr>
        <p:spPr>
          <a:xfrm>
            <a:off x="63499" y="1225080"/>
            <a:ext cx="887185" cy="57694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b="1" dirty="0" smtClean="0"/>
              <a:t>Validate</a:t>
            </a:r>
            <a:endParaRPr lang="en-US" sz="1200" b="1" dirty="0"/>
          </a:p>
        </p:txBody>
      </p:sp>
      <p:sp>
        <p:nvSpPr>
          <p:cNvPr id="75" name="Rounded Rectangle 74"/>
          <p:cNvSpPr/>
          <p:nvPr/>
        </p:nvSpPr>
        <p:spPr>
          <a:xfrm>
            <a:off x="1236695" y="1167032"/>
            <a:ext cx="795738" cy="65677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800" b="1" dirty="0" smtClean="0"/>
              <a:t>Calculate # 1004</a:t>
            </a:r>
            <a:endParaRPr lang="en-US" sz="800" b="1" dirty="0"/>
          </a:p>
        </p:txBody>
      </p:sp>
      <p:sp>
        <p:nvSpPr>
          <p:cNvPr id="76" name="Flowchart: Decision 75"/>
          <p:cNvSpPr/>
          <p:nvPr/>
        </p:nvSpPr>
        <p:spPr>
          <a:xfrm>
            <a:off x="2293264" y="1080743"/>
            <a:ext cx="1062711" cy="765169"/>
          </a:xfrm>
          <a:prstGeom prst="flowChartDecisi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dirty="0" err="1" smtClean="0"/>
              <a:t>Prev</a:t>
            </a:r>
            <a:r>
              <a:rPr lang="en-US" sz="800" dirty="0" smtClean="0"/>
              <a:t> Hash # 1004=hash1003</a:t>
            </a:r>
            <a:endParaRPr lang="en-US" sz="800" dirty="0"/>
          </a:p>
        </p:txBody>
      </p:sp>
      <p:sp>
        <p:nvSpPr>
          <p:cNvPr id="86" name="TextBox 85"/>
          <p:cNvSpPr txBox="1"/>
          <p:nvPr/>
        </p:nvSpPr>
        <p:spPr>
          <a:xfrm>
            <a:off x="7457167" y="3369379"/>
            <a:ext cx="1745798" cy="369332"/>
          </a:xfrm>
          <a:prstGeom prst="rect">
            <a:avLst/>
          </a:prstGeom>
          <a:noFill/>
        </p:spPr>
        <p:txBody>
          <a:bodyPr wrap="square" rtlCol="0">
            <a:spAutoFit/>
          </a:bodyPr>
          <a:lstStyle/>
          <a:p>
            <a:r>
              <a:rPr lang="en-US" sz="1400" dirty="0" smtClean="0"/>
              <a:t>Timestamp</a:t>
            </a:r>
            <a:r>
              <a:rPr lang="en-US" dirty="0" smtClean="0"/>
              <a:t>:</a:t>
            </a:r>
            <a:r>
              <a:rPr lang="en-US" b="1" dirty="0" smtClean="0">
                <a:solidFill>
                  <a:srgbClr val="FF0000"/>
                </a:solidFill>
              </a:rPr>
              <a:t>…</a:t>
            </a:r>
            <a:endParaRPr lang="en-US" b="1" dirty="0">
              <a:solidFill>
                <a:srgbClr val="FF0000"/>
              </a:solidFill>
            </a:endParaRPr>
          </a:p>
        </p:txBody>
      </p:sp>
      <p:sp>
        <p:nvSpPr>
          <p:cNvPr id="87" name="TextBox 86"/>
          <p:cNvSpPr txBox="1"/>
          <p:nvPr/>
        </p:nvSpPr>
        <p:spPr>
          <a:xfrm>
            <a:off x="7491638" y="3709470"/>
            <a:ext cx="1459594" cy="307777"/>
          </a:xfrm>
          <a:prstGeom prst="rect">
            <a:avLst/>
          </a:prstGeom>
          <a:noFill/>
        </p:spPr>
        <p:txBody>
          <a:bodyPr wrap="square" rtlCol="0">
            <a:spAutoFit/>
          </a:bodyPr>
          <a:lstStyle/>
          <a:p>
            <a:r>
              <a:rPr lang="en-US" sz="1400" dirty="0" err="1" smtClean="0"/>
              <a:t>Hash:</a:t>
            </a:r>
            <a:r>
              <a:rPr lang="en-US" sz="1400" b="1" dirty="0" err="1" smtClean="0">
                <a:solidFill>
                  <a:srgbClr val="FF0000"/>
                </a:solidFill>
              </a:rPr>
              <a:t>Hash</a:t>
            </a:r>
            <a:r>
              <a:rPr lang="en-US" sz="1400" b="1" dirty="0" smtClean="0">
                <a:solidFill>
                  <a:srgbClr val="FF0000"/>
                </a:solidFill>
              </a:rPr>
              <a:t>#</a:t>
            </a:r>
            <a:endParaRPr lang="en-US" sz="1400" b="1" dirty="0">
              <a:solidFill>
                <a:srgbClr val="FF0000"/>
              </a:solidFill>
            </a:endParaRPr>
          </a:p>
        </p:txBody>
      </p:sp>
      <p:sp>
        <p:nvSpPr>
          <p:cNvPr id="100" name="Oval 99"/>
          <p:cNvSpPr/>
          <p:nvPr/>
        </p:nvSpPr>
        <p:spPr>
          <a:xfrm>
            <a:off x="3294065" y="254907"/>
            <a:ext cx="391881" cy="2667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01" name="Rounded Rectangle 100"/>
          <p:cNvSpPr/>
          <p:nvPr/>
        </p:nvSpPr>
        <p:spPr>
          <a:xfrm>
            <a:off x="3635262" y="1121673"/>
            <a:ext cx="698271" cy="70938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800" b="1" dirty="0" smtClean="0"/>
              <a:t>Calculate # 1003</a:t>
            </a:r>
            <a:endParaRPr lang="en-US" sz="800" b="1" dirty="0"/>
          </a:p>
        </p:txBody>
      </p:sp>
      <p:sp>
        <p:nvSpPr>
          <p:cNvPr id="102" name="Flowchart: Decision 101"/>
          <p:cNvSpPr/>
          <p:nvPr/>
        </p:nvSpPr>
        <p:spPr>
          <a:xfrm>
            <a:off x="4881064" y="1027545"/>
            <a:ext cx="1252584" cy="854085"/>
          </a:xfrm>
          <a:prstGeom prst="flowChartDecisi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err="1" smtClean="0"/>
              <a:t>Prev</a:t>
            </a:r>
            <a:r>
              <a:rPr lang="en-US" sz="1000" dirty="0" smtClean="0"/>
              <a:t> Hash#=hash#1002</a:t>
            </a:r>
            <a:endParaRPr lang="en-US" sz="1000" dirty="0"/>
          </a:p>
        </p:txBody>
      </p:sp>
      <p:sp>
        <p:nvSpPr>
          <p:cNvPr id="115" name="Rectangle 114"/>
          <p:cNvSpPr/>
          <p:nvPr/>
        </p:nvSpPr>
        <p:spPr>
          <a:xfrm>
            <a:off x="2885538" y="4580813"/>
            <a:ext cx="1499447" cy="52247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err="1" smtClean="0"/>
              <a:t>HashChange</a:t>
            </a:r>
            <a:endParaRPr lang="en-US" sz="1400" dirty="0"/>
          </a:p>
        </p:txBody>
      </p:sp>
      <p:sp>
        <p:nvSpPr>
          <p:cNvPr id="116" name="Rectangle 115"/>
          <p:cNvSpPr/>
          <p:nvPr/>
        </p:nvSpPr>
        <p:spPr>
          <a:xfrm>
            <a:off x="2885539" y="5156960"/>
            <a:ext cx="1499446" cy="52162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smtClean="0">
                <a:solidFill>
                  <a:srgbClr val="FF0000"/>
                </a:solidFill>
              </a:rPr>
              <a:t>Change</a:t>
            </a:r>
            <a:endParaRPr lang="en-US" sz="1400" dirty="0">
              <a:solidFill>
                <a:srgbClr val="FF0000"/>
              </a:solidFill>
            </a:endParaRPr>
          </a:p>
        </p:txBody>
      </p:sp>
      <p:sp>
        <p:nvSpPr>
          <p:cNvPr id="2" name="Date Placeholder 1"/>
          <p:cNvSpPr>
            <a:spLocks noGrp="1"/>
          </p:cNvSpPr>
          <p:nvPr>
            <p:ph type="dt" sz="half" idx="10"/>
          </p:nvPr>
        </p:nvSpPr>
        <p:spPr/>
        <p:txBody>
          <a:bodyPr/>
          <a:lstStyle/>
          <a:p>
            <a:fld id="{317FCC17-235E-43B1-B879-82E917137261}" type="datetime1">
              <a:rPr lang="en-US" smtClean="0"/>
              <a:t>2/9/2019</a:t>
            </a:fld>
            <a:endParaRPr lang="en-US"/>
          </a:p>
        </p:txBody>
      </p:sp>
      <p:sp>
        <p:nvSpPr>
          <p:cNvPr id="3" name="Footer Placeholder 2"/>
          <p:cNvSpPr>
            <a:spLocks noGrp="1"/>
          </p:cNvSpPr>
          <p:nvPr>
            <p:ph type="ftr" sz="quarter" idx="11"/>
          </p:nvPr>
        </p:nvSpPr>
        <p:spPr/>
        <p:txBody>
          <a:bodyPr/>
          <a:lstStyle/>
          <a:p>
            <a:r>
              <a:rPr lang="en-US" smtClean="0"/>
              <a:t>www.technotips.co.in</a:t>
            </a:r>
            <a:endParaRPr lang="en-US"/>
          </a:p>
        </p:txBody>
      </p:sp>
      <p:sp>
        <p:nvSpPr>
          <p:cNvPr id="5" name="Slide Number Placeholder 4"/>
          <p:cNvSpPr>
            <a:spLocks noGrp="1"/>
          </p:cNvSpPr>
          <p:nvPr>
            <p:ph type="sldNum" sz="quarter" idx="12"/>
          </p:nvPr>
        </p:nvSpPr>
        <p:spPr/>
        <p:txBody>
          <a:bodyPr/>
          <a:lstStyle/>
          <a:p>
            <a:fld id="{4375DED0-DA1F-49B1-9339-1288C04B5D0C}" type="slidenum">
              <a:rPr lang="en-US" smtClean="0"/>
              <a:t>19</a:t>
            </a:fld>
            <a:endParaRPr lang="en-US"/>
          </a:p>
        </p:txBody>
      </p:sp>
      <p:sp>
        <p:nvSpPr>
          <p:cNvPr id="69" name="Rectangle 68"/>
          <p:cNvSpPr/>
          <p:nvPr/>
        </p:nvSpPr>
        <p:spPr>
          <a:xfrm>
            <a:off x="5519965" y="121557"/>
            <a:ext cx="2229984"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t>Chain is Tampered</a:t>
            </a:r>
            <a:endParaRPr lang="en-US" b="1" dirty="0"/>
          </a:p>
        </p:txBody>
      </p:sp>
      <p:sp>
        <p:nvSpPr>
          <p:cNvPr id="114" name="Flowchart: Decision 113"/>
          <p:cNvSpPr/>
          <p:nvPr/>
        </p:nvSpPr>
        <p:spPr>
          <a:xfrm>
            <a:off x="7861654" y="990600"/>
            <a:ext cx="1110442" cy="891030"/>
          </a:xfrm>
          <a:prstGeom prst="flowChartDecisi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dirty="0" err="1" smtClean="0"/>
              <a:t>Prev</a:t>
            </a:r>
            <a:r>
              <a:rPr lang="en-US" sz="800" dirty="0" smtClean="0"/>
              <a:t> Hash # 1004=#1001</a:t>
            </a:r>
            <a:endParaRPr lang="en-US" sz="800" dirty="0"/>
          </a:p>
        </p:txBody>
      </p:sp>
      <p:sp>
        <p:nvSpPr>
          <p:cNvPr id="123" name="Rounded Rectangle 122"/>
          <p:cNvSpPr/>
          <p:nvPr/>
        </p:nvSpPr>
        <p:spPr>
          <a:xfrm>
            <a:off x="6592934" y="1092075"/>
            <a:ext cx="698271" cy="70938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800" b="1" dirty="0" smtClean="0"/>
              <a:t>Calculate # 1003</a:t>
            </a:r>
            <a:endParaRPr lang="en-US" sz="800" b="1" dirty="0"/>
          </a:p>
        </p:txBody>
      </p:sp>
      <p:cxnSp>
        <p:nvCxnSpPr>
          <p:cNvPr id="170" name="Elbow Connector 169"/>
          <p:cNvCxnSpPr>
            <a:stCxn id="76" idx="0"/>
          </p:cNvCxnSpPr>
          <p:nvPr/>
        </p:nvCxnSpPr>
        <p:spPr>
          <a:xfrm rot="5400000" flipH="1" flipV="1">
            <a:off x="2796443" y="416434"/>
            <a:ext cx="692486" cy="63613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p:nvPr/>
        </p:nvCxnSpPr>
        <p:spPr>
          <a:xfrm>
            <a:off x="3685946" y="388257"/>
            <a:ext cx="18180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9" name="Elbow Connector 178"/>
          <p:cNvCxnSpPr>
            <a:stCxn id="102" idx="0"/>
          </p:cNvCxnSpPr>
          <p:nvPr/>
        </p:nvCxnSpPr>
        <p:spPr>
          <a:xfrm rot="16200000" flipV="1">
            <a:off x="4337532" y="-142279"/>
            <a:ext cx="293044" cy="204660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81" name="Oval 180"/>
          <p:cNvSpPr/>
          <p:nvPr/>
        </p:nvSpPr>
        <p:spPr>
          <a:xfrm>
            <a:off x="8183512" y="254907"/>
            <a:ext cx="391881" cy="2667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cxnSp>
        <p:nvCxnSpPr>
          <p:cNvPr id="183" name="Straight Arrow Connector 182"/>
          <p:cNvCxnSpPr>
            <a:stCxn id="114" idx="0"/>
          </p:cNvCxnSpPr>
          <p:nvPr/>
        </p:nvCxnSpPr>
        <p:spPr>
          <a:xfrm flipH="1" flipV="1">
            <a:off x="8406443" y="521608"/>
            <a:ext cx="10432" cy="4689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6" name="Straight Arrow Connector 185"/>
          <p:cNvCxnSpPr/>
          <p:nvPr/>
        </p:nvCxnSpPr>
        <p:spPr>
          <a:xfrm flipH="1" flipV="1">
            <a:off x="7810952" y="388254"/>
            <a:ext cx="386217" cy="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3" name="Straight Arrow Connector 192"/>
          <p:cNvCxnSpPr>
            <a:stCxn id="74" idx="3"/>
            <a:endCxn id="75" idx="1"/>
          </p:cNvCxnSpPr>
          <p:nvPr/>
        </p:nvCxnSpPr>
        <p:spPr>
          <a:xfrm flipV="1">
            <a:off x="950684" y="1495418"/>
            <a:ext cx="286011" cy="18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2" name="Straight Arrow Connector 201"/>
          <p:cNvCxnSpPr/>
          <p:nvPr/>
        </p:nvCxnSpPr>
        <p:spPr>
          <a:xfrm flipV="1">
            <a:off x="1982689" y="1458232"/>
            <a:ext cx="286011" cy="18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endCxn id="101" idx="1"/>
          </p:cNvCxnSpPr>
          <p:nvPr/>
        </p:nvCxnSpPr>
        <p:spPr>
          <a:xfrm>
            <a:off x="3257454" y="1463327"/>
            <a:ext cx="377808" cy="13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 name="Straight Arrow Connector 204"/>
          <p:cNvCxnSpPr>
            <a:endCxn id="102" idx="1"/>
          </p:cNvCxnSpPr>
          <p:nvPr/>
        </p:nvCxnSpPr>
        <p:spPr>
          <a:xfrm flipV="1">
            <a:off x="4254370" y="1454588"/>
            <a:ext cx="626694" cy="87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 name="Straight Arrow Connector 206"/>
          <p:cNvCxnSpPr>
            <a:stCxn id="102" idx="3"/>
            <a:endCxn id="123" idx="1"/>
          </p:cNvCxnSpPr>
          <p:nvPr/>
        </p:nvCxnSpPr>
        <p:spPr>
          <a:xfrm flipV="1">
            <a:off x="6133648" y="1446769"/>
            <a:ext cx="459286" cy="78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3" name="Straight Arrow Connector 212"/>
          <p:cNvCxnSpPr>
            <a:endCxn id="114" idx="1"/>
          </p:cNvCxnSpPr>
          <p:nvPr/>
        </p:nvCxnSpPr>
        <p:spPr>
          <a:xfrm>
            <a:off x="7314161" y="1421997"/>
            <a:ext cx="547493" cy="141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1" name="TextBox 220"/>
          <p:cNvSpPr txBox="1"/>
          <p:nvPr/>
        </p:nvSpPr>
        <p:spPr>
          <a:xfrm>
            <a:off x="7371670" y="4122777"/>
            <a:ext cx="1673680" cy="246221"/>
          </a:xfrm>
          <a:prstGeom prst="rect">
            <a:avLst/>
          </a:prstGeom>
          <a:noFill/>
        </p:spPr>
        <p:txBody>
          <a:bodyPr wrap="square" rtlCol="0">
            <a:spAutoFit/>
          </a:bodyPr>
          <a:lstStyle/>
          <a:p>
            <a:r>
              <a:rPr lang="en-US" sz="1000" dirty="0" smtClean="0"/>
              <a:t>PrevHash</a:t>
            </a:r>
            <a:r>
              <a:rPr lang="en-US" sz="800" dirty="0" smtClean="0"/>
              <a:t>:Hash# block1003</a:t>
            </a:r>
            <a:endParaRPr lang="en-US" sz="800" dirty="0"/>
          </a:p>
        </p:txBody>
      </p:sp>
      <p:sp>
        <p:nvSpPr>
          <p:cNvPr id="222" name="TextBox 221"/>
          <p:cNvSpPr txBox="1"/>
          <p:nvPr/>
        </p:nvSpPr>
        <p:spPr>
          <a:xfrm>
            <a:off x="2814636" y="4158503"/>
            <a:ext cx="1673680" cy="246221"/>
          </a:xfrm>
          <a:prstGeom prst="rect">
            <a:avLst/>
          </a:prstGeom>
          <a:noFill/>
        </p:spPr>
        <p:txBody>
          <a:bodyPr wrap="square" rtlCol="0">
            <a:spAutoFit/>
          </a:bodyPr>
          <a:lstStyle/>
          <a:p>
            <a:r>
              <a:rPr lang="en-US" sz="1000" dirty="0" smtClean="0"/>
              <a:t>PrevHash</a:t>
            </a:r>
            <a:r>
              <a:rPr lang="en-US" sz="800" dirty="0" smtClean="0"/>
              <a:t>:Hash# block1001</a:t>
            </a:r>
            <a:endParaRPr lang="en-US" sz="800" dirty="0"/>
          </a:p>
        </p:txBody>
      </p:sp>
    </p:spTree>
    <p:extLst>
      <p:ext uri="{BB962C8B-B14F-4D97-AF65-F5344CB8AC3E}">
        <p14:creationId xmlns:p14="http://schemas.microsoft.com/office/powerpoint/2010/main" val="1230689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P spid="1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043464"/>
            <a:ext cx="3429000" cy="2590800"/>
          </a:xfrm>
        </p:spPr>
      </p:pic>
      <p:sp>
        <p:nvSpPr>
          <p:cNvPr id="2" name="Title 1"/>
          <p:cNvSpPr>
            <a:spLocks noGrp="1"/>
          </p:cNvSpPr>
          <p:nvPr>
            <p:ph type="title"/>
          </p:nvPr>
        </p:nvSpPr>
        <p:spPr>
          <a:xfrm>
            <a:off x="3042556" y="16782"/>
            <a:ext cx="6101444" cy="1143000"/>
          </a:xfrm>
        </p:spPr>
        <p:txBody>
          <a:bodyPr>
            <a:normAutofit fontScale="90000"/>
          </a:bodyPr>
          <a:lstStyle/>
          <a:p>
            <a:r>
              <a:rPr lang="en-US" dirty="0" smtClean="0"/>
              <a:t>Evolution Of Blockchain</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198" y="1014622"/>
            <a:ext cx="2790825" cy="2244147"/>
          </a:xfrm>
          <a:prstGeom prst="rect">
            <a:avLst/>
          </a:prstGeom>
        </p:spPr>
      </p:pic>
      <p:sp>
        <p:nvSpPr>
          <p:cNvPr id="9" name="TextBox 8"/>
          <p:cNvSpPr txBox="1"/>
          <p:nvPr/>
        </p:nvSpPr>
        <p:spPr>
          <a:xfrm>
            <a:off x="914400" y="2154198"/>
            <a:ext cx="3581400" cy="369332"/>
          </a:xfrm>
          <a:prstGeom prst="rect">
            <a:avLst/>
          </a:prstGeom>
          <a:noFill/>
        </p:spPr>
        <p:txBody>
          <a:bodyPr wrap="square" rtlCol="0">
            <a:spAutoFit/>
          </a:bodyPr>
          <a:lstStyle/>
          <a:p>
            <a:r>
              <a:rPr lang="en-US" b="1" dirty="0" smtClean="0">
                <a:solidFill>
                  <a:schemeClr val="accent6">
                    <a:lumMod val="50000"/>
                  </a:schemeClr>
                </a:solidFill>
              </a:rPr>
              <a:t>www (world wide web) 1989</a:t>
            </a:r>
            <a:endParaRPr lang="en-US" b="1" dirty="0">
              <a:solidFill>
                <a:schemeClr val="accent6">
                  <a:lumMod val="50000"/>
                </a:schemeClr>
              </a:solidFill>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5500" y="4495800"/>
            <a:ext cx="2035037" cy="1371600"/>
          </a:xfrm>
          <a:prstGeom prst="rect">
            <a:avLst/>
          </a:prstGeom>
        </p:spPr>
      </p:pic>
      <p:sp>
        <p:nvSpPr>
          <p:cNvPr id="11" name="TextBox 10"/>
          <p:cNvSpPr txBox="1"/>
          <p:nvPr/>
        </p:nvSpPr>
        <p:spPr>
          <a:xfrm>
            <a:off x="660400" y="3505200"/>
            <a:ext cx="3962400" cy="646331"/>
          </a:xfrm>
          <a:prstGeom prst="rect">
            <a:avLst/>
          </a:prstGeom>
          <a:noFill/>
        </p:spPr>
        <p:txBody>
          <a:bodyPr wrap="square" rtlCol="0">
            <a:spAutoFit/>
          </a:bodyPr>
          <a:lstStyle/>
          <a:p>
            <a:r>
              <a:rPr lang="en-US" dirty="0" smtClean="0"/>
              <a:t>All the web applications developed in client – server mode</a:t>
            </a:r>
            <a:endParaRPr lang="en-US" dirty="0"/>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515" y="0"/>
            <a:ext cx="2957285" cy="1152525"/>
          </a:xfrm>
          <a:prstGeom prst="rect">
            <a:avLst/>
          </a:prstGeom>
        </p:spPr>
      </p:pic>
      <p:sp>
        <p:nvSpPr>
          <p:cNvPr id="3" name="Date Placeholder 2"/>
          <p:cNvSpPr>
            <a:spLocks noGrp="1"/>
          </p:cNvSpPr>
          <p:nvPr>
            <p:ph type="dt" sz="half" idx="10"/>
          </p:nvPr>
        </p:nvSpPr>
        <p:spPr/>
        <p:txBody>
          <a:bodyPr/>
          <a:lstStyle/>
          <a:p>
            <a:fld id="{157B4E8C-684F-4A4D-9503-FE30F0C0E025}" type="datetime1">
              <a:rPr lang="en-US" smtClean="0"/>
              <a:t>2/9/2019</a:t>
            </a:fld>
            <a:endParaRPr lang="en-US"/>
          </a:p>
        </p:txBody>
      </p:sp>
      <p:sp>
        <p:nvSpPr>
          <p:cNvPr id="5" name="Footer Placeholder 4"/>
          <p:cNvSpPr>
            <a:spLocks noGrp="1"/>
          </p:cNvSpPr>
          <p:nvPr>
            <p:ph type="ftr" sz="quarter" idx="11"/>
          </p:nvPr>
        </p:nvSpPr>
        <p:spPr/>
        <p:txBody>
          <a:bodyPr/>
          <a:lstStyle/>
          <a:p>
            <a:r>
              <a:rPr lang="en-US" smtClean="0"/>
              <a:t>www.technotips.co.in</a:t>
            </a:r>
            <a:endParaRPr lang="en-US"/>
          </a:p>
        </p:txBody>
      </p:sp>
      <p:sp>
        <p:nvSpPr>
          <p:cNvPr id="6" name="Slide Number Placeholder 5"/>
          <p:cNvSpPr>
            <a:spLocks noGrp="1"/>
          </p:cNvSpPr>
          <p:nvPr>
            <p:ph type="sldNum" sz="quarter" idx="12"/>
          </p:nvPr>
        </p:nvSpPr>
        <p:spPr/>
        <p:txBody>
          <a:bodyPr/>
          <a:lstStyle/>
          <a:p>
            <a:fld id="{4375DED0-DA1F-49B1-9339-1288C04B5D0C}" type="slidenum">
              <a:rPr lang="en-US" smtClean="0"/>
              <a:t>2</a:t>
            </a:fld>
            <a:endParaRPr lang="en-US"/>
          </a:p>
        </p:txBody>
      </p:sp>
      <p:sp>
        <p:nvSpPr>
          <p:cNvPr id="13" name="TextBox 12"/>
          <p:cNvSpPr txBox="1"/>
          <p:nvPr/>
        </p:nvSpPr>
        <p:spPr>
          <a:xfrm>
            <a:off x="4953000" y="3517900"/>
            <a:ext cx="3962400" cy="646331"/>
          </a:xfrm>
          <a:prstGeom prst="rect">
            <a:avLst/>
          </a:prstGeom>
          <a:noFill/>
        </p:spPr>
        <p:txBody>
          <a:bodyPr wrap="square" rtlCol="0">
            <a:spAutoFit/>
          </a:bodyPr>
          <a:lstStyle/>
          <a:p>
            <a:r>
              <a:rPr lang="en-US" dirty="0" smtClean="0"/>
              <a:t>Point to point exchange of data between two computer</a:t>
            </a:r>
            <a:endParaRPr lang="en-US" dirty="0"/>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62800" y="4495799"/>
            <a:ext cx="1266823" cy="1371601"/>
          </a:xfrm>
          <a:prstGeom prst="rect">
            <a:avLst/>
          </a:prstGeom>
        </p:spPr>
      </p:pic>
      <p:sp>
        <p:nvSpPr>
          <p:cNvPr id="15" name="TextBox 14"/>
          <p:cNvSpPr txBox="1"/>
          <p:nvPr/>
        </p:nvSpPr>
        <p:spPr>
          <a:xfrm>
            <a:off x="4382948" y="6052066"/>
            <a:ext cx="2287589" cy="369332"/>
          </a:xfrm>
          <a:prstGeom prst="rect">
            <a:avLst/>
          </a:prstGeom>
          <a:noFill/>
        </p:spPr>
        <p:txBody>
          <a:bodyPr wrap="square" rtlCol="0">
            <a:spAutoFit/>
          </a:bodyPr>
          <a:lstStyle/>
          <a:p>
            <a:r>
              <a:rPr lang="en-US" dirty="0" smtClean="0"/>
              <a:t>Old peer-to-peer</a:t>
            </a:r>
            <a:endParaRPr lang="en-US" dirty="0"/>
          </a:p>
        </p:txBody>
      </p:sp>
      <p:sp>
        <p:nvSpPr>
          <p:cNvPr id="16" name="TextBox 15"/>
          <p:cNvSpPr txBox="1"/>
          <p:nvPr/>
        </p:nvSpPr>
        <p:spPr>
          <a:xfrm>
            <a:off x="6842122" y="6013966"/>
            <a:ext cx="2211389" cy="369332"/>
          </a:xfrm>
          <a:prstGeom prst="rect">
            <a:avLst/>
          </a:prstGeom>
          <a:noFill/>
        </p:spPr>
        <p:txBody>
          <a:bodyPr wrap="square" rtlCol="0">
            <a:spAutoFit/>
          </a:bodyPr>
          <a:lstStyle/>
          <a:p>
            <a:r>
              <a:rPr lang="en-US" dirty="0" smtClean="0"/>
              <a:t>New peer-to-peer</a:t>
            </a:r>
            <a:endParaRPr lang="en-US" dirty="0"/>
          </a:p>
        </p:txBody>
      </p:sp>
    </p:spTree>
    <p:extLst>
      <p:ext uri="{BB962C8B-B14F-4D97-AF65-F5344CB8AC3E}">
        <p14:creationId xmlns:p14="http://schemas.microsoft.com/office/powerpoint/2010/main" val="29174785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28800"/>
            <a:ext cx="8153400" cy="762000"/>
          </a:xfrm>
        </p:spPr>
        <p:txBody>
          <a:bodyPr>
            <a:normAutofit/>
          </a:bodyPr>
          <a:lstStyle/>
          <a:p>
            <a:r>
              <a:rPr lang="en-US" sz="1800" dirty="0" smtClean="0">
                <a:solidFill>
                  <a:srgbClr val="FF0000"/>
                </a:solidFill>
              </a:rPr>
              <a:t>How do you ensure that data is consistent across the network?</a:t>
            </a:r>
            <a:endParaRPr lang="en-US" sz="1800" dirty="0">
              <a:solidFill>
                <a:srgbClr val="FF0000"/>
              </a:solidFill>
            </a:endParaRPr>
          </a:p>
        </p:txBody>
      </p:sp>
      <p:sp>
        <p:nvSpPr>
          <p:cNvPr id="2" name="Title 1"/>
          <p:cNvSpPr>
            <a:spLocks noGrp="1"/>
          </p:cNvSpPr>
          <p:nvPr>
            <p:ph type="title"/>
          </p:nvPr>
        </p:nvSpPr>
        <p:spPr>
          <a:xfrm>
            <a:off x="457200" y="762000"/>
            <a:ext cx="8229600" cy="1143000"/>
          </a:xfrm>
        </p:spPr>
        <p:txBody>
          <a:bodyPr>
            <a:normAutofit/>
          </a:bodyPr>
          <a:lstStyle/>
          <a:p>
            <a:r>
              <a:rPr lang="en-US" sz="2000" dirty="0" smtClean="0"/>
              <a:t>Distributed Ledger = Distributed Database</a:t>
            </a:r>
            <a:endParaRPr lang="en-US" sz="2000" dirty="0"/>
          </a:p>
        </p:txBody>
      </p:sp>
      <p:sp>
        <p:nvSpPr>
          <p:cNvPr id="4" name="Rectangle 3"/>
          <p:cNvSpPr/>
          <p:nvPr/>
        </p:nvSpPr>
        <p:spPr>
          <a:xfrm>
            <a:off x="0" y="0"/>
            <a:ext cx="3001370" cy="533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solidFill>
                  <a:schemeClr val="bg1"/>
                </a:solidFill>
              </a:rPr>
              <a:t>Consensus</a:t>
            </a:r>
            <a:endParaRPr lang="en-US" dirty="0">
              <a:solidFill>
                <a:schemeClr val="bg1"/>
              </a:solidFill>
            </a:endParaRPr>
          </a:p>
        </p:txBody>
      </p:sp>
      <p:sp>
        <p:nvSpPr>
          <p:cNvPr id="5" name="Content Placeholder 2"/>
          <p:cNvSpPr txBox="1">
            <a:spLocks/>
          </p:cNvSpPr>
          <p:nvPr/>
        </p:nvSpPr>
        <p:spPr>
          <a:xfrm>
            <a:off x="381000" y="2514600"/>
            <a:ext cx="8153400" cy="76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smtClean="0">
                <a:solidFill>
                  <a:srgbClr val="FF0000"/>
                </a:solidFill>
              </a:rPr>
              <a:t> </a:t>
            </a:r>
            <a:r>
              <a:rPr lang="en-US" sz="2000" dirty="0" smtClean="0"/>
              <a:t>Consensus = Protocol by which peers agree on state of Ledger</a:t>
            </a:r>
            <a:endParaRPr lang="en-US" sz="2000" dirty="0"/>
          </a:p>
        </p:txBody>
      </p:sp>
      <p:sp>
        <p:nvSpPr>
          <p:cNvPr id="6" name="Content Placeholder 2"/>
          <p:cNvSpPr txBox="1">
            <a:spLocks/>
          </p:cNvSpPr>
          <p:nvPr/>
        </p:nvSpPr>
        <p:spPr>
          <a:xfrm>
            <a:off x="622300" y="3022600"/>
            <a:ext cx="8153400" cy="25019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smtClean="0">
                <a:solidFill>
                  <a:schemeClr val="accent1">
                    <a:lumMod val="75000"/>
                  </a:schemeClr>
                </a:solidFill>
              </a:rPr>
              <a:t>It ensures all peers in the network has the same copy of ledger. Data in the ledger is same across the nodes.</a:t>
            </a:r>
            <a:endParaRPr lang="en-US" sz="2400" dirty="0" smtClean="0">
              <a:solidFill>
                <a:schemeClr val="accent1">
                  <a:lumMod val="75000"/>
                </a:schemeClr>
              </a:solidFill>
            </a:endParaRPr>
          </a:p>
          <a:p>
            <a:r>
              <a:rPr lang="en-US" sz="1800" dirty="0" smtClean="0">
                <a:solidFill>
                  <a:schemeClr val="accent1">
                    <a:lumMod val="75000"/>
                  </a:schemeClr>
                </a:solidFill>
              </a:rPr>
              <a:t>Fraudulent transactions are kept outside of the Ledger</a:t>
            </a:r>
          </a:p>
          <a:p>
            <a:r>
              <a:rPr lang="en-US" sz="1800" dirty="0" smtClean="0">
                <a:solidFill>
                  <a:schemeClr val="accent1">
                    <a:lumMod val="75000"/>
                  </a:schemeClr>
                </a:solidFill>
              </a:rPr>
              <a:t>It Guarantees to record transactions in chronological order </a:t>
            </a:r>
            <a:endParaRPr lang="en-US" sz="1800" dirty="0">
              <a:solidFill>
                <a:schemeClr val="accent1">
                  <a:lumMod val="75000"/>
                </a:schemeClr>
              </a:solidFill>
            </a:endParaRPr>
          </a:p>
        </p:txBody>
      </p:sp>
      <p:sp>
        <p:nvSpPr>
          <p:cNvPr id="7" name="Rectangle 6"/>
          <p:cNvSpPr/>
          <p:nvPr/>
        </p:nvSpPr>
        <p:spPr>
          <a:xfrm>
            <a:off x="753470" y="4724400"/>
            <a:ext cx="2247900"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chemeClr val="bg1"/>
                </a:solidFill>
              </a:rPr>
              <a:t>Proof  of Work</a:t>
            </a:r>
            <a:endParaRPr lang="en-US" dirty="0">
              <a:solidFill>
                <a:schemeClr val="bg1"/>
              </a:solidFill>
            </a:endParaRPr>
          </a:p>
        </p:txBody>
      </p:sp>
      <p:sp>
        <p:nvSpPr>
          <p:cNvPr id="8" name="Rectangle 7"/>
          <p:cNvSpPr/>
          <p:nvPr/>
        </p:nvSpPr>
        <p:spPr>
          <a:xfrm>
            <a:off x="3497807" y="4737100"/>
            <a:ext cx="2402385" cy="533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schemeClr val="bg1"/>
                </a:solidFill>
              </a:rPr>
              <a:t>Proof of Stake</a:t>
            </a:r>
            <a:endParaRPr lang="en-US" dirty="0">
              <a:solidFill>
                <a:schemeClr val="bg1"/>
              </a:solidFill>
            </a:endParaRPr>
          </a:p>
        </p:txBody>
      </p:sp>
      <p:sp>
        <p:nvSpPr>
          <p:cNvPr id="9" name="Rectangle 8"/>
          <p:cNvSpPr/>
          <p:nvPr/>
        </p:nvSpPr>
        <p:spPr>
          <a:xfrm>
            <a:off x="6413500" y="4724400"/>
            <a:ext cx="23622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Tendermint</a:t>
            </a:r>
            <a:endParaRPr lang="en-US" dirty="0">
              <a:solidFill>
                <a:schemeClr val="bg1"/>
              </a:solidFill>
            </a:endParaRPr>
          </a:p>
        </p:txBody>
      </p:sp>
      <p:sp>
        <p:nvSpPr>
          <p:cNvPr id="10" name="Date Placeholder 9"/>
          <p:cNvSpPr>
            <a:spLocks noGrp="1"/>
          </p:cNvSpPr>
          <p:nvPr>
            <p:ph type="dt" sz="half" idx="10"/>
          </p:nvPr>
        </p:nvSpPr>
        <p:spPr/>
        <p:txBody>
          <a:bodyPr/>
          <a:lstStyle/>
          <a:p>
            <a:fld id="{7F6324A8-C002-44FD-BED1-57F774892A8D}" type="datetime1">
              <a:rPr lang="en-US" smtClean="0"/>
              <a:t>2/9/2019</a:t>
            </a:fld>
            <a:endParaRPr lang="en-US"/>
          </a:p>
        </p:txBody>
      </p:sp>
      <p:sp>
        <p:nvSpPr>
          <p:cNvPr id="11" name="Footer Placeholder 10"/>
          <p:cNvSpPr>
            <a:spLocks noGrp="1"/>
          </p:cNvSpPr>
          <p:nvPr>
            <p:ph type="ftr" sz="quarter" idx="11"/>
          </p:nvPr>
        </p:nvSpPr>
        <p:spPr/>
        <p:txBody>
          <a:bodyPr/>
          <a:lstStyle/>
          <a:p>
            <a:r>
              <a:rPr lang="en-US" smtClean="0"/>
              <a:t>www.technotips.co.in</a:t>
            </a:r>
            <a:endParaRPr lang="en-US"/>
          </a:p>
        </p:txBody>
      </p:sp>
      <p:sp>
        <p:nvSpPr>
          <p:cNvPr id="12" name="Slide Number Placeholder 11"/>
          <p:cNvSpPr>
            <a:spLocks noGrp="1"/>
          </p:cNvSpPr>
          <p:nvPr>
            <p:ph type="sldNum" sz="quarter" idx="12"/>
          </p:nvPr>
        </p:nvSpPr>
        <p:spPr/>
        <p:txBody>
          <a:bodyPr/>
          <a:lstStyle/>
          <a:p>
            <a:fld id="{4375DED0-DA1F-49B1-9339-1288C04B5D0C}" type="slidenum">
              <a:rPr lang="en-US" smtClean="0"/>
              <a:t>20</a:t>
            </a:fld>
            <a:endParaRPr lang="en-US"/>
          </a:p>
        </p:txBody>
      </p:sp>
      <p:sp>
        <p:nvSpPr>
          <p:cNvPr id="13" name="Content Placeholder 2"/>
          <p:cNvSpPr txBox="1">
            <a:spLocks/>
          </p:cNvSpPr>
          <p:nvPr/>
        </p:nvSpPr>
        <p:spPr>
          <a:xfrm>
            <a:off x="355600" y="5537200"/>
            <a:ext cx="8153400" cy="762000"/>
          </a:xfrm>
          <a:prstGeom prst="rect">
            <a:avLst/>
          </a:prstGeom>
        </p:spPr>
        <p:txBody>
          <a:bodyPr vert="horz">
            <a:normAutofit fontScale="925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sz="1800" dirty="0" err="1" smtClean="0">
                <a:solidFill>
                  <a:srgbClr val="FF0000"/>
                </a:solidFill>
              </a:rPr>
              <a:t>Bitcoin</a:t>
            </a:r>
            <a:r>
              <a:rPr lang="en-US" sz="1800" dirty="0" smtClean="0">
                <a:solidFill>
                  <a:srgbClr val="FF0000"/>
                </a:solidFill>
              </a:rPr>
              <a:t> and </a:t>
            </a:r>
            <a:r>
              <a:rPr lang="en-US" sz="1800" dirty="0" err="1" smtClean="0">
                <a:solidFill>
                  <a:srgbClr val="FF0000"/>
                </a:solidFill>
              </a:rPr>
              <a:t>Ethereum</a:t>
            </a:r>
            <a:r>
              <a:rPr lang="en-US" sz="1800" dirty="0" smtClean="0">
                <a:solidFill>
                  <a:srgbClr val="FF0000"/>
                </a:solidFill>
              </a:rPr>
              <a:t> were using POW consensus protocol. In May 2018 </a:t>
            </a:r>
            <a:r>
              <a:rPr lang="en-US" sz="1800" dirty="0" err="1" smtClean="0">
                <a:solidFill>
                  <a:srgbClr val="FF0000"/>
                </a:solidFill>
              </a:rPr>
              <a:t>Ethereum</a:t>
            </a:r>
            <a:r>
              <a:rPr lang="en-US" sz="1800" dirty="0" smtClean="0">
                <a:solidFill>
                  <a:srgbClr val="FF0000"/>
                </a:solidFill>
              </a:rPr>
              <a:t> started using POS (Jasper Protocol) for security reasons</a:t>
            </a:r>
            <a:endParaRPr lang="en-US" sz="1800" dirty="0">
              <a:solidFill>
                <a:srgbClr val="FF0000"/>
              </a:solidFill>
            </a:endParaRPr>
          </a:p>
        </p:txBody>
      </p:sp>
      <p:sp>
        <p:nvSpPr>
          <p:cNvPr id="14" name="Content Placeholder 2"/>
          <p:cNvSpPr txBox="1">
            <a:spLocks/>
          </p:cNvSpPr>
          <p:nvPr/>
        </p:nvSpPr>
        <p:spPr>
          <a:xfrm>
            <a:off x="203200" y="4273550"/>
            <a:ext cx="3073400" cy="381000"/>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sz="1800" dirty="0" smtClean="0">
                <a:solidFill>
                  <a:srgbClr val="FF0000"/>
                </a:solidFill>
              </a:rPr>
              <a:t>Consensus Protocols</a:t>
            </a:r>
            <a:endParaRPr lang="en-US" sz="1800" dirty="0">
              <a:solidFill>
                <a:srgbClr val="FF0000"/>
              </a:solidFill>
            </a:endParaRPr>
          </a:p>
        </p:txBody>
      </p:sp>
    </p:spTree>
    <p:extLst>
      <p:ext uri="{BB962C8B-B14F-4D97-AF65-F5344CB8AC3E}">
        <p14:creationId xmlns:p14="http://schemas.microsoft.com/office/powerpoint/2010/main" val="5037646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7391400" cy="1066799"/>
          </a:xfrm>
        </p:spPr>
        <p:txBody>
          <a:bodyPr/>
          <a:lstStyle/>
          <a:p>
            <a:r>
              <a:rPr lang="en-US" sz="1400" dirty="0" smtClean="0"/>
              <a:t>Participant have a public/private key pair </a:t>
            </a:r>
          </a:p>
          <a:p>
            <a:r>
              <a:rPr lang="en-US" sz="1400" dirty="0" smtClean="0"/>
              <a:t>Transaction is signed by the owner of the asset with private key.</a:t>
            </a:r>
          </a:p>
          <a:p>
            <a:r>
              <a:rPr lang="en-US" sz="1400" dirty="0" smtClean="0"/>
              <a:t>Anyone can validate the transaction with owner’s public key</a:t>
            </a:r>
            <a:endParaRPr lang="en-US" sz="1400" dirty="0"/>
          </a:p>
        </p:txBody>
      </p:sp>
      <p:sp>
        <p:nvSpPr>
          <p:cNvPr id="5" name="Rectangle 4"/>
          <p:cNvSpPr/>
          <p:nvPr/>
        </p:nvSpPr>
        <p:spPr>
          <a:xfrm>
            <a:off x="0" y="0"/>
            <a:ext cx="3001370" cy="533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solidFill>
                  <a:schemeClr val="bg1"/>
                </a:solidFill>
              </a:rPr>
              <a:t>Cryptography</a:t>
            </a:r>
            <a:endParaRPr lang="en-US" dirty="0">
              <a:solidFill>
                <a:schemeClr val="bg1"/>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5455433"/>
            <a:ext cx="914400" cy="914400"/>
          </a:xfrm>
          <a:prstGeom prst="rect">
            <a:avLst/>
          </a:prstGeom>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312850"/>
            <a:ext cx="762000" cy="95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6001" y="4751981"/>
            <a:ext cx="933449" cy="55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2101850" y="5379233"/>
            <a:ext cx="1092200" cy="5334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Txn</a:t>
            </a:r>
            <a:r>
              <a:rPr lang="en-US" dirty="0" smtClean="0"/>
              <a:t> Data</a:t>
            </a:r>
            <a:endParaRPr lang="en-US" dirty="0"/>
          </a:p>
        </p:txBody>
      </p:sp>
      <p:sp>
        <p:nvSpPr>
          <p:cNvPr id="10" name="Rectangle 9"/>
          <p:cNvSpPr/>
          <p:nvPr/>
        </p:nvSpPr>
        <p:spPr>
          <a:xfrm>
            <a:off x="2257425" y="4689873"/>
            <a:ext cx="781050" cy="6814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2" name="Straight Connector 11"/>
          <p:cNvCxnSpPr/>
          <p:nvPr/>
        </p:nvCxnSpPr>
        <p:spPr>
          <a:xfrm>
            <a:off x="2381250" y="5002600"/>
            <a:ext cx="5334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81250" y="5254620"/>
            <a:ext cx="5334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381250" y="4864100"/>
            <a:ext cx="5334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381250" y="5118100"/>
            <a:ext cx="533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60600" y="3522130"/>
            <a:ext cx="1066800" cy="457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smtClean="0"/>
              <a:t>HASH</a:t>
            </a:r>
            <a:endParaRPr lang="en-US" sz="2000" b="1" dirty="0"/>
          </a:p>
        </p:txBody>
      </p:sp>
      <p:sp>
        <p:nvSpPr>
          <p:cNvPr id="20" name="Up Arrow 19"/>
          <p:cNvSpPr/>
          <p:nvPr/>
        </p:nvSpPr>
        <p:spPr>
          <a:xfrm>
            <a:off x="2381250" y="3962390"/>
            <a:ext cx="533400" cy="618061"/>
          </a:xfrm>
          <a:prstGeom prst="up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1" name="Right Arrow 20"/>
          <p:cNvSpPr/>
          <p:nvPr/>
        </p:nvSpPr>
        <p:spPr>
          <a:xfrm>
            <a:off x="3429000" y="3496730"/>
            <a:ext cx="685800" cy="5080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51500" y="3312850"/>
            <a:ext cx="882453" cy="870739"/>
          </a:xfrm>
          <a:prstGeom prst="rect">
            <a:avLst/>
          </a:prstGeom>
        </p:spPr>
      </p:pic>
      <p:sp>
        <p:nvSpPr>
          <p:cNvPr id="26" name="Down Arrow 25"/>
          <p:cNvSpPr/>
          <p:nvPr/>
        </p:nvSpPr>
        <p:spPr>
          <a:xfrm>
            <a:off x="5864126" y="4183589"/>
            <a:ext cx="457200" cy="625472"/>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7" name="Right Arrow 26"/>
          <p:cNvSpPr/>
          <p:nvPr/>
        </p:nvSpPr>
        <p:spPr>
          <a:xfrm>
            <a:off x="4953000" y="3543960"/>
            <a:ext cx="762000" cy="41843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0" name="Rectangle 29"/>
          <p:cNvSpPr/>
          <p:nvPr/>
        </p:nvSpPr>
        <p:spPr>
          <a:xfrm>
            <a:off x="5559326" y="5912633"/>
            <a:ext cx="1066800" cy="457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smtClean="0"/>
              <a:t>HASH</a:t>
            </a:r>
            <a:endParaRPr lang="en-US" sz="2000" b="1" dirty="0"/>
          </a:p>
        </p:txBody>
      </p:sp>
      <p:sp>
        <p:nvSpPr>
          <p:cNvPr id="28" name="Down Arrow 27"/>
          <p:cNvSpPr/>
          <p:nvPr/>
        </p:nvSpPr>
        <p:spPr>
          <a:xfrm>
            <a:off x="5864126" y="5254620"/>
            <a:ext cx="457200" cy="658013"/>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32" name="Picture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5455433"/>
            <a:ext cx="914400" cy="914400"/>
          </a:xfrm>
          <a:prstGeom prst="rect">
            <a:avLst/>
          </a:prstGeom>
        </p:spPr>
      </p:pic>
      <p:sp>
        <p:nvSpPr>
          <p:cNvPr id="29" name="TextBox 28"/>
          <p:cNvSpPr txBox="1"/>
          <p:nvPr/>
        </p:nvSpPr>
        <p:spPr>
          <a:xfrm>
            <a:off x="266700" y="6369833"/>
            <a:ext cx="914400" cy="369332"/>
          </a:xfrm>
          <a:prstGeom prst="rect">
            <a:avLst/>
          </a:prstGeom>
          <a:noFill/>
        </p:spPr>
        <p:txBody>
          <a:bodyPr wrap="square" rtlCol="0">
            <a:spAutoFit/>
          </a:bodyPr>
          <a:lstStyle/>
          <a:p>
            <a:r>
              <a:rPr lang="en-US" dirty="0" smtClean="0"/>
              <a:t>Seller</a:t>
            </a:r>
            <a:endParaRPr lang="en-US" dirty="0"/>
          </a:p>
        </p:txBody>
      </p:sp>
      <p:sp>
        <p:nvSpPr>
          <p:cNvPr id="34" name="TextBox 33"/>
          <p:cNvSpPr txBox="1"/>
          <p:nvPr/>
        </p:nvSpPr>
        <p:spPr>
          <a:xfrm>
            <a:off x="7467600" y="6395233"/>
            <a:ext cx="990600" cy="369332"/>
          </a:xfrm>
          <a:prstGeom prst="rect">
            <a:avLst/>
          </a:prstGeom>
          <a:noFill/>
        </p:spPr>
        <p:txBody>
          <a:bodyPr wrap="square" rtlCol="0">
            <a:spAutoFit/>
          </a:bodyPr>
          <a:lstStyle/>
          <a:p>
            <a:r>
              <a:rPr lang="en-US" dirty="0" smtClean="0"/>
              <a:t>Buyer</a:t>
            </a:r>
            <a:endParaRPr lang="en-US" dirty="0"/>
          </a:p>
        </p:txBody>
      </p:sp>
      <p:sp>
        <p:nvSpPr>
          <p:cNvPr id="2" name="Date Placeholder 1"/>
          <p:cNvSpPr>
            <a:spLocks noGrp="1"/>
          </p:cNvSpPr>
          <p:nvPr>
            <p:ph type="dt" sz="half" idx="10"/>
          </p:nvPr>
        </p:nvSpPr>
        <p:spPr/>
        <p:txBody>
          <a:bodyPr/>
          <a:lstStyle/>
          <a:p>
            <a:fld id="{8B745031-925E-43FF-AD1B-56DA10CDB2D2}" type="datetime1">
              <a:rPr lang="en-US" smtClean="0"/>
              <a:t>2/9/2019</a:t>
            </a:fld>
            <a:endParaRPr lang="en-US"/>
          </a:p>
        </p:txBody>
      </p:sp>
      <p:sp>
        <p:nvSpPr>
          <p:cNvPr id="4" name="Footer Placeholder 3"/>
          <p:cNvSpPr>
            <a:spLocks noGrp="1"/>
          </p:cNvSpPr>
          <p:nvPr>
            <p:ph type="ftr" sz="quarter" idx="11"/>
          </p:nvPr>
        </p:nvSpPr>
        <p:spPr/>
        <p:txBody>
          <a:bodyPr/>
          <a:lstStyle/>
          <a:p>
            <a:r>
              <a:rPr lang="en-US" smtClean="0"/>
              <a:t>www.technotips.co.in</a:t>
            </a:r>
            <a:endParaRPr lang="en-US"/>
          </a:p>
        </p:txBody>
      </p:sp>
      <p:sp>
        <p:nvSpPr>
          <p:cNvPr id="6" name="Slide Number Placeholder 5"/>
          <p:cNvSpPr>
            <a:spLocks noGrp="1"/>
          </p:cNvSpPr>
          <p:nvPr>
            <p:ph type="sldNum" sz="quarter" idx="12"/>
          </p:nvPr>
        </p:nvSpPr>
        <p:spPr/>
        <p:txBody>
          <a:bodyPr/>
          <a:lstStyle/>
          <a:p>
            <a:fld id="{4375DED0-DA1F-49B1-9339-1288C04B5D0C}" type="slidenum">
              <a:rPr lang="en-US" smtClean="0"/>
              <a:t>21</a:t>
            </a:fld>
            <a:endParaRPr lang="en-US"/>
          </a:p>
        </p:txBody>
      </p:sp>
      <p:sp>
        <p:nvSpPr>
          <p:cNvPr id="8" name="TextBox 7"/>
          <p:cNvSpPr txBox="1"/>
          <p:nvPr/>
        </p:nvSpPr>
        <p:spPr>
          <a:xfrm>
            <a:off x="990600" y="4496325"/>
            <a:ext cx="1111250" cy="367775"/>
          </a:xfrm>
          <a:prstGeom prst="rect">
            <a:avLst/>
          </a:prstGeom>
          <a:noFill/>
        </p:spPr>
        <p:txBody>
          <a:bodyPr wrap="square" rtlCol="0">
            <a:spAutoFit/>
          </a:bodyPr>
          <a:lstStyle/>
          <a:p>
            <a:r>
              <a:rPr lang="en-US" dirty="0" smtClean="0"/>
              <a:t>SHA256</a:t>
            </a:r>
            <a:endParaRPr lang="en-US" dirty="0"/>
          </a:p>
        </p:txBody>
      </p:sp>
      <p:sp>
        <p:nvSpPr>
          <p:cNvPr id="31" name="Content Placeholder 2"/>
          <p:cNvSpPr txBox="1">
            <a:spLocks/>
          </p:cNvSpPr>
          <p:nvPr/>
        </p:nvSpPr>
        <p:spPr>
          <a:xfrm>
            <a:off x="495300" y="1600200"/>
            <a:ext cx="7391400" cy="1484050"/>
          </a:xfrm>
          <a:prstGeom prst="rect">
            <a:avLst/>
          </a:prstGeom>
        </p:spPr>
        <p:txBody>
          <a:bodyPr vert="horz">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sz="1400" dirty="0" smtClean="0"/>
              <a:t>Owner of the asset (Seller) initiate a transaction called transfer the ownership of the asset to the buyer. </a:t>
            </a:r>
          </a:p>
          <a:p>
            <a:r>
              <a:rPr lang="en-US" sz="1400" dirty="0" smtClean="0"/>
              <a:t>Owner generates hash for the  </a:t>
            </a:r>
            <a:r>
              <a:rPr lang="en-US" sz="1400" dirty="0" err="1"/>
              <a:t>T</a:t>
            </a:r>
            <a:r>
              <a:rPr lang="en-US" sz="1400" dirty="0" err="1" smtClean="0"/>
              <a:t>nx</a:t>
            </a:r>
            <a:r>
              <a:rPr lang="en-US" sz="1400" dirty="0" smtClean="0"/>
              <a:t> and signs with the private key , That degenerates the encrypted hash value. Encrypted hash decrypted by public key of the owner.</a:t>
            </a:r>
          </a:p>
          <a:p>
            <a:r>
              <a:rPr lang="en-US" sz="1400" dirty="0" smtClean="0"/>
              <a:t>Hash is checked against the calculated </a:t>
            </a:r>
            <a:r>
              <a:rPr lang="en-US" sz="1400" dirty="0" err="1" smtClean="0"/>
              <a:t>Tnx</a:t>
            </a:r>
            <a:r>
              <a:rPr lang="en-US" sz="1400" dirty="0" smtClean="0"/>
              <a:t> hash of the owner , if the hash is matched then authenticity of the </a:t>
            </a:r>
            <a:r>
              <a:rPr lang="en-US" sz="1400" dirty="0" err="1" smtClean="0"/>
              <a:t>Txn</a:t>
            </a:r>
            <a:r>
              <a:rPr lang="en-US" sz="1400" dirty="0" smtClean="0"/>
              <a:t> is proved and ownership of the asset would be transferred. </a:t>
            </a:r>
            <a:endParaRPr lang="en-US" sz="1400" dirty="0"/>
          </a:p>
        </p:txBody>
      </p:sp>
    </p:spTree>
    <p:extLst>
      <p:ext uri="{BB962C8B-B14F-4D97-AF65-F5344CB8AC3E}">
        <p14:creationId xmlns:p14="http://schemas.microsoft.com/office/powerpoint/2010/main" val="42110864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Objective:</a:t>
            </a:r>
          </a:p>
          <a:p>
            <a:r>
              <a:rPr lang="en-US" dirty="0" smtClean="0"/>
              <a:t>Introduction to </a:t>
            </a:r>
            <a:r>
              <a:rPr lang="en-US" dirty="0" err="1" smtClean="0"/>
              <a:t>ethereum</a:t>
            </a:r>
            <a:r>
              <a:rPr lang="en-US" dirty="0" smtClean="0"/>
              <a:t> </a:t>
            </a:r>
          </a:p>
          <a:p>
            <a:r>
              <a:rPr lang="en-US" dirty="0" smtClean="0"/>
              <a:t>Introduction to smart contract</a:t>
            </a:r>
            <a:endParaRPr lang="en-US" dirty="0"/>
          </a:p>
        </p:txBody>
      </p:sp>
      <p:sp>
        <p:nvSpPr>
          <p:cNvPr id="2" name="Title 1"/>
          <p:cNvSpPr>
            <a:spLocks noGrp="1"/>
          </p:cNvSpPr>
          <p:nvPr>
            <p:ph type="title"/>
          </p:nvPr>
        </p:nvSpPr>
        <p:spPr/>
        <p:txBody>
          <a:bodyPr/>
          <a:lstStyle/>
          <a:p>
            <a:r>
              <a:rPr lang="en-US" dirty="0" smtClean="0"/>
              <a:t>Ethereum 101</a:t>
            </a:r>
            <a:endParaRPr lang="en-US" dirty="0"/>
          </a:p>
        </p:txBody>
      </p:sp>
      <p:sp>
        <p:nvSpPr>
          <p:cNvPr id="4" name="Rectangle 3"/>
          <p:cNvSpPr/>
          <p:nvPr/>
        </p:nvSpPr>
        <p:spPr>
          <a:xfrm>
            <a:off x="0" y="0"/>
            <a:ext cx="3001370" cy="533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solidFill>
                  <a:schemeClr val="bg1"/>
                </a:solidFill>
              </a:rPr>
              <a:t>Ethereum</a:t>
            </a:r>
            <a:endParaRPr lang="en-US" dirty="0">
              <a:solidFill>
                <a:schemeClr val="bg1"/>
              </a:solidFill>
            </a:endParaRPr>
          </a:p>
        </p:txBody>
      </p:sp>
      <p:sp>
        <p:nvSpPr>
          <p:cNvPr id="5" name="Date Placeholder 4"/>
          <p:cNvSpPr>
            <a:spLocks noGrp="1"/>
          </p:cNvSpPr>
          <p:nvPr>
            <p:ph type="dt" sz="half" idx="10"/>
          </p:nvPr>
        </p:nvSpPr>
        <p:spPr/>
        <p:txBody>
          <a:bodyPr/>
          <a:lstStyle/>
          <a:p>
            <a:fld id="{B6759BDF-7299-4AAA-BCC0-54FC9627B9CA}" type="datetime1">
              <a:rPr lang="en-US" smtClean="0"/>
              <a:t>2/9/2019</a:t>
            </a:fld>
            <a:endParaRPr lang="en-US"/>
          </a:p>
        </p:txBody>
      </p:sp>
      <p:sp>
        <p:nvSpPr>
          <p:cNvPr id="6" name="Footer Placeholder 5"/>
          <p:cNvSpPr>
            <a:spLocks noGrp="1"/>
          </p:cNvSpPr>
          <p:nvPr>
            <p:ph type="ftr" sz="quarter" idx="11"/>
          </p:nvPr>
        </p:nvSpPr>
        <p:spPr/>
        <p:txBody>
          <a:bodyPr/>
          <a:lstStyle/>
          <a:p>
            <a:r>
              <a:rPr lang="en-US" smtClean="0"/>
              <a:t>www.technotips.co.in</a:t>
            </a:r>
            <a:endParaRPr lang="en-US"/>
          </a:p>
        </p:txBody>
      </p:sp>
      <p:sp>
        <p:nvSpPr>
          <p:cNvPr id="7" name="Slide Number Placeholder 6"/>
          <p:cNvSpPr>
            <a:spLocks noGrp="1"/>
          </p:cNvSpPr>
          <p:nvPr>
            <p:ph type="sldNum" sz="quarter" idx="12"/>
          </p:nvPr>
        </p:nvSpPr>
        <p:spPr/>
        <p:txBody>
          <a:bodyPr/>
          <a:lstStyle/>
          <a:p>
            <a:fld id="{4375DED0-DA1F-49B1-9339-1288C04B5D0C}" type="slidenum">
              <a:rPr lang="en-US" smtClean="0"/>
              <a:t>22</a:t>
            </a:fld>
            <a:endParaRPr lang="en-US"/>
          </a:p>
        </p:txBody>
      </p:sp>
    </p:spTree>
    <p:extLst>
      <p:ext uri="{BB962C8B-B14F-4D97-AF65-F5344CB8AC3E}">
        <p14:creationId xmlns:p14="http://schemas.microsoft.com/office/powerpoint/2010/main" val="1822181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47018"/>
            <a:ext cx="8229600" cy="4525963"/>
          </a:xfrm>
        </p:spPr>
        <p:txBody>
          <a:bodyPr/>
          <a:lstStyle/>
          <a:p>
            <a:r>
              <a:rPr lang="en-US" dirty="0" smtClean="0"/>
              <a:t>Permission less public Blockchain network like </a:t>
            </a:r>
            <a:r>
              <a:rPr lang="en-US" dirty="0" err="1" smtClean="0"/>
              <a:t>Bitcoin</a:t>
            </a:r>
            <a:r>
              <a:rPr lang="en-US" dirty="0" smtClean="0"/>
              <a:t>.</a:t>
            </a:r>
          </a:p>
          <a:p>
            <a:r>
              <a:rPr lang="en-US" dirty="0" smtClean="0"/>
              <a:t>Major difference with  </a:t>
            </a:r>
            <a:r>
              <a:rPr lang="en-US" dirty="0" err="1" smtClean="0"/>
              <a:t>Bitcoin</a:t>
            </a:r>
            <a:endParaRPr lang="en-US" dirty="0" smtClean="0"/>
          </a:p>
          <a:p>
            <a:pPr marL="0" indent="0">
              <a:buNone/>
            </a:pPr>
            <a:r>
              <a:rPr lang="en-US" dirty="0"/>
              <a:t> </a:t>
            </a:r>
            <a:r>
              <a:rPr lang="en-US" dirty="0" smtClean="0"/>
              <a:t>          </a:t>
            </a:r>
            <a:r>
              <a:rPr lang="en-US" dirty="0" err="1" smtClean="0"/>
              <a:t>Bitcoin</a:t>
            </a:r>
            <a:r>
              <a:rPr lang="en-US" dirty="0" smtClean="0"/>
              <a:t> is a Distributed Data Storage </a:t>
            </a:r>
          </a:p>
          <a:p>
            <a:pPr marL="0" indent="0">
              <a:buNone/>
            </a:pPr>
            <a:r>
              <a:rPr lang="en-US" dirty="0"/>
              <a:t> </a:t>
            </a:r>
            <a:r>
              <a:rPr lang="en-US" dirty="0" smtClean="0"/>
              <a:t>          whereas </a:t>
            </a:r>
            <a:r>
              <a:rPr lang="en-US" dirty="0" err="1" smtClean="0"/>
              <a:t>Ethereum</a:t>
            </a:r>
            <a:r>
              <a:rPr lang="en-US" dirty="0" smtClean="0"/>
              <a:t> is a Distributed Data  </a:t>
            </a:r>
          </a:p>
          <a:p>
            <a:pPr marL="0" indent="0">
              <a:buNone/>
            </a:pPr>
            <a:r>
              <a:rPr lang="en-US" dirty="0"/>
              <a:t> </a:t>
            </a:r>
            <a:r>
              <a:rPr lang="en-US" dirty="0" smtClean="0"/>
              <a:t>          Storage + </a:t>
            </a:r>
            <a:r>
              <a:rPr lang="en-US" b="1" dirty="0" smtClean="0">
                <a:solidFill>
                  <a:schemeClr val="accent3">
                    <a:lumMod val="50000"/>
                  </a:schemeClr>
                </a:solidFill>
              </a:rPr>
              <a:t>Computing </a:t>
            </a:r>
            <a:r>
              <a:rPr lang="en-US" dirty="0" err="1"/>
              <a:t>i.e</a:t>
            </a:r>
            <a:r>
              <a:rPr lang="en-US" dirty="0"/>
              <a:t> it executes the code that deployed by the </a:t>
            </a:r>
            <a:r>
              <a:rPr lang="en-US" dirty="0" smtClean="0"/>
              <a:t>participants </a:t>
            </a:r>
            <a:r>
              <a:rPr lang="en-US" dirty="0"/>
              <a:t>in the </a:t>
            </a:r>
            <a:r>
              <a:rPr lang="en-US" dirty="0" smtClean="0"/>
              <a:t> network</a:t>
            </a:r>
            <a:endParaRPr lang="en-US" dirty="0"/>
          </a:p>
        </p:txBody>
      </p:sp>
      <p:sp>
        <p:nvSpPr>
          <p:cNvPr id="4" name="Rectangle 3"/>
          <p:cNvSpPr/>
          <p:nvPr/>
        </p:nvSpPr>
        <p:spPr>
          <a:xfrm>
            <a:off x="0" y="0"/>
            <a:ext cx="3001370" cy="533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solidFill>
                  <a:schemeClr val="bg1"/>
                </a:solidFill>
              </a:rPr>
              <a:t>Ethereum?</a:t>
            </a:r>
            <a:endParaRPr lang="en-US" dirty="0">
              <a:solidFill>
                <a:schemeClr val="bg1"/>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7600" y="1915318"/>
            <a:ext cx="919163" cy="919163"/>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967" y="2971800"/>
            <a:ext cx="700934" cy="1143000"/>
          </a:xfrm>
          <a:prstGeom prst="rect">
            <a:avLst/>
          </a:prstGeom>
        </p:spPr>
      </p:pic>
      <p:sp>
        <p:nvSpPr>
          <p:cNvPr id="7" name="Date Placeholder 6"/>
          <p:cNvSpPr>
            <a:spLocks noGrp="1"/>
          </p:cNvSpPr>
          <p:nvPr>
            <p:ph type="dt" sz="half" idx="10"/>
          </p:nvPr>
        </p:nvSpPr>
        <p:spPr/>
        <p:txBody>
          <a:bodyPr/>
          <a:lstStyle/>
          <a:p>
            <a:fld id="{857A4046-A836-4C1B-9170-05076F844E18}" type="datetime1">
              <a:rPr lang="en-US" smtClean="0"/>
              <a:t>2/9/2019</a:t>
            </a:fld>
            <a:endParaRPr lang="en-US"/>
          </a:p>
        </p:txBody>
      </p:sp>
      <p:sp>
        <p:nvSpPr>
          <p:cNvPr id="8" name="Footer Placeholder 7"/>
          <p:cNvSpPr>
            <a:spLocks noGrp="1"/>
          </p:cNvSpPr>
          <p:nvPr>
            <p:ph type="ftr" sz="quarter" idx="11"/>
          </p:nvPr>
        </p:nvSpPr>
        <p:spPr/>
        <p:txBody>
          <a:bodyPr/>
          <a:lstStyle/>
          <a:p>
            <a:r>
              <a:rPr lang="en-US" smtClean="0"/>
              <a:t>www.technotips.co.in</a:t>
            </a:r>
            <a:endParaRPr lang="en-US"/>
          </a:p>
        </p:txBody>
      </p:sp>
      <p:sp>
        <p:nvSpPr>
          <p:cNvPr id="9" name="Slide Number Placeholder 8"/>
          <p:cNvSpPr>
            <a:spLocks noGrp="1"/>
          </p:cNvSpPr>
          <p:nvPr>
            <p:ph type="sldNum" sz="quarter" idx="12"/>
          </p:nvPr>
        </p:nvSpPr>
        <p:spPr/>
        <p:txBody>
          <a:bodyPr/>
          <a:lstStyle/>
          <a:p>
            <a:fld id="{4375DED0-DA1F-49B1-9339-1288C04B5D0C}" type="slidenum">
              <a:rPr lang="en-US" smtClean="0"/>
              <a:t>23</a:t>
            </a:fld>
            <a:endParaRPr lang="en-US"/>
          </a:p>
        </p:txBody>
      </p:sp>
    </p:spTree>
    <p:extLst>
      <p:ext uri="{BB962C8B-B14F-4D97-AF65-F5344CB8AC3E}">
        <p14:creationId xmlns:p14="http://schemas.microsoft.com/office/powerpoint/2010/main" val="19898597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001370" cy="533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solidFill>
                  <a:schemeClr val="bg1"/>
                </a:solidFill>
              </a:rPr>
              <a:t>History of Ethereum</a:t>
            </a:r>
            <a:endParaRPr lang="en-US" dirty="0">
              <a:solidFill>
                <a:schemeClr val="bg1"/>
              </a:solidFill>
            </a:endParaRPr>
          </a:p>
        </p:txBody>
      </p:sp>
      <p:sp>
        <p:nvSpPr>
          <p:cNvPr id="5" name="Rectangle 4"/>
          <p:cNvSpPr/>
          <p:nvPr/>
        </p:nvSpPr>
        <p:spPr>
          <a:xfrm>
            <a:off x="381000" y="1676400"/>
            <a:ext cx="1447800" cy="609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2013</a:t>
            </a:r>
            <a:endParaRPr lang="en-US" dirty="0"/>
          </a:p>
        </p:txBody>
      </p:sp>
      <p:sp>
        <p:nvSpPr>
          <p:cNvPr id="7" name="TextBox 6"/>
          <p:cNvSpPr txBox="1"/>
          <p:nvPr/>
        </p:nvSpPr>
        <p:spPr>
          <a:xfrm>
            <a:off x="2209800" y="1828800"/>
            <a:ext cx="5867400" cy="369332"/>
          </a:xfrm>
          <a:prstGeom prst="rect">
            <a:avLst/>
          </a:prstGeom>
          <a:noFill/>
        </p:spPr>
        <p:txBody>
          <a:bodyPr wrap="square" rtlCol="0">
            <a:spAutoFit/>
          </a:bodyPr>
          <a:lstStyle/>
          <a:p>
            <a:pPr marL="285750" indent="-285750">
              <a:buFont typeface="Arial" pitchFamily="34" charset="0"/>
              <a:buChar char="•"/>
            </a:pPr>
            <a:r>
              <a:rPr lang="en-US" dirty="0" err="1" smtClean="0"/>
              <a:t>Vitalik</a:t>
            </a:r>
            <a:r>
              <a:rPr lang="en-US" dirty="0" smtClean="0"/>
              <a:t> </a:t>
            </a:r>
            <a:r>
              <a:rPr lang="en-US" dirty="0" err="1" smtClean="0"/>
              <a:t>Buterin</a:t>
            </a:r>
            <a:r>
              <a:rPr lang="en-US" dirty="0" smtClean="0"/>
              <a:t> argued in favor of scripting on </a:t>
            </a:r>
            <a:r>
              <a:rPr lang="en-US" dirty="0" err="1" smtClean="0"/>
              <a:t>Bitcoin</a:t>
            </a:r>
            <a:endParaRPr lang="en-US" dirty="0"/>
          </a:p>
        </p:txBody>
      </p:sp>
      <p:sp>
        <p:nvSpPr>
          <p:cNvPr id="8" name="TextBox 7"/>
          <p:cNvSpPr txBox="1"/>
          <p:nvPr/>
        </p:nvSpPr>
        <p:spPr>
          <a:xfrm>
            <a:off x="2755900" y="2286000"/>
            <a:ext cx="5867400" cy="646331"/>
          </a:xfrm>
          <a:prstGeom prst="rect">
            <a:avLst/>
          </a:prstGeom>
          <a:noFill/>
        </p:spPr>
        <p:txBody>
          <a:bodyPr wrap="square" rtlCol="0">
            <a:spAutoFit/>
          </a:bodyPr>
          <a:lstStyle/>
          <a:p>
            <a:pPr marL="285750" indent="-285750">
              <a:buFont typeface="Arial" pitchFamily="34" charset="0"/>
              <a:buChar char="•"/>
            </a:pPr>
            <a:r>
              <a:rPr lang="en-US" dirty="0" smtClean="0"/>
              <a:t>No one supported him , so he decided to setup a new platform 	</a:t>
            </a:r>
            <a:endParaRPr lang="en-US" dirty="0"/>
          </a:p>
        </p:txBody>
      </p:sp>
      <p:sp>
        <p:nvSpPr>
          <p:cNvPr id="9" name="TextBox 8"/>
          <p:cNvSpPr txBox="1"/>
          <p:nvPr/>
        </p:nvSpPr>
        <p:spPr>
          <a:xfrm>
            <a:off x="2209800" y="2943662"/>
            <a:ext cx="5867400" cy="369332"/>
          </a:xfrm>
          <a:prstGeom prst="rect">
            <a:avLst/>
          </a:prstGeom>
          <a:noFill/>
        </p:spPr>
        <p:txBody>
          <a:bodyPr wrap="square" rtlCol="0">
            <a:spAutoFit/>
          </a:bodyPr>
          <a:lstStyle/>
          <a:p>
            <a:pPr marL="285750" indent="-285750">
              <a:buFont typeface="Arial" pitchFamily="34" charset="0"/>
              <a:buChar char="•"/>
            </a:pPr>
            <a:r>
              <a:rPr lang="en-US" dirty="0" smtClean="0"/>
              <a:t>White Paper was published</a:t>
            </a:r>
            <a:endParaRPr lang="en-US" dirty="0"/>
          </a:p>
        </p:txBody>
      </p:sp>
      <p:sp>
        <p:nvSpPr>
          <p:cNvPr id="10" name="TextBox 9"/>
          <p:cNvSpPr txBox="1"/>
          <p:nvPr/>
        </p:nvSpPr>
        <p:spPr>
          <a:xfrm>
            <a:off x="2768600" y="3397934"/>
            <a:ext cx="5867400" cy="646331"/>
          </a:xfrm>
          <a:prstGeom prst="rect">
            <a:avLst/>
          </a:prstGeom>
          <a:noFill/>
        </p:spPr>
        <p:txBody>
          <a:bodyPr wrap="square" rtlCol="0">
            <a:spAutoFit/>
          </a:bodyPr>
          <a:lstStyle/>
          <a:p>
            <a:pPr marL="285750" indent="-285750">
              <a:buFont typeface="Arial" pitchFamily="34" charset="0"/>
              <a:buChar char="•"/>
            </a:pPr>
            <a:r>
              <a:rPr lang="en-US" dirty="0" smtClean="0"/>
              <a:t>A Next - Gen  Smart Contract and Decentralized Application Platform</a:t>
            </a:r>
            <a:endParaRPr lang="en-US" dirty="0"/>
          </a:p>
        </p:txBody>
      </p:sp>
      <p:sp>
        <p:nvSpPr>
          <p:cNvPr id="11" name="Rectangle 10"/>
          <p:cNvSpPr/>
          <p:nvPr/>
        </p:nvSpPr>
        <p:spPr>
          <a:xfrm>
            <a:off x="355600" y="4044265"/>
            <a:ext cx="1447800" cy="609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2014</a:t>
            </a:r>
            <a:endParaRPr lang="en-US" dirty="0"/>
          </a:p>
        </p:txBody>
      </p:sp>
      <p:sp>
        <p:nvSpPr>
          <p:cNvPr id="12" name="TextBox 11"/>
          <p:cNvSpPr txBox="1"/>
          <p:nvPr/>
        </p:nvSpPr>
        <p:spPr>
          <a:xfrm>
            <a:off x="2209800" y="4164399"/>
            <a:ext cx="5867400" cy="369332"/>
          </a:xfrm>
          <a:prstGeom prst="rect">
            <a:avLst/>
          </a:prstGeom>
          <a:noFill/>
        </p:spPr>
        <p:txBody>
          <a:bodyPr wrap="square" rtlCol="0">
            <a:spAutoFit/>
          </a:bodyPr>
          <a:lstStyle/>
          <a:p>
            <a:pPr marL="285750" indent="-285750">
              <a:buFont typeface="Arial" pitchFamily="34" charset="0"/>
              <a:buChar char="•"/>
            </a:pPr>
            <a:r>
              <a:rPr lang="en-US" dirty="0" err="1" smtClean="0"/>
              <a:t>Vatlik</a:t>
            </a:r>
            <a:r>
              <a:rPr lang="en-US" dirty="0" smtClean="0"/>
              <a:t> with Dr. Gavin Wood co-founded Ethereum</a:t>
            </a:r>
            <a:endParaRPr lang="en-US" dirty="0"/>
          </a:p>
        </p:txBody>
      </p:sp>
      <p:sp>
        <p:nvSpPr>
          <p:cNvPr id="13" name="TextBox 12"/>
          <p:cNvSpPr txBox="1"/>
          <p:nvPr/>
        </p:nvSpPr>
        <p:spPr>
          <a:xfrm>
            <a:off x="2806700" y="4665195"/>
            <a:ext cx="5867400" cy="369332"/>
          </a:xfrm>
          <a:prstGeom prst="rect">
            <a:avLst/>
          </a:prstGeom>
          <a:noFill/>
        </p:spPr>
        <p:txBody>
          <a:bodyPr wrap="square" rtlCol="0">
            <a:spAutoFit/>
          </a:bodyPr>
          <a:lstStyle/>
          <a:p>
            <a:pPr marL="285750" indent="-285750">
              <a:buFont typeface="Arial" pitchFamily="34" charset="0"/>
              <a:buChar char="•"/>
            </a:pPr>
            <a:r>
              <a:rPr lang="en-US" dirty="0" err="1" smtClean="0"/>
              <a:t>Dr.Gavin</a:t>
            </a:r>
            <a:r>
              <a:rPr lang="en-US" dirty="0" smtClean="0"/>
              <a:t> publish Yellow Paper</a:t>
            </a:r>
            <a:endParaRPr lang="en-US" dirty="0"/>
          </a:p>
        </p:txBody>
      </p:sp>
      <p:sp>
        <p:nvSpPr>
          <p:cNvPr id="14" name="TextBox 13"/>
          <p:cNvSpPr txBox="1"/>
          <p:nvPr/>
        </p:nvSpPr>
        <p:spPr>
          <a:xfrm>
            <a:off x="2781300" y="5034527"/>
            <a:ext cx="5867400" cy="369332"/>
          </a:xfrm>
          <a:prstGeom prst="rect">
            <a:avLst/>
          </a:prstGeom>
          <a:noFill/>
        </p:spPr>
        <p:txBody>
          <a:bodyPr wrap="square" rtlCol="0">
            <a:spAutoFit/>
          </a:bodyPr>
          <a:lstStyle/>
          <a:p>
            <a:r>
              <a:rPr lang="en-US" dirty="0" smtClean="0"/>
              <a:t>  A secure , decentralized , generalized transaction ledger</a:t>
            </a:r>
            <a:endParaRPr lang="en-US" dirty="0"/>
          </a:p>
        </p:txBody>
      </p:sp>
      <p:sp>
        <p:nvSpPr>
          <p:cNvPr id="15" name="Rectangle 14"/>
          <p:cNvSpPr/>
          <p:nvPr/>
        </p:nvSpPr>
        <p:spPr>
          <a:xfrm>
            <a:off x="355600" y="5562600"/>
            <a:ext cx="1447800" cy="609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2015</a:t>
            </a:r>
            <a:endParaRPr lang="en-US" dirty="0"/>
          </a:p>
        </p:txBody>
      </p:sp>
      <p:sp>
        <p:nvSpPr>
          <p:cNvPr id="16" name="TextBox 15"/>
          <p:cNvSpPr txBox="1"/>
          <p:nvPr/>
        </p:nvSpPr>
        <p:spPr>
          <a:xfrm>
            <a:off x="2247900" y="5682734"/>
            <a:ext cx="5867400" cy="646331"/>
          </a:xfrm>
          <a:prstGeom prst="rect">
            <a:avLst/>
          </a:prstGeom>
          <a:noFill/>
        </p:spPr>
        <p:txBody>
          <a:bodyPr wrap="square" rtlCol="0">
            <a:spAutoFit/>
          </a:bodyPr>
          <a:lstStyle/>
          <a:p>
            <a:pPr marL="285750" indent="-285750">
              <a:buFont typeface="Arial" pitchFamily="34" charset="0"/>
              <a:buChar char="•"/>
            </a:pPr>
            <a:r>
              <a:rPr lang="en-US" dirty="0" smtClean="0"/>
              <a:t>Frontier Version(Beta version ) of Ethereum Released on July 30.</a:t>
            </a:r>
            <a:endParaRPr lang="en-US" dirty="0"/>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266700"/>
            <a:ext cx="838200" cy="1366837"/>
          </a:xfrm>
          <a:prstGeom prst="rect">
            <a:avLst/>
          </a:prstGeom>
        </p:spPr>
      </p:pic>
      <p:sp>
        <p:nvSpPr>
          <p:cNvPr id="2" name="Date Placeholder 1"/>
          <p:cNvSpPr>
            <a:spLocks noGrp="1"/>
          </p:cNvSpPr>
          <p:nvPr>
            <p:ph type="dt" sz="half" idx="10"/>
          </p:nvPr>
        </p:nvSpPr>
        <p:spPr/>
        <p:txBody>
          <a:bodyPr/>
          <a:lstStyle/>
          <a:p>
            <a:fld id="{A8C08707-7F58-4369-8CF0-4860CD6F749C}" type="datetime1">
              <a:rPr lang="en-US" smtClean="0"/>
              <a:t>2/9/2019</a:t>
            </a:fld>
            <a:endParaRPr lang="en-US"/>
          </a:p>
        </p:txBody>
      </p:sp>
      <p:sp>
        <p:nvSpPr>
          <p:cNvPr id="3" name="Footer Placeholder 2"/>
          <p:cNvSpPr>
            <a:spLocks noGrp="1"/>
          </p:cNvSpPr>
          <p:nvPr>
            <p:ph type="ftr" sz="quarter" idx="11"/>
          </p:nvPr>
        </p:nvSpPr>
        <p:spPr/>
        <p:txBody>
          <a:bodyPr/>
          <a:lstStyle/>
          <a:p>
            <a:r>
              <a:rPr lang="en-US" smtClean="0"/>
              <a:t>www.technotips.co.in</a:t>
            </a:r>
            <a:endParaRPr lang="en-US"/>
          </a:p>
        </p:txBody>
      </p:sp>
      <p:sp>
        <p:nvSpPr>
          <p:cNvPr id="6" name="Slide Number Placeholder 5"/>
          <p:cNvSpPr>
            <a:spLocks noGrp="1"/>
          </p:cNvSpPr>
          <p:nvPr>
            <p:ph type="sldNum" sz="quarter" idx="12"/>
          </p:nvPr>
        </p:nvSpPr>
        <p:spPr/>
        <p:txBody>
          <a:bodyPr/>
          <a:lstStyle/>
          <a:p>
            <a:fld id="{4375DED0-DA1F-49B1-9339-1288C04B5D0C}" type="slidenum">
              <a:rPr lang="en-US" smtClean="0"/>
              <a:t>24</a:t>
            </a:fld>
            <a:endParaRPr lang="en-US"/>
          </a:p>
        </p:txBody>
      </p:sp>
    </p:spTree>
    <p:extLst>
      <p:ext uri="{BB962C8B-B14F-4D97-AF65-F5344CB8AC3E}">
        <p14:creationId xmlns:p14="http://schemas.microsoft.com/office/powerpoint/2010/main" val="28851892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001370" cy="533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solidFill>
                  <a:schemeClr val="bg1"/>
                </a:solidFill>
              </a:rPr>
              <a:t>Ethereum Version</a:t>
            </a:r>
            <a:endParaRPr lang="en-US" dirty="0">
              <a:solidFill>
                <a:schemeClr val="bg1"/>
              </a:solidFill>
            </a:endParaRPr>
          </a:p>
        </p:txBody>
      </p:sp>
      <p:sp>
        <p:nvSpPr>
          <p:cNvPr id="5" name="Rectangle 4"/>
          <p:cNvSpPr/>
          <p:nvPr/>
        </p:nvSpPr>
        <p:spPr>
          <a:xfrm>
            <a:off x="524870" y="1062036"/>
            <a:ext cx="1447800" cy="46196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May 2015</a:t>
            </a:r>
            <a:endParaRPr lang="en-US" dirty="0"/>
          </a:p>
        </p:txBody>
      </p:sp>
      <p:sp>
        <p:nvSpPr>
          <p:cNvPr id="11" name="Rectangle 10"/>
          <p:cNvSpPr/>
          <p:nvPr/>
        </p:nvSpPr>
        <p:spPr>
          <a:xfrm>
            <a:off x="499470" y="2700167"/>
            <a:ext cx="1447800" cy="5002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Mar 2016</a:t>
            </a:r>
            <a:endParaRPr lang="en-US" dirty="0"/>
          </a:p>
        </p:txBody>
      </p:sp>
      <p:sp>
        <p:nvSpPr>
          <p:cNvPr id="15" name="Rectangle 14"/>
          <p:cNvSpPr/>
          <p:nvPr/>
        </p:nvSpPr>
        <p:spPr>
          <a:xfrm>
            <a:off x="512170" y="3581400"/>
            <a:ext cx="144780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2017</a:t>
            </a:r>
            <a:endParaRPr lang="en-US" dirty="0"/>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
            <a:ext cx="838200" cy="838200"/>
          </a:xfrm>
          <a:prstGeom prst="rect">
            <a:avLst/>
          </a:prstGeom>
        </p:spPr>
      </p:pic>
      <p:sp>
        <p:nvSpPr>
          <p:cNvPr id="2" name="Rectangle 1"/>
          <p:cNvSpPr/>
          <p:nvPr/>
        </p:nvSpPr>
        <p:spPr>
          <a:xfrm>
            <a:off x="3001370" y="1019173"/>
            <a:ext cx="4191000" cy="50482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Olympic(</a:t>
            </a:r>
            <a:r>
              <a:rPr lang="en-US" dirty="0" err="1" smtClean="0"/>
              <a:t>Testnet</a:t>
            </a:r>
            <a:r>
              <a:rPr lang="en-US" dirty="0" smtClean="0"/>
              <a:t>)</a:t>
            </a:r>
            <a:endParaRPr lang="en-US" dirty="0"/>
          </a:p>
        </p:txBody>
      </p:sp>
      <p:sp>
        <p:nvSpPr>
          <p:cNvPr id="18" name="Rectangle 17"/>
          <p:cNvSpPr/>
          <p:nvPr/>
        </p:nvSpPr>
        <p:spPr>
          <a:xfrm>
            <a:off x="2963270" y="1822446"/>
            <a:ext cx="4191000" cy="50085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Frontier(Beta)</a:t>
            </a:r>
            <a:endParaRPr lang="en-US" dirty="0"/>
          </a:p>
        </p:txBody>
      </p:sp>
      <p:sp>
        <p:nvSpPr>
          <p:cNvPr id="19" name="Rectangle 18"/>
          <p:cNvSpPr/>
          <p:nvPr/>
        </p:nvSpPr>
        <p:spPr>
          <a:xfrm>
            <a:off x="537570" y="1891504"/>
            <a:ext cx="1447800" cy="43180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July 2015</a:t>
            </a:r>
            <a:endParaRPr lang="en-US" dirty="0"/>
          </a:p>
        </p:txBody>
      </p:sp>
      <p:sp>
        <p:nvSpPr>
          <p:cNvPr id="20" name="Rectangle 19"/>
          <p:cNvSpPr/>
          <p:nvPr/>
        </p:nvSpPr>
        <p:spPr>
          <a:xfrm>
            <a:off x="2975970" y="2661103"/>
            <a:ext cx="4191000" cy="53540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Homestead</a:t>
            </a:r>
            <a:endParaRPr lang="en-US" dirty="0"/>
          </a:p>
        </p:txBody>
      </p:sp>
      <p:sp>
        <p:nvSpPr>
          <p:cNvPr id="21" name="Rectangle 20"/>
          <p:cNvSpPr/>
          <p:nvPr/>
        </p:nvSpPr>
        <p:spPr>
          <a:xfrm>
            <a:off x="2988670" y="3509169"/>
            <a:ext cx="4216400" cy="453231"/>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Metropolis</a:t>
            </a:r>
            <a:endParaRPr lang="en-US" dirty="0"/>
          </a:p>
        </p:txBody>
      </p:sp>
      <p:sp>
        <p:nvSpPr>
          <p:cNvPr id="22" name="Rectangle 21"/>
          <p:cNvSpPr/>
          <p:nvPr/>
        </p:nvSpPr>
        <p:spPr>
          <a:xfrm>
            <a:off x="1959970" y="4470408"/>
            <a:ext cx="21717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Byzantine</a:t>
            </a:r>
            <a:endParaRPr lang="en-US" dirty="0"/>
          </a:p>
        </p:txBody>
      </p:sp>
      <p:sp>
        <p:nvSpPr>
          <p:cNvPr id="3" name="Date Placeholder 2"/>
          <p:cNvSpPr>
            <a:spLocks noGrp="1"/>
          </p:cNvSpPr>
          <p:nvPr>
            <p:ph type="dt" sz="half" idx="10"/>
          </p:nvPr>
        </p:nvSpPr>
        <p:spPr/>
        <p:txBody>
          <a:bodyPr/>
          <a:lstStyle/>
          <a:p>
            <a:fld id="{CCE0D75C-22E0-4898-B4A2-7220F6FEE341}" type="datetime1">
              <a:rPr lang="en-US" smtClean="0"/>
              <a:t>2/9/2019</a:t>
            </a:fld>
            <a:endParaRPr lang="en-US"/>
          </a:p>
        </p:txBody>
      </p:sp>
      <p:sp>
        <p:nvSpPr>
          <p:cNvPr id="6" name="Footer Placeholder 5"/>
          <p:cNvSpPr>
            <a:spLocks noGrp="1"/>
          </p:cNvSpPr>
          <p:nvPr>
            <p:ph type="ftr" sz="quarter" idx="11"/>
          </p:nvPr>
        </p:nvSpPr>
        <p:spPr/>
        <p:txBody>
          <a:bodyPr/>
          <a:lstStyle/>
          <a:p>
            <a:r>
              <a:rPr lang="en-US" smtClean="0"/>
              <a:t>www.technotips.co.in</a:t>
            </a:r>
            <a:endParaRPr lang="en-US"/>
          </a:p>
        </p:txBody>
      </p:sp>
      <p:sp>
        <p:nvSpPr>
          <p:cNvPr id="7" name="Slide Number Placeholder 6"/>
          <p:cNvSpPr>
            <a:spLocks noGrp="1"/>
          </p:cNvSpPr>
          <p:nvPr>
            <p:ph type="sldNum" sz="quarter" idx="12"/>
          </p:nvPr>
        </p:nvSpPr>
        <p:spPr/>
        <p:txBody>
          <a:bodyPr/>
          <a:lstStyle/>
          <a:p>
            <a:fld id="{4375DED0-DA1F-49B1-9339-1288C04B5D0C}" type="slidenum">
              <a:rPr lang="en-US" smtClean="0"/>
              <a:t>25</a:t>
            </a:fld>
            <a:endParaRPr lang="en-US"/>
          </a:p>
        </p:txBody>
      </p:sp>
      <p:sp>
        <p:nvSpPr>
          <p:cNvPr id="16" name="Rectangle 15"/>
          <p:cNvSpPr/>
          <p:nvPr/>
        </p:nvSpPr>
        <p:spPr>
          <a:xfrm>
            <a:off x="524870" y="5462032"/>
            <a:ext cx="1447800" cy="4524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2019</a:t>
            </a:r>
            <a:endParaRPr lang="en-US" dirty="0"/>
          </a:p>
        </p:txBody>
      </p:sp>
      <p:sp>
        <p:nvSpPr>
          <p:cNvPr id="23" name="Rectangle 22"/>
          <p:cNvSpPr/>
          <p:nvPr/>
        </p:nvSpPr>
        <p:spPr>
          <a:xfrm>
            <a:off x="5943600" y="4470408"/>
            <a:ext cx="21717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a:t>Constantinople</a:t>
            </a:r>
            <a:r>
              <a:rPr lang="en-US" dirty="0"/>
              <a:t> </a:t>
            </a:r>
          </a:p>
        </p:txBody>
      </p:sp>
      <p:cxnSp>
        <p:nvCxnSpPr>
          <p:cNvPr id="9" name="Straight Arrow Connector 8"/>
          <p:cNvCxnSpPr>
            <a:stCxn id="21" idx="2"/>
          </p:cNvCxnSpPr>
          <p:nvPr/>
        </p:nvCxnSpPr>
        <p:spPr>
          <a:xfrm flipH="1">
            <a:off x="3200400" y="3962400"/>
            <a:ext cx="1896470" cy="508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21" idx="2"/>
            <a:endCxn id="23" idx="0"/>
          </p:cNvCxnSpPr>
          <p:nvPr/>
        </p:nvCxnSpPr>
        <p:spPr>
          <a:xfrm>
            <a:off x="5096870" y="3962400"/>
            <a:ext cx="1932580" cy="508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705970" y="5092700"/>
            <a:ext cx="2679700" cy="369332"/>
          </a:xfrm>
          <a:prstGeom prst="rect">
            <a:avLst/>
          </a:prstGeom>
          <a:noFill/>
        </p:spPr>
        <p:txBody>
          <a:bodyPr wrap="square" rtlCol="0">
            <a:spAutoFit/>
          </a:bodyPr>
          <a:lstStyle/>
          <a:p>
            <a:r>
              <a:rPr lang="en-US" dirty="0" smtClean="0"/>
              <a:t>Privacy improvement</a:t>
            </a:r>
            <a:endParaRPr lang="en-US" dirty="0"/>
          </a:p>
        </p:txBody>
      </p:sp>
      <p:sp>
        <p:nvSpPr>
          <p:cNvPr id="24" name="TextBox 23"/>
          <p:cNvSpPr txBox="1"/>
          <p:nvPr/>
        </p:nvSpPr>
        <p:spPr>
          <a:xfrm>
            <a:off x="5689600" y="5080000"/>
            <a:ext cx="2679700" cy="369332"/>
          </a:xfrm>
          <a:prstGeom prst="rect">
            <a:avLst/>
          </a:prstGeom>
          <a:noFill/>
        </p:spPr>
        <p:txBody>
          <a:bodyPr wrap="square" rtlCol="0">
            <a:spAutoFit/>
          </a:bodyPr>
          <a:lstStyle/>
          <a:p>
            <a:r>
              <a:rPr lang="en-US" dirty="0" smtClean="0"/>
              <a:t>POS and </a:t>
            </a:r>
            <a:r>
              <a:rPr lang="en-US" dirty="0" err="1" smtClean="0"/>
              <a:t>Sharding</a:t>
            </a:r>
            <a:endParaRPr lang="en-US" dirty="0"/>
          </a:p>
        </p:txBody>
      </p:sp>
      <p:sp>
        <p:nvSpPr>
          <p:cNvPr id="25" name="Rectangle 24"/>
          <p:cNvSpPr/>
          <p:nvPr/>
        </p:nvSpPr>
        <p:spPr>
          <a:xfrm>
            <a:off x="2813050" y="5462032"/>
            <a:ext cx="4216400" cy="45323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Serenity</a:t>
            </a:r>
            <a:endParaRPr lang="en-US" dirty="0"/>
          </a:p>
        </p:txBody>
      </p:sp>
    </p:spTree>
    <p:extLst>
      <p:ext uri="{BB962C8B-B14F-4D97-AF65-F5344CB8AC3E}">
        <p14:creationId xmlns:p14="http://schemas.microsoft.com/office/powerpoint/2010/main" val="30816512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10363200" y="2362200"/>
            <a:ext cx="9144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57200" y="1465302"/>
            <a:ext cx="82296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648200" y="615156"/>
            <a:ext cx="0" cy="5938044"/>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6770" y="395504"/>
            <a:ext cx="1004887" cy="1004887"/>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9600" y="556130"/>
            <a:ext cx="863600" cy="745548"/>
          </a:xfrm>
          <a:prstGeom prst="rect">
            <a:avLst/>
          </a:prstGeom>
        </p:spPr>
      </p:pic>
      <p:sp>
        <p:nvSpPr>
          <p:cNvPr id="16" name="TextBox 15"/>
          <p:cNvSpPr txBox="1"/>
          <p:nvPr/>
        </p:nvSpPr>
        <p:spPr>
          <a:xfrm>
            <a:off x="457200" y="1524000"/>
            <a:ext cx="1447800" cy="369332"/>
          </a:xfrm>
          <a:prstGeom prst="rect">
            <a:avLst/>
          </a:prstGeom>
          <a:noFill/>
        </p:spPr>
        <p:txBody>
          <a:bodyPr wrap="square" rtlCol="0">
            <a:spAutoFit/>
          </a:bodyPr>
          <a:lstStyle/>
          <a:p>
            <a:r>
              <a:rPr lang="en-US" b="1" dirty="0" smtClean="0">
                <a:solidFill>
                  <a:schemeClr val="accent5">
                    <a:lumMod val="75000"/>
                  </a:schemeClr>
                </a:solidFill>
              </a:rPr>
              <a:t>Value Token</a:t>
            </a:r>
            <a:r>
              <a:rPr lang="en-US" dirty="0" smtClean="0"/>
              <a:t>:</a:t>
            </a:r>
            <a:endParaRPr lang="en-US" dirty="0"/>
          </a:p>
        </p:txBody>
      </p:sp>
      <p:sp>
        <p:nvSpPr>
          <p:cNvPr id="17" name="TextBox 16"/>
          <p:cNvSpPr txBox="1"/>
          <p:nvPr/>
        </p:nvSpPr>
        <p:spPr>
          <a:xfrm>
            <a:off x="533400" y="2450068"/>
            <a:ext cx="1447800" cy="369332"/>
          </a:xfrm>
          <a:prstGeom prst="rect">
            <a:avLst/>
          </a:prstGeom>
          <a:noFill/>
        </p:spPr>
        <p:txBody>
          <a:bodyPr wrap="square" rtlCol="0">
            <a:spAutoFit/>
          </a:bodyPr>
          <a:lstStyle/>
          <a:p>
            <a:r>
              <a:rPr lang="en-US" b="1" dirty="0" smtClean="0">
                <a:solidFill>
                  <a:schemeClr val="accent5">
                    <a:lumMod val="75000"/>
                  </a:schemeClr>
                </a:solidFill>
              </a:rPr>
              <a:t>Block Time</a:t>
            </a:r>
            <a:endParaRPr lang="en-US" dirty="0"/>
          </a:p>
        </p:txBody>
      </p:sp>
      <p:sp>
        <p:nvSpPr>
          <p:cNvPr id="18" name="TextBox 17"/>
          <p:cNvSpPr txBox="1"/>
          <p:nvPr/>
        </p:nvSpPr>
        <p:spPr>
          <a:xfrm>
            <a:off x="457200" y="3505200"/>
            <a:ext cx="1447800" cy="369332"/>
          </a:xfrm>
          <a:prstGeom prst="rect">
            <a:avLst/>
          </a:prstGeom>
          <a:noFill/>
        </p:spPr>
        <p:txBody>
          <a:bodyPr wrap="square" rtlCol="0">
            <a:spAutoFit/>
          </a:bodyPr>
          <a:lstStyle/>
          <a:p>
            <a:r>
              <a:rPr lang="en-US" b="1" dirty="0" smtClean="0">
                <a:solidFill>
                  <a:schemeClr val="accent5">
                    <a:lumMod val="75000"/>
                  </a:schemeClr>
                </a:solidFill>
              </a:rPr>
              <a:t>Block Size</a:t>
            </a:r>
            <a:r>
              <a:rPr lang="en-US" dirty="0" smtClean="0"/>
              <a:t>:</a:t>
            </a:r>
            <a:endParaRPr lang="en-US" dirty="0"/>
          </a:p>
        </p:txBody>
      </p:sp>
      <p:sp>
        <p:nvSpPr>
          <p:cNvPr id="19" name="TextBox 18"/>
          <p:cNvSpPr txBox="1"/>
          <p:nvPr/>
        </p:nvSpPr>
        <p:spPr>
          <a:xfrm>
            <a:off x="457200" y="4572000"/>
            <a:ext cx="1447800" cy="369332"/>
          </a:xfrm>
          <a:prstGeom prst="rect">
            <a:avLst/>
          </a:prstGeom>
          <a:noFill/>
        </p:spPr>
        <p:txBody>
          <a:bodyPr wrap="square" rtlCol="0">
            <a:spAutoFit/>
          </a:bodyPr>
          <a:lstStyle/>
          <a:p>
            <a:r>
              <a:rPr lang="en-US" b="1" dirty="0" smtClean="0">
                <a:solidFill>
                  <a:schemeClr val="accent5">
                    <a:lumMod val="75000"/>
                  </a:schemeClr>
                </a:solidFill>
              </a:rPr>
              <a:t>Scripting</a:t>
            </a:r>
            <a:r>
              <a:rPr lang="en-US" dirty="0" smtClean="0"/>
              <a:t>:</a:t>
            </a:r>
            <a:endParaRPr lang="en-US" dirty="0"/>
          </a:p>
        </p:txBody>
      </p:sp>
      <p:sp>
        <p:nvSpPr>
          <p:cNvPr id="20" name="TextBox 19"/>
          <p:cNvSpPr txBox="1"/>
          <p:nvPr/>
        </p:nvSpPr>
        <p:spPr>
          <a:xfrm>
            <a:off x="457200" y="5715000"/>
            <a:ext cx="1447800" cy="369332"/>
          </a:xfrm>
          <a:prstGeom prst="rect">
            <a:avLst/>
          </a:prstGeom>
          <a:noFill/>
        </p:spPr>
        <p:txBody>
          <a:bodyPr wrap="square" rtlCol="0">
            <a:spAutoFit/>
          </a:bodyPr>
          <a:lstStyle/>
          <a:p>
            <a:r>
              <a:rPr lang="en-US" b="1" dirty="0" smtClean="0">
                <a:solidFill>
                  <a:schemeClr val="accent5">
                    <a:lumMod val="75000"/>
                  </a:schemeClr>
                </a:solidFill>
              </a:rPr>
              <a:t>More</a:t>
            </a:r>
            <a:r>
              <a:rPr lang="en-US" dirty="0" smtClean="0"/>
              <a:t>:</a:t>
            </a:r>
            <a:endParaRPr lang="en-US" dirty="0"/>
          </a:p>
        </p:txBody>
      </p:sp>
      <p:sp>
        <p:nvSpPr>
          <p:cNvPr id="21" name="TextBox 20"/>
          <p:cNvSpPr txBox="1"/>
          <p:nvPr/>
        </p:nvSpPr>
        <p:spPr>
          <a:xfrm>
            <a:off x="1905000" y="1535668"/>
            <a:ext cx="2590800" cy="369332"/>
          </a:xfrm>
          <a:prstGeom prst="rect">
            <a:avLst/>
          </a:prstGeom>
          <a:noFill/>
        </p:spPr>
        <p:txBody>
          <a:bodyPr wrap="square" rtlCol="0">
            <a:spAutoFit/>
          </a:bodyPr>
          <a:lstStyle/>
          <a:p>
            <a:r>
              <a:rPr lang="en-US" b="1" dirty="0" err="1" smtClean="0">
                <a:solidFill>
                  <a:schemeClr val="accent5">
                    <a:lumMod val="75000"/>
                  </a:schemeClr>
                </a:solidFill>
              </a:rPr>
              <a:t>Bitcoin</a:t>
            </a:r>
            <a:r>
              <a:rPr lang="en-US" b="1" dirty="0" smtClean="0">
                <a:solidFill>
                  <a:schemeClr val="accent5">
                    <a:lumMod val="75000"/>
                  </a:schemeClr>
                </a:solidFill>
              </a:rPr>
              <a:t>(BTC)</a:t>
            </a:r>
            <a:endParaRPr lang="en-US" dirty="0"/>
          </a:p>
        </p:txBody>
      </p:sp>
      <p:sp>
        <p:nvSpPr>
          <p:cNvPr id="22" name="TextBox 21"/>
          <p:cNvSpPr txBox="1"/>
          <p:nvPr/>
        </p:nvSpPr>
        <p:spPr>
          <a:xfrm>
            <a:off x="4978400" y="1503402"/>
            <a:ext cx="2590800" cy="369332"/>
          </a:xfrm>
          <a:prstGeom prst="rect">
            <a:avLst/>
          </a:prstGeom>
          <a:noFill/>
        </p:spPr>
        <p:txBody>
          <a:bodyPr wrap="square" rtlCol="0">
            <a:spAutoFit/>
          </a:bodyPr>
          <a:lstStyle/>
          <a:p>
            <a:r>
              <a:rPr lang="en-US" b="1" dirty="0" smtClean="0">
                <a:solidFill>
                  <a:schemeClr val="accent5">
                    <a:lumMod val="75000"/>
                  </a:schemeClr>
                </a:solidFill>
              </a:rPr>
              <a:t>Ether(ETH)</a:t>
            </a:r>
            <a:endParaRPr lang="en-US" dirty="0"/>
          </a:p>
        </p:txBody>
      </p:sp>
      <p:sp>
        <p:nvSpPr>
          <p:cNvPr id="23" name="TextBox 22"/>
          <p:cNvSpPr txBox="1"/>
          <p:nvPr/>
        </p:nvSpPr>
        <p:spPr>
          <a:xfrm>
            <a:off x="1981200" y="2450068"/>
            <a:ext cx="2590800" cy="369332"/>
          </a:xfrm>
          <a:prstGeom prst="rect">
            <a:avLst/>
          </a:prstGeom>
          <a:noFill/>
        </p:spPr>
        <p:txBody>
          <a:bodyPr wrap="square" rtlCol="0">
            <a:spAutoFit/>
          </a:bodyPr>
          <a:lstStyle/>
          <a:p>
            <a:r>
              <a:rPr lang="en-US" b="1" dirty="0" smtClean="0">
                <a:solidFill>
                  <a:schemeClr val="accent5">
                    <a:lumMod val="75000"/>
                  </a:schemeClr>
                </a:solidFill>
              </a:rPr>
              <a:t>10 </a:t>
            </a:r>
            <a:r>
              <a:rPr lang="en-US" b="1" dirty="0" err="1" smtClean="0">
                <a:solidFill>
                  <a:schemeClr val="accent5">
                    <a:lumMod val="75000"/>
                  </a:schemeClr>
                </a:solidFill>
              </a:rPr>
              <a:t>Mins</a:t>
            </a:r>
            <a:endParaRPr lang="en-US" dirty="0"/>
          </a:p>
        </p:txBody>
      </p:sp>
      <p:sp>
        <p:nvSpPr>
          <p:cNvPr id="24" name="TextBox 23"/>
          <p:cNvSpPr txBox="1"/>
          <p:nvPr/>
        </p:nvSpPr>
        <p:spPr>
          <a:xfrm>
            <a:off x="4965700" y="2435304"/>
            <a:ext cx="1587500" cy="369332"/>
          </a:xfrm>
          <a:prstGeom prst="rect">
            <a:avLst/>
          </a:prstGeom>
          <a:noFill/>
        </p:spPr>
        <p:txBody>
          <a:bodyPr wrap="square" rtlCol="0">
            <a:spAutoFit/>
          </a:bodyPr>
          <a:lstStyle/>
          <a:p>
            <a:r>
              <a:rPr lang="en-US" b="1" dirty="0" smtClean="0">
                <a:solidFill>
                  <a:schemeClr val="accent5">
                    <a:lumMod val="75000"/>
                  </a:schemeClr>
                </a:solidFill>
              </a:rPr>
              <a:t>14 Seconds</a:t>
            </a:r>
            <a:endParaRPr lang="en-US" dirty="0"/>
          </a:p>
        </p:txBody>
      </p:sp>
      <p:sp>
        <p:nvSpPr>
          <p:cNvPr id="25" name="TextBox 24"/>
          <p:cNvSpPr txBox="1"/>
          <p:nvPr/>
        </p:nvSpPr>
        <p:spPr>
          <a:xfrm>
            <a:off x="1919287" y="3505200"/>
            <a:ext cx="2590800" cy="369332"/>
          </a:xfrm>
          <a:prstGeom prst="rect">
            <a:avLst/>
          </a:prstGeom>
          <a:noFill/>
        </p:spPr>
        <p:txBody>
          <a:bodyPr wrap="square" rtlCol="0">
            <a:spAutoFit/>
          </a:bodyPr>
          <a:lstStyle/>
          <a:p>
            <a:r>
              <a:rPr lang="en-US" b="1" dirty="0" smtClean="0">
                <a:solidFill>
                  <a:schemeClr val="accent5">
                    <a:lumMod val="75000"/>
                  </a:schemeClr>
                </a:solidFill>
              </a:rPr>
              <a:t>1 MB Maximum</a:t>
            </a:r>
            <a:endParaRPr lang="en-US" dirty="0"/>
          </a:p>
        </p:txBody>
      </p:sp>
      <p:sp>
        <p:nvSpPr>
          <p:cNvPr id="26" name="TextBox 25"/>
          <p:cNvSpPr txBox="1"/>
          <p:nvPr/>
        </p:nvSpPr>
        <p:spPr>
          <a:xfrm>
            <a:off x="5003800" y="3543300"/>
            <a:ext cx="2590800" cy="369332"/>
          </a:xfrm>
          <a:prstGeom prst="rect">
            <a:avLst/>
          </a:prstGeom>
          <a:noFill/>
        </p:spPr>
        <p:txBody>
          <a:bodyPr wrap="square" rtlCol="0">
            <a:spAutoFit/>
          </a:bodyPr>
          <a:lstStyle/>
          <a:p>
            <a:r>
              <a:rPr lang="en-US" b="1" dirty="0" smtClean="0">
                <a:solidFill>
                  <a:schemeClr val="accent5">
                    <a:lumMod val="75000"/>
                  </a:schemeClr>
                </a:solidFill>
              </a:rPr>
              <a:t>Depends ( ~ 2KB Min)</a:t>
            </a:r>
            <a:endParaRPr lang="en-US" dirty="0"/>
          </a:p>
        </p:txBody>
      </p:sp>
      <p:sp>
        <p:nvSpPr>
          <p:cNvPr id="27" name="TextBox 26"/>
          <p:cNvSpPr txBox="1"/>
          <p:nvPr/>
        </p:nvSpPr>
        <p:spPr>
          <a:xfrm>
            <a:off x="2006600" y="4559300"/>
            <a:ext cx="2489200" cy="646331"/>
          </a:xfrm>
          <a:prstGeom prst="rect">
            <a:avLst/>
          </a:prstGeom>
          <a:noFill/>
        </p:spPr>
        <p:txBody>
          <a:bodyPr wrap="square" rtlCol="0">
            <a:spAutoFit/>
          </a:bodyPr>
          <a:lstStyle/>
          <a:p>
            <a:r>
              <a:rPr lang="en-US" b="1" dirty="0" smtClean="0">
                <a:solidFill>
                  <a:schemeClr val="accent5">
                    <a:lumMod val="75000"/>
                  </a:schemeClr>
                </a:solidFill>
              </a:rPr>
              <a:t>Limited , Loop is not supported</a:t>
            </a:r>
            <a:endParaRPr lang="en-US" dirty="0"/>
          </a:p>
        </p:txBody>
      </p:sp>
      <p:sp>
        <p:nvSpPr>
          <p:cNvPr id="28" name="TextBox 27"/>
          <p:cNvSpPr txBox="1"/>
          <p:nvPr/>
        </p:nvSpPr>
        <p:spPr>
          <a:xfrm>
            <a:off x="5010150" y="4597400"/>
            <a:ext cx="2686050" cy="369332"/>
          </a:xfrm>
          <a:prstGeom prst="rect">
            <a:avLst/>
          </a:prstGeom>
          <a:noFill/>
        </p:spPr>
        <p:txBody>
          <a:bodyPr wrap="square" rtlCol="0">
            <a:spAutoFit/>
          </a:bodyPr>
          <a:lstStyle/>
          <a:p>
            <a:r>
              <a:rPr lang="en-US" b="1" dirty="0" smtClean="0">
                <a:solidFill>
                  <a:schemeClr val="accent5">
                    <a:lumMod val="75000"/>
                  </a:schemeClr>
                </a:solidFill>
              </a:rPr>
              <a:t>Smart Contract</a:t>
            </a:r>
            <a:endParaRPr lang="en-US" dirty="0"/>
          </a:p>
        </p:txBody>
      </p:sp>
      <p:sp>
        <p:nvSpPr>
          <p:cNvPr id="30" name="Rectangle 29"/>
          <p:cNvSpPr/>
          <p:nvPr/>
        </p:nvSpPr>
        <p:spPr>
          <a:xfrm>
            <a:off x="0" y="0"/>
            <a:ext cx="3001370" cy="533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err="1" smtClean="0">
                <a:solidFill>
                  <a:schemeClr val="bg1"/>
                </a:solidFill>
              </a:rPr>
              <a:t>Bitcoin</a:t>
            </a:r>
            <a:r>
              <a:rPr lang="en-US" dirty="0" smtClean="0">
                <a:solidFill>
                  <a:schemeClr val="bg1"/>
                </a:solidFill>
              </a:rPr>
              <a:t> and Ethereum Comparison</a:t>
            </a:r>
            <a:endParaRPr lang="en-US" dirty="0">
              <a:solidFill>
                <a:schemeClr val="bg1"/>
              </a:solidFill>
            </a:endParaRPr>
          </a:p>
        </p:txBody>
      </p:sp>
      <p:sp>
        <p:nvSpPr>
          <p:cNvPr id="2" name="Date Placeholder 1"/>
          <p:cNvSpPr>
            <a:spLocks noGrp="1"/>
          </p:cNvSpPr>
          <p:nvPr>
            <p:ph type="dt" sz="half" idx="10"/>
          </p:nvPr>
        </p:nvSpPr>
        <p:spPr/>
        <p:txBody>
          <a:bodyPr/>
          <a:lstStyle/>
          <a:p>
            <a:fld id="{ADB03956-E3E6-4BAA-B271-F61CEA9016EE}" type="datetime1">
              <a:rPr lang="en-US" smtClean="0"/>
              <a:t>2/9/2019</a:t>
            </a:fld>
            <a:endParaRPr lang="en-US"/>
          </a:p>
        </p:txBody>
      </p:sp>
      <p:sp>
        <p:nvSpPr>
          <p:cNvPr id="3" name="Footer Placeholder 2"/>
          <p:cNvSpPr>
            <a:spLocks noGrp="1"/>
          </p:cNvSpPr>
          <p:nvPr>
            <p:ph type="ftr" sz="quarter" idx="11"/>
          </p:nvPr>
        </p:nvSpPr>
        <p:spPr/>
        <p:txBody>
          <a:bodyPr/>
          <a:lstStyle/>
          <a:p>
            <a:r>
              <a:rPr lang="en-US" smtClean="0"/>
              <a:t>www.technotips.co.in</a:t>
            </a:r>
            <a:endParaRPr lang="en-US"/>
          </a:p>
        </p:txBody>
      </p:sp>
      <p:sp>
        <p:nvSpPr>
          <p:cNvPr id="4" name="Slide Number Placeholder 3"/>
          <p:cNvSpPr>
            <a:spLocks noGrp="1"/>
          </p:cNvSpPr>
          <p:nvPr>
            <p:ph type="sldNum" sz="quarter" idx="12"/>
          </p:nvPr>
        </p:nvSpPr>
        <p:spPr/>
        <p:txBody>
          <a:bodyPr/>
          <a:lstStyle/>
          <a:p>
            <a:fld id="{4375DED0-DA1F-49B1-9339-1288C04B5D0C}" type="slidenum">
              <a:rPr lang="en-US" smtClean="0"/>
              <a:t>26</a:t>
            </a:fld>
            <a:endParaRPr lang="en-US"/>
          </a:p>
        </p:txBody>
      </p:sp>
    </p:spTree>
    <p:extLst>
      <p:ext uri="{BB962C8B-B14F-4D97-AF65-F5344CB8AC3E}">
        <p14:creationId xmlns:p14="http://schemas.microsoft.com/office/powerpoint/2010/main" val="28870702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Contract lives in the network</a:t>
            </a:r>
          </a:p>
          <a:p>
            <a:r>
              <a:rPr lang="en-US" dirty="0" smtClean="0"/>
              <a:t>Enforces rules</a:t>
            </a:r>
          </a:p>
          <a:p>
            <a:r>
              <a:rPr lang="en-US" dirty="0" smtClean="0"/>
              <a:t>Perform negotiated actions </a:t>
            </a:r>
            <a:endParaRPr lang="en-US" dirty="0"/>
          </a:p>
        </p:txBody>
      </p:sp>
      <p:sp>
        <p:nvSpPr>
          <p:cNvPr id="2" name="Title 1"/>
          <p:cNvSpPr>
            <a:spLocks noGrp="1"/>
          </p:cNvSpPr>
          <p:nvPr>
            <p:ph type="title"/>
          </p:nvPr>
        </p:nvSpPr>
        <p:spPr>
          <a:xfrm>
            <a:off x="457200" y="685800"/>
            <a:ext cx="8229600" cy="731838"/>
          </a:xfrm>
        </p:spPr>
        <p:txBody>
          <a:bodyPr>
            <a:normAutofit fontScale="90000"/>
          </a:bodyPr>
          <a:lstStyle/>
          <a:p>
            <a:r>
              <a:rPr lang="en-US" dirty="0" smtClean="0"/>
              <a:t>Computer code ,written in multiple languages</a:t>
            </a:r>
            <a:endParaRPr lang="en-US" dirty="0"/>
          </a:p>
        </p:txBody>
      </p:sp>
      <p:sp>
        <p:nvSpPr>
          <p:cNvPr id="4" name="Rectangle 3"/>
          <p:cNvSpPr/>
          <p:nvPr/>
        </p:nvSpPr>
        <p:spPr>
          <a:xfrm>
            <a:off x="0" y="0"/>
            <a:ext cx="3001370" cy="533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solidFill>
                  <a:schemeClr val="bg1"/>
                </a:solidFill>
              </a:rPr>
              <a:t>Smart Contract?</a:t>
            </a:r>
            <a:endParaRPr lang="en-US" dirty="0">
              <a:solidFill>
                <a:schemeClr val="bg1"/>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3581400"/>
            <a:ext cx="762000" cy="762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5029200"/>
            <a:ext cx="919163" cy="919163"/>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2399" y="5018881"/>
            <a:ext cx="919163" cy="919163"/>
          </a:xfrm>
          <a:prstGeom prst="rect">
            <a:avLst/>
          </a:prstGeom>
        </p:spPr>
      </p:pic>
      <p:sp>
        <p:nvSpPr>
          <p:cNvPr id="8" name="TextBox 7"/>
          <p:cNvSpPr txBox="1"/>
          <p:nvPr/>
        </p:nvSpPr>
        <p:spPr>
          <a:xfrm>
            <a:off x="5486400" y="3886200"/>
            <a:ext cx="3205162" cy="369332"/>
          </a:xfrm>
          <a:prstGeom prst="rect">
            <a:avLst/>
          </a:prstGeom>
          <a:noFill/>
        </p:spPr>
        <p:txBody>
          <a:bodyPr wrap="square" rtlCol="0">
            <a:spAutoFit/>
          </a:bodyPr>
          <a:lstStyle/>
          <a:p>
            <a:r>
              <a:rPr lang="en-US" dirty="0" smtClean="0"/>
              <a:t>1.Sends Ethers</a:t>
            </a:r>
            <a:endParaRPr lang="en-US" dirty="0"/>
          </a:p>
        </p:txBody>
      </p:sp>
      <p:sp>
        <p:nvSpPr>
          <p:cNvPr id="9" name="TextBox 8"/>
          <p:cNvSpPr txBox="1"/>
          <p:nvPr/>
        </p:nvSpPr>
        <p:spPr>
          <a:xfrm>
            <a:off x="838200" y="4223266"/>
            <a:ext cx="3205162" cy="369332"/>
          </a:xfrm>
          <a:prstGeom prst="rect">
            <a:avLst/>
          </a:prstGeom>
          <a:noFill/>
        </p:spPr>
        <p:txBody>
          <a:bodyPr wrap="square" rtlCol="0">
            <a:spAutoFit/>
          </a:bodyPr>
          <a:lstStyle/>
          <a:p>
            <a:r>
              <a:rPr lang="en-US" dirty="0"/>
              <a:t>3</a:t>
            </a:r>
            <a:r>
              <a:rPr lang="en-US" dirty="0" smtClean="0"/>
              <a:t>. Widget Shipped</a:t>
            </a:r>
            <a:endParaRPr lang="en-US" dirty="0"/>
          </a:p>
        </p:txBody>
      </p:sp>
      <p:sp>
        <p:nvSpPr>
          <p:cNvPr id="10" name="TextBox 9"/>
          <p:cNvSpPr txBox="1"/>
          <p:nvPr/>
        </p:nvSpPr>
        <p:spPr>
          <a:xfrm>
            <a:off x="3352800" y="4989731"/>
            <a:ext cx="3205162" cy="369332"/>
          </a:xfrm>
          <a:prstGeom prst="rect">
            <a:avLst/>
          </a:prstGeom>
          <a:noFill/>
        </p:spPr>
        <p:txBody>
          <a:bodyPr wrap="square" rtlCol="0">
            <a:spAutoFit/>
          </a:bodyPr>
          <a:lstStyle/>
          <a:p>
            <a:r>
              <a:rPr lang="en-US" dirty="0"/>
              <a:t>2</a:t>
            </a:r>
            <a:r>
              <a:rPr lang="en-US" dirty="0" smtClean="0"/>
              <a:t>. Holds Ethers in  escrow</a:t>
            </a:r>
            <a:endParaRPr lang="en-US" dirty="0"/>
          </a:p>
        </p:txBody>
      </p:sp>
      <p:sp>
        <p:nvSpPr>
          <p:cNvPr id="11" name="TextBox 10"/>
          <p:cNvSpPr txBox="1"/>
          <p:nvPr/>
        </p:nvSpPr>
        <p:spPr>
          <a:xfrm>
            <a:off x="6545262" y="4407932"/>
            <a:ext cx="3205162" cy="369332"/>
          </a:xfrm>
          <a:prstGeom prst="rect">
            <a:avLst/>
          </a:prstGeom>
          <a:noFill/>
        </p:spPr>
        <p:txBody>
          <a:bodyPr wrap="square" rtlCol="0">
            <a:spAutoFit/>
          </a:bodyPr>
          <a:lstStyle/>
          <a:p>
            <a:r>
              <a:rPr lang="en-US" dirty="0" smtClean="0"/>
              <a:t>4.Widget Received</a:t>
            </a:r>
            <a:endParaRPr lang="en-US" dirty="0"/>
          </a:p>
        </p:txBody>
      </p:sp>
      <p:sp>
        <p:nvSpPr>
          <p:cNvPr id="12" name="TextBox 11"/>
          <p:cNvSpPr txBox="1"/>
          <p:nvPr/>
        </p:nvSpPr>
        <p:spPr>
          <a:xfrm>
            <a:off x="2207419" y="5715000"/>
            <a:ext cx="3205162" cy="369332"/>
          </a:xfrm>
          <a:prstGeom prst="rect">
            <a:avLst/>
          </a:prstGeom>
          <a:noFill/>
        </p:spPr>
        <p:txBody>
          <a:bodyPr wrap="square" rtlCol="0">
            <a:spAutoFit/>
          </a:bodyPr>
          <a:lstStyle/>
          <a:p>
            <a:r>
              <a:rPr lang="en-US" dirty="0" smtClean="0"/>
              <a:t>5.Release Funds to Seller </a:t>
            </a:r>
            <a:endParaRPr lang="en-US" dirty="0"/>
          </a:p>
        </p:txBody>
      </p:sp>
      <p:cxnSp>
        <p:nvCxnSpPr>
          <p:cNvPr id="14" name="Straight Arrow Connector 13"/>
          <p:cNvCxnSpPr>
            <a:stCxn id="7" idx="1"/>
            <a:endCxn id="5" idx="3"/>
          </p:cNvCxnSpPr>
          <p:nvPr/>
        </p:nvCxnSpPr>
        <p:spPr>
          <a:xfrm flipH="1" flipV="1">
            <a:off x="4572000" y="3962400"/>
            <a:ext cx="3200399" cy="1516063"/>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3"/>
            <a:endCxn id="5" idx="1"/>
          </p:cNvCxnSpPr>
          <p:nvPr/>
        </p:nvCxnSpPr>
        <p:spPr>
          <a:xfrm flipV="1">
            <a:off x="1528763" y="3962400"/>
            <a:ext cx="2281237" cy="1526382"/>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1566863" y="4343400"/>
            <a:ext cx="2393156" cy="1528445"/>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3" name="Date Placeholder 12"/>
          <p:cNvSpPr>
            <a:spLocks noGrp="1"/>
          </p:cNvSpPr>
          <p:nvPr>
            <p:ph type="dt" sz="half" idx="10"/>
          </p:nvPr>
        </p:nvSpPr>
        <p:spPr/>
        <p:txBody>
          <a:bodyPr/>
          <a:lstStyle/>
          <a:p>
            <a:fld id="{E64DBFC7-1AE6-4DDB-B028-58BD8C7029FA}" type="datetime1">
              <a:rPr lang="en-US" smtClean="0"/>
              <a:t>2/9/2019</a:t>
            </a:fld>
            <a:endParaRPr lang="en-US"/>
          </a:p>
        </p:txBody>
      </p:sp>
      <p:sp>
        <p:nvSpPr>
          <p:cNvPr id="15" name="Footer Placeholder 14"/>
          <p:cNvSpPr>
            <a:spLocks noGrp="1"/>
          </p:cNvSpPr>
          <p:nvPr>
            <p:ph type="ftr" sz="quarter" idx="11"/>
          </p:nvPr>
        </p:nvSpPr>
        <p:spPr/>
        <p:txBody>
          <a:bodyPr/>
          <a:lstStyle/>
          <a:p>
            <a:r>
              <a:rPr lang="en-US" smtClean="0"/>
              <a:t>www.technotips.co.in</a:t>
            </a:r>
            <a:endParaRPr lang="en-US"/>
          </a:p>
        </p:txBody>
      </p:sp>
      <p:sp>
        <p:nvSpPr>
          <p:cNvPr id="17" name="Slide Number Placeholder 16"/>
          <p:cNvSpPr>
            <a:spLocks noGrp="1"/>
          </p:cNvSpPr>
          <p:nvPr>
            <p:ph type="sldNum" sz="quarter" idx="12"/>
          </p:nvPr>
        </p:nvSpPr>
        <p:spPr/>
        <p:txBody>
          <a:bodyPr/>
          <a:lstStyle/>
          <a:p>
            <a:fld id="{4375DED0-DA1F-49B1-9339-1288C04B5D0C}" type="slidenum">
              <a:rPr lang="en-US" smtClean="0"/>
              <a:t>27</a:t>
            </a:fld>
            <a:endParaRPr lang="en-US"/>
          </a:p>
        </p:txBody>
      </p:sp>
      <p:sp>
        <p:nvSpPr>
          <p:cNvPr id="19" name="TextBox 18"/>
          <p:cNvSpPr txBox="1"/>
          <p:nvPr/>
        </p:nvSpPr>
        <p:spPr>
          <a:xfrm>
            <a:off x="5791200" y="6084332"/>
            <a:ext cx="3205162" cy="369332"/>
          </a:xfrm>
          <a:prstGeom prst="rect">
            <a:avLst/>
          </a:prstGeom>
          <a:noFill/>
        </p:spPr>
        <p:txBody>
          <a:bodyPr wrap="square" rtlCol="0">
            <a:spAutoFit/>
          </a:bodyPr>
          <a:lstStyle/>
          <a:p>
            <a:r>
              <a:rPr lang="en-US" dirty="0" smtClean="0"/>
              <a:t>Buyer</a:t>
            </a:r>
            <a:endParaRPr lang="en-US" dirty="0"/>
          </a:p>
        </p:txBody>
      </p:sp>
      <p:sp>
        <p:nvSpPr>
          <p:cNvPr id="20" name="TextBox 19"/>
          <p:cNvSpPr txBox="1"/>
          <p:nvPr/>
        </p:nvSpPr>
        <p:spPr>
          <a:xfrm>
            <a:off x="147638" y="5948363"/>
            <a:ext cx="3205162" cy="369332"/>
          </a:xfrm>
          <a:prstGeom prst="rect">
            <a:avLst/>
          </a:prstGeom>
          <a:noFill/>
        </p:spPr>
        <p:txBody>
          <a:bodyPr wrap="square" rtlCol="0">
            <a:spAutoFit/>
          </a:bodyPr>
          <a:lstStyle/>
          <a:p>
            <a:r>
              <a:rPr lang="en-US" dirty="0" smtClean="0"/>
              <a:t>Seller</a:t>
            </a:r>
            <a:endParaRPr lang="en-US" dirty="0"/>
          </a:p>
        </p:txBody>
      </p:sp>
    </p:spTree>
    <p:extLst>
      <p:ext uri="{BB962C8B-B14F-4D97-AF65-F5344CB8AC3E}">
        <p14:creationId xmlns:p14="http://schemas.microsoft.com/office/powerpoint/2010/main" val="3144676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001370" cy="533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solidFill>
                  <a:schemeClr val="bg1"/>
                </a:solidFill>
              </a:rPr>
              <a:t>How does it work?</a:t>
            </a:r>
            <a:endParaRPr lang="en-US" dirty="0">
              <a:solidFill>
                <a:schemeClr val="bg1"/>
              </a:solidFill>
            </a:endParaRPr>
          </a:p>
        </p:txBody>
      </p:sp>
      <p:sp>
        <p:nvSpPr>
          <p:cNvPr id="5" name="Rectangle 4"/>
          <p:cNvSpPr/>
          <p:nvPr/>
        </p:nvSpPr>
        <p:spPr>
          <a:xfrm>
            <a:off x="304800" y="914399"/>
            <a:ext cx="3733800" cy="39953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ounded Rectangle 6"/>
          <p:cNvSpPr/>
          <p:nvPr/>
        </p:nvSpPr>
        <p:spPr>
          <a:xfrm>
            <a:off x="535485" y="3340227"/>
            <a:ext cx="952500" cy="10287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DAPP</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4305" y="1755973"/>
            <a:ext cx="884929" cy="1443038"/>
          </a:xfrm>
          <a:prstGeom prst="rect">
            <a:avLst/>
          </a:prstGeom>
        </p:spPr>
      </p:pic>
      <p:cxnSp>
        <p:nvCxnSpPr>
          <p:cNvPr id="10" name="Elbow Connector 9"/>
          <p:cNvCxnSpPr/>
          <p:nvPr/>
        </p:nvCxnSpPr>
        <p:spPr>
          <a:xfrm>
            <a:off x="1513385" y="1563759"/>
            <a:ext cx="1045520" cy="72224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p:nvPr/>
        </p:nvCxnSpPr>
        <p:spPr>
          <a:xfrm>
            <a:off x="1513385" y="1525659"/>
            <a:ext cx="1045520" cy="722241"/>
          </a:xfrm>
          <a:prstGeom prst="bentConnector3">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4" name="Elbow Connector 13"/>
          <p:cNvCxnSpPr/>
          <p:nvPr/>
        </p:nvCxnSpPr>
        <p:spPr>
          <a:xfrm flipV="1">
            <a:off x="1513385" y="2846824"/>
            <a:ext cx="1070920" cy="1007754"/>
          </a:xfrm>
          <a:prstGeom prst="bentConnector3">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p:nvPr/>
        </p:nvCxnSpPr>
        <p:spPr>
          <a:xfrm>
            <a:off x="3443834" y="2171700"/>
            <a:ext cx="2913191" cy="223004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443834" y="2171700"/>
            <a:ext cx="2032097" cy="2066329"/>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3956050" y="4238029"/>
            <a:ext cx="4724400" cy="2209800"/>
          </a:xfrm>
          <a:prstGeom prst="roundRect">
            <a:avLst/>
          </a:prstGeom>
          <a:ln w="38100">
            <a:solidFill>
              <a:schemeClr val="tx1"/>
            </a:solid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953000" y="533400"/>
            <a:ext cx="3733800" cy="369332"/>
          </a:xfrm>
          <a:prstGeom prst="rect">
            <a:avLst/>
          </a:prstGeom>
          <a:noFill/>
        </p:spPr>
        <p:txBody>
          <a:bodyPr wrap="square" rtlCol="0">
            <a:spAutoFit/>
          </a:bodyPr>
          <a:lstStyle/>
          <a:p>
            <a:pPr marL="285750" indent="-285750">
              <a:buFont typeface="Arial" pitchFamily="34" charset="0"/>
              <a:buChar char="•"/>
            </a:pPr>
            <a:r>
              <a:rPr lang="en-US" dirty="0" smtClean="0"/>
              <a:t>Wallet for managing Ethers</a:t>
            </a:r>
            <a:endParaRPr lang="en-US" dirty="0"/>
          </a:p>
        </p:txBody>
      </p:sp>
      <p:sp>
        <p:nvSpPr>
          <p:cNvPr id="24" name="TextBox 23"/>
          <p:cNvSpPr txBox="1"/>
          <p:nvPr/>
        </p:nvSpPr>
        <p:spPr>
          <a:xfrm>
            <a:off x="5613400" y="914400"/>
            <a:ext cx="2743200" cy="369332"/>
          </a:xfrm>
          <a:prstGeom prst="rect">
            <a:avLst/>
          </a:prstGeom>
          <a:noFill/>
        </p:spPr>
        <p:txBody>
          <a:bodyPr wrap="square" rtlCol="0">
            <a:spAutoFit/>
          </a:bodyPr>
          <a:lstStyle/>
          <a:p>
            <a:pPr marL="285750" indent="-285750">
              <a:buFont typeface="Arial" pitchFamily="34" charset="0"/>
              <a:buChar char="•"/>
            </a:pPr>
            <a:r>
              <a:rPr lang="en-US" dirty="0" smtClean="0"/>
              <a:t>Smart Contracts</a:t>
            </a:r>
            <a:endParaRPr lang="en-US" dirty="0"/>
          </a:p>
        </p:txBody>
      </p:sp>
      <p:sp>
        <p:nvSpPr>
          <p:cNvPr id="25" name="TextBox 24"/>
          <p:cNvSpPr txBox="1"/>
          <p:nvPr/>
        </p:nvSpPr>
        <p:spPr>
          <a:xfrm>
            <a:off x="4953000" y="1456015"/>
            <a:ext cx="3733800" cy="369332"/>
          </a:xfrm>
          <a:prstGeom prst="rect">
            <a:avLst/>
          </a:prstGeom>
          <a:noFill/>
        </p:spPr>
        <p:txBody>
          <a:bodyPr wrap="square" rtlCol="0">
            <a:spAutoFit/>
          </a:bodyPr>
          <a:lstStyle/>
          <a:p>
            <a:pPr marL="285750" indent="-285750">
              <a:buFont typeface="Arial" pitchFamily="34" charset="0"/>
              <a:buChar char="•"/>
            </a:pPr>
            <a:r>
              <a:rPr lang="en-US" dirty="0" smtClean="0"/>
              <a:t>Decentralize APP(DAPP)</a:t>
            </a:r>
            <a:endParaRPr lang="en-US" dirty="0"/>
          </a:p>
        </p:txBody>
      </p:sp>
      <p:sp>
        <p:nvSpPr>
          <p:cNvPr id="26" name="TextBox 25"/>
          <p:cNvSpPr txBox="1"/>
          <p:nvPr/>
        </p:nvSpPr>
        <p:spPr>
          <a:xfrm>
            <a:off x="5613400" y="1837015"/>
            <a:ext cx="3378200" cy="646331"/>
          </a:xfrm>
          <a:prstGeom prst="rect">
            <a:avLst/>
          </a:prstGeom>
          <a:noFill/>
        </p:spPr>
        <p:txBody>
          <a:bodyPr wrap="square" rtlCol="0">
            <a:spAutoFit/>
          </a:bodyPr>
          <a:lstStyle/>
          <a:p>
            <a:pPr marL="285750" indent="-285750">
              <a:buFont typeface="Arial" pitchFamily="34" charset="0"/>
              <a:buChar char="•"/>
            </a:pPr>
            <a:r>
              <a:rPr lang="en-US" dirty="0" smtClean="0"/>
              <a:t>Interact with Contracts  on network</a:t>
            </a:r>
            <a:endParaRPr lang="en-US" dirty="0"/>
          </a:p>
        </p:txBody>
      </p:sp>
      <p:sp>
        <p:nvSpPr>
          <p:cNvPr id="27" name="TextBox 26"/>
          <p:cNvSpPr txBox="1"/>
          <p:nvPr/>
        </p:nvSpPr>
        <p:spPr>
          <a:xfrm>
            <a:off x="5613400" y="2477492"/>
            <a:ext cx="3378200" cy="369332"/>
          </a:xfrm>
          <a:prstGeom prst="rect">
            <a:avLst/>
          </a:prstGeom>
          <a:noFill/>
        </p:spPr>
        <p:txBody>
          <a:bodyPr wrap="square" rtlCol="0">
            <a:spAutoFit/>
          </a:bodyPr>
          <a:lstStyle/>
          <a:p>
            <a:pPr marL="285750" indent="-285750">
              <a:buFont typeface="Arial" pitchFamily="34" charset="0"/>
              <a:buChar char="•"/>
            </a:pPr>
            <a:r>
              <a:rPr lang="en-US" dirty="0" smtClean="0"/>
              <a:t>Execution is not free</a:t>
            </a:r>
            <a:endParaRPr lang="en-US" dirty="0"/>
          </a:p>
        </p:txBody>
      </p:sp>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13447" y="4750789"/>
            <a:ext cx="384783" cy="627459"/>
          </a:xfrm>
          <a:prstGeom prst="rect">
            <a:avLst/>
          </a:prstGeom>
        </p:spPr>
      </p:pic>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8982" y="5104009"/>
            <a:ext cx="384783" cy="627459"/>
          </a:xfrm>
          <a:prstGeom prst="rect">
            <a:avLst/>
          </a:prstGeom>
        </p:spPr>
      </p:pic>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26678" y="5566369"/>
            <a:ext cx="384783" cy="627459"/>
          </a:xfrm>
          <a:prstGeom prst="rect">
            <a:avLst/>
          </a:prstGeom>
        </p:spPr>
      </p:pic>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6591" y="4401741"/>
            <a:ext cx="384783" cy="627459"/>
          </a:xfrm>
          <a:prstGeom prst="rect">
            <a:avLst/>
          </a:prstGeom>
        </p:spPr>
      </p:pic>
      <p:pic>
        <p:nvPicPr>
          <p:cNvPr id="32" name="Picture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21008" y="5579069"/>
            <a:ext cx="384783" cy="627459"/>
          </a:xfrm>
          <a:prstGeom prst="rect">
            <a:avLst/>
          </a:prstGeom>
        </p:spPr>
      </p:pic>
      <p:pic>
        <p:nvPicPr>
          <p:cNvPr id="33" name="Picture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6072" y="4507111"/>
            <a:ext cx="384783" cy="627459"/>
          </a:xfrm>
          <a:prstGeom prst="rect">
            <a:avLst/>
          </a:prstGeom>
        </p:spPr>
      </p:pic>
      <p:pic>
        <p:nvPicPr>
          <p:cNvPr id="34" name="Picture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5265340"/>
            <a:ext cx="384783" cy="627459"/>
          </a:xfrm>
          <a:prstGeom prst="rect">
            <a:avLst/>
          </a:prstGeom>
        </p:spPr>
      </p:pic>
      <p:pic>
        <p:nvPicPr>
          <p:cNvPr id="35" name="Picture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1808" y="5278041"/>
            <a:ext cx="384783" cy="627459"/>
          </a:xfrm>
          <a:prstGeom prst="rect">
            <a:avLst/>
          </a:prstGeom>
        </p:spPr>
      </p:pic>
      <p:pic>
        <p:nvPicPr>
          <p:cNvPr id="36" name="Picture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51172" y="4715470"/>
            <a:ext cx="384783" cy="627459"/>
          </a:xfrm>
          <a:prstGeom prst="rect">
            <a:avLst/>
          </a:prstGeom>
        </p:spPr>
      </p:pic>
      <p:pic>
        <p:nvPicPr>
          <p:cNvPr id="37" name="Picture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5600700"/>
            <a:ext cx="384783" cy="627459"/>
          </a:xfrm>
          <a:prstGeom prst="rect">
            <a:avLst/>
          </a:prstGeom>
        </p:spPr>
      </p:pic>
      <p:pic>
        <p:nvPicPr>
          <p:cNvPr id="38" name="Picture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95997" y="5104008"/>
            <a:ext cx="384783" cy="627459"/>
          </a:xfrm>
          <a:prstGeom prst="rect">
            <a:avLst/>
          </a:prstGeom>
        </p:spPr>
      </p:pic>
      <p:pic>
        <p:nvPicPr>
          <p:cNvPr id="39" name="Picture 3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025" y="4650582"/>
            <a:ext cx="384783" cy="627459"/>
          </a:xfrm>
          <a:prstGeom prst="rect">
            <a:avLst/>
          </a:prstGeom>
        </p:spPr>
      </p:pic>
      <p:pic>
        <p:nvPicPr>
          <p:cNvPr id="40" name="Picture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35117" y="5820370"/>
            <a:ext cx="384783" cy="627459"/>
          </a:xfrm>
          <a:prstGeom prst="rect">
            <a:avLst/>
          </a:prstGeom>
        </p:spPr>
      </p:pic>
      <p:pic>
        <p:nvPicPr>
          <p:cNvPr id="41" name="Picture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79672" y="5820370"/>
            <a:ext cx="384783" cy="627459"/>
          </a:xfrm>
          <a:prstGeom prst="rect">
            <a:avLst/>
          </a:prstGeom>
        </p:spPr>
      </p:pic>
      <p:cxnSp>
        <p:nvCxnSpPr>
          <p:cNvPr id="43" name="Straight Connector 42"/>
          <p:cNvCxnSpPr/>
          <p:nvPr/>
        </p:nvCxnSpPr>
        <p:spPr>
          <a:xfrm flipV="1">
            <a:off x="4628089" y="4820841"/>
            <a:ext cx="547842" cy="24367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38" idx="1"/>
          </p:cNvCxnSpPr>
          <p:nvPr/>
        </p:nvCxnSpPr>
        <p:spPr>
          <a:xfrm>
            <a:off x="4611461" y="5064519"/>
            <a:ext cx="184536" cy="353219"/>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endCxn id="38" idx="1"/>
          </p:cNvCxnSpPr>
          <p:nvPr/>
        </p:nvCxnSpPr>
        <p:spPr>
          <a:xfrm flipV="1">
            <a:off x="4611461" y="5417738"/>
            <a:ext cx="184536" cy="49669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0" idx="0"/>
          </p:cNvCxnSpPr>
          <p:nvPr/>
        </p:nvCxnSpPr>
        <p:spPr>
          <a:xfrm flipH="1" flipV="1">
            <a:off x="4419069" y="5265340"/>
            <a:ext cx="1" cy="3010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a:endCxn id="32" idx="1"/>
          </p:cNvCxnSpPr>
          <p:nvPr/>
        </p:nvCxnSpPr>
        <p:spPr>
          <a:xfrm>
            <a:off x="4703729" y="5892799"/>
            <a:ext cx="71727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5210639" y="5417738"/>
            <a:ext cx="915220" cy="16133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5" name="Straight Connector 54"/>
          <p:cNvCxnSpPr>
            <a:endCxn id="34" idx="1"/>
          </p:cNvCxnSpPr>
          <p:nvPr/>
        </p:nvCxnSpPr>
        <p:spPr>
          <a:xfrm flipV="1">
            <a:off x="5805791" y="5579070"/>
            <a:ext cx="290209" cy="33535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a:endCxn id="40" idx="1"/>
          </p:cNvCxnSpPr>
          <p:nvPr/>
        </p:nvCxnSpPr>
        <p:spPr>
          <a:xfrm>
            <a:off x="5805791" y="5914429"/>
            <a:ext cx="629326" cy="21967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6819900" y="6134100"/>
            <a:ext cx="65216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1" name="Straight Connector 60"/>
          <p:cNvCxnSpPr>
            <a:endCxn id="37" idx="1"/>
          </p:cNvCxnSpPr>
          <p:nvPr/>
        </p:nvCxnSpPr>
        <p:spPr>
          <a:xfrm flipV="1">
            <a:off x="7664455" y="5914430"/>
            <a:ext cx="184145" cy="21967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36" idx="1"/>
          </p:cNvCxnSpPr>
          <p:nvPr/>
        </p:nvCxnSpPr>
        <p:spPr>
          <a:xfrm flipV="1">
            <a:off x="7756527" y="5029200"/>
            <a:ext cx="94645" cy="38853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5" name="Straight Connector 64"/>
          <p:cNvCxnSpPr>
            <a:endCxn id="37" idx="1"/>
          </p:cNvCxnSpPr>
          <p:nvPr/>
        </p:nvCxnSpPr>
        <p:spPr>
          <a:xfrm>
            <a:off x="7756527" y="5378248"/>
            <a:ext cx="92073" cy="53618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7" name="Straight Connector 66"/>
          <p:cNvCxnSpPr>
            <a:endCxn id="37" idx="0"/>
          </p:cNvCxnSpPr>
          <p:nvPr/>
        </p:nvCxnSpPr>
        <p:spPr>
          <a:xfrm>
            <a:off x="7756527" y="5378248"/>
            <a:ext cx="284465" cy="22245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1" name="Straight Connector 70"/>
          <p:cNvCxnSpPr>
            <a:endCxn id="36" idx="2"/>
          </p:cNvCxnSpPr>
          <p:nvPr/>
        </p:nvCxnSpPr>
        <p:spPr>
          <a:xfrm flipV="1">
            <a:off x="8043563" y="5342929"/>
            <a:ext cx="1" cy="24884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3" name="Straight Connector 72"/>
          <p:cNvCxnSpPr>
            <a:endCxn id="34" idx="3"/>
          </p:cNvCxnSpPr>
          <p:nvPr/>
        </p:nvCxnSpPr>
        <p:spPr>
          <a:xfrm flipH="1" flipV="1">
            <a:off x="6480783" y="5579070"/>
            <a:ext cx="261025" cy="2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35" idx="3"/>
            <a:endCxn id="29" idx="1"/>
          </p:cNvCxnSpPr>
          <p:nvPr/>
        </p:nvCxnSpPr>
        <p:spPr>
          <a:xfrm flipV="1">
            <a:off x="7126591" y="5417739"/>
            <a:ext cx="192391" cy="174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endCxn id="41" idx="0"/>
          </p:cNvCxnSpPr>
          <p:nvPr/>
        </p:nvCxnSpPr>
        <p:spPr>
          <a:xfrm flipV="1">
            <a:off x="6985000" y="5820370"/>
            <a:ext cx="487064" cy="940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p:cNvCxnSpPr>
            <a:endCxn id="40" idx="3"/>
          </p:cNvCxnSpPr>
          <p:nvPr/>
        </p:nvCxnSpPr>
        <p:spPr>
          <a:xfrm flipH="1">
            <a:off x="6819900" y="5905500"/>
            <a:ext cx="1651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29" idx="2"/>
            <a:endCxn id="41" idx="0"/>
          </p:cNvCxnSpPr>
          <p:nvPr/>
        </p:nvCxnSpPr>
        <p:spPr>
          <a:xfrm flipH="1">
            <a:off x="7472064" y="5731468"/>
            <a:ext cx="39310" cy="88902"/>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41" idx="0"/>
          </p:cNvCxnSpPr>
          <p:nvPr/>
        </p:nvCxnSpPr>
        <p:spPr>
          <a:xfrm>
            <a:off x="7472064" y="5820370"/>
            <a:ext cx="568927" cy="940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6357025" y="4942680"/>
            <a:ext cx="914400" cy="9144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5560714" y="4820841"/>
            <a:ext cx="757537" cy="44449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5368322" y="5134570"/>
            <a:ext cx="274937" cy="44449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6771667" y="4715471"/>
            <a:ext cx="384783" cy="22720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3" name="Straight Connector 92"/>
          <p:cNvCxnSpPr>
            <a:endCxn id="29" idx="0"/>
          </p:cNvCxnSpPr>
          <p:nvPr/>
        </p:nvCxnSpPr>
        <p:spPr>
          <a:xfrm>
            <a:off x="6627508" y="4942680"/>
            <a:ext cx="883866" cy="1613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7511373" y="4715470"/>
            <a:ext cx="387386" cy="38853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8" name="Straight Connector 97"/>
          <p:cNvCxnSpPr>
            <a:endCxn id="36" idx="0"/>
          </p:cNvCxnSpPr>
          <p:nvPr/>
        </p:nvCxnSpPr>
        <p:spPr>
          <a:xfrm>
            <a:off x="7318982" y="4401741"/>
            <a:ext cx="724582" cy="3137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5368323" y="4507111"/>
            <a:ext cx="1210953" cy="14347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4435698" y="4507111"/>
            <a:ext cx="932625" cy="24367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7513333" y="4183081"/>
            <a:ext cx="1686533" cy="369332"/>
          </a:xfrm>
          <a:prstGeom prst="rect">
            <a:avLst/>
          </a:prstGeom>
          <a:noFill/>
        </p:spPr>
        <p:txBody>
          <a:bodyPr wrap="square" rtlCol="0">
            <a:spAutoFit/>
          </a:bodyPr>
          <a:lstStyle/>
          <a:p>
            <a:r>
              <a:rPr lang="en-US" dirty="0" smtClean="0"/>
              <a:t>Network</a:t>
            </a:r>
            <a:endParaRPr lang="en-US" dirty="0"/>
          </a:p>
        </p:txBody>
      </p:sp>
      <p:sp>
        <p:nvSpPr>
          <p:cNvPr id="2" name="Date Placeholder 1"/>
          <p:cNvSpPr>
            <a:spLocks noGrp="1"/>
          </p:cNvSpPr>
          <p:nvPr>
            <p:ph type="dt" sz="half" idx="10"/>
          </p:nvPr>
        </p:nvSpPr>
        <p:spPr/>
        <p:txBody>
          <a:bodyPr/>
          <a:lstStyle/>
          <a:p>
            <a:fld id="{114A73FB-FAD0-44EF-8EF0-AA4BCEAC3987}" type="datetime1">
              <a:rPr lang="en-US" smtClean="0"/>
              <a:t>2/9/2019</a:t>
            </a:fld>
            <a:endParaRPr lang="en-US"/>
          </a:p>
        </p:txBody>
      </p:sp>
      <p:sp>
        <p:nvSpPr>
          <p:cNvPr id="3" name="Footer Placeholder 2"/>
          <p:cNvSpPr>
            <a:spLocks noGrp="1"/>
          </p:cNvSpPr>
          <p:nvPr>
            <p:ph type="ftr" sz="quarter" idx="11"/>
          </p:nvPr>
        </p:nvSpPr>
        <p:spPr/>
        <p:txBody>
          <a:bodyPr/>
          <a:lstStyle/>
          <a:p>
            <a:r>
              <a:rPr lang="en-US" smtClean="0"/>
              <a:t>www.technotips.co.in</a:t>
            </a:r>
            <a:endParaRPr lang="en-US"/>
          </a:p>
        </p:txBody>
      </p:sp>
      <p:sp>
        <p:nvSpPr>
          <p:cNvPr id="9" name="Slide Number Placeholder 8"/>
          <p:cNvSpPr>
            <a:spLocks noGrp="1"/>
          </p:cNvSpPr>
          <p:nvPr>
            <p:ph type="sldNum" sz="quarter" idx="12"/>
          </p:nvPr>
        </p:nvSpPr>
        <p:spPr/>
        <p:txBody>
          <a:bodyPr/>
          <a:lstStyle/>
          <a:p>
            <a:fld id="{4375DED0-DA1F-49B1-9339-1288C04B5D0C}" type="slidenum">
              <a:rPr lang="en-US" smtClean="0"/>
              <a:t>28</a:t>
            </a:fld>
            <a:endParaRPr lang="en-US"/>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073" y="1186276"/>
            <a:ext cx="1307324" cy="908809"/>
          </a:xfrm>
          <a:prstGeom prst="rect">
            <a:avLst/>
          </a:prstGeom>
        </p:spPr>
      </p:pic>
    </p:spTree>
    <p:extLst>
      <p:ext uri="{BB962C8B-B14F-4D97-AF65-F5344CB8AC3E}">
        <p14:creationId xmlns:p14="http://schemas.microsoft.com/office/powerpoint/2010/main" val="32694809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14350" indent="-514350">
              <a:buAutoNum type="arabicPeriod"/>
            </a:pPr>
            <a:r>
              <a:rPr lang="en-US" dirty="0" smtClean="0"/>
              <a:t>Become a Miner</a:t>
            </a:r>
          </a:p>
          <a:p>
            <a:pPr marL="514350" indent="-514350">
              <a:buAutoNum type="arabicPeriod"/>
            </a:pPr>
            <a:endParaRPr lang="en-US" dirty="0" smtClean="0"/>
          </a:p>
          <a:p>
            <a:pPr marL="514350" indent="-514350">
              <a:buAutoNum type="arabicPeriod"/>
            </a:pPr>
            <a:r>
              <a:rPr lang="en-US" dirty="0" smtClean="0"/>
              <a:t>Trade with other currencies </a:t>
            </a:r>
          </a:p>
          <a:p>
            <a:pPr marL="514350" indent="-514350">
              <a:buAutoNum type="arabicPeriod"/>
            </a:pPr>
            <a:endParaRPr lang="en-US" dirty="0"/>
          </a:p>
          <a:p>
            <a:pPr marL="514350" indent="-514350">
              <a:buAutoNum type="arabicPeriod"/>
            </a:pPr>
            <a:r>
              <a:rPr lang="en-US" dirty="0" smtClean="0"/>
              <a:t>Ether Faucets</a:t>
            </a:r>
          </a:p>
          <a:p>
            <a:pPr marL="514350" indent="-514350">
              <a:buAutoNum type="arabicPeriod"/>
            </a:pPr>
            <a:endParaRPr lang="en-US" dirty="0"/>
          </a:p>
          <a:p>
            <a:pPr marL="514350" indent="-514350">
              <a:buFont typeface="Arial" pitchFamily="34" charset="0"/>
              <a:buAutoNum type="arabicPeriod"/>
            </a:pPr>
            <a:r>
              <a:rPr lang="en-US" dirty="0" smtClean="0"/>
              <a:t>Get some from friends and family</a:t>
            </a:r>
            <a:endParaRPr lang="en-US" dirty="0"/>
          </a:p>
        </p:txBody>
      </p:sp>
      <p:sp>
        <p:nvSpPr>
          <p:cNvPr id="4" name="Rectangle 3"/>
          <p:cNvSpPr/>
          <p:nvPr/>
        </p:nvSpPr>
        <p:spPr>
          <a:xfrm>
            <a:off x="0" y="0"/>
            <a:ext cx="3001370" cy="533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solidFill>
                  <a:schemeClr val="bg1"/>
                </a:solidFill>
              </a:rPr>
              <a:t>Where to get Ethers?</a:t>
            </a:r>
            <a:endParaRPr lang="en-US" dirty="0">
              <a:solidFill>
                <a:schemeClr val="bg1"/>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50968" y="762000"/>
            <a:ext cx="2835831" cy="19050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2301" y="3327404"/>
            <a:ext cx="1777999" cy="6096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94600" y="3341695"/>
            <a:ext cx="1414937" cy="595309"/>
          </a:xfrm>
          <a:prstGeom prst="rect">
            <a:avLst/>
          </a:prstGeom>
        </p:spPr>
      </p:pic>
      <p:sp>
        <p:nvSpPr>
          <p:cNvPr id="8" name="Date Placeholder 7"/>
          <p:cNvSpPr>
            <a:spLocks noGrp="1"/>
          </p:cNvSpPr>
          <p:nvPr>
            <p:ph type="dt" sz="half" idx="10"/>
          </p:nvPr>
        </p:nvSpPr>
        <p:spPr/>
        <p:txBody>
          <a:bodyPr/>
          <a:lstStyle/>
          <a:p>
            <a:fld id="{6B30F380-2019-4500-929E-00FD8B5D938F}" type="datetime1">
              <a:rPr lang="en-US" smtClean="0"/>
              <a:t>2/9/2019</a:t>
            </a:fld>
            <a:endParaRPr lang="en-US"/>
          </a:p>
        </p:txBody>
      </p:sp>
      <p:sp>
        <p:nvSpPr>
          <p:cNvPr id="9" name="Footer Placeholder 8"/>
          <p:cNvSpPr>
            <a:spLocks noGrp="1"/>
          </p:cNvSpPr>
          <p:nvPr>
            <p:ph type="ftr" sz="quarter" idx="11"/>
          </p:nvPr>
        </p:nvSpPr>
        <p:spPr/>
        <p:txBody>
          <a:bodyPr/>
          <a:lstStyle/>
          <a:p>
            <a:r>
              <a:rPr lang="en-US" smtClean="0"/>
              <a:t>www.technotips.co.in</a:t>
            </a:r>
            <a:endParaRPr lang="en-US"/>
          </a:p>
        </p:txBody>
      </p:sp>
      <p:sp>
        <p:nvSpPr>
          <p:cNvPr id="10" name="Slide Number Placeholder 9"/>
          <p:cNvSpPr>
            <a:spLocks noGrp="1"/>
          </p:cNvSpPr>
          <p:nvPr>
            <p:ph type="sldNum" sz="quarter" idx="12"/>
          </p:nvPr>
        </p:nvSpPr>
        <p:spPr/>
        <p:txBody>
          <a:bodyPr/>
          <a:lstStyle/>
          <a:p>
            <a:fld id="{4375DED0-DA1F-49B1-9339-1288C04B5D0C}" type="slidenum">
              <a:rPr lang="en-US" smtClean="0"/>
              <a:t>29</a:t>
            </a:fld>
            <a:endParaRPr lang="en-US"/>
          </a:p>
        </p:txBody>
      </p:sp>
    </p:spTree>
    <p:extLst>
      <p:ext uri="{BB962C8B-B14F-4D97-AF65-F5344CB8AC3E}">
        <p14:creationId xmlns:p14="http://schemas.microsoft.com/office/powerpoint/2010/main" val="17049236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6400" y="243929"/>
            <a:ext cx="2209800" cy="1405619"/>
          </a:xfrm>
        </p:spPr>
      </p:pic>
      <p:sp>
        <p:nvSpPr>
          <p:cNvPr id="2" name="Title 1"/>
          <p:cNvSpPr>
            <a:spLocks noGrp="1"/>
          </p:cNvSpPr>
          <p:nvPr>
            <p:ph type="title"/>
          </p:nvPr>
        </p:nvSpPr>
        <p:spPr>
          <a:xfrm>
            <a:off x="457200" y="274638"/>
            <a:ext cx="7924800" cy="868362"/>
          </a:xfrm>
        </p:spPr>
        <p:txBody>
          <a:bodyPr/>
          <a:lstStyle/>
          <a:p>
            <a:r>
              <a:rPr lang="en-US" dirty="0" err="1" smtClean="0"/>
              <a:t>Bitcoin</a:t>
            </a:r>
            <a:endParaRPr lang="en-US" dirty="0"/>
          </a:p>
        </p:txBody>
      </p:sp>
      <p:sp>
        <p:nvSpPr>
          <p:cNvPr id="5" name="TextBox 4"/>
          <p:cNvSpPr txBox="1"/>
          <p:nvPr/>
        </p:nvSpPr>
        <p:spPr>
          <a:xfrm>
            <a:off x="304800" y="1542602"/>
            <a:ext cx="7620000" cy="4524315"/>
          </a:xfrm>
          <a:prstGeom prst="rect">
            <a:avLst/>
          </a:prstGeom>
          <a:noFill/>
        </p:spPr>
        <p:txBody>
          <a:bodyPr wrap="square" rtlCol="0">
            <a:spAutoFit/>
          </a:bodyPr>
          <a:lstStyle/>
          <a:p>
            <a:pPr marL="285750" indent="-285750">
              <a:buFont typeface="Arial" pitchFamily="34" charset="0"/>
              <a:buChar char="•"/>
            </a:pPr>
            <a:r>
              <a:rPr lang="en-US" dirty="0" smtClean="0"/>
              <a:t>A open source Peer-to-peer application network that supports  exchange of digital currency  know as </a:t>
            </a:r>
            <a:r>
              <a:rPr lang="en-US" dirty="0" err="1" smtClean="0"/>
              <a:t>Bitcoin</a:t>
            </a:r>
            <a:r>
              <a:rPr lang="en-US" dirty="0" smtClean="0"/>
              <a:t>. </a:t>
            </a:r>
          </a:p>
          <a:p>
            <a:pPr marL="285750" indent="-285750">
              <a:buFont typeface="Arial" pitchFamily="34" charset="0"/>
              <a:buChar char="•"/>
            </a:pPr>
            <a:r>
              <a:rPr lang="en-US" dirty="0" smtClean="0"/>
              <a:t>It does not represent any currency since its digital. It does not print any currency symbol like  $ , € etc.</a:t>
            </a:r>
          </a:p>
          <a:p>
            <a:pPr marL="285750" indent="-285750">
              <a:buFont typeface="Arial" pitchFamily="34" charset="0"/>
              <a:buChar char="•"/>
            </a:pPr>
            <a:r>
              <a:rPr lang="en-US" dirty="0" smtClean="0"/>
              <a:t>It was developed and lunched in 2009. The currency lives in </a:t>
            </a:r>
            <a:r>
              <a:rPr lang="en-US" dirty="0" err="1" smtClean="0"/>
              <a:t>Bitcoin</a:t>
            </a:r>
            <a:r>
              <a:rPr lang="en-US" dirty="0" smtClean="0"/>
              <a:t> network as bit and bytes as file system on the peers network.</a:t>
            </a:r>
          </a:p>
          <a:p>
            <a:pPr marL="285750" indent="-285750">
              <a:buFont typeface="Arial" pitchFamily="34" charset="0"/>
              <a:buChar char="•"/>
            </a:pPr>
            <a:r>
              <a:rPr lang="en-US" dirty="0" smtClean="0"/>
              <a:t>Each Coin has the identity and owner </a:t>
            </a:r>
          </a:p>
          <a:p>
            <a:pPr marL="285750" indent="-285750">
              <a:buFont typeface="Arial" pitchFamily="34" charset="0"/>
              <a:buChar char="•"/>
            </a:pPr>
            <a:r>
              <a:rPr lang="en-US" dirty="0" smtClean="0"/>
              <a:t>Owner can only spend the coin </a:t>
            </a:r>
          </a:p>
          <a:p>
            <a:pPr marL="285750" indent="-285750">
              <a:buFont typeface="Arial" pitchFamily="34" charset="0"/>
              <a:buChar char="•"/>
            </a:pPr>
            <a:r>
              <a:rPr lang="en-US" dirty="0" smtClean="0"/>
              <a:t>There is no  central authority like Government who can control the </a:t>
            </a:r>
            <a:r>
              <a:rPr lang="en-US" dirty="0" err="1" smtClean="0"/>
              <a:t>Bitcoin</a:t>
            </a:r>
            <a:endParaRPr lang="en-US" dirty="0" smtClean="0"/>
          </a:p>
          <a:p>
            <a:pPr marL="285750" indent="-285750">
              <a:buFont typeface="Arial" pitchFamily="34" charset="0"/>
              <a:buChar char="•"/>
            </a:pPr>
            <a:r>
              <a:rPr lang="en-US" dirty="0" err="1" smtClean="0"/>
              <a:t>Bitcoin</a:t>
            </a:r>
            <a:r>
              <a:rPr lang="en-US" dirty="0" smtClean="0"/>
              <a:t> community who developed the </a:t>
            </a:r>
            <a:r>
              <a:rPr lang="en-US" dirty="0" err="1" smtClean="0"/>
              <a:t>Bitcoin</a:t>
            </a:r>
            <a:r>
              <a:rPr lang="en-US" dirty="0" smtClean="0"/>
              <a:t> are controlling </a:t>
            </a:r>
            <a:r>
              <a:rPr lang="en-US" dirty="0" err="1" smtClean="0"/>
              <a:t>Bitcoin</a:t>
            </a:r>
            <a:r>
              <a:rPr lang="en-US" dirty="0" smtClean="0"/>
              <a:t> but whatever the control </a:t>
            </a:r>
          </a:p>
          <a:p>
            <a:pPr marL="285750" indent="-285750">
              <a:buFont typeface="Arial" pitchFamily="34" charset="0"/>
              <a:buChar char="•"/>
            </a:pPr>
            <a:r>
              <a:rPr lang="en-US" dirty="0" smtClean="0"/>
              <a:t>Algorithm and Mathematics define Protocols/Rules  How a bit coin gets  generated , use by the owner and how the transaction is being validated</a:t>
            </a:r>
            <a:endParaRPr lang="en-US" dirty="0"/>
          </a:p>
        </p:txBody>
      </p:sp>
      <p:sp>
        <p:nvSpPr>
          <p:cNvPr id="7" name="Rectangle 6"/>
          <p:cNvSpPr/>
          <p:nvPr/>
        </p:nvSpPr>
        <p:spPr>
          <a:xfrm>
            <a:off x="0" y="21771"/>
            <a:ext cx="3001370" cy="444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Bitcoin</a:t>
            </a:r>
            <a:r>
              <a:rPr lang="en-US" dirty="0" smtClean="0">
                <a:solidFill>
                  <a:schemeClr val="bg1"/>
                </a:solidFill>
              </a:rPr>
              <a:t> Evolution</a:t>
            </a:r>
            <a:endParaRPr lang="en-US" dirty="0">
              <a:solidFill>
                <a:schemeClr val="bg1"/>
              </a:solidFill>
            </a:endParaRPr>
          </a:p>
        </p:txBody>
      </p:sp>
      <p:sp>
        <p:nvSpPr>
          <p:cNvPr id="3" name="Date Placeholder 2"/>
          <p:cNvSpPr>
            <a:spLocks noGrp="1"/>
          </p:cNvSpPr>
          <p:nvPr>
            <p:ph type="dt" sz="half" idx="10"/>
          </p:nvPr>
        </p:nvSpPr>
        <p:spPr/>
        <p:txBody>
          <a:bodyPr/>
          <a:lstStyle/>
          <a:p>
            <a:fld id="{522A0E6D-DB3C-4097-9B6A-75D12035BE9A}" type="datetime1">
              <a:rPr lang="en-US" smtClean="0"/>
              <a:t>2/9/2019</a:t>
            </a:fld>
            <a:endParaRPr lang="en-US"/>
          </a:p>
        </p:txBody>
      </p:sp>
      <p:sp>
        <p:nvSpPr>
          <p:cNvPr id="6" name="Footer Placeholder 5"/>
          <p:cNvSpPr>
            <a:spLocks noGrp="1"/>
          </p:cNvSpPr>
          <p:nvPr>
            <p:ph type="ftr" sz="quarter" idx="11"/>
          </p:nvPr>
        </p:nvSpPr>
        <p:spPr/>
        <p:txBody>
          <a:bodyPr/>
          <a:lstStyle/>
          <a:p>
            <a:r>
              <a:rPr lang="en-US" smtClean="0"/>
              <a:t>www.technotips.co.in</a:t>
            </a:r>
            <a:endParaRPr lang="en-US"/>
          </a:p>
        </p:txBody>
      </p:sp>
      <p:sp>
        <p:nvSpPr>
          <p:cNvPr id="8" name="Slide Number Placeholder 7"/>
          <p:cNvSpPr>
            <a:spLocks noGrp="1"/>
          </p:cNvSpPr>
          <p:nvPr>
            <p:ph type="sldNum" sz="quarter" idx="12"/>
          </p:nvPr>
        </p:nvSpPr>
        <p:spPr/>
        <p:txBody>
          <a:bodyPr/>
          <a:lstStyle/>
          <a:p>
            <a:fld id="{4375DED0-DA1F-49B1-9339-1288C04B5D0C}" type="slidenum">
              <a:rPr lang="en-US" smtClean="0"/>
              <a:t>3</a:t>
            </a:fld>
            <a:endParaRPr lang="en-US"/>
          </a:p>
        </p:txBody>
      </p:sp>
    </p:spTree>
    <p:extLst>
      <p:ext uri="{BB962C8B-B14F-4D97-AF65-F5344CB8AC3E}">
        <p14:creationId xmlns:p14="http://schemas.microsoft.com/office/powerpoint/2010/main" val="27766268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1371600"/>
          </a:xfrm>
        </p:spPr>
        <p:txBody>
          <a:bodyPr/>
          <a:lstStyle/>
          <a:p>
            <a:r>
              <a:rPr lang="en-US" dirty="0" smtClean="0"/>
              <a:t>Working of Decentralized Application </a:t>
            </a:r>
          </a:p>
          <a:p>
            <a:r>
              <a:rPr lang="en-US" dirty="0" smtClean="0"/>
              <a:t>Architecture of Decentralized Application</a:t>
            </a:r>
            <a:endParaRPr lang="en-US" dirty="0"/>
          </a:p>
        </p:txBody>
      </p:sp>
      <p:sp>
        <p:nvSpPr>
          <p:cNvPr id="5" name="Rectangle 4"/>
          <p:cNvSpPr/>
          <p:nvPr/>
        </p:nvSpPr>
        <p:spPr>
          <a:xfrm>
            <a:off x="0" y="0"/>
            <a:ext cx="3962400" cy="533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solidFill>
                  <a:schemeClr val="bg1"/>
                </a:solidFill>
              </a:rPr>
              <a:t>Introduction  to Decentralized Application</a:t>
            </a:r>
            <a:endParaRPr lang="en-US" dirty="0">
              <a:solidFill>
                <a:schemeClr val="bg1"/>
              </a:solidFill>
            </a:endParaRPr>
          </a:p>
        </p:txBody>
      </p:sp>
      <p:sp>
        <p:nvSpPr>
          <p:cNvPr id="6" name="TextBox 5"/>
          <p:cNvSpPr txBox="1"/>
          <p:nvPr/>
        </p:nvSpPr>
        <p:spPr>
          <a:xfrm>
            <a:off x="533400" y="990600"/>
            <a:ext cx="3200400" cy="461665"/>
          </a:xfrm>
          <a:prstGeom prst="rect">
            <a:avLst/>
          </a:prstGeom>
          <a:noFill/>
        </p:spPr>
        <p:txBody>
          <a:bodyPr wrap="square" rtlCol="0">
            <a:spAutoFit/>
          </a:bodyPr>
          <a:lstStyle/>
          <a:p>
            <a:r>
              <a:rPr lang="en-US" sz="2400" b="1" dirty="0" smtClean="0"/>
              <a:t>Learning Objective</a:t>
            </a:r>
            <a:endParaRPr lang="en-US" sz="2400" b="1" dirty="0"/>
          </a:p>
        </p:txBody>
      </p:sp>
      <p:sp>
        <p:nvSpPr>
          <p:cNvPr id="7" name="Rectangle 6"/>
          <p:cNvSpPr/>
          <p:nvPr/>
        </p:nvSpPr>
        <p:spPr>
          <a:xfrm>
            <a:off x="304800" y="2971800"/>
            <a:ext cx="83820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WEB APP Vs. DAPP</a:t>
            </a:r>
            <a:endParaRPr lang="en-US" dirty="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4578350"/>
            <a:ext cx="1603805"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8537" y="4912014"/>
            <a:ext cx="1536822" cy="831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6941" y="5085492"/>
            <a:ext cx="1471320" cy="827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57200" y="6085695"/>
            <a:ext cx="2209800" cy="419695"/>
          </a:xfrm>
          <a:prstGeom prst="rect">
            <a:avLst/>
          </a:prstGeom>
          <a:noFill/>
        </p:spPr>
        <p:txBody>
          <a:bodyPr wrap="square" rtlCol="0">
            <a:spAutoFit/>
          </a:bodyPr>
          <a:lstStyle/>
          <a:p>
            <a:r>
              <a:rPr lang="en-US" sz="2400" b="1" dirty="0" smtClean="0">
                <a:solidFill>
                  <a:schemeClr val="accent5">
                    <a:lumMod val="75000"/>
                  </a:schemeClr>
                </a:solidFill>
              </a:rPr>
              <a:t>Front End Apps</a:t>
            </a:r>
            <a:endParaRPr lang="en-US" sz="2400" b="1" dirty="0">
              <a:solidFill>
                <a:schemeClr val="accent5">
                  <a:lumMod val="75000"/>
                </a:schemeClr>
              </a:solidFill>
            </a:endParaRPr>
          </a:p>
        </p:txBody>
      </p:sp>
      <p:sp>
        <p:nvSpPr>
          <p:cNvPr id="9" name="Rectangle 8"/>
          <p:cNvSpPr/>
          <p:nvPr/>
        </p:nvSpPr>
        <p:spPr>
          <a:xfrm>
            <a:off x="3886200" y="4957041"/>
            <a:ext cx="2667000" cy="17318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54528" y="5242066"/>
            <a:ext cx="1174570" cy="879794"/>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12628" y="5224743"/>
            <a:ext cx="900545" cy="900545"/>
          </a:xfrm>
          <a:prstGeom prst="rect">
            <a:avLst/>
          </a:prstGeom>
        </p:spPr>
      </p:pic>
      <p:cxnSp>
        <p:nvCxnSpPr>
          <p:cNvPr id="13" name="Straight Arrow Connector 12"/>
          <p:cNvCxnSpPr>
            <a:stCxn id="7172" idx="3"/>
          </p:cNvCxnSpPr>
          <p:nvPr/>
        </p:nvCxnSpPr>
        <p:spPr>
          <a:xfrm>
            <a:off x="2488261" y="5499099"/>
            <a:ext cx="1397939"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553200" y="5675331"/>
            <a:ext cx="1143000" cy="6316"/>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6553200" y="5954067"/>
            <a:ext cx="990600"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2561827" y="6089650"/>
            <a:ext cx="1324373"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410200" y="3810000"/>
            <a:ext cx="3429000" cy="646331"/>
          </a:xfrm>
          <a:prstGeom prst="rect">
            <a:avLst/>
          </a:prstGeom>
          <a:noFill/>
        </p:spPr>
        <p:txBody>
          <a:bodyPr wrap="square" rtlCol="0">
            <a:spAutoFit/>
          </a:bodyPr>
          <a:lstStyle/>
          <a:p>
            <a:r>
              <a:rPr lang="en-US" b="1" dirty="0" smtClean="0">
                <a:solidFill>
                  <a:schemeClr val="accent1">
                    <a:lumMod val="75000"/>
                  </a:schemeClr>
                </a:solidFill>
              </a:rPr>
              <a:t>Centralized Resources Owned by the organizations</a:t>
            </a:r>
            <a:endParaRPr lang="en-US" b="1" dirty="0">
              <a:solidFill>
                <a:schemeClr val="accent1">
                  <a:lumMod val="75000"/>
                </a:schemeClr>
              </a:solidFill>
            </a:endParaRPr>
          </a:p>
        </p:txBody>
      </p:sp>
      <p:sp>
        <p:nvSpPr>
          <p:cNvPr id="2" name="Date Placeholder 1"/>
          <p:cNvSpPr>
            <a:spLocks noGrp="1"/>
          </p:cNvSpPr>
          <p:nvPr>
            <p:ph type="dt" sz="half" idx="10"/>
          </p:nvPr>
        </p:nvSpPr>
        <p:spPr/>
        <p:txBody>
          <a:bodyPr/>
          <a:lstStyle/>
          <a:p>
            <a:fld id="{7980F330-9F54-415F-B4E9-CA1B62E69BBE}" type="datetime1">
              <a:rPr lang="en-US" smtClean="0"/>
              <a:t>2/9/2019</a:t>
            </a:fld>
            <a:endParaRPr lang="en-US"/>
          </a:p>
        </p:txBody>
      </p:sp>
      <p:sp>
        <p:nvSpPr>
          <p:cNvPr id="4" name="Footer Placeholder 3"/>
          <p:cNvSpPr>
            <a:spLocks noGrp="1"/>
          </p:cNvSpPr>
          <p:nvPr>
            <p:ph type="ftr" sz="quarter" idx="11"/>
          </p:nvPr>
        </p:nvSpPr>
        <p:spPr/>
        <p:txBody>
          <a:bodyPr/>
          <a:lstStyle/>
          <a:p>
            <a:r>
              <a:rPr lang="en-US" smtClean="0"/>
              <a:t>www.technotips.co.in</a:t>
            </a:r>
            <a:endParaRPr lang="en-US"/>
          </a:p>
        </p:txBody>
      </p:sp>
      <p:sp>
        <p:nvSpPr>
          <p:cNvPr id="12" name="Slide Number Placeholder 11"/>
          <p:cNvSpPr>
            <a:spLocks noGrp="1"/>
          </p:cNvSpPr>
          <p:nvPr>
            <p:ph type="sldNum" sz="quarter" idx="12"/>
          </p:nvPr>
        </p:nvSpPr>
        <p:spPr/>
        <p:txBody>
          <a:bodyPr/>
          <a:lstStyle/>
          <a:p>
            <a:fld id="{4375DED0-DA1F-49B1-9339-1288C04B5D0C}" type="slidenum">
              <a:rPr lang="en-US" smtClean="0"/>
              <a:t>30</a:t>
            </a:fld>
            <a:endParaRPr lang="en-US"/>
          </a:p>
        </p:txBody>
      </p:sp>
    </p:spTree>
    <p:extLst>
      <p:ext uri="{BB962C8B-B14F-4D97-AF65-F5344CB8AC3E}">
        <p14:creationId xmlns:p14="http://schemas.microsoft.com/office/powerpoint/2010/main" val="36270636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3400" y="2057400"/>
            <a:ext cx="3186842" cy="1791724"/>
          </a:xfrm>
          <a:ln w="38100"/>
        </p:spPr>
        <p:style>
          <a:lnRef idx="2">
            <a:schemeClr val="accent1"/>
          </a:lnRef>
          <a:fillRef idx="1">
            <a:schemeClr val="lt1"/>
          </a:fillRef>
          <a:effectRef idx="0">
            <a:schemeClr val="accent1"/>
          </a:effectRef>
          <a:fontRef idx="minor">
            <a:schemeClr val="dk1"/>
          </a:fontRef>
        </p:style>
      </p:pic>
      <p:sp>
        <p:nvSpPr>
          <p:cNvPr id="5" name="Rounded Rectangle 4"/>
          <p:cNvSpPr/>
          <p:nvPr/>
        </p:nvSpPr>
        <p:spPr>
          <a:xfrm>
            <a:off x="3994826" y="4387652"/>
            <a:ext cx="4724400" cy="2209800"/>
          </a:xfrm>
          <a:prstGeom prst="roundRect">
            <a:avLst/>
          </a:prstGeom>
          <a:ln w="38100">
            <a:solidFill>
              <a:schemeClr val="tx1"/>
            </a:solid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2222" y="4965300"/>
            <a:ext cx="384783" cy="627459"/>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57757" y="5318520"/>
            <a:ext cx="384783" cy="627459"/>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5453" y="5780880"/>
            <a:ext cx="384783" cy="627459"/>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5366" y="4616252"/>
            <a:ext cx="384783" cy="627459"/>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59783" y="5793580"/>
            <a:ext cx="384783" cy="627459"/>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4847" y="4721622"/>
            <a:ext cx="384783" cy="627459"/>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34775" y="5479851"/>
            <a:ext cx="384783" cy="627459"/>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80583" y="5492552"/>
            <a:ext cx="384783" cy="627459"/>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89947" y="4929981"/>
            <a:ext cx="384783" cy="627459"/>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87375" y="5815211"/>
            <a:ext cx="384783" cy="627459"/>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4772" y="5318519"/>
            <a:ext cx="384783" cy="627459"/>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5800" y="4865093"/>
            <a:ext cx="384783" cy="627459"/>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3892" y="6034881"/>
            <a:ext cx="384783" cy="627459"/>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8447" y="6034881"/>
            <a:ext cx="384783" cy="627459"/>
          </a:xfrm>
          <a:prstGeom prst="rect">
            <a:avLst/>
          </a:prstGeom>
        </p:spPr>
      </p:pic>
      <p:cxnSp>
        <p:nvCxnSpPr>
          <p:cNvPr id="20" name="Straight Connector 19"/>
          <p:cNvCxnSpPr/>
          <p:nvPr/>
        </p:nvCxnSpPr>
        <p:spPr>
          <a:xfrm flipV="1">
            <a:off x="4666864" y="5035352"/>
            <a:ext cx="547842" cy="24367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6" idx="1"/>
          </p:cNvCxnSpPr>
          <p:nvPr/>
        </p:nvCxnSpPr>
        <p:spPr>
          <a:xfrm>
            <a:off x="4650236" y="5279030"/>
            <a:ext cx="184536" cy="3532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6" idx="1"/>
          </p:cNvCxnSpPr>
          <p:nvPr/>
        </p:nvCxnSpPr>
        <p:spPr>
          <a:xfrm flipV="1">
            <a:off x="4650236" y="5632249"/>
            <a:ext cx="184536" cy="49669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8" idx="0"/>
          </p:cNvCxnSpPr>
          <p:nvPr/>
        </p:nvCxnSpPr>
        <p:spPr>
          <a:xfrm flipH="1" flipV="1">
            <a:off x="4457844" y="5479851"/>
            <a:ext cx="1" cy="3010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10" idx="1"/>
          </p:cNvCxnSpPr>
          <p:nvPr/>
        </p:nvCxnSpPr>
        <p:spPr>
          <a:xfrm>
            <a:off x="4742504" y="6107310"/>
            <a:ext cx="71727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249414" y="5632249"/>
            <a:ext cx="915220" cy="16133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12" idx="1"/>
          </p:cNvCxnSpPr>
          <p:nvPr/>
        </p:nvCxnSpPr>
        <p:spPr>
          <a:xfrm flipV="1">
            <a:off x="5844566" y="5793581"/>
            <a:ext cx="290209" cy="33535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18" idx="1"/>
          </p:cNvCxnSpPr>
          <p:nvPr/>
        </p:nvCxnSpPr>
        <p:spPr>
          <a:xfrm>
            <a:off x="5844566" y="6128940"/>
            <a:ext cx="629326" cy="21967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858675" y="6348611"/>
            <a:ext cx="65216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15" idx="1"/>
          </p:cNvCxnSpPr>
          <p:nvPr/>
        </p:nvCxnSpPr>
        <p:spPr>
          <a:xfrm flipV="1">
            <a:off x="7703230" y="6128941"/>
            <a:ext cx="184145" cy="21967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14" idx="1"/>
          </p:cNvCxnSpPr>
          <p:nvPr/>
        </p:nvCxnSpPr>
        <p:spPr>
          <a:xfrm flipV="1">
            <a:off x="7795302" y="5243711"/>
            <a:ext cx="94645" cy="38853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15" idx="1"/>
          </p:cNvCxnSpPr>
          <p:nvPr/>
        </p:nvCxnSpPr>
        <p:spPr>
          <a:xfrm>
            <a:off x="7795302" y="5592759"/>
            <a:ext cx="92073" cy="53618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p:cNvCxnSpPr>
            <a:endCxn id="15" idx="0"/>
          </p:cNvCxnSpPr>
          <p:nvPr/>
        </p:nvCxnSpPr>
        <p:spPr>
          <a:xfrm>
            <a:off x="7795302" y="5592759"/>
            <a:ext cx="284465" cy="22245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a:endCxn id="14" idx="2"/>
          </p:cNvCxnSpPr>
          <p:nvPr/>
        </p:nvCxnSpPr>
        <p:spPr>
          <a:xfrm flipV="1">
            <a:off x="8082338" y="5557440"/>
            <a:ext cx="1" cy="24884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12" idx="3"/>
          </p:cNvCxnSpPr>
          <p:nvPr/>
        </p:nvCxnSpPr>
        <p:spPr>
          <a:xfrm flipH="1" flipV="1">
            <a:off x="6519558" y="5793581"/>
            <a:ext cx="261025" cy="2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3" idx="3"/>
            <a:endCxn id="7" idx="1"/>
          </p:cNvCxnSpPr>
          <p:nvPr/>
        </p:nvCxnSpPr>
        <p:spPr>
          <a:xfrm flipV="1">
            <a:off x="7165366" y="5632250"/>
            <a:ext cx="192391" cy="174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19" idx="0"/>
          </p:cNvCxnSpPr>
          <p:nvPr/>
        </p:nvCxnSpPr>
        <p:spPr>
          <a:xfrm flipV="1">
            <a:off x="7023775" y="6034881"/>
            <a:ext cx="487064" cy="940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18" idx="3"/>
          </p:cNvCxnSpPr>
          <p:nvPr/>
        </p:nvCxnSpPr>
        <p:spPr>
          <a:xfrm flipH="1">
            <a:off x="6858675" y="6120011"/>
            <a:ext cx="1651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7" idx="2"/>
            <a:endCxn id="19" idx="0"/>
          </p:cNvCxnSpPr>
          <p:nvPr/>
        </p:nvCxnSpPr>
        <p:spPr>
          <a:xfrm flipH="1">
            <a:off x="7510839" y="5945979"/>
            <a:ext cx="39310" cy="889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9" idx="0"/>
          </p:cNvCxnSpPr>
          <p:nvPr/>
        </p:nvCxnSpPr>
        <p:spPr>
          <a:xfrm>
            <a:off x="7510839" y="6034881"/>
            <a:ext cx="568927" cy="940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395800" y="5157191"/>
            <a:ext cx="914400" cy="9144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599489" y="5035352"/>
            <a:ext cx="757537" cy="44449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407097" y="5349081"/>
            <a:ext cx="274937" cy="44449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6810442" y="4929982"/>
            <a:ext cx="384783" cy="22720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7" idx="0"/>
          </p:cNvCxnSpPr>
          <p:nvPr/>
        </p:nvCxnSpPr>
        <p:spPr>
          <a:xfrm>
            <a:off x="6666283" y="5157191"/>
            <a:ext cx="883866" cy="1613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550148" y="4929981"/>
            <a:ext cx="387386" cy="38853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a:endCxn id="14" idx="0"/>
          </p:cNvCxnSpPr>
          <p:nvPr/>
        </p:nvCxnSpPr>
        <p:spPr>
          <a:xfrm>
            <a:off x="7357757" y="4616252"/>
            <a:ext cx="724582" cy="3137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407098" y="4721622"/>
            <a:ext cx="1210953" cy="14347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4474473" y="4721622"/>
            <a:ext cx="932625" cy="24367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4" idx="3"/>
          </p:cNvCxnSpPr>
          <p:nvPr/>
        </p:nvCxnSpPr>
        <p:spPr>
          <a:xfrm>
            <a:off x="3720242" y="2953262"/>
            <a:ext cx="1220543" cy="1499278"/>
          </a:xfrm>
          <a:prstGeom prst="bentConnector2">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4189813" y="4441728"/>
            <a:ext cx="569319" cy="34904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solidFill>
                  <a:srgbClr val="FF0000"/>
                </a:solidFill>
              </a:rPr>
              <a:t>C</a:t>
            </a:r>
            <a:endParaRPr lang="en-US" b="1" dirty="0">
              <a:solidFill>
                <a:srgbClr val="FF0000"/>
              </a:solidFill>
            </a:endParaRPr>
          </a:p>
        </p:txBody>
      </p:sp>
      <p:sp>
        <p:nvSpPr>
          <p:cNvPr id="52" name="Rectangle 51"/>
          <p:cNvSpPr/>
          <p:nvPr/>
        </p:nvSpPr>
        <p:spPr>
          <a:xfrm>
            <a:off x="5459783" y="4423868"/>
            <a:ext cx="704851" cy="26908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solidFill>
                  <a:srgbClr val="FF0000"/>
                </a:solidFill>
              </a:rPr>
              <a:t>Data</a:t>
            </a:r>
            <a:endParaRPr lang="en-US" b="1" dirty="0">
              <a:solidFill>
                <a:srgbClr val="FF0000"/>
              </a:solidFill>
            </a:endParaRPr>
          </a:p>
        </p:txBody>
      </p:sp>
      <p:cxnSp>
        <p:nvCxnSpPr>
          <p:cNvPr id="54" name="Straight Arrow Connector 53"/>
          <p:cNvCxnSpPr>
            <a:endCxn id="52" idx="1"/>
          </p:cNvCxnSpPr>
          <p:nvPr/>
        </p:nvCxnSpPr>
        <p:spPr>
          <a:xfrm>
            <a:off x="4759132" y="4558409"/>
            <a:ext cx="700651"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5243274" y="3379735"/>
            <a:ext cx="3074617" cy="646331"/>
          </a:xfrm>
          <a:prstGeom prst="rect">
            <a:avLst/>
          </a:prstGeom>
          <a:noFill/>
        </p:spPr>
        <p:txBody>
          <a:bodyPr wrap="square" rtlCol="0">
            <a:spAutoFit/>
          </a:bodyPr>
          <a:lstStyle/>
          <a:p>
            <a:r>
              <a:rPr lang="en-US" dirty="0" smtClean="0"/>
              <a:t>Decentralized Resources Public Domain</a:t>
            </a:r>
            <a:endParaRPr lang="en-US" dirty="0"/>
          </a:p>
        </p:txBody>
      </p:sp>
      <p:sp>
        <p:nvSpPr>
          <p:cNvPr id="57" name="Rectangle 56"/>
          <p:cNvSpPr/>
          <p:nvPr/>
        </p:nvSpPr>
        <p:spPr>
          <a:xfrm>
            <a:off x="0" y="0"/>
            <a:ext cx="3001370" cy="533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solidFill>
                  <a:schemeClr val="bg1"/>
                </a:solidFill>
              </a:rPr>
              <a:t>DAPP Continue</a:t>
            </a:r>
            <a:endParaRPr lang="en-US" dirty="0">
              <a:solidFill>
                <a:schemeClr val="bg1"/>
              </a:solidFill>
            </a:endParaRPr>
          </a:p>
        </p:txBody>
      </p:sp>
      <p:sp>
        <p:nvSpPr>
          <p:cNvPr id="2" name="Date Placeholder 1"/>
          <p:cNvSpPr>
            <a:spLocks noGrp="1"/>
          </p:cNvSpPr>
          <p:nvPr>
            <p:ph type="dt" sz="half" idx="10"/>
          </p:nvPr>
        </p:nvSpPr>
        <p:spPr/>
        <p:txBody>
          <a:bodyPr/>
          <a:lstStyle/>
          <a:p>
            <a:fld id="{FAF800D7-9BA6-485A-8C5B-8F9365494458}" type="datetime1">
              <a:rPr lang="en-US" smtClean="0"/>
              <a:t>2/9/2019</a:t>
            </a:fld>
            <a:endParaRPr lang="en-US"/>
          </a:p>
        </p:txBody>
      </p:sp>
      <p:sp>
        <p:nvSpPr>
          <p:cNvPr id="3" name="Footer Placeholder 2"/>
          <p:cNvSpPr>
            <a:spLocks noGrp="1"/>
          </p:cNvSpPr>
          <p:nvPr>
            <p:ph type="ftr" sz="quarter" idx="11"/>
          </p:nvPr>
        </p:nvSpPr>
        <p:spPr/>
        <p:txBody>
          <a:bodyPr/>
          <a:lstStyle/>
          <a:p>
            <a:r>
              <a:rPr lang="en-US" smtClean="0"/>
              <a:t>www.technotips.co.in</a:t>
            </a:r>
            <a:endParaRPr lang="en-US"/>
          </a:p>
        </p:txBody>
      </p:sp>
      <p:sp>
        <p:nvSpPr>
          <p:cNvPr id="49" name="Slide Number Placeholder 48"/>
          <p:cNvSpPr>
            <a:spLocks noGrp="1"/>
          </p:cNvSpPr>
          <p:nvPr>
            <p:ph type="sldNum" sz="quarter" idx="12"/>
          </p:nvPr>
        </p:nvSpPr>
        <p:spPr/>
        <p:txBody>
          <a:bodyPr/>
          <a:lstStyle/>
          <a:p>
            <a:fld id="{4375DED0-DA1F-49B1-9339-1288C04B5D0C}" type="slidenum">
              <a:rPr lang="en-US" smtClean="0"/>
              <a:t>31</a:t>
            </a:fld>
            <a:endParaRPr lang="en-US"/>
          </a:p>
        </p:txBody>
      </p:sp>
    </p:spTree>
    <p:extLst>
      <p:ext uri="{BB962C8B-B14F-4D97-AF65-F5344CB8AC3E}">
        <p14:creationId xmlns:p14="http://schemas.microsoft.com/office/powerpoint/2010/main" val="41772830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200" y="1724522"/>
            <a:ext cx="1018678" cy="1018678"/>
          </a:xfrm>
        </p:spPr>
      </p:pic>
      <p:sp>
        <p:nvSpPr>
          <p:cNvPr id="4" name="Rectangle 3"/>
          <p:cNvSpPr/>
          <p:nvPr/>
        </p:nvSpPr>
        <p:spPr>
          <a:xfrm>
            <a:off x="0" y="0"/>
            <a:ext cx="3001370" cy="533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solidFill>
                  <a:schemeClr val="bg1"/>
                </a:solidFill>
              </a:rPr>
              <a:t>Working Of DAPP</a:t>
            </a:r>
            <a:endParaRPr lang="en-US" dirty="0">
              <a:solidFill>
                <a:schemeClr val="bg1"/>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000" y="1600200"/>
            <a:ext cx="2032992" cy="1143000"/>
          </a:xfrm>
          <a:prstGeom prst="rect">
            <a:avLst/>
          </a:prstGeom>
        </p:spPr>
      </p:pic>
      <p:cxnSp>
        <p:nvCxnSpPr>
          <p:cNvPr id="8" name="Straight Arrow Connector 7"/>
          <p:cNvCxnSpPr/>
          <p:nvPr/>
        </p:nvCxnSpPr>
        <p:spPr>
          <a:xfrm>
            <a:off x="2871539" y="2209800"/>
            <a:ext cx="2843461" cy="1403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819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17107" y="3505200"/>
            <a:ext cx="216852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Straight Arrow Connector 10"/>
          <p:cNvCxnSpPr>
            <a:stCxn id="5" idx="2"/>
          </p:cNvCxnSpPr>
          <p:nvPr/>
        </p:nvCxnSpPr>
        <p:spPr>
          <a:xfrm>
            <a:off x="2871539" y="2743200"/>
            <a:ext cx="0" cy="762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4394875" y="4028976"/>
            <a:ext cx="4724400" cy="2209800"/>
          </a:xfrm>
          <a:prstGeom prst="roundRect">
            <a:avLst/>
          </a:prstGeom>
          <a:ln w="38100">
            <a:solidFill>
              <a:schemeClr val="tx1"/>
            </a:solid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52271" y="4606624"/>
            <a:ext cx="384783" cy="627459"/>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57806" y="4959844"/>
            <a:ext cx="384783" cy="627459"/>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65502" y="5422204"/>
            <a:ext cx="384783" cy="627459"/>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65415" y="4257576"/>
            <a:ext cx="384783" cy="627459"/>
          </a:xfrm>
          <a:prstGeom prst="rect">
            <a:avLst/>
          </a:prstGeom>
        </p:spPr>
      </p:pic>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59832" y="5434904"/>
            <a:ext cx="384783" cy="627459"/>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84896" y="4362946"/>
            <a:ext cx="384783" cy="627459"/>
          </a:xfrm>
          <a:prstGeom prst="rect">
            <a:avLst/>
          </a:prstGeom>
        </p:spPr>
      </p:pic>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4824" y="5121175"/>
            <a:ext cx="384783" cy="627459"/>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80632" y="5133876"/>
            <a:ext cx="384783" cy="627459"/>
          </a:xfrm>
          <a:prstGeom prst="rect">
            <a:avLst/>
          </a:prstGeom>
        </p:spPr>
      </p:pic>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89996" y="4571305"/>
            <a:ext cx="384783" cy="627459"/>
          </a:xfrm>
          <a:prstGeom prst="rect">
            <a:avLst/>
          </a:prstGeom>
        </p:spPr>
      </p:pic>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87424" y="5456535"/>
            <a:ext cx="384783" cy="627459"/>
          </a:xfrm>
          <a:prstGeom prst="rect">
            <a:avLst/>
          </a:prstGeom>
        </p:spPr>
      </p:pic>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34821" y="4959843"/>
            <a:ext cx="384783" cy="627459"/>
          </a:xfrm>
          <a:prstGeom prst="rect">
            <a:avLst/>
          </a:prstGeom>
        </p:spPr>
      </p:pic>
      <p:pic>
        <p:nvPicPr>
          <p:cNvPr id="26" name="Picture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95849" y="4506417"/>
            <a:ext cx="384783" cy="627459"/>
          </a:xfrm>
          <a:prstGeom prst="rect">
            <a:avLst/>
          </a:prstGeom>
        </p:spPr>
      </p:pic>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73941" y="5676205"/>
            <a:ext cx="384783" cy="627459"/>
          </a:xfrm>
          <a:prstGeom prst="rect">
            <a:avLst/>
          </a:prstGeom>
        </p:spPr>
      </p:pic>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18496" y="5676205"/>
            <a:ext cx="384783" cy="627459"/>
          </a:xfrm>
          <a:prstGeom prst="rect">
            <a:avLst/>
          </a:prstGeom>
        </p:spPr>
      </p:pic>
      <p:cxnSp>
        <p:nvCxnSpPr>
          <p:cNvPr id="29" name="Straight Connector 28"/>
          <p:cNvCxnSpPr/>
          <p:nvPr/>
        </p:nvCxnSpPr>
        <p:spPr>
          <a:xfrm flipV="1">
            <a:off x="5066913" y="4676676"/>
            <a:ext cx="547842" cy="24367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25" idx="1"/>
          </p:cNvCxnSpPr>
          <p:nvPr/>
        </p:nvCxnSpPr>
        <p:spPr>
          <a:xfrm>
            <a:off x="5050285" y="4920354"/>
            <a:ext cx="184536" cy="3532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25" idx="1"/>
          </p:cNvCxnSpPr>
          <p:nvPr/>
        </p:nvCxnSpPr>
        <p:spPr>
          <a:xfrm flipV="1">
            <a:off x="5050285" y="5273573"/>
            <a:ext cx="184536" cy="49669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7" idx="0"/>
          </p:cNvCxnSpPr>
          <p:nvPr/>
        </p:nvCxnSpPr>
        <p:spPr>
          <a:xfrm flipH="1" flipV="1">
            <a:off x="4857893" y="5121175"/>
            <a:ext cx="1" cy="3010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a:endCxn id="19" idx="1"/>
          </p:cNvCxnSpPr>
          <p:nvPr/>
        </p:nvCxnSpPr>
        <p:spPr>
          <a:xfrm>
            <a:off x="5142553" y="5748634"/>
            <a:ext cx="71727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649463" y="5273573"/>
            <a:ext cx="915220" cy="16133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21" idx="1"/>
          </p:cNvCxnSpPr>
          <p:nvPr/>
        </p:nvCxnSpPr>
        <p:spPr>
          <a:xfrm flipV="1">
            <a:off x="6244615" y="5434905"/>
            <a:ext cx="290209" cy="33535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27" idx="1"/>
          </p:cNvCxnSpPr>
          <p:nvPr/>
        </p:nvCxnSpPr>
        <p:spPr>
          <a:xfrm>
            <a:off x="6244615" y="5770264"/>
            <a:ext cx="629326" cy="21967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258724" y="5989935"/>
            <a:ext cx="65216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24" idx="1"/>
          </p:cNvCxnSpPr>
          <p:nvPr/>
        </p:nvCxnSpPr>
        <p:spPr>
          <a:xfrm flipV="1">
            <a:off x="8103279" y="5770265"/>
            <a:ext cx="184145" cy="21967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23" idx="1"/>
          </p:cNvCxnSpPr>
          <p:nvPr/>
        </p:nvCxnSpPr>
        <p:spPr>
          <a:xfrm flipV="1">
            <a:off x="8195351" y="4885035"/>
            <a:ext cx="94645" cy="38853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p:cNvCxnSpPr>
            <a:endCxn id="24" idx="1"/>
          </p:cNvCxnSpPr>
          <p:nvPr/>
        </p:nvCxnSpPr>
        <p:spPr>
          <a:xfrm>
            <a:off x="8195351" y="5234083"/>
            <a:ext cx="92073" cy="53618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24" idx="0"/>
          </p:cNvCxnSpPr>
          <p:nvPr/>
        </p:nvCxnSpPr>
        <p:spPr>
          <a:xfrm>
            <a:off x="8195351" y="5234083"/>
            <a:ext cx="284465" cy="22245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a:endCxn id="23" idx="2"/>
          </p:cNvCxnSpPr>
          <p:nvPr/>
        </p:nvCxnSpPr>
        <p:spPr>
          <a:xfrm flipV="1">
            <a:off x="8482387" y="5198764"/>
            <a:ext cx="1" cy="24884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21" idx="3"/>
          </p:cNvCxnSpPr>
          <p:nvPr/>
        </p:nvCxnSpPr>
        <p:spPr>
          <a:xfrm flipH="1" flipV="1">
            <a:off x="6919607" y="5434905"/>
            <a:ext cx="261025" cy="2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2" idx="3"/>
            <a:endCxn id="16" idx="1"/>
          </p:cNvCxnSpPr>
          <p:nvPr/>
        </p:nvCxnSpPr>
        <p:spPr>
          <a:xfrm flipV="1">
            <a:off x="7565415" y="5273574"/>
            <a:ext cx="192391" cy="174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28" idx="0"/>
          </p:cNvCxnSpPr>
          <p:nvPr/>
        </p:nvCxnSpPr>
        <p:spPr>
          <a:xfrm flipV="1">
            <a:off x="7423824" y="5676205"/>
            <a:ext cx="487064" cy="940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a:endCxn id="27" idx="3"/>
          </p:cNvCxnSpPr>
          <p:nvPr/>
        </p:nvCxnSpPr>
        <p:spPr>
          <a:xfrm flipH="1">
            <a:off x="7258724" y="5761335"/>
            <a:ext cx="1651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16" idx="2"/>
            <a:endCxn id="28" idx="0"/>
          </p:cNvCxnSpPr>
          <p:nvPr/>
        </p:nvCxnSpPr>
        <p:spPr>
          <a:xfrm flipH="1">
            <a:off x="7910888" y="5587303"/>
            <a:ext cx="39310" cy="88902"/>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28" idx="0"/>
          </p:cNvCxnSpPr>
          <p:nvPr/>
        </p:nvCxnSpPr>
        <p:spPr>
          <a:xfrm>
            <a:off x="7910888" y="5676205"/>
            <a:ext cx="568927" cy="940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795849" y="4798515"/>
            <a:ext cx="914400" cy="9144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5999538" y="4676676"/>
            <a:ext cx="757537" cy="44449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5807146" y="4990405"/>
            <a:ext cx="274937" cy="44449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7210491" y="4571306"/>
            <a:ext cx="384783" cy="22720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a:endCxn id="16" idx="0"/>
          </p:cNvCxnSpPr>
          <p:nvPr/>
        </p:nvCxnSpPr>
        <p:spPr>
          <a:xfrm>
            <a:off x="7066332" y="4798515"/>
            <a:ext cx="883866" cy="1613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7950197" y="4571305"/>
            <a:ext cx="387386" cy="38853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5" name="Straight Connector 54"/>
          <p:cNvCxnSpPr>
            <a:endCxn id="23" idx="0"/>
          </p:cNvCxnSpPr>
          <p:nvPr/>
        </p:nvCxnSpPr>
        <p:spPr>
          <a:xfrm>
            <a:off x="7757806" y="4257576"/>
            <a:ext cx="724582" cy="3137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5807147" y="4362946"/>
            <a:ext cx="1210953" cy="14347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4874522" y="4362946"/>
            <a:ext cx="932625" cy="24367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4589862" y="4083052"/>
            <a:ext cx="569319" cy="34904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solidFill>
                  <a:srgbClr val="FF0000"/>
                </a:solidFill>
              </a:rPr>
              <a:t>C</a:t>
            </a:r>
            <a:endParaRPr lang="en-US" b="1" dirty="0">
              <a:solidFill>
                <a:srgbClr val="FF0000"/>
              </a:solidFill>
            </a:endParaRPr>
          </a:p>
        </p:txBody>
      </p:sp>
      <p:sp>
        <p:nvSpPr>
          <p:cNvPr id="59" name="Rectangle 58"/>
          <p:cNvSpPr/>
          <p:nvPr/>
        </p:nvSpPr>
        <p:spPr>
          <a:xfrm>
            <a:off x="5859832" y="4065192"/>
            <a:ext cx="704851" cy="26908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solidFill>
                  <a:srgbClr val="FF0000"/>
                </a:solidFill>
              </a:rPr>
              <a:t>Data</a:t>
            </a:r>
            <a:endParaRPr lang="en-US" b="1" dirty="0">
              <a:solidFill>
                <a:srgbClr val="FF0000"/>
              </a:solidFill>
            </a:endParaRPr>
          </a:p>
        </p:txBody>
      </p:sp>
      <p:cxnSp>
        <p:nvCxnSpPr>
          <p:cNvPr id="60" name="Straight Arrow Connector 59"/>
          <p:cNvCxnSpPr>
            <a:endCxn id="59" idx="1"/>
          </p:cNvCxnSpPr>
          <p:nvPr/>
        </p:nvCxnSpPr>
        <p:spPr>
          <a:xfrm>
            <a:off x="5159181" y="4199733"/>
            <a:ext cx="700651"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5944614" y="2743200"/>
            <a:ext cx="0" cy="12857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a:off x="2590800" y="4724400"/>
            <a:ext cx="1804075" cy="1024234"/>
          </a:xfrm>
          <a:prstGeom prst="bentConnector3">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8192" name="Picture 819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79113" y="1724807"/>
            <a:ext cx="806549" cy="806549"/>
          </a:xfrm>
          <a:prstGeom prst="rect">
            <a:avLst/>
          </a:prstGeom>
        </p:spPr>
      </p:pic>
      <p:sp>
        <p:nvSpPr>
          <p:cNvPr id="8195" name="TextBox 8194"/>
          <p:cNvSpPr txBox="1"/>
          <p:nvPr/>
        </p:nvSpPr>
        <p:spPr>
          <a:xfrm>
            <a:off x="6052223" y="2895600"/>
            <a:ext cx="2939377" cy="369332"/>
          </a:xfrm>
          <a:prstGeom prst="rect">
            <a:avLst/>
          </a:prstGeom>
          <a:noFill/>
        </p:spPr>
        <p:txBody>
          <a:bodyPr wrap="square" rtlCol="0">
            <a:spAutoFit/>
          </a:bodyPr>
          <a:lstStyle/>
          <a:p>
            <a:pPr marL="285750" indent="-285750">
              <a:buFont typeface="Arial" pitchFamily="34" charset="0"/>
              <a:buChar char="•"/>
            </a:pPr>
            <a:r>
              <a:rPr lang="en-US" dirty="0" smtClean="0">
                <a:solidFill>
                  <a:schemeClr val="accent1">
                    <a:lumMod val="75000"/>
                  </a:schemeClr>
                </a:solidFill>
              </a:rPr>
              <a:t>Miners Collect</a:t>
            </a:r>
            <a:endParaRPr lang="en-US" dirty="0">
              <a:solidFill>
                <a:schemeClr val="accent1">
                  <a:lumMod val="75000"/>
                </a:schemeClr>
              </a:solidFill>
            </a:endParaRPr>
          </a:p>
        </p:txBody>
      </p:sp>
      <p:sp>
        <p:nvSpPr>
          <p:cNvPr id="68" name="TextBox 67"/>
          <p:cNvSpPr txBox="1"/>
          <p:nvPr/>
        </p:nvSpPr>
        <p:spPr>
          <a:xfrm>
            <a:off x="6052898" y="3222674"/>
            <a:ext cx="3066377" cy="369332"/>
          </a:xfrm>
          <a:prstGeom prst="rect">
            <a:avLst/>
          </a:prstGeom>
          <a:noFill/>
        </p:spPr>
        <p:txBody>
          <a:bodyPr wrap="square" rtlCol="0">
            <a:spAutoFit/>
          </a:bodyPr>
          <a:lstStyle/>
          <a:p>
            <a:pPr marL="285750" indent="-285750">
              <a:buFont typeface="Arial" pitchFamily="34" charset="0"/>
              <a:buChar char="•"/>
            </a:pPr>
            <a:r>
              <a:rPr lang="en-US" dirty="0" err="1" smtClean="0">
                <a:solidFill>
                  <a:schemeClr val="accent1">
                    <a:lumMod val="75000"/>
                  </a:schemeClr>
                </a:solidFill>
              </a:rPr>
              <a:t>Txn</a:t>
            </a:r>
            <a:r>
              <a:rPr lang="en-US" dirty="0" smtClean="0">
                <a:solidFill>
                  <a:schemeClr val="accent1">
                    <a:lumMod val="75000"/>
                  </a:schemeClr>
                </a:solidFill>
              </a:rPr>
              <a:t> Validated /Mined</a:t>
            </a:r>
            <a:endParaRPr lang="en-US" dirty="0">
              <a:solidFill>
                <a:schemeClr val="accent1">
                  <a:lumMod val="75000"/>
                </a:schemeClr>
              </a:solidFill>
            </a:endParaRPr>
          </a:p>
        </p:txBody>
      </p:sp>
      <p:sp>
        <p:nvSpPr>
          <p:cNvPr id="69" name="TextBox 68"/>
          <p:cNvSpPr txBox="1"/>
          <p:nvPr/>
        </p:nvSpPr>
        <p:spPr>
          <a:xfrm>
            <a:off x="6052898" y="3528506"/>
            <a:ext cx="2790879" cy="369332"/>
          </a:xfrm>
          <a:prstGeom prst="rect">
            <a:avLst/>
          </a:prstGeom>
          <a:noFill/>
        </p:spPr>
        <p:txBody>
          <a:bodyPr wrap="square" rtlCol="0">
            <a:spAutoFit/>
          </a:bodyPr>
          <a:lstStyle/>
          <a:p>
            <a:pPr marL="285750" indent="-285750">
              <a:buFont typeface="Arial" pitchFamily="34" charset="0"/>
              <a:buChar char="•"/>
            </a:pPr>
            <a:r>
              <a:rPr lang="en-US" dirty="0" smtClean="0">
                <a:solidFill>
                  <a:schemeClr val="accent1">
                    <a:lumMod val="75000"/>
                  </a:schemeClr>
                </a:solidFill>
              </a:rPr>
              <a:t>Recorded in Ledger</a:t>
            </a:r>
            <a:endParaRPr lang="en-US" dirty="0">
              <a:solidFill>
                <a:schemeClr val="accent1">
                  <a:lumMod val="75000"/>
                </a:schemeClr>
              </a:solidFill>
            </a:endParaRPr>
          </a:p>
        </p:txBody>
      </p:sp>
      <p:sp>
        <p:nvSpPr>
          <p:cNvPr id="70" name="TextBox 69"/>
          <p:cNvSpPr txBox="1"/>
          <p:nvPr/>
        </p:nvSpPr>
        <p:spPr>
          <a:xfrm>
            <a:off x="781491" y="4886383"/>
            <a:ext cx="2091667" cy="369332"/>
          </a:xfrm>
          <a:prstGeom prst="rect">
            <a:avLst/>
          </a:prstGeom>
          <a:noFill/>
        </p:spPr>
        <p:txBody>
          <a:bodyPr wrap="square" rtlCol="0">
            <a:spAutoFit/>
          </a:bodyPr>
          <a:lstStyle/>
          <a:p>
            <a:pPr marL="285750" indent="-285750">
              <a:buFont typeface="Arial" pitchFamily="34" charset="0"/>
              <a:buChar char="•"/>
            </a:pPr>
            <a:r>
              <a:rPr lang="en-US" dirty="0" smtClean="0">
                <a:solidFill>
                  <a:schemeClr val="accent1">
                    <a:lumMod val="75000"/>
                  </a:schemeClr>
                </a:solidFill>
              </a:rPr>
              <a:t>Managed Funds</a:t>
            </a:r>
            <a:endParaRPr lang="en-US" dirty="0">
              <a:solidFill>
                <a:schemeClr val="accent1">
                  <a:lumMod val="75000"/>
                </a:schemeClr>
              </a:solidFill>
            </a:endParaRPr>
          </a:p>
        </p:txBody>
      </p:sp>
      <p:sp>
        <p:nvSpPr>
          <p:cNvPr id="71" name="TextBox 70"/>
          <p:cNvSpPr txBox="1"/>
          <p:nvPr/>
        </p:nvSpPr>
        <p:spPr>
          <a:xfrm>
            <a:off x="783576" y="5521918"/>
            <a:ext cx="2091667" cy="369332"/>
          </a:xfrm>
          <a:prstGeom prst="rect">
            <a:avLst/>
          </a:prstGeom>
          <a:noFill/>
        </p:spPr>
        <p:txBody>
          <a:bodyPr wrap="square" rtlCol="0">
            <a:spAutoFit/>
          </a:bodyPr>
          <a:lstStyle/>
          <a:p>
            <a:pPr marL="285750" indent="-285750">
              <a:buFont typeface="Arial" pitchFamily="34" charset="0"/>
              <a:buChar char="•"/>
            </a:pPr>
            <a:r>
              <a:rPr lang="en-US" dirty="0" smtClean="0">
                <a:solidFill>
                  <a:schemeClr val="accent1">
                    <a:lumMod val="75000"/>
                  </a:schemeClr>
                </a:solidFill>
              </a:rPr>
              <a:t>Invoke Contracts</a:t>
            </a:r>
            <a:endParaRPr lang="en-US" dirty="0">
              <a:solidFill>
                <a:schemeClr val="accent1">
                  <a:lumMod val="75000"/>
                </a:schemeClr>
              </a:solidFill>
            </a:endParaRPr>
          </a:p>
        </p:txBody>
      </p:sp>
      <p:sp>
        <p:nvSpPr>
          <p:cNvPr id="72" name="TextBox 71"/>
          <p:cNvSpPr txBox="1"/>
          <p:nvPr/>
        </p:nvSpPr>
        <p:spPr>
          <a:xfrm>
            <a:off x="152400" y="1886812"/>
            <a:ext cx="2091667" cy="646331"/>
          </a:xfrm>
          <a:prstGeom prst="rect">
            <a:avLst/>
          </a:prstGeom>
          <a:noFill/>
        </p:spPr>
        <p:txBody>
          <a:bodyPr wrap="square" rtlCol="0">
            <a:spAutoFit/>
          </a:bodyPr>
          <a:lstStyle/>
          <a:p>
            <a:pPr marL="285750" indent="-285750">
              <a:buFont typeface="Arial" pitchFamily="34" charset="0"/>
              <a:buChar char="•"/>
            </a:pPr>
            <a:r>
              <a:rPr lang="en-US" b="1" dirty="0" smtClean="0">
                <a:solidFill>
                  <a:schemeClr val="accent1">
                    <a:lumMod val="75000"/>
                  </a:schemeClr>
                </a:solidFill>
              </a:rPr>
              <a:t>App Users pay gas/fees</a:t>
            </a:r>
            <a:endParaRPr lang="en-US" b="1" dirty="0">
              <a:solidFill>
                <a:schemeClr val="accent1">
                  <a:lumMod val="75000"/>
                </a:schemeClr>
              </a:solidFill>
            </a:endParaRPr>
          </a:p>
        </p:txBody>
      </p:sp>
      <p:sp>
        <p:nvSpPr>
          <p:cNvPr id="2" name="Date Placeholder 1"/>
          <p:cNvSpPr>
            <a:spLocks noGrp="1"/>
          </p:cNvSpPr>
          <p:nvPr>
            <p:ph type="dt" sz="half" idx="10"/>
          </p:nvPr>
        </p:nvSpPr>
        <p:spPr/>
        <p:txBody>
          <a:bodyPr/>
          <a:lstStyle/>
          <a:p>
            <a:fld id="{2244BC1B-1B02-48C3-9103-B980394D4BFD}" type="datetime1">
              <a:rPr lang="en-US" smtClean="0"/>
              <a:t>2/9/2019</a:t>
            </a:fld>
            <a:endParaRPr lang="en-US"/>
          </a:p>
        </p:txBody>
      </p:sp>
      <p:sp>
        <p:nvSpPr>
          <p:cNvPr id="3" name="Footer Placeholder 2"/>
          <p:cNvSpPr>
            <a:spLocks noGrp="1"/>
          </p:cNvSpPr>
          <p:nvPr>
            <p:ph type="ftr" sz="quarter" idx="11"/>
          </p:nvPr>
        </p:nvSpPr>
        <p:spPr/>
        <p:txBody>
          <a:bodyPr/>
          <a:lstStyle/>
          <a:p>
            <a:r>
              <a:rPr lang="en-US" smtClean="0"/>
              <a:t>www.technotips.co.in</a:t>
            </a:r>
            <a:endParaRPr lang="en-US"/>
          </a:p>
        </p:txBody>
      </p:sp>
      <p:sp>
        <p:nvSpPr>
          <p:cNvPr id="7" name="Slide Number Placeholder 6"/>
          <p:cNvSpPr>
            <a:spLocks noGrp="1"/>
          </p:cNvSpPr>
          <p:nvPr>
            <p:ph type="sldNum" sz="quarter" idx="12"/>
          </p:nvPr>
        </p:nvSpPr>
        <p:spPr/>
        <p:txBody>
          <a:bodyPr/>
          <a:lstStyle/>
          <a:p>
            <a:fld id="{4375DED0-DA1F-49B1-9339-1288C04B5D0C}" type="slidenum">
              <a:rPr lang="en-US" smtClean="0"/>
              <a:t>32</a:t>
            </a:fld>
            <a:endParaRPr lang="en-US"/>
          </a:p>
        </p:txBody>
      </p:sp>
      <p:sp>
        <p:nvSpPr>
          <p:cNvPr id="67" name="TextBox 66"/>
          <p:cNvSpPr txBox="1"/>
          <p:nvPr/>
        </p:nvSpPr>
        <p:spPr>
          <a:xfrm>
            <a:off x="3322845" y="1404726"/>
            <a:ext cx="2091667" cy="646331"/>
          </a:xfrm>
          <a:prstGeom prst="rect">
            <a:avLst/>
          </a:prstGeom>
          <a:noFill/>
        </p:spPr>
        <p:txBody>
          <a:bodyPr wrap="square" rtlCol="0">
            <a:spAutoFit/>
          </a:bodyPr>
          <a:lstStyle/>
          <a:p>
            <a:pPr marL="285750" indent="-285750">
              <a:buFont typeface="Arial" pitchFamily="34" charset="0"/>
              <a:buChar char="•"/>
            </a:pPr>
            <a:r>
              <a:rPr lang="en-US" dirty="0" smtClean="0">
                <a:solidFill>
                  <a:schemeClr val="accent1">
                    <a:lumMod val="75000"/>
                  </a:schemeClr>
                </a:solidFill>
              </a:rPr>
              <a:t>Invoke Contract</a:t>
            </a:r>
            <a:endParaRPr lang="en-US" dirty="0">
              <a:solidFill>
                <a:schemeClr val="accent1">
                  <a:lumMod val="75000"/>
                </a:schemeClr>
              </a:solidFill>
            </a:endParaRPr>
          </a:p>
        </p:txBody>
      </p:sp>
    </p:spTree>
    <p:extLst>
      <p:ext uri="{BB962C8B-B14F-4D97-AF65-F5344CB8AC3E}">
        <p14:creationId xmlns:p14="http://schemas.microsoft.com/office/powerpoint/2010/main" val="41776216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26880" y="2425698"/>
            <a:ext cx="1652600" cy="929133"/>
          </a:xfrm>
        </p:spPr>
      </p:pic>
      <p:sp>
        <p:nvSpPr>
          <p:cNvPr id="4" name="Rectangle 3"/>
          <p:cNvSpPr/>
          <p:nvPr/>
        </p:nvSpPr>
        <p:spPr>
          <a:xfrm>
            <a:off x="0" y="0"/>
            <a:ext cx="3001370" cy="533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solidFill>
                  <a:schemeClr val="bg1"/>
                </a:solidFill>
              </a:rPr>
              <a:t>DAPP Example</a:t>
            </a:r>
            <a:endParaRPr lang="en-US" dirty="0">
              <a:solidFill>
                <a:schemeClr val="bg1"/>
              </a:solidFill>
            </a:endParaRPr>
          </a:p>
        </p:txBody>
      </p:sp>
      <p:pic>
        <p:nvPicPr>
          <p:cNvPr id="6" name="Content Placeholder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085" y="2587498"/>
            <a:ext cx="1652600" cy="929133"/>
          </a:xfrm>
          <a:prstGeom prst="rect">
            <a:avLst/>
          </a:prstGeom>
        </p:spPr>
      </p:pic>
      <p:pic>
        <p:nvPicPr>
          <p:cNvPr id="8" name="Content Placeholder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2743200"/>
            <a:ext cx="1652600" cy="929133"/>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5874" y="1651497"/>
            <a:ext cx="611982" cy="611982"/>
          </a:xfrm>
          <a:prstGeom prst="rect">
            <a:avLst/>
          </a:prstGeom>
        </p:spPr>
      </p:pic>
      <p:sp>
        <p:nvSpPr>
          <p:cNvPr id="14" name="TextBox 13"/>
          <p:cNvSpPr txBox="1"/>
          <p:nvPr/>
        </p:nvSpPr>
        <p:spPr>
          <a:xfrm>
            <a:off x="143870" y="3828921"/>
            <a:ext cx="2449815" cy="400110"/>
          </a:xfrm>
          <a:prstGeom prst="rect">
            <a:avLst/>
          </a:prstGeom>
          <a:noFill/>
        </p:spPr>
        <p:txBody>
          <a:bodyPr wrap="square" rtlCol="0">
            <a:spAutoFit/>
          </a:bodyPr>
          <a:lstStyle/>
          <a:p>
            <a:pPr marL="285750" indent="-285750">
              <a:buFont typeface="Arial" pitchFamily="34" charset="0"/>
              <a:buChar char="•"/>
            </a:pPr>
            <a:r>
              <a:rPr lang="en-US" sz="2000" b="1" dirty="0" smtClean="0">
                <a:solidFill>
                  <a:schemeClr val="accent5">
                    <a:lumMod val="75000"/>
                  </a:schemeClr>
                </a:solidFill>
              </a:rPr>
              <a:t>Buyer Application</a:t>
            </a:r>
            <a:endParaRPr lang="en-US" sz="2000" b="1" dirty="0">
              <a:solidFill>
                <a:schemeClr val="accent5">
                  <a:lumMod val="75000"/>
                </a:schemeClr>
              </a:solidFill>
            </a:endParaRP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53200" y="1233431"/>
            <a:ext cx="1726236" cy="970534"/>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05600" y="1385831"/>
            <a:ext cx="1726236" cy="970534"/>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58000" y="1538231"/>
            <a:ext cx="1726236" cy="970534"/>
          </a:xfrm>
          <a:prstGeom prst="rect">
            <a:avLst/>
          </a:prstGeom>
        </p:spPr>
      </p:pic>
      <p:sp>
        <p:nvSpPr>
          <p:cNvPr id="18" name="TextBox 17"/>
          <p:cNvSpPr txBox="1"/>
          <p:nvPr/>
        </p:nvSpPr>
        <p:spPr>
          <a:xfrm>
            <a:off x="6216328" y="679433"/>
            <a:ext cx="2449815" cy="400110"/>
          </a:xfrm>
          <a:prstGeom prst="rect">
            <a:avLst/>
          </a:prstGeom>
          <a:noFill/>
        </p:spPr>
        <p:txBody>
          <a:bodyPr wrap="square" rtlCol="0">
            <a:spAutoFit/>
          </a:bodyPr>
          <a:lstStyle/>
          <a:p>
            <a:pPr marL="285750" indent="-285750">
              <a:buFont typeface="Arial" pitchFamily="34" charset="0"/>
              <a:buChar char="•"/>
            </a:pPr>
            <a:r>
              <a:rPr lang="en-US" sz="2000" b="1" dirty="0" smtClean="0">
                <a:solidFill>
                  <a:schemeClr val="accent5">
                    <a:lumMod val="75000"/>
                  </a:schemeClr>
                </a:solidFill>
              </a:rPr>
              <a:t>Seller Application</a:t>
            </a:r>
            <a:endParaRPr lang="en-US" sz="2000" b="1" dirty="0">
              <a:solidFill>
                <a:schemeClr val="accent5">
                  <a:lumMod val="75000"/>
                </a:schemeClr>
              </a:solidFill>
            </a:endParaRPr>
          </a:p>
        </p:txBody>
      </p:sp>
      <p:sp>
        <p:nvSpPr>
          <p:cNvPr id="19" name="Rounded Rectangle 18"/>
          <p:cNvSpPr/>
          <p:nvPr/>
        </p:nvSpPr>
        <p:spPr>
          <a:xfrm>
            <a:off x="4394875" y="4028976"/>
            <a:ext cx="4724400" cy="2274688"/>
          </a:xfrm>
          <a:prstGeom prst="roundRect">
            <a:avLst/>
          </a:prstGeom>
          <a:ln w="38100">
            <a:solidFill>
              <a:schemeClr val="tx1"/>
            </a:solid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52271" y="4606624"/>
            <a:ext cx="384783" cy="627459"/>
          </a:xfrm>
          <a:prstGeom prst="rect">
            <a:avLst/>
          </a:prstGeom>
        </p:spPr>
      </p:pic>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57806" y="4959844"/>
            <a:ext cx="384783" cy="627459"/>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65502" y="5422204"/>
            <a:ext cx="384783" cy="627459"/>
          </a:xfrm>
          <a:prstGeom prst="rect">
            <a:avLst/>
          </a:prstGeom>
        </p:spPr>
      </p:pic>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65415" y="4257576"/>
            <a:ext cx="384783" cy="627459"/>
          </a:xfrm>
          <a:prstGeom prst="rect">
            <a:avLst/>
          </a:prstGeom>
        </p:spPr>
      </p:pic>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59832" y="5434904"/>
            <a:ext cx="384783" cy="627459"/>
          </a:xfrm>
          <a:prstGeom prst="rect">
            <a:avLst/>
          </a:prstGeom>
        </p:spPr>
      </p:pic>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84896" y="4362946"/>
            <a:ext cx="384783" cy="627459"/>
          </a:xfrm>
          <a:prstGeom prst="rect">
            <a:avLst/>
          </a:prstGeom>
        </p:spPr>
      </p:pic>
      <p:pic>
        <p:nvPicPr>
          <p:cNvPr id="26" name="Picture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4824" y="5121175"/>
            <a:ext cx="384783" cy="627459"/>
          </a:xfrm>
          <a:prstGeom prst="rect">
            <a:avLst/>
          </a:prstGeom>
        </p:spPr>
      </p:pic>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80632" y="5133876"/>
            <a:ext cx="384783" cy="627459"/>
          </a:xfrm>
          <a:prstGeom prst="rect">
            <a:avLst/>
          </a:prstGeom>
        </p:spPr>
      </p:pic>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89996" y="4571305"/>
            <a:ext cx="384783" cy="627459"/>
          </a:xfrm>
          <a:prstGeom prst="rect">
            <a:avLst/>
          </a:prstGeom>
        </p:spPr>
      </p:pic>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87424" y="5456535"/>
            <a:ext cx="384783" cy="627459"/>
          </a:xfrm>
          <a:prstGeom prst="rect">
            <a:avLst/>
          </a:prstGeom>
        </p:spPr>
      </p:pic>
      <p:pic>
        <p:nvPicPr>
          <p:cNvPr id="30" name="Picture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34821" y="4959843"/>
            <a:ext cx="384783" cy="627459"/>
          </a:xfrm>
          <a:prstGeom prst="rect">
            <a:avLst/>
          </a:prstGeom>
        </p:spPr>
      </p:pic>
      <p:pic>
        <p:nvPicPr>
          <p:cNvPr id="31" name="Picture 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95849" y="4506417"/>
            <a:ext cx="384783" cy="627459"/>
          </a:xfrm>
          <a:prstGeom prst="rect">
            <a:avLst/>
          </a:prstGeom>
        </p:spPr>
      </p:pic>
      <p:pic>
        <p:nvPicPr>
          <p:cNvPr id="32" name="Picture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73941" y="5676205"/>
            <a:ext cx="384783" cy="627459"/>
          </a:xfrm>
          <a:prstGeom prst="rect">
            <a:avLst/>
          </a:prstGeom>
        </p:spPr>
      </p:pic>
      <p:pic>
        <p:nvPicPr>
          <p:cNvPr id="33" name="Picture 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18496" y="5676205"/>
            <a:ext cx="384783" cy="627459"/>
          </a:xfrm>
          <a:prstGeom prst="rect">
            <a:avLst/>
          </a:prstGeom>
        </p:spPr>
      </p:pic>
      <p:cxnSp>
        <p:nvCxnSpPr>
          <p:cNvPr id="34" name="Straight Connector 33"/>
          <p:cNvCxnSpPr/>
          <p:nvPr/>
        </p:nvCxnSpPr>
        <p:spPr>
          <a:xfrm flipV="1">
            <a:off x="5066913" y="4676676"/>
            <a:ext cx="547842" cy="24367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30" idx="1"/>
          </p:cNvCxnSpPr>
          <p:nvPr/>
        </p:nvCxnSpPr>
        <p:spPr>
          <a:xfrm>
            <a:off x="5050285" y="4920354"/>
            <a:ext cx="184536" cy="3532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30" idx="1"/>
          </p:cNvCxnSpPr>
          <p:nvPr/>
        </p:nvCxnSpPr>
        <p:spPr>
          <a:xfrm flipV="1">
            <a:off x="5050285" y="5273573"/>
            <a:ext cx="184536" cy="49669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2" idx="0"/>
          </p:cNvCxnSpPr>
          <p:nvPr/>
        </p:nvCxnSpPr>
        <p:spPr>
          <a:xfrm flipH="1" flipV="1">
            <a:off x="4857893" y="5121175"/>
            <a:ext cx="1" cy="3010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24" idx="1"/>
          </p:cNvCxnSpPr>
          <p:nvPr/>
        </p:nvCxnSpPr>
        <p:spPr>
          <a:xfrm>
            <a:off x="5142553" y="5748634"/>
            <a:ext cx="71727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649463" y="5273573"/>
            <a:ext cx="915220" cy="16133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p:cNvCxnSpPr>
            <a:endCxn id="26" idx="1"/>
          </p:cNvCxnSpPr>
          <p:nvPr/>
        </p:nvCxnSpPr>
        <p:spPr>
          <a:xfrm flipV="1">
            <a:off x="6244615" y="5434905"/>
            <a:ext cx="290209" cy="33535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2" idx="1"/>
          </p:cNvCxnSpPr>
          <p:nvPr/>
        </p:nvCxnSpPr>
        <p:spPr>
          <a:xfrm>
            <a:off x="6244615" y="5770264"/>
            <a:ext cx="629326" cy="21967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258724" y="5989935"/>
            <a:ext cx="65216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29" idx="1"/>
          </p:cNvCxnSpPr>
          <p:nvPr/>
        </p:nvCxnSpPr>
        <p:spPr>
          <a:xfrm flipV="1">
            <a:off x="8103279" y="5770265"/>
            <a:ext cx="184145" cy="21967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28" idx="1"/>
          </p:cNvCxnSpPr>
          <p:nvPr/>
        </p:nvCxnSpPr>
        <p:spPr>
          <a:xfrm flipV="1">
            <a:off x="8195351" y="4885035"/>
            <a:ext cx="94645" cy="38853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29" idx="1"/>
          </p:cNvCxnSpPr>
          <p:nvPr/>
        </p:nvCxnSpPr>
        <p:spPr>
          <a:xfrm>
            <a:off x="8195351" y="5234083"/>
            <a:ext cx="92073" cy="53618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a:endCxn id="29" idx="0"/>
          </p:cNvCxnSpPr>
          <p:nvPr/>
        </p:nvCxnSpPr>
        <p:spPr>
          <a:xfrm>
            <a:off x="8195351" y="5234083"/>
            <a:ext cx="284465" cy="22245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a:endCxn id="28" idx="2"/>
          </p:cNvCxnSpPr>
          <p:nvPr/>
        </p:nvCxnSpPr>
        <p:spPr>
          <a:xfrm flipV="1">
            <a:off x="8482387" y="5198764"/>
            <a:ext cx="1" cy="24884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p:cNvCxnSpPr>
            <a:endCxn id="26" idx="3"/>
          </p:cNvCxnSpPr>
          <p:nvPr/>
        </p:nvCxnSpPr>
        <p:spPr>
          <a:xfrm flipH="1" flipV="1">
            <a:off x="6919607" y="5434905"/>
            <a:ext cx="261025" cy="2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27" idx="3"/>
            <a:endCxn id="21" idx="1"/>
          </p:cNvCxnSpPr>
          <p:nvPr/>
        </p:nvCxnSpPr>
        <p:spPr>
          <a:xfrm flipV="1">
            <a:off x="7565415" y="5273574"/>
            <a:ext cx="192391" cy="174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endCxn id="33" idx="0"/>
          </p:cNvCxnSpPr>
          <p:nvPr/>
        </p:nvCxnSpPr>
        <p:spPr>
          <a:xfrm flipV="1">
            <a:off x="7423824" y="5676205"/>
            <a:ext cx="487064" cy="940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a:endCxn id="32" idx="3"/>
          </p:cNvCxnSpPr>
          <p:nvPr/>
        </p:nvCxnSpPr>
        <p:spPr>
          <a:xfrm flipH="1">
            <a:off x="7258724" y="5761335"/>
            <a:ext cx="1651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21" idx="2"/>
            <a:endCxn id="33" idx="0"/>
          </p:cNvCxnSpPr>
          <p:nvPr/>
        </p:nvCxnSpPr>
        <p:spPr>
          <a:xfrm flipH="1">
            <a:off x="7910888" y="5587303"/>
            <a:ext cx="39310" cy="889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33" idx="0"/>
          </p:cNvCxnSpPr>
          <p:nvPr/>
        </p:nvCxnSpPr>
        <p:spPr>
          <a:xfrm>
            <a:off x="7910888" y="5676205"/>
            <a:ext cx="568927" cy="940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795849" y="4798515"/>
            <a:ext cx="914400" cy="9144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999538" y="4676676"/>
            <a:ext cx="757537" cy="44449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5807146" y="4990405"/>
            <a:ext cx="274937" cy="44449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7210491" y="4571306"/>
            <a:ext cx="384783" cy="22720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21" idx="0"/>
          </p:cNvCxnSpPr>
          <p:nvPr/>
        </p:nvCxnSpPr>
        <p:spPr>
          <a:xfrm>
            <a:off x="7066332" y="4798515"/>
            <a:ext cx="883866" cy="1613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7950197" y="4571305"/>
            <a:ext cx="387386" cy="38853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28" idx="0"/>
          </p:cNvCxnSpPr>
          <p:nvPr/>
        </p:nvCxnSpPr>
        <p:spPr>
          <a:xfrm>
            <a:off x="7757806" y="4257576"/>
            <a:ext cx="724582" cy="3137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5807147" y="4362946"/>
            <a:ext cx="1210953" cy="14347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4874522" y="4362946"/>
            <a:ext cx="932625" cy="24367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4589862" y="4083052"/>
            <a:ext cx="569319" cy="34904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solidFill>
                  <a:srgbClr val="FF0000"/>
                </a:solidFill>
              </a:rPr>
              <a:t>C</a:t>
            </a:r>
            <a:endParaRPr lang="en-US" b="1" dirty="0">
              <a:solidFill>
                <a:srgbClr val="FF0000"/>
              </a:solidFill>
            </a:endParaRPr>
          </a:p>
        </p:txBody>
      </p:sp>
      <p:sp>
        <p:nvSpPr>
          <p:cNvPr id="64" name="Rectangle 63"/>
          <p:cNvSpPr/>
          <p:nvPr/>
        </p:nvSpPr>
        <p:spPr>
          <a:xfrm>
            <a:off x="5859832" y="4065192"/>
            <a:ext cx="704851" cy="26908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solidFill>
                  <a:srgbClr val="FF0000"/>
                </a:solidFill>
              </a:rPr>
              <a:t>Data</a:t>
            </a:r>
            <a:endParaRPr lang="en-US" b="1" dirty="0">
              <a:solidFill>
                <a:srgbClr val="FF0000"/>
              </a:solidFill>
            </a:endParaRPr>
          </a:p>
        </p:txBody>
      </p:sp>
      <p:cxnSp>
        <p:nvCxnSpPr>
          <p:cNvPr id="65" name="Straight Arrow Connector 64"/>
          <p:cNvCxnSpPr>
            <a:endCxn id="64" idx="1"/>
          </p:cNvCxnSpPr>
          <p:nvPr/>
        </p:nvCxnSpPr>
        <p:spPr>
          <a:xfrm>
            <a:off x="5159181" y="4199733"/>
            <a:ext cx="700651"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189612" y="5215730"/>
            <a:ext cx="1623515" cy="369332"/>
          </a:xfrm>
          <a:prstGeom prst="rect">
            <a:avLst/>
          </a:prstGeom>
          <a:noFill/>
        </p:spPr>
        <p:txBody>
          <a:bodyPr wrap="square" rtlCol="0">
            <a:spAutoFit/>
          </a:bodyPr>
          <a:lstStyle/>
          <a:p>
            <a:pPr marL="285750" indent="-285750">
              <a:buFont typeface="Arial" pitchFamily="34" charset="0"/>
              <a:buChar char="•"/>
            </a:pPr>
            <a:r>
              <a:rPr lang="en-US" b="1" dirty="0" smtClean="0">
                <a:solidFill>
                  <a:schemeClr val="accent5">
                    <a:lumMod val="75000"/>
                  </a:schemeClr>
                </a:solidFill>
              </a:rPr>
              <a:t>Bid()</a:t>
            </a:r>
            <a:endParaRPr lang="en-US" b="1" dirty="0">
              <a:solidFill>
                <a:schemeClr val="accent5">
                  <a:lumMod val="75000"/>
                </a:schemeClr>
              </a:solidFill>
            </a:endParaRPr>
          </a:p>
        </p:txBody>
      </p:sp>
      <p:sp>
        <p:nvSpPr>
          <p:cNvPr id="67" name="TextBox 66"/>
          <p:cNvSpPr txBox="1"/>
          <p:nvPr/>
        </p:nvSpPr>
        <p:spPr>
          <a:xfrm>
            <a:off x="4078202" y="2169031"/>
            <a:ext cx="2525263" cy="707886"/>
          </a:xfrm>
          <a:prstGeom prst="rect">
            <a:avLst/>
          </a:prstGeom>
          <a:noFill/>
        </p:spPr>
        <p:txBody>
          <a:bodyPr wrap="square" rtlCol="0">
            <a:spAutoFit/>
          </a:bodyPr>
          <a:lstStyle/>
          <a:p>
            <a:pPr marL="285750" indent="-285750">
              <a:buFont typeface="Arial" pitchFamily="34" charset="0"/>
              <a:buChar char="•"/>
            </a:pPr>
            <a:r>
              <a:rPr lang="en-US" sz="2000" b="1" dirty="0" smtClean="0">
                <a:solidFill>
                  <a:schemeClr val="accent5">
                    <a:lumMod val="75000"/>
                  </a:schemeClr>
                </a:solidFill>
              </a:rPr>
              <a:t>Event : </a:t>
            </a:r>
            <a:r>
              <a:rPr lang="en-US" sz="2000" b="1" dirty="0" err="1" smtClean="0">
                <a:solidFill>
                  <a:schemeClr val="accent5">
                    <a:lumMod val="75000"/>
                  </a:schemeClr>
                </a:solidFill>
              </a:rPr>
              <a:t>BidReceived</a:t>
            </a:r>
            <a:r>
              <a:rPr lang="en-US" sz="2000" b="1" dirty="0" smtClean="0">
                <a:solidFill>
                  <a:schemeClr val="accent5">
                    <a:lumMod val="75000"/>
                  </a:schemeClr>
                </a:solidFill>
              </a:rPr>
              <a:t>()</a:t>
            </a:r>
            <a:endParaRPr lang="en-US" sz="2000" b="1" dirty="0">
              <a:solidFill>
                <a:schemeClr val="accent5">
                  <a:lumMod val="75000"/>
                </a:schemeClr>
              </a:solidFill>
            </a:endParaRPr>
          </a:p>
        </p:txBody>
      </p:sp>
      <p:sp>
        <p:nvSpPr>
          <p:cNvPr id="68" name="TextBox 67"/>
          <p:cNvSpPr txBox="1"/>
          <p:nvPr/>
        </p:nvSpPr>
        <p:spPr>
          <a:xfrm>
            <a:off x="6463064" y="3215132"/>
            <a:ext cx="2376135" cy="707886"/>
          </a:xfrm>
          <a:prstGeom prst="rect">
            <a:avLst/>
          </a:prstGeom>
          <a:noFill/>
        </p:spPr>
        <p:txBody>
          <a:bodyPr wrap="square" rtlCol="0">
            <a:spAutoFit/>
          </a:bodyPr>
          <a:lstStyle/>
          <a:p>
            <a:pPr marL="285750" indent="-285750">
              <a:buFont typeface="Arial" pitchFamily="34" charset="0"/>
              <a:buChar char="•"/>
            </a:pPr>
            <a:r>
              <a:rPr lang="en-US" sz="2000" b="1" dirty="0" smtClean="0">
                <a:solidFill>
                  <a:schemeClr val="accent5">
                    <a:lumMod val="75000"/>
                  </a:schemeClr>
                </a:solidFill>
              </a:rPr>
              <a:t>Event : </a:t>
            </a:r>
            <a:r>
              <a:rPr lang="en-US" sz="2000" b="1" dirty="0" err="1" smtClean="0">
                <a:solidFill>
                  <a:schemeClr val="accent5">
                    <a:lumMod val="75000"/>
                  </a:schemeClr>
                </a:solidFill>
              </a:rPr>
              <a:t>WithdrawFunds</a:t>
            </a:r>
            <a:r>
              <a:rPr lang="en-US" sz="2000" b="1" dirty="0" smtClean="0">
                <a:solidFill>
                  <a:schemeClr val="accent5">
                    <a:lumMod val="75000"/>
                  </a:schemeClr>
                </a:solidFill>
              </a:rPr>
              <a:t>()</a:t>
            </a:r>
            <a:endParaRPr lang="en-US" sz="2000" b="1" dirty="0">
              <a:solidFill>
                <a:schemeClr val="accent5">
                  <a:lumMod val="75000"/>
                </a:schemeClr>
              </a:solidFill>
            </a:endParaRPr>
          </a:p>
        </p:txBody>
      </p:sp>
      <p:cxnSp>
        <p:nvCxnSpPr>
          <p:cNvPr id="70" name="Elbow Connector 69"/>
          <p:cNvCxnSpPr/>
          <p:nvPr/>
        </p:nvCxnSpPr>
        <p:spPr>
          <a:xfrm rot="16200000" flipH="1">
            <a:off x="2302924" y="3512533"/>
            <a:ext cx="2097932" cy="2417531"/>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rot="5400000" flipH="1" flipV="1">
            <a:off x="3719623" y="2239521"/>
            <a:ext cx="3415178" cy="2147993"/>
          </a:xfrm>
          <a:prstGeom prst="bentConnector3">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rot="10800000" flipV="1">
            <a:off x="1827005" y="1538230"/>
            <a:ext cx="5052420" cy="887467"/>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2361012" y="1651497"/>
            <a:ext cx="2525263" cy="400110"/>
          </a:xfrm>
          <a:prstGeom prst="rect">
            <a:avLst/>
          </a:prstGeom>
          <a:noFill/>
        </p:spPr>
        <p:txBody>
          <a:bodyPr wrap="square" rtlCol="0">
            <a:spAutoFit/>
          </a:bodyPr>
          <a:lstStyle/>
          <a:p>
            <a:pPr marL="285750" indent="-285750">
              <a:buFont typeface="Arial" pitchFamily="34" charset="0"/>
              <a:buChar char="•"/>
            </a:pPr>
            <a:r>
              <a:rPr lang="en-US" sz="2000" b="1" dirty="0" smtClean="0">
                <a:solidFill>
                  <a:schemeClr val="accent5">
                    <a:lumMod val="75000"/>
                  </a:schemeClr>
                </a:solidFill>
              </a:rPr>
              <a:t>Ship Good</a:t>
            </a:r>
            <a:endParaRPr lang="en-US" sz="2000" b="1" dirty="0">
              <a:solidFill>
                <a:schemeClr val="accent5">
                  <a:lumMod val="75000"/>
                </a:schemeClr>
              </a:solidFill>
            </a:endParaRPr>
          </a:p>
        </p:txBody>
      </p:sp>
      <p:cxnSp>
        <p:nvCxnSpPr>
          <p:cNvPr id="79" name="Elbow Connector 78"/>
          <p:cNvCxnSpPr>
            <a:stCxn id="17" idx="3"/>
          </p:cNvCxnSpPr>
          <p:nvPr/>
        </p:nvCxnSpPr>
        <p:spPr>
          <a:xfrm>
            <a:off x="8584236" y="2023498"/>
            <a:ext cx="90543" cy="2005478"/>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80" name="Picture 7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93547" y="666041"/>
            <a:ext cx="611982" cy="611982"/>
          </a:xfrm>
          <a:prstGeom prst="rect">
            <a:avLst/>
          </a:prstGeom>
        </p:spPr>
      </p:pic>
      <p:sp>
        <p:nvSpPr>
          <p:cNvPr id="2" name="Date Placeholder 1"/>
          <p:cNvSpPr>
            <a:spLocks noGrp="1"/>
          </p:cNvSpPr>
          <p:nvPr>
            <p:ph type="dt" sz="half" idx="10"/>
          </p:nvPr>
        </p:nvSpPr>
        <p:spPr/>
        <p:txBody>
          <a:bodyPr/>
          <a:lstStyle/>
          <a:p>
            <a:fld id="{DA5897B8-0980-4A51-93E8-882217CFDFB9}" type="datetime1">
              <a:rPr lang="en-US" smtClean="0"/>
              <a:t>2/9/2019</a:t>
            </a:fld>
            <a:endParaRPr lang="en-US"/>
          </a:p>
        </p:txBody>
      </p:sp>
      <p:sp>
        <p:nvSpPr>
          <p:cNvPr id="3" name="Footer Placeholder 2"/>
          <p:cNvSpPr>
            <a:spLocks noGrp="1"/>
          </p:cNvSpPr>
          <p:nvPr>
            <p:ph type="ftr" sz="quarter" idx="11"/>
          </p:nvPr>
        </p:nvSpPr>
        <p:spPr/>
        <p:txBody>
          <a:bodyPr/>
          <a:lstStyle/>
          <a:p>
            <a:r>
              <a:rPr lang="en-US" smtClean="0"/>
              <a:t>www.technotips.co.in</a:t>
            </a:r>
            <a:endParaRPr lang="en-US"/>
          </a:p>
        </p:txBody>
      </p:sp>
      <p:sp>
        <p:nvSpPr>
          <p:cNvPr id="7" name="Slide Number Placeholder 6"/>
          <p:cNvSpPr>
            <a:spLocks noGrp="1"/>
          </p:cNvSpPr>
          <p:nvPr>
            <p:ph type="sldNum" sz="quarter" idx="12"/>
          </p:nvPr>
        </p:nvSpPr>
        <p:spPr/>
        <p:txBody>
          <a:bodyPr/>
          <a:lstStyle/>
          <a:p>
            <a:fld id="{4375DED0-DA1F-49B1-9339-1288C04B5D0C}" type="slidenum">
              <a:rPr lang="en-US" smtClean="0"/>
              <a:t>33</a:t>
            </a:fld>
            <a:endParaRPr lang="en-US"/>
          </a:p>
        </p:txBody>
      </p:sp>
    </p:spTree>
    <p:extLst>
      <p:ext uri="{BB962C8B-B14F-4D97-AF65-F5344CB8AC3E}">
        <p14:creationId xmlns:p14="http://schemas.microsoft.com/office/powerpoint/2010/main" val="39112186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785" y="1525587"/>
            <a:ext cx="1952128" cy="1638300"/>
          </a:xfrm>
        </p:spPr>
      </p:pic>
      <p:sp>
        <p:nvSpPr>
          <p:cNvPr id="2" name="Title 1"/>
          <p:cNvSpPr>
            <a:spLocks noGrp="1"/>
          </p:cNvSpPr>
          <p:nvPr>
            <p:ph type="title"/>
          </p:nvPr>
        </p:nvSpPr>
        <p:spPr/>
        <p:txBody>
          <a:bodyPr/>
          <a:lstStyle/>
          <a:p>
            <a:endParaRPr lang="en-US"/>
          </a:p>
        </p:txBody>
      </p:sp>
      <p:sp>
        <p:nvSpPr>
          <p:cNvPr id="4" name="Rectangle 3"/>
          <p:cNvSpPr/>
          <p:nvPr/>
        </p:nvSpPr>
        <p:spPr>
          <a:xfrm>
            <a:off x="0" y="0"/>
            <a:ext cx="3001370" cy="533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solidFill>
                  <a:schemeClr val="bg1"/>
                </a:solidFill>
              </a:rPr>
              <a:t>DAPP Technology Stack</a:t>
            </a:r>
            <a:endParaRPr lang="en-US" dirty="0">
              <a:solidFill>
                <a:schemeClr val="bg1"/>
              </a:solidFill>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2051" y="3418558"/>
            <a:ext cx="990599" cy="33275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1643" y="1759652"/>
            <a:ext cx="1046957" cy="1046957"/>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36964" y="4643437"/>
            <a:ext cx="1524621" cy="1055941"/>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86787" y="1449546"/>
            <a:ext cx="914400" cy="1674564"/>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81450" y="4935476"/>
            <a:ext cx="1009650" cy="498515"/>
          </a:xfrm>
          <a:prstGeom prst="rect">
            <a:avLst/>
          </a:prstGeom>
        </p:spPr>
      </p:pic>
      <p:pic>
        <p:nvPicPr>
          <p:cNvPr id="13" name="Pictur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875738" y="3952874"/>
            <a:ext cx="990193" cy="685800"/>
          </a:xfrm>
          <a:prstGeom prst="rect">
            <a:avLst/>
          </a:prstGeom>
        </p:spPr>
      </p:pic>
      <p:cxnSp>
        <p:nvCxnSpPr>
          <p:cNvPr id="15" name="Straight Connector 14"/>
          <p:cNvCxnSpPr/>
          <p:nvPr/>
        </p:nvCxnSpPr>
        <p:spPr>
          <a:xfrm>
            <a:off x="5334000" y="1524000"/>
            <a:ext cx="0" cy="4648200"/>
          </a:xfrm>
          <a:prstGeom prst="line">
            <a:avLst/>
          </a:prstGeom>
          <a:ln w="57150">
            <a:prstDash val="lgDash"/>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486275" y="2425609"/>
            <a:ext cx="1508125" cy="736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95800" y="2425609"/>
            <a:ext cx="1676400" cy="679541"/>
          </a:xfrm>
          <a:prstGeom prst="rect">
            <a:avLst/>
          </a:prstGeom>
        </p:spPr>
      </p:pic>
      <p:sp>
        <p:nvSpPr>
          <p:cNvPr id="18" name="TextBox 17"/>
          <p:cNvSpPr txBox="1"/>
          <p:nvPr/>
        </p:nvSpPr>
        <p:spPr>
          <a:xfrm>
            <a:off x="7010400" y="3468686"/>
            <a:ext cx="1066800" cy="369332"/>
          </a:xfrm>
          <a:prstGeom prst="rect">
            <a:avLst/>
          </a:prstGeom>
          <a:noFill/>
        </p:spPr>
        <p:txBody>
          <a:bodyPr wrap="square" rtlCol="0">
            <a:spAutoFit/>
          </a:bodyPr>
          <a:lstStyle/>
          <a:p>
            <a:r>
              <a:rPr lang="en-US" dirty="0" smtClean="0"/>
              <a:t>Serpent</a:t>
            </a:r>
            <a:endParaRPr lang="en-US" dirty="0"/>
          </a:p>
        </p:txBody>
      </p:sp>
      <p:sp>
        <p:nvSpPr>
          <p:cNvPr id="3" name="Date Placeholder 2"/>
          <p:cNvSpPr>
            <a:spLocks noGrp="1"/>
          </p:cNvSpPr>
          <p:nvPr>
            <p:ph type="dt" sz="half" idx="10"/>
          </p:nvPr>
        </p:nvSpPr>
        <p:spPr/>
        <p:txBody>
          <a:bodyPr/>
          <a:lstStyle/>
          <a:p>
            <a:fld id="{61308F51-47CD-4FBB-B82D-898FFF769EFE}" type="datetime1">
              <a:rPr lang="en-US" smtClean="0"/>
              <a:t>2/9/2019</a:t>
            </a:fld>
            <a:endParaRPr lang="en-US"/>
          </a:p>
        </p:txBody>
      </p:sp>
      <p:sp>
        <p:nvSpPr>
          <p:cNvPr id="7" name="Footer Placeholder 6"/>
          <p:cNvSpPr>
            <a:spLocks noGrp="1"/>
          </p:cNvSpPr>
          <p:nvPr>
            <p:ph type="ftr" sz="quarter" idx="11"/>
          </p:nvPr>
        </p:nvSpPr>
        <p:spPr/>
        <p:txBody>
          <a:bodyPr/>
          <a:lstStyle/>
          <a:p>
            <a:r>
              <a:rPr lang="en-US" smtClean="0"/>
              <a:t>www.technotips.co.in</a:t>
            </a:r>
            <a:endParaRPr lang="en-US"/>
          </a:p>
        </p:txBody>
      </p:sp>
      <p:sp>
        <p:nvSpPr>
          <p:cNvPr id="14" name="Slide Number Placeholder 13"/>
          <p:cNvSpPr>
            <a:spLocks noGrp="1"/>
          </p:cNvSpPr>
          <p:nvPr>
            <p:ph type="sldNum" sz="quarter" idx="12"/>
          </p:nvPr>
        </p:nvSpPr>
        <p:spPr/>
        <p:txBody>
          <a:bodyPr/>
          <a:lstStyle/>
          <a:p>
            <a:fld id="{4375DED0-DA1F-49B1-9339-1288C04B5D0C}" type="slidenum">
              <a:rPr lang="en-US" smtClean="0"/>
              <a:t>34</a:t>
            </a:fld>
            <a:endParaRPr lang="en-US"/>
          </a:p>
        </p:txBody>
      </p:sp>
      <p:pic>
        <p:nvPicPr>
          <p:cNvPr id="19" name="Picture 1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3162301"/>
            <a:ext cx="3386787" cy="2963439"/>
          </a:xfrm>
          <a:prstGeom prst="rect">
            <a:avLst/>
          </a:prstGeom>
        </p:spPr>
      </p:pic>
    </p:spTree>
    <p:extLst>
      <p:ext uri="{BB962C8B-B14F-4D97-AF65-F5344CB8AC3E}">
        <p14:creationId xmlns:p14="http://schemas.microsoft.com/office/powerpoint/2010/main" val="42135794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305800" cy="5562600"/>
          </a:xfrm>
        </p:spPr>
        <p:txBody>
          <a:bodyPr/>
          <a:lstStyle/>
          <a:p>
            <a:r>
              <a:rPr lang="en-US" dirty="0" smtClean="0"/>
              <a:t>Ethereum(ETH) : Value Token (Ethers ) </a:t>
            </a:r>
          </a:p>
          <a:p>
            <a:r>
              <a:rPr lang="en-US" dirty="0" smtClean="0"/>
              <a:t>Denominations :</a:t>
            </a:r>
          </a:p>
          <a:p>
            <a:endParaRPr lang="en-US" dirty="0"/>
          </a:p>
        </p:txBody>
      </p:sp>
      <p:sp>
        <p:nvSpPr>
          <p:cNvPr id="4" name="Rectangle 3"/>
          <p:cNvSpPr/>
          <p:nvPr/>
        </p:nvSpPr>
        <p:spPr>
          <a:xfrm>
            <a:off x="0" y="0"/>
            <a:ext cx="3001370" cy="533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solidFill>
                  <a:schemeClr val="bg1"/>
                </a:solidFill>
              </a:rPr>
              <a:t>Ethers , Gas &amp;  EVM</a:t>
            </a:r>
            <a:endParaRPr lang="en-US" dirty="0">
              <a:solidFill>
                <a:schemeClr val="bg1"/>
              </a:solidFil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3422840"/>
              </p:ext>
            </p:extLst>
          </p:nvPr>
        </p:nvGraphicFramePr>
        <p:xfrm>
          <a:off x="838200" y="2819400"/>
          <a:ext cx="6034472" cy="1905000"/>
        </p:xfrm>
        <a:graphic>
          <a:graphicData uri="http://schemas.openxmlformats.org/presentationml/2006/ole">
            <mc:AlternateContent xmlns:mc="http://schemas.openxmlformats.org/markup-compatibility/2006">
              <mc:Choice xmlns:v="urn:schemas-microsoft-com:vml" Requires="v">
                <p:oleObj spid="_x0000_s9243" name="Worksheet" r:id="rId4" imgW="4857856" imgH="1533493" progId="Excel.Sheet.12">
                  <p:embed/>
                </p:oleObj>
              </mc:Choice>
              <mc:Fallback>
                <p:oleObj name="Worksheet" r:id="rId4" imgW="4857856" imgH="1533493" progId="Excel.Sheet.12">
                  <p:embed/>
                  <p:pic>
                    <p:nvPicPr>
                      <p:cNvPr id="0" name=""/>
                      <p:cNvPicPr/>
                      <p:nvPr/>
                    </p:nvPicPr>
                    <p:blipFill>
                      <a:blip r:embed="rId5"/>
                      <a:stretch>
                        <a:fillRect/>
                      </a:stretch>
                    </p:blipFill>
                    <p:spPr>
                      <a:xfrm>
                        <a:off x="838200" y="2819400"/>
                        <a:ext cx="6034472" cy="1905000"/>
                      </a:xfrm>
                      <a:prstGeom prst="rect">
                        <a:avLst/>
                      </a:prstGeom>
                    </p:spPr>
                  </p:pic>
                </p:oleObj>
              </mc:Fallback>
            </mc:AlternateContent>
          </a:graphicData>
        </a:graphic>
      </p:graphicFrame>
      <p:sp>
        <p:nvSpPr>
          <p:cNvPr id="5" name="Date Placeholder 4"/>
          <p:cNvSpPr>
            <a:spLocks noGrp="1"/>
          </p:cNvSpPr>
          <p:nvPr>
            <p:ph type="dt" sz="half" idx="10"/>
          </p:nvPr>
        </p:nvSpPr>
        <p:spPr/>
        <p:txBody>
          <a:bodyPr/>
          <a:lstStyle/>
          <a:p>
            <a:fld id="{E8CAAE77-BA1B-48B2-9298-DD21A36263A1}" type="datetime1">
              <a:rPr lang="en-US" smtClean="0"/>
              <a:t>2/9/2019</a:t>
            </a:fld>
            <a:endParaRPr lang="en-US"/>
          </a:p>
        </p:txBody>
      </p:sp>
      <p:sp>
        <p:nvSpPr>
          <p:cNvPr id="7" name="Footer Placeholder 6"/>
          <p:cNvSpPr>
            <a:spLocks noGrp="1"/>
          </p:cNvSpPr>
          <p:nvPr>
            <p:ph type="ftr" sz="quarter" idx="11"/>
          </p:nvPr>
        </p:nvSpPr>
        <p:spPr/>
        <p:txBody>
          <a:bodyPr/>
          <a:lstStyle/>
          <a:p>
            <a:r>
              <a:rPr lang="en-US" smtClean="0"/>
              <a:t>www.technotips.co.in</a:t>
            </a:r>
            <a:endParaRPr lang="en-US"/>
          </a:p>
        </p:txBody>
      </p:sp>
      <p:sp>
        <p:nvSpPr>
          <p:cNvPr id="8" name="Slide Number Placeholder 7"/>
          <p:cNvSpPr>
            <a:spLocks noGrp="1"/>
          </p:cNvSpPr>
          <p:nvPr>
            <p:ph type="sldNum" sz="quarter" idx="12"/>
          </p:nvPr>
        </p:nvSpPr>
        <p:spPr/>
        <p:txBody>
          <a:bodyPr/>
          <a:lstStyle/>
          <a:p>
            <a:fld id="{4375DED0-DA1F-49B1-9339-1288C04B5D0C}" type="slidenum">
              <a:rPr lang="en-US" smtClean="0"/>
              <a:t>35</a:t>
            </a:fld>
            <a:endParaRPr lang="en-US"/>
          </a:p>
        </p:txBody>
      </p:sp>
    </p:spTree>
    <p:extLst>
      <p:ext uri="{BB962C8B-B14F-4D97-AF65-F5344CB8AC3E}">
        <p14:creationId xmlns:p14="http://schemas.microsoft.com/office/powerpoint/2010/main" val="13005719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245291"/>
          </a:xfrm>
        </p:spPr>
        <p:txBody>
          <a:bodyPr>
            <a:normAutofit/>
          </a:bodyPr>
          <a:lstStyle/>
          <a:p>
            <a:r>
              <a:rPr lang="en-US" dirty="0" smtClean="0"/>
              <a:t>Ether Creation </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endParaRPr lang="en-US" dirty="0" smtClean="0"/>
          </a:p>
          <a:p>
            <a:endParaRPr lang="en-US" dirty="0"/>
          </a:p>
          <a:p>
            <a:r>
              <a:rPr lang="en-US" dirty="0" smtClean="0"/>
              <a:t>Contract Invocation – users pay ethers </a:t>
            </a:r>
          </a:p>
          <a:p>
            <a:endParaRPr lang="en-US" dirty="0"/>
          </a:p>
          <a:p>
            <a:r>
              <a:rPr lang="en-US" dirty="0" smtClean="0"/>
              <a:t>Incentive for miners</a:t>
            </a:r>
            <a:endParaRPr lang="en-US" dirty="0"/>
          </a:p>
        </p:txBody>
      </p:sp>
      <p:sp>
        <p:nvSpPr>
          <p:cNvPr id="4" name="Rectangle 3"/>
          <p:cNvSpPr/>
          <p:nvPr/>
        </p:nvSpPr>
        <p:spPr>
          <a:xfrm>
            <a:off x="0" y="12700"/>
            <a:ext cx="3001370" cy="533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solidFill>
                  <a:schemeClr val="bg1"/>
                </a:solidFill>
              </a:rPr>
              <a:t>Ethers Supply</a:t>
            </a:r>
            <a:endParaRPr lang="en-US" dirty="0">
              <a:solidFill>
                <a:schemeClr val="bg1"/>
              </a:solidFill>
            </a:endParaRPr>
          </a:p>
        </p:txBody>
      </p:sp>
      <p:sp>
        <p:nvSpPr>
          <p:cNvPr id="5" name="TextBox 4"/>
          <p:cNvSpPr txBox="1"/>
          <p:nvPr/>
        </p:nvSpPr>
        <p:spPr>
          <a:xfrm>
            <a:off x="990600" y="1219200"/>
            <a:ext cx="4823915" cy="381000"/>
          </a:xfrm>
          <a:prstGeom prst="rect">
            <a:avLst/>
          </a:prstGeom>
          <a:noFill/>
        </p:spPr>
        <p:txBody>
          <a:bodyPr wrap="square" rtlCol="0">
            <a:spAutoFit/>
          </a:bodyPr>
          <a:lstStyle/>
          <a:p>
            <a:pPr marL="285750" indent="-285750">
              <a:buFont typeface="Arial" pitchFamily="34" charset="0"/>
              <a:buChar char="•"/>
            </a:pPr>
            <a:r>
              <a:rPr lang="en-US" dirty="0" smtClean="0"/>
              <a:t>Presale (2014) : 60 Million </a:t>
            </a:r>
            <a:endParaRPr lang="en-US" dirty="0"/>
          </a:p>
        </p:txBody>
      </p:sp>
      <p:sp>
        <p:nvSpPr>
          <p:cNvPr id="6" name="TextBox 5"/>
          <p:cNvSpPr txBox="1"/>
          <p:nvPr/>
        </p:nvSpPr>
        <p:spPr>
          <a:xfrm>
            <a:off x="1003300" y="1752600"/>
            <a:ext cx="4823915" cy="369332"/>
          </a:xfrm>
          <a:prstGeom prst="rect">
            <a:avLst/>
          </a:prstGeom>
          <a:noFill/>
        </p:spPr>
        <p:txBody>
          <a:bodyPr wrap="square" rtlCol="0">
            <a:spAutoFit/>
          </a:bodyPr>
          <a:lstStyle/>
          <a:p>
            <a:pPr marL="285750" indent="-285750">
              <a:buFont typeface="Arial" pitchFamily="34" charset="0"/>
              <a:buChar char="•"/>
            </a:pPr>
            <a:r>
              <a:rPr lang="en-US" dirty="0" smtClean="0"/>
              <a:t>12 Million created to fund development</a:t>
            </a:r>
            <a:endParaRPr lang="en-US" dirty="0"/>
          </a:p>
        </p:txBody>
      </p:sp>
      <p:sp>
        <p:nvSpPr>
          <p:cNvPr id="7" name="TextBox 6"/>
          <p:cNvSpPr txBox="1"/>
          <p:nvPr/>
        </p:nvSpPr>
        <p:spPr>
          <a:xfrm>
            <a:off x="1016000" y="3124200"/>
            <a:ext cx="6944815" cy="646331"/>
          </a:xfrm>
          <a:prstGeom prst="rect">
            <a:avLst/>
          </a:prstGeom>
          <a:noFill/>
        </p:spPr>
        <p:txBody>
          <a:bodyPr wrap="square" rtlCol="0">
            <a:spAutoFit/>
          </a:bodyPr>
          <a:lstStyle/>
          <a:p>
            <a:pPr marL="285750" indent="-285750">
              <a:buFont typeface="Arial" pitchFamily="34" charset="0"/>
              <a:buChar char="•"/>
            </a:pPr>
            <a:r>
              <a:rPr lang="en-US" dirty="0" smtClean="0"/>
              <a:t>3 Ethers created as reward for every block ; roughly ~ 14 seconds</a:t>
            </a:r>
            <a:endParaRPr lang="en-US" dirty="0"/>
          </a:p>
        </p:txBody>
      </p:sp>
      <p:sp>
        <p:nvSpPr>
          <p:cNvPr id="8" name="TextBox 7"/>
          <p:cNvSpPr txBox="1"/>
          <p:nvPr/>
        </p:nvSpPr>
        <p:spPr>
          <a:xfrm>
            <a:off x="977900" y="2438400"/>
            <a:ext cx="6944815" cy="369332"/>
          </a:xfrm>
          <a:prstGeom prst="rect">
            <a:avLst/>
          </a:prstGeom>
          <a:noFill/>
        </p:spPr>
        <p:txBody>
          <a:bodyPr wrap="square" rtlCol="0">
            <a:spAutoFit/>
          </a:bodyPr>
          <a:lstStyle/>
          <a:p>
            <a:pPr marL="285750" indent="-285750">
              <a:buFont typeface="Arial" pitchFamily="34" charset="0"/>
              <a:buChar char="•"/>
            </a:pPr>
            <a:r>
              <a:rPr lang="en-US" dirty="0" smtClean="0"/>
              <a:t>Sometimes 2-3 Ethers for non-wining miners (Uncle Rewards)</a:t>
            </a:r>
            <a:endParaRPr lang="en-US" dirty="0"/>
          </a:p>
        </p:txBody>
      </p:sp>
      <p:sp>
        <p:nvSpPr>
          <p:cNvPr id="2" name="Date Placeholder 1"/>
          <p:cNvSpPr>
            <a:spLocks noGrp="1"/>
          </p:cNvSpPr>
          <p:nvPr>
            <p:ph type="dt" sz="half" idx="10"/>
          </p:nvPr>
        </p:nvSpPr>
        <p:spPr/>
        <p:txBody>
          <a:bodyPr/>
          <a:lstStyle/>
          <a:p>
            <a:fld id="{563F8374-ACDF-4CAB-B75A-D0646674CE5B}" type="datetime1">
              <a:rPr lang="en-US" smtClean="0"/>
              <a:t>2/9/2019</a:t>
            </a:fld>
            <a:endParaRPr lang="en-US"/>
          </a:p>
        </p:txBody>
      </p:sp>
      <p:sp>
        <p:nvSpPr>
          <p:cNvPr id="9" name="Footer Placeholder 8"/>
          <p:cNvSpPr>
            <a:spLocks noGrp="1"/>
          </p:cNvSpPr>
          <p:nvPr>
            <p:ph type="ftr" sz="quarter" idx="11"/>
          </p:nvPr>
        </p:nvSpPr>
        <p:spPr/>
        <p:txBody>
          <a:bodyPr/>
          <a:lstStyle/>
          <a:p>
            <a:r>
              <a:rPr lang="en-US" smtClean="0"/>
              <a:t>www.technotips.co.in</a:t>
            </a:r>
            <a:endParaRPr lang="en-US"/>
          </a:p>
        </p:txBody>
      </p:sp>
      <p:sp>
        <p:nvSpPr>
          <p:cNvPr id="10" name="Slide Number Placeholder 9"/>
          <p:cNvSpPr>
            <a:spLocks noGrp="1"/>
          </p:cNvSpPr>
          <p:nvPr>
            <p:ph type="sldNum" sz="quarter" idx="12"/>
          </p:nvPr>
        </p:nvSpPr>
        <p:spPr/>
        <p:txBody>
          <a:bodyPr/>
          <a:lstStyle/>
          <a:p>
            <a:fld id="{4375DED0-DA1F-49B1-9339-1288C04B5D0C}" type="slidenum">
              <a:rPr lang="en-US" smtClean="0"/>
              <a:t>36</a:t>
            </a:fld>
            <a:endParaRPr lang="en-US"/>
          </a:p>
        </p:txBody>
      </p:sp>
    </p:spTree>
    <p:extLst>
      <p:ext uri="{BB962C8B-B14F-4D97-AF65-F5344CB8AC3E}">
        <p14:creationId xmlns:p14="http://schemas.microsoft.com/office/powerpoint/2010/main" val="16469722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11200"/>
            <a:ext cx="8229600" cy="5994400"/>
          </a:xfrm>
        </p:spPr>
        <p:txBody>
          <a:bodyPr>
            <a:normAutofit/>
          </a:bodyPr>
          <a:lstStyle/>
          <a:p>
            <a:r>
              <a:rPr lang="en-US" dirty="0" smtClean="0"/>
              <a:t>A software that can execute </a:t>
            </a:r>
            <a:r>
              <a:rPr lang="en-US" dirty="0"/>
              <a:t>E</a:t>
            </a:r>
            <a:r>
              <a:rPr lang="en-US" dirty="0" smtClean="0"/>
              <a:t>thereum </a:t>
            </a:r>
            <a:r>
              <a:rPr lang="en-US" dirty="0" err="1" smtClean="0"/>
              <a:t>Bytecode</a:t>
            </a:r>
            <a:endParaRPr lang="en-US" dirty="0" smtClean="0"/>
          </a:p>
          <a:p>
            <a:pPr lvl="2"/>
            <a:r>
              <a:rPr lang="en-US" dirty="0" smtClean="0">
                <a:solidFill>
                  <a:schemeClr val="accent5">
                    <a:lumMod val="75000"/>
                  </a:schemeClr>
                </a:solidFill>
              </a:rPr>
              <a:t>Follows the EVM specifications (Ethereum Protocol)</a:t>
            </a:r>
          </a:p>
          <a:p>
            <a:pPr lvl="2"/>
            <a:r>
              <a:rPr lang="en-US" dirty="0" smtClean="0">
                <a:solidFill>
                  <a:schemeClr val="accent5">
                    <a:lumMod val="75000"/>
                  </a:schemeClr>
                </a:solidFill>
              </a:rPr>
              <a:t>Runs as a process on a computer /server</a:t>
            </a:r>
          </a:p>
          <a:p>
            <a:pPr lvl="2"/>
            <a:endParaRPr lang="en-US" dirty="0">
              <a:solidFill>
                <a:schemeClr val="accent5">
                  <a:lumMod val="75000"/>
                </a:schemeClr>
              </a:solidFill>
            </a:endParaRPr>
          </a:p>
          <a:p>
            <a:pPr lvl="2"/>
            <a:endParaRPr lang="en-US" dirty="0" smtClean="0">
              <a:solidFill>
                <a:schemeClr val="accent5">
                  <a:lumMod val="75000"/>
                </a:schemeClr>
              </a:solidFill>
            </a:endParaRPr>
          </a:p>
          <a:p>
            <a:pPr lvl="2"/>
            <a:endParaRPr lang="en-US" dirty="0">
              <a:solidFill>
                <a:schemeClr val="accent5">
                  <a:lumMod val="75000"/>
                </a:schemeClr>
              </a:solidFill>
            </a:endParaRPr>
          </a:p>
          <a:p>
            <a:pPr lvl="2"/>
            <a:endParaRPr lang="en-US" dirty="0" smtClean="0">
              <a:solidFill>
                <a:schemeClr val="accent5">
                  <a:lumMod val="75000"/>
                </a:schemeClr>
              </a:solidFill>
            </a:endParaRPr>
          </a:p>
          <a:p>
            <a:pPr lvl="2"/>
            <a:endParaRPr lang="en-US" dirty="0">
              <a:solidFill>
                <a:schemeClr val="accent5">
                  <a:lumMod val="75000"/>
                </a:schemeClr>
              </a:solidFill>
            </a:endParaRPr>
          </a:p>
          <a:p>
            <a:pPr lvl="2"/>
            <a:endParaRPr lang="en-US" dirty="0" smtClean="0">
              <a:solidFill>
                <a:schemeClr val="accent5">
                  <a:lumMod val="75000"/>
                </a:schemeClr>
              </a:solidFill>
            </a:endParaRPr>
          </a:p>
          <a:p>
            <a:pPr lvl="2"/>
            <a:r>
              <a:rPr lang="en-US" dirty="0" smtClean="0">
                <a:solidFill>
                  <a:schemeClr val="accent5">
                    <a:lumMod val="75000"/>
                  </a:schemeClr>
                </a:solidFill>
              </a:rPr>
              <a:t>EVM implemented in multiple languages C++, Python , Java , </a:t>
            </a:r>
            <a:r>
              <a:rPr lang="en-US" dirty="0" err="1" smtClean="0">
                <a:solidFill>
                  <a:schemeClr val="accent5">
                    <a:lumMod val="75000"/>
                  </a:schemeClr>
                </a:solidFill>
              </a:rPr>
              <a:t>Javascripts</a:t>
            </a:r>
            <a:r>
              <a:rPr lang="en-US" dirty="0" smtClean="0">
                <a:solidFill>
                  <a:schemeClr val="accent5">
                    <a:lumMod val="75000"/>
                  </a:schemeClr>
                </a:solidFill>
              </a:rPr>
              <a:t> and Go. Go is widely used EVM language.</a:t>
            </a:r>
          </a:p>
          <a:p>
            <a:pPr lvl="2"/>
            <a:endParaRPr lang="en-US" dirty="0">
              <a:solidFill>
                <a:schemeClr val="accent5">
                  <a:lumMod val="75000"/>
                </a:schemeClr>
              </a:solidFill>
            </a:endParaRPr>
          </a:p>
          <a:p>
            <a:pPr lvl="2"/>
            <a:endParaRPr lang="en-US" dirty="0">
              <a:solidFill>
                <a:schemeClr val="accent5">
                  <a:lumMod val="75000"/>
                </a:schemeClr>
              </a:solidFill>
            </a:endParaRPr>
          </a:p>
        </p:txBody>
      </p:sp>
      <p:sp>
        <p:nvSpPr>
          <p:cNvPr id="4" name="Rectangle 3"/>
          <p:cNvSpPr/>
          <p:nvPr/>
        </p:nvSpPr>
        <p:spPr>
          <a:xfrm>
            <a:off x="0" y="12700"/>
            <a:ext cx="3001370" cy="533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solidFill>
                  <a:schemeClr val="bg1"/>
                </a:solidFill>
              </a:rPr>
              <a:t>EVM</a:t>
            </a:r>
            <a:endParaRPr lang="en-US" dirty="0">
              <a:solidFill>
                <a:schemeClr val="bg1"/>
              </a:solidFill>
            </a:endParaRPr>
          </a:p>
        </p:txBody>
      </p:sp>
      <p:sp>
        <p:nvSpPr>
          <p:cNvPr id="5" name="Rectangle 4"/>
          <p:cNvSpPr/>
          <p:nvPr/>
        </p:nvSpPr>
        <p:spPr>
          <a:xfrm>
            <a:off x="1449885" y="2425700"/>
            <a:ext cx="6553200" cy="1981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Rectangle 5"/>
          <p:cNvSpPr/>
          <p:nvPr/>
        </p:nvSpPr>
        <p:spPr>
          <a:xfrm>
            <a:off x="687885" y="2425700"/>
            <a:ext cx="762000" cy="1981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en-US" dirty="0" smtClean="0"/>
              <a:t>EVM</a:t>
            </a:r>
            <a:endParaRPr lang="en-US" dirty="0"/>
          </a:p>
        </p:txBody>
      </p:sp>
      <p:sp>
        <p:nvSpPr>
          <p:cNvPr id="7" name="Rounded Rectangle 6"/>
          <p:cNvSpPr/>
          <p:nvPr/>
        </p:nvSpPr>
        <p:spPr>
          <a:xfrm>
            <a:off x="1688058" y="2921000"/>
            <a:ext cx="1775916" cy="9144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Memory Area	</a:t>
            </a:r>
            <a:endParaRPr lang="en-US" dirty="0"/>
          </a:p>
        </p:txBody>
      </p:sp>
      <p:sp>
        <p:nvSpPr>
          <p:cNvPr id="8" name="Rounded Rectangle 7"/>
          <p:cNvSpPr/>
          <p:nvPr/>
        </p:nvSpPr>
        <p:spPr>
          <a:xfrm>
            <a:off x="3850185" y="2908300"/>
            <a:ext cx="1752600" cy="9017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Stack</a:t>
            </a:r>
            <a:endParaRPr lang="en-US" dirty="0"/>
          </a:p>
        </p:txBody>
      </p:sp>
      <p:sp>
        <p:nvSpPr>
          <p:cNvPr id="9" name="Rounded Rectangle 8"/>
          <p:cNvSpPr/>
          <p:nvPr/>
        </p:nvSpPr>
        <p:spPr>
          <a:xfrm>
            <a:off x="5867400" y="2921000"/>
            <a:ext cx="1828800" cy="9398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Execution Engine</a:t>
            </a:r>
            <a:endParaRPr lang="en-US" dirty="0"/>
          </a:p>
        </p:txBody>
      </p:sp>
      <p:sp>
        <p:nvSpPr>
          <p:cNvPr id="2" name="Date Placeholder 1"/>
          <p:cNvSpPr>
            <a:spLocks noGrp="1"/>
          </p:cNvSpPr>
          <p:nvPr>
            <p:ph type="dt" sz="half" idx="10"/>
          </p:nvPr>
        </p:nvSpPr>
        <p:spPr/>
        <p:txBody>
          <a:bodyPr/>
          <a:lstStyle/>
          <a:p>
            <a:fld id="{7020C151-343A-48EF-996A-CBFCF5A948FE}" type="datetime1">
              <a:rPr lang="en-US" smtClean="0"/>
              <a:t>2/9/2019</a:t>
            </a:fld>
            <a:endParaRPr lang="en-US"/>
          </a:p>
        </p:txBody>
      </p:sp>
      <p:sp>
        <p:nvSpPr>
          <p:cNvPr id="10" name="Footer Placeholder 9"/>
          <p:cNvSpPr>
            <a:spLocks noGrp="1"/>
          </p:cNvSpPr>
          <p:nvPr>
            <p:ph type="ftr" sz="quarter" idx="11"/>
          </p:nvPr>
        </p:nvSpPr>
        <p:spPr/>
        <p:txBody>
          <a:bodyPr/>
          <a:lstStyle/>
          <a:p>
            <a:r>
              <a:rPr lang="en-US" smtClean="0"/>
              <a:t>www.technotips.co.in</a:t>
            </a:r>
            <a:endParaRPr lang="en-US"/>
          </a:p>
        </p:txBody>
      </p:sp>
      <p:sp>
        <p:nvSpPr>
          <p:cNvPr id="11" name="Slide Number Placeholder 10"/>
          <p:cNvSpPr>
            <a:spLocks noGrp="1"/>
          </p:cNvSpPr>
          <p:nvPr>
            <p:ph type="sldNum" sz="quarter" idx="12"/>
          </p:nvPr>
        </p:nvSpPr>
        <p:spPr/>
        <p:txBody>
          <a:bodyPr/>
          <a:lstStyle/>
          <a:p>
            <a:fld id="{4375DED0-DA1F-49B1-9339-1288C04B5D0C}" type="slidenum">
              <a:rPr lang="en-US" smtClean="0"/>
              <a:t>37</a:t>
            </a:fld>
            <a:endParaRPr lang="en-US"/>
          </a:p>
        </p:txBody>
      </p:sp>
    </p:spTree>
    <p:extLst>
      <p:ext uri="{BB962C8B-B14F-4D97-AF65-F5344CB8AC3E}">
        <p14:creationId xmlns:p14="http://schemas.microsoft.com/office/powerpoint/2010/main" val="11140206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181599"/>
          </a:xfrm>
        </p:spPr>
        <p:txBody>
          <a:bodyPr/>
          <a:lstStyle/>
          <a:p>
            <a:r>
              <a:rPr lang="en-US" dirty="0" smtClean="0"/>
              <a:t>User invoking the transaction pays for the execution</a:t>
            </a:r>
          </a:p>
          <a:p>
            <a:endParaRPr lang="en-US" dirty="0"/>
          </a:p>
          <a:p>
            <a:endParaRPr lang="en-US" dirty="0" smtClean="0"/>
          </a:p>
          <a:p>
            <a:endParaRPr lang="en-US" dirty="0"/>
          </a:p>
          <a:p>
            <a:endParaRPr lang="en-US" dirty="0" smtClean="0"/>
          </a:p>
          <a:p>
            <a:endParaRPr lang="en-US" dirty="0"/>
          </a:p>
          <a:p>
            <a:r>
              <a:rPr lang="en-US" dirty="0" smtClean="0"/>
              <a:t>Gas is the unit in which EVM resources usage is measured.</a:t>
            </a:r>
            <a:endParaRPr lang="en-US" dirty="0"/>
          </a:p>
        </p:txBody>
      </p:sp>
      <p:sp>
        <p:nvSpPr>
          <p:cNvPr id="4" name="Rectangle 3"/>
          <p:cNvSpPr/>
          <p:nvPr/>
        </p:nvSpPr>
        <p:spPr>
          <a:xfrm>
            <a:off x="0" y="12700"/>
            <a:ext cx="3001370" cy="533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solidFill>
                  <a:schemeClr val="bg1"/>
                </a:solidFill>
              </a:rPr>
              <a:t>Gas</a:t>
            </a:r>
            <a:endParaRPr lang="en-US"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5" y="2304181"/>
            <a:ext cx="1431348" cy="14478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0" y="2133600"/>
            <a:ext cx="1219200" cy="1194816"/>
          </a:xfrm>
          <a:prstGeom prst="rect">
            <a:avLst/>
          </a:prstGeom>
        </p:spPr>
      </p:pic>
      <p:sp>
        <p:nvSpPr>
          <p:cNvPr id="7" name="TextBox 6"/>
          <p:cNvSpPr txBox="1"/>
          <p:nvPr/>
        </p:nvSpPr>
        <p:spPr>
          <a:xfrm>
            <a:off x="520700" y="4114800"/>
            <a:ext cx="2895600" cy="369332"/>
          </a:xfrm>
          <a:prstGeom prst="rect">
            <a:avLst/>
          </a:prstGeom>
          <a:noFill/>
        </p:spPr>
        <p:txBody>
          <a:bodyPr wrap="square" rtlCol="0">
            <a:spAutoFit/>
          </a:bodyPr>
          <a:lstStyle/>
          <a:p>
            <a:r>
              <a:rPr lang="en-US" dirty="0" smtClean="0"/>
              <a:t>Measures: KWH used</a:t>
            </a:r>
            <a:endParaRPr lang="en-US" dirty="0"/>
          </a:p>
        </p:txBody>
      </p:sp>
      <p:sp>
        <p:nvSpPr>
          <p:cNvPr id="8" name="TextBox 7"/>
          <p:cNvSpPr txBox="1"/>
          <p:nvPr/>
        </p:nvSpPr>
        <p:spPr>
          <a:xfrm>
            <a:off x="5257800" y="3830935"/>
            <a:ext cx="2895600" cy="646331"/>
          </a:xfrm>
          <a:prstGeom prst="rect">
            <a:avLst/>
          </a:prstGeom>
          <a:noFill/>
        </p:spPr>
        <p:txBody>
          <a:bodyPr wrap="square" rtlCol="0">
            <a:spAutoFit/>
          </a:bodyPr>
          <a:lstStyle/>
          <a:p>
            <a:r>
              <a:rPr lang="en-US" dirty="0" smtClean="0"/>
              <a:t>Measures: Gallons of water used</a:t>
            </a:r>
            <a:endParaRPr lang="en-US" dirty="0"/>
          </a:p>
        </p:txBody>
      </p:sp>
      <p:sp>
        <p:nvSpPr>
          <p:cNvPr id="2" name="Date Placeholder 1"/>
          <p:cNvSpPr>
            <a:spLocks noGrp="1"/>
          </p:cNvSpPr>
          <p:nvPr>
            <p:ph type="dt" sz="half" idx="10"/>
          </p:nvPr>
        </p:nvSpPr>
        <p:spPr/>
        <p:txBody>
          <a:bodyPr/>
          <a:lstStyle/>
          <a:p>
            <a:fld id="{6DC5778C-DAF0-4F96-9C90-5CAF9868A695}" type="datetime1">
              <a:rPr lang="en-US" smtClean="0"/>
              <a:t>2/9/2019</a:t>
            </a:fld>
            <a:endParaRPr lang="en-US"/>
          </a:p>
        </p:txBody>
      </p:sp>
      <p:sp>
        <p:nvSpPr>
          <p:cNvPr id="9" name="Footer Placeholder 8"/>
          <p:cNvSpPr>
            <a:spLocks noGrp="1"/>
          </p:cNvSpPr>
          <p:nvPr>
            <p:ph type="ftr" sz="quarter" idx="11"/>
          </p:nvPr>
        </p:nvSpPr>
        <p:spPr/>
        <p:txBody>
          <a:bodyPr/>
          <a:lstStyle/>
          <a:p>
            <a:r>
              <a:rPr lang="en-US" smtClean="0"/>
              <a:t>www.technotips.co.in</a:t>
            </a:r>
            <a:endParaRPr lang="en-US"/>
          </a:p>
        </p:txBody>
      </p:sp>
      <p:sp>
        <p:nvSpPr>
          <p:cNvPr id="10" name="Slide Number Placeholder 9"/>
          <p:cNvSpPr>
            <a:spLocks noGrp="1"/>
          </p:cNvSpPr>
          <p:nvPr>
            <p:ph type="sldNum" sz="quarter" idx="12"/>
          </p:nvPr>
        </p:nvSpPr>
        <p:spPr/>
        <p:txBody>
          <a:bodyPr/>
          <a:lstStyle/>
          <a:p>
            <a:fld id="{4375DED0-DA1F-49B1-9339-1288C04B5D0C}" type="slidenum">
              <a:rPr lang="en-US" smtClean="0"/>
              <a:t>38</a:t>
            </a:fld>
            <a:endParaRPr lang="en-US"/>
          </a:p>
        </p:txBody>
      </p:sp>
    </p:spTree>
    <p:extLst>
      <p:ext uri="{BB962C8B-B14F-4D97-AF65-F5344CB8AC3E}">
        <p14:creationId xmlns:p14="http://schemas.microsoft.com/office/powerpoint/2010/main" val="36300720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Content Placeholder 5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68922" y="2222102"/>
            <a:ext cx="1385888" cy="823913"/>
          </a:xfrm>
        </p:spPr>
      </p:pic>
      <p:sp>
        <p:nvSpPr>
          <p:cNvPr id="2" name="Title 1"/>
          <p:cNvSpPr>
            <a:spLocks noGrp="1"/>
          </p:cNvSpPr>
          <p:nvPr>
            <p:ph type="title"/>
          </p:nvPr>
        </p:nvSpPr>
        <p:spPr/>
        <p:txBody>
          <a:bodyPr/>
          <a:lstStyle/>
          <a:p>
            <a:endParaRPr lang="en-US"/>
          </a:p>
        </p:txBody>
      </p:sp>
      <p:sp>
        <p:nvSpPr>
          <p:cNvPr id="4" name="Rectangle 3"/>
          <p:cNvSpPr/>
          <p:nvPr/>
        </p:nvSpPr>
        <p:spPr>
          <a:xfrm>
            <a:off x="0" y="12700"/>
            <a:ext cx="3001370" cy="533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solidFill>
                  <a:schemeClr val="bg1"/>
                </a:solidFill>
              </a:rPr>
              <a:t>Gas Calculations</a:t>
            </a:r>
            <a:endParaRPr lang="en-US" dirty="0">
              <a:solidFill>
                <a:schemeClr val="bg1"/>
              </a:solidFill>
            </a:endParaRPr>
          </a:p>
        </p:txBody>
      </p:sp>
      <p:sp>
        <p:nvSpPr>
          <p:cNvPr id="5" name="Rectangle 4"/>
          <p:cNvSpPr/>
          <p:nvPr/>
        </p:nvSpPr>
        <p:spPr>
          <a:xfrm>
            <a:off x="304800" y="2235200"/>
            <a:ext cx="198120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Transaction</a:t>
            </a:r>
            <a:endParaRPr lang="en-US" dirty="0"/>
          </a:p>
        </p:txBody>
      </p:sp>
      <p:sp>
        <p:nvSpPr>
          <p:cNvPr id="6" name="Rectangle 5"/>
          <p:cNvSpPr/>
          <p:nvPr/>
        </p:nvSpPr>
        <p:spPr>
          <a:xfrm>
            <a:off x="3200400" y="1752600"/>
            <a:ext cx="1524000" cy="1905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Instructions</a:t>
            </a:r>
          </a:p>
          <a:p>
            <a:pPr marL="285750" indent="-285750" algn="ctr">
              <a:buFont typeface="Arial" pitchFamily="34" charset="0"/>
              <a:buChar char="•"/>
            </a:pPr>
            <a:r>
              <a:rPr lang="en-US" dirty="0" smtClean="0"/>
              <a:t>ADD</a:t>
            </a:r>
          </a:p>
          <a:p>
            <a:pPr marL="285750" indent="-285750" algn="ctr">
              <a:buFont typeface="Arial" pitchFamily="34" charset="0"/>
              <a:buChar char="•"/>
            </a:pPr>
            <a:r>
              <a:rPr lang="en-US" dirty="0" smtClean="0"/>
              <a:t>MUL</a:t>
            </a:r>
          </a:p>
          <a:p>
            <a:pPr marL="285750" indent="-285750" algn="ctr">
              <a:buFont typeface="Arial" pitchFamily="34" charset="0"/>
              <a:buChar char="•"/>
            </a:pPr>
            <a:r>
              <a:rPr lang="en-US" dirty="0" smtClean="0"/>
              <a:t>JMP</a:t>
            </a:r>
          </a:p>
          <a:p>
            <a:pPr marL="285750" indent="-285750" algn="ctr">
              <a:buFont typeface="Arial" pitchFamily="34" charset="0"/>
              <a:buChar char="•"/>
            </a:pPr>
            <a:r>
              <a:rPr lang="en-US" dirty="0" smtClean="0"/>
              <a:t>…….</a:t>
            </a: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58061" y="2078037"/>
            <a:ext cx="919163" cy="919163"/>
          </a:xfrm>
          <a:prstGeom prst="rect">
            <a:avLst/>
          </a:prstGeom>
        </p:spPr>
      </p:pic>
      <p:sp>
        <p:nvSpPr>
          <p:cNvPr id="9" name="TextBox 8"/>
          <p:cNvSpPr txBox="1"/>
          <p:nvPr/>
        </p:nvSpPr>
        <p:spPr>
          <a:xfrm>
            <a:off x="5486400" y="3213100"/>
            <a:ext cx="1871661" cy="369332"/>
          </a:xfrm>
          <a:prstGeom prst="rect">
            <a:avLst/>
          </a:prstGeom>
          <a:noFill/>
        </p:spPr>
        <p:txBody>
          <a:bodyPr wrap="square" rtlCol="0">
            <a:spAutoFit/>
          </a:bodyPr>
          <a:lstStyle/>
          <a:p>
            <a:r>
              <a:rPr lang="en-US" dirty="0" smtClean="0"/>
              <a:t>Execution</a:t>
            </a:r>
            <a:endParaRPr lang="en-US" dirty="0"/>
          </a:p>
        </p:txBody>
      </p:sp>
      <p:sp>
        <p:nvSpPr>
          <p:cNvPr id="10" name="TextBox 9"/>
          <p:cNvSpPr txBox="1"/>
          <p:nvPr/>
        </p:nvSpPr>
        <p:spPr>
          <a:xfrm>
            <a:off x="7543800" y="3200400"/>
            <a:ext cx="1147761" cy="369332"/>
          </a:xfrm>
          <a:prstGeom prst="rect">
            <a:avLst/>
          </a:prstGeom>
          <a:noFill/>
        </p:spPr>
        <p:txBody>
          <a:bodyPr wrap="square" rtlCol="0">
            <a:spAutoFit/>
          </a:bodyPr>
          <a:lstStyle/>
          <a:p>
            <a:r>
              <a:rPr lang="en-US" dirty="0" smtClean="0"/>
              <a:t>Storage</a:t>
            </a:r>
            <a:endParaRPr lang="en-US" dirty="0"/>
          </a:p>
        </p:txBody>
      </p:sp>
      <p:cxnSp>
        <p:nvCxnSpPr>
          <p:cNvPr id="12" name="Straight Connector 11"/>
          <p:cNvCxnSpPr/>
          <p:nvPr/>
        </p:nvCxnSpPr>
        <p:spPr>
          <a:xfrm flipV="1">
            <a:off x="5334000" y="3771900"/>
            <a:ext cx="3357561" cy="381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5334000" y="3397766"/>
            <a:ext cx="0" cy="4122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8691561" y="3213100"/>
            <a:ext cx="0" cy="5778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5" idx="3"/>
          </p:cNvCxnSpPr>
          <p:nvPr/>
        </p:nvCxnSpPr>
        <p:spPr>
          <a:xfrm>
            <a:off x="2286000" y="2616200"/>
            <a:ext cx="990600" cy="0"/>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724400" y="2641600"/>
            <a:ext cx="914400" cy="0"/>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6572469" y="2626518"/>
            <a:ext cx="971331" cy="15082"/>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4800600" y="4165600"/>
            <a:ext cx="3890961" cy="558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Fee paid by originator</a:t>
            </a:r>
            <a:endParaRPr lang="en-US" dirty="0"/>
          </a:p>
        </p:txBody>
      </p:sp>
      <p:sp>
        <p:nvSpPr>
          <p:cNvPr id="35" name="Rectangle 34"/>
          <p:cNvSpPr/>
          <p:nvPr/>
        </p:nvSpPr>
        <p:spPr>
          <a:xfrm>
            <a:off x="1308100" y="5181600"/>
            <a:ext cx="2501900" cy="7620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t>Type/Number of instructions</a:t>
            </a:r>
            <a:endParaRPr lang="en-US" dirty="0"/>
          </a:p>
        </p:txBody>
      </p:sp>
      <p:sp>
        <p:nvSpPr>
          <p:cNvPr id="36" name="Rectangle 35"/>
          <p:cNvSpPr/>
          <p:nvPr/>
        </p:nvSpPr>
        <p:spPr>
          <a:xfrm>
            <a:off x="5715000" y="5410200"/>
            <a:ext cx="2209800" cy="7620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Amount of storage</a:t>
            </a:r>
            <a:endParaRPr lang="en-US" dirty="0"/>
          </a:p>
        </p:txBody>
      </p:sp>
      <p:cxnSp>
        <p:nvCxnSpPr>
          <p:cNvPr id="40" name="Straight Arrow Connector 39"/>
          <p:cNvCxnSpPr>
            <a:stCxn id="34" idx="1"/>
            <a:endCxn id="35" idx="0"/>
          </p:cNvCxnSpPr>
          <p:nvPr/>
        </p:nvCxnSpPr>
        <p:spPr>
          <a:xfrm flipH="1">
            <a:off x="2559050" y="4445000"/>
            <a:ext cx="2241550" cy="7366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36" idx="0"/>
          </p:cNvCxnSpPr>
          <p:nvPr/>
        </p:nvCxnSpPr>
        <p:spPr>
          <a:xfrm>
            <a:off x="6819900" y="4724400"/>
            <a:ext cx="0" cy="6858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D435B9ED-C32A-467C-A572-AC030A67141E}" type="datetime1">
              <a:rPr lang="en-US" smtClean="0"/>
              <a:t>2/9/2019</a:t>
            </a:fld>
            <a:endParaRPr lang="en-US"/>
          </a:p>
        </p:txBody>
      </p:sp>
      <p:sp>
        <p:nvSpPr>
          <p:cNvPr id="7" name="Footer Placeholder 6"/>
          <p:cNvSpPr>
            <a:spLocks noGrp="1"/>
          </p:cNvSpPr>
          <p:nvPr>
            <p:ph type="ftr" sz="quarter" idx="11"/>
          </p:nvPr>
        </p:nvSpPr>
        <p:spPr/>
        <p:txBody>
          <a:bodyPr/>
          <a:lstStyle/>
          <a:p>
            <a:r>
              <a:rPr lang="en-US" smtClean="0"/>
              <a:t>www.technotips.co.in</a:t>
            </a:r>
            <a:endParaRPr lang="en-US"/>
          </a:p>
        </p:txBody>
      </p:sp>
      <p:sp>
        <p:nvSpPr>
          <p:cNvPr id="11" name="Slide Number Placeholder 10"/>
          <p:cNvSpPr>
            <a:spLocks noGrp="1"/>
          </p:cNvSpPr>
          <p:nvPr>
            <p:ph type="sldNum" sz="quarter" idx="12"/>
          </p:nvPr>
        </p:nvSpPr>
        <p:spPr/>
        <p:txBody>
          <a:bodyPr/>
          <a:lstStyle/>
          <a:p>
            <a:fld id="{4375DED0-DA1F-49B1-9339-1288C04B5D0C}" type="slidenum">
              <a:rPr lang="en-US" smtClean="0"/>
              <a:t>39</a:t>
            </a:fld>
            <a:endParaRPr lang="en-US"/>
          </a:p>
        </p:txBody>
      </p:sp>
    </p:spTree>
    <p:extLst>
      <p:ext uri="{BB962C8B-B14F-4D97-AF65-F5344CB8AC3E}">
        <p14:creationId xmlns:p14="http://schemas.microsoft.com/office/powerpoint/2010/main" val="35052391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57200"/>
            <a:ext cx="9136744" cy="2674257"/>
          </a:xfrm>
        </p:spPr>
      </p:pic>
      <p:sp>
        <p:nvSpPr>
          <p:cNvPr id="2" name="Title 1"/>
          <p:cNvSpPr>
            <a:spLocks noGrp="1"/>
          </p:cNvSpPr>
          <p:nvPr>
            <p:ph type="title"/>
          </p:nvPr>
        </p:nvSpPr>
        <p:spPr/>
        <p:txBody>
          <a:bodyPr/>
          <a:lstStyle/>
          <a:p>
            <a:endParaRPr lang="en-US"/>
          </a:p>
        </p:txBody>
      </p:sp>
      <p:sp>
        <p:nvSpPr>
          <p:cNvPr id="5" name="TextBox 4"/>
          <p:cNvSpPr txBox="1"/>
          <p:nvPr/>
        </p:nvSpPr>
        <p:spPr>
          <a:xfrm>
            <a:off x="152400" y="3275391"/>
            <a:ext cx="3352800" cy="369332"/>
          </a:xfrm>
          <a:prstGeom prst="rect">
            <a:avLst/>
          </a:prstGeom>
          <a:noFill/>
        </p:spPr>
        <p:txBody>
          <a:bodyPr wrap="square" rtlCol="0">
            <a:spAutoFit/>
          </a:bodyPr>
          <a:lstStyle/>
          <a:p>
            <a:pPr marL="285750" indent="-285750">
              <a:buFont typeface="Arial" pitchFamily="34" charset="0"/>
              <a:buChar char="•"/>
            </a:pPr>
            <a:r>
              <a:rPr lang="en-US" dirty="0" err="1" smtClean="0"/>
              <a:t>Bitcoin</a:t>
            </a:r>
            <a:r>
              <a:rPr lang="en-US" dirty="0" smtClean="0"/>
              <a:t> network is public </a:t>
            </a:r>
            <a:endParaRPr lang="en-US" dirty="0"/>
          </a:p>
        </p:txBody>
      </p:sp>
      <p:sp>
        <p:nvSpPr>
          <p:cNvPr id="6" name="TextBox 5"/>
          <p:cNvSpPr txBox="1"/>
          <p:nvPr/>
        </p:nvSpPr>
        <p:spPr>
          <a:xfrm>
            <a:off x="152400" y="3644723"/>
            <a:ext cx="3352800" cy="1200329"/>
          </a:xfrm>
          <a:prstGeom prst="rect">
            <a:avLst/>
          </a:prstGeom>
          <a:noFill/>
        </p:spPr>
        <p:txBody>
          <a:bodyPr wrap="square" rtlCol="0">
            <a:spAutoFit/>
          </a:bodyPr>
          <a:lstStyle/>
          <a:p>
            <a:pPr marL="285750" indent="-285750">
              <a:buFont typeface="Arial" pitchFamily="34" charset="0"/>
              <a:buChar char="•"/>
            </a:pPr>
            <a:r>
              <a:rPr lang="en-US" dirty="0" smtClean="0"/>
              <a:t>Anyone can create a pair of public and private key pain and participate in the </a:t>
            </a:r>
            <a:r>
              <a:rPr lang="en-US" dirty="0" err="1" smtClean="0"/>
              <a:t>blockchain</a:t>
            </a:r>
            <a:r>
              <a:rPr lang="en-US" dirty="0" smtClean="0"/>
              <a:t> transaction.</a:t>
            </a:r>
            <a:endParaRPr lang="en-US" dirty="0"/>
          </a:p>
        </p:txBody>
      </p:sp>
      <p:sp>
        <p:nvSpPr>
          <p:cNvPr id="7" name="TextBox 6"/>
          <p:cNvSpPr txBox="1"/>
          <p:nvPr/>
        </p:nvSpPr>
        <p:spPr>
          <a:xfrm>
            <a:off x="152400" y="4938633"/>
            <a:ext cx="3352800" cy="646331"/>
          </a:xfrm>
          <a:prstGeom prst="rect">
            <a:avLst/>
          </a:prstGeom>
          <a:noFill/>
        </p:spPr>
        <p:txBody>
          <a:bodyPr wrap="square" rtlCol="0">
            <a:spAutoFit/>
          </a:bodyPr>
          <a:lstStyle/>
          <a:p>
            <a:pPr marL="285750" indent="-285750">
              <a:buFont typeface="Arial" pitchFamily="34" charset="0"/>
              <a:buChar char="•"/>
            </a:pPr>
            <a:r>
              <a:rPr lang="en-US" dirty="0" smtClean="0"/>
              <a:t>User is identified by its Public Key(Address)</a:t>
            </a:r>
            <a:endParaRPr lang="en-US" dirty="0"/>
          </a:p>
        </p:txBody>
      </p:sp>
      <p:sp>
        <p:nvSpPr>
          <p:cNvPr id="8" name="TextBox 7"/>
          <p:cNvSpPr txBox="1"/>
          <p:nvPr/>
        </p:nvSpPr>
        <p:spPr>
          <a:xfrm>
            <a:off x="152400" y="5603994"/>
            <a:ext cx="3352800" cy="369332"/>
          </a:xfrm>
          <a:prstGeom prst="rect">
            <a:avLst/>
          </a:prstGeom>
          <a:noFill/>
        </p:spPr>
        <p:txBody>
          <a:bodyPr wrap="square" rtlCol="0">
            <a:spAutoFit/>
          </a:bodyPr>
          <a:lstStyle/>
          <a:p>
            <a:pPr marL="285750" indent="-285750">
              <a:buFont typeface="Arial" pitchFamily="34" charset="0"/>
              <a:buChar char="•"/>
            </a:pPr>
            <a:r>
              <a:rPr lang="en-US" dirty="0" smtClean="0"/>
              <a:t>Private Key is kept by the user</a:t>
            </a:r>
            <a:endParaRPr lang="en-US" dirty="0"/>
          </a:p>
        </p:txBody>
      </p:sp>
      <p:sp>
        <p:nvSpPr>
          <p:cNvPr id="9" name="TextBox 8"/>
          <p:cNvSpPr txBox="1"/>
          <p:nvPr/>
        </p:nvSpPr>
        <p:spPr>
          <a:xfrm>
            <a:off x="190500" y="6141672"/>
            <a:ext cx="3937000" cy="646331"/>
          </a:xfrm>
          <a:prstGeom prst="rect">
            <a:avLst/>
          </a:prstGeom>
          <a:noFill/>
        </p:spPr>
        <p:txBody>
          <a:bodyPr wrap="square" rtlCol="0">
            <a:spAutoFit/>
          </a:bodyPr>
          <a:lstStyle/>
          <a:p>
            <a:pPr marL="285750" indent="-285750">
              <a:buFont typeface="Arial" pitchFamily="34" charset="0"/>
              <a:buChar char="•"/>
            </a:pPr>
            <a:r>
              <a:rPr lang="en-US" dirty="0" smtClean="0"/>
              <a:t>The network is very much transparent and how it works</a:t>
            </a:r>
            <a:endParaRPr lang="en-US" dirty="0"/>
          </a:p>
        </p:txBody>
      </p:sp>
      <p:sp>
        <p:nvSpPr>
          <p:cNvPr id="10" name="TextBox 9"/>
          <p:cNvSpPr txBox="1"/>
          <p:nvPr/>
        </p:nvSpPr>
        <p:spPr>
          <a:xfrm>
            <a:off x="4267200" y="3136891"/>
            <a:ext cx="3937000" cy="646331"/>
          </a:xfrm>
          <a:prstGeom prst="rect">
            <a:avLst/>
          </a:prstGeom>
          <a:noFill/>
        </p:spPr>
        <p:txBody>
          <a:bodyPr wrap="square" rtlCol="0">
            <a:spAutoFit/>
          </a:bodyPr>
          <a:lstStyle/>
          <a:p>
            <a:pPr marL="285750" indent="-285750">
              <a:buFont typeface="Arial" pitchFamily="34" charset="0"/>
              <a:buChar char="•"/>
            </a:pPr>
            <a:r>
              <a:rPr lang="en-US" dirty="0" smtClean="0"/>
              <a:t>Public Ledger: all </a:t>
            </a:r>
            <a:r>
              <a:rPr lang="en-US" dirty="0"/>
              <a:t> </a:t>
            </a:r>
            <a:r>
              <a:rPr lang="en-US" dirty="0" err="1" smtClean="0"/>
              <a:t>Bitcoin</a:t>
            </a:r>
            <a:r>
              <a:rPr lang="en-US" dirty="0" smtClean="0"/>
              <a:t> </a:t>
            </a:r>
            <a:r>
              <a:rPr lang="en-US" dirty="0"/>
              <a:t>t</a:t>
            </a:r>
            <a:r>
              <a:rPr lang="en-US" dirty="0" smtClean="0"/>
              <a:t>ransactions are  visible </a:t>
            </a:r>
            <a:r>
              <a:rPr lang="en-US" dirty="0"/>
              <a:t> </a:t>
            </a:r>
            <a:r>
              <a:rPr lang="en-US" dirty="0" smtClean="0"/>
              <a:t>to everyone</a:t>
            </a:r>
            <a:endParaRPr lang="en-US" dirty="0"/>
          </a:p>
        </p:txBody>
      </p:sp>
      <p:sp>
        <p:nvSpPr>
          <p:cNvPr id="11" name="TextBox 10"/>
          <p:cNvSpPr txBox="1"/>
          <p:nvPr/>
        </p:nvSpPr>
        <p:spPr>
          <a:xfrm>
            <a:off x="4267200" y="3921740"/>
            <a:ext cx="4931229" cy="923330"/>
          </a:xfrm>
          <a:prstGeom prst="rect">
            <a:avLst/>
          </a:prstGeom>
          <a:noFill/>
        </p:spPr>
        <p:txBody>
          <a:bodyPr wrap="square" rtlCol="0">
            <a:spAutoFit/>
          </a:bodyPr>
          <a:lstStyle/>
          <a:p>
            <a:pPr marL="285750" indent="-285750">
              <a:buFont typeface="Arial" pitchFamily="34" charset="0"/>
              <a:buChar char="•"/>
            </a:pPr>
            <a:r>
              <a:rPr lang="en-US" dirty="0" smtClean="0"/>
              <a:t>All transactions are inherently  secure because the user is not passing any personal information in the transaction such as PIN , Credit Card etc.</a:t>
            </a:r>
            <a:endParaRPr lang="en-US" dirty="0"/>
          </a:p>
        </p:txBody>
      </p:sp>
      <p:sp>
        <p:nvSpPr>
          <p:cNvPr id="12" name="TextBox 11"/>
          <p:cNvSpPr txBox="1"/>
          <p:nvPr/>
        </p:nvSpPr>
        <p:spPr>
          <a:xfrm>
            <a:off x="4267200" y="5120371"/>
            <a:ext cx="3937000" cy="646331"/>
          </a:xfrm>
          <a:prstGeom prst="rect">
            <a:avLst/>
          </a:prstGeom>
          <a:noFill/>
        </p:spPr>
        <p:txBody>
          <a:bodyPr wrap="square" rtlCol="0">
            <a:spAutoFit/>
          </a:bodyPr>
          <a:lstStyle/>
          <a:p>
            <a:pPr marL="285750" indent="-285750">
              <a:buFont typeface="Arial" pitchFamily="34" charset="0"/>
              <a:buChar char="•"/>
            </a:pPr>
            <a:r>
              <a:rPr lang="en-US" dirty="0" smtClean="0"/>
              <a:t>Transfer/Send of any coin is required a little  fee</a:t>
            </a:r>
            <a:endParaRPr lang="en-US" dirty="0"/>
          </a:p>
        </p:txBody>
      </p:sp>
      <p:sp>
        <p:nvSpPr>
          <p:cNvPr id="13" name="Rectangle 12"/>
          <p:cNvSpPr/>
          <p:nvPr/>
        </p:nvSpPr>
        <p:spPr>
          <a:xfrm>
            <a:off x="10886" y="7257"/>
            <a:ext cx="3001370" cy="444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Bitcoin</a:t>
            </a:r>
            <a:r>
              <a:rPr lang="en-US" dirty="0" smtClean="0">
                <a:solidFill>
                  <a:schemeClr val="bg1"/>
                </a:solidFill>
              </a:rPr>
              <a:t> Evolution</a:t>
            </a:r>
            <a:endParaRPr lang="en-US" dirty="0">
              <a:solidFill>
                <a:schemeClr val="bg1"/>
              </a:solidFill>
            </a:endParaRPr>
          </a:p>
        </p:txBody>
      </p:sp>
      <p:sp>
        <p:nvSpPr>
          <p:cNvPr id="14" name="TextBox 13"/>
          <p:cNvSpPr txBox="1"/>
          <p:nvPr/>
        </p:nvSpPr>
        <p:spPr>
          <a:xfrm>
            <a:off x="4267200" y="5788781"/>
            <a:ext cx="3937000" cy="646331"/>
          </a:xfrm>
          <a:prstGeom prst="rect">
            <a:avLst/>
          </a:prstGeom>
          <a:noFill/>
        </p:spPr>
        <p:txBody>
          <a:bodyPr wrap="square" rtlCol="0">
            <a:spAutoFit/>
          </a:bodyPr>
          <a:lstStyle/>
          <a:p>
            <a:pPr marL="285750" indent="-285750">
              <a:buFont typeface="Arial" pitchFamily="34" charset="0"/>
              <a:buChar char="•"/>
            </a:pPr>
            <a:r>
              <a:rPr lang="en-US" dirty="0" smtClean="0"/>
              <a:t>Miner who rewarded  with that fee for the validation of the transaction</a:t>
            </a:r>
            <a:endParaRPr lang="en-US" dirty="0"/>
          </a:p>
        </p:txBody>
      </p:sp>
      <p:sp>
        <p:nvSpPr>
          <p:cNvPr id="3" name="Date Placeholder 2"/>
          <p:cNvSpPr>
            <a:spLocks noGrp="1"/>
          </p:cNvSpPr>
          <p:nvPr>
            <p:ph type="dt" sz="half" idx="10"/>
          </p:nvPr>
        </p:nvSpPr>
        <p:spPr/>
        <p:txBody>
          <a:bodyPr/>
          <a:lstStyle/>
          <a:p>
            <a:fld id="{FA2F4529-ADF2-4566-A7D4-EF6E26363BE6}" type="datetime1">
              <a:rPr lang="en-US" smtClean="0"/>
              <a:t>2/9/2019</a:t>
            </a:fld>
            <a:endParaRPr lang="en-US"/>
          </a:p>
        </p:txBody>
      </p:sp>
      <p:sp>
        <p:nvSpPr>
          <p:cNvPr id="15" name="Footer Placeholder 14"/>
          <p:cNvSpPr>
            <a:spLocks noGrp="1"/>
          </p:cNvSpPr>
          <p:nvPr>
            <p:ph type="ftr" sz="quarter" idx="11"/>
          </p:nvPr>
        </p:nvSpPr>
        <p:spPr/>
        <p:txBody>
          <a:bodyPr/>
          <a:lstStyle/>
          <a:p>
            <a:r>
              <a:rPr lang="en-US" smtClean="0"/>
              <a:t>www.technotips.co.in</a:t>
            </a:r>
            <a:endParaRPr lang="en-US"/>
          </a:p>
        </p:txBody>
      </p:sp>
      <p:sp>
        <p:nvSpPr>
          <p:cNvPr id="16" name="Slide Number Placeholder 15"/>
          <p:cNvSpPr>
            <a:spLocks noGrp="1"/>
          </p:cNvSpPr>
          <p:nvPr>
            <p:ph type="sldNum" sz="quarter" idx="12"/>
          </p:nvPr>
        </p:nvSpPr>
        <p:spPr/>
        <p:txBody>
          <a:bodyPr/>
          <a:lstStyle/>
          <a:p>
            <a:fld id="{4375DED0-DA1F-49B1-9339-1288C04B5D0C}" type="slidenum">
              <a:rPr lang="en-US" smtClean="0"/>
              <a:t>4</a:t>
            </a:fld>
            <a:endParaRPr lang="en-US"/>
          </a:p>
        </p:txBody>
      </p:sp>
    </p:spTree>
    <p:extLst>
      <p:ext uri="{BB962C8B-B14F-4D97-AF65-F5344CB8AC3E}">
        <p14:creationId xmlns:p14="http://schemas.microsoft.com/office/powerpoint/2010/main" val="26179093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t>gasUsed</a:t>
            </a:r>
            <a:r>
              <a:rPr lang="en-US" dirty="0" smtClean="0"/>
              <a:t> = Instructions Executed (Summed up gas)</a:t>
            </a:r>
          </a:p>
          <a:p>
            <a:r>
              <a:rPr lang="en-US" dirty="0" err="1" smtClean="0"/>
              <a:t>gasPrice</a:t>
            </a:r>
            <a:r>
              <a:rPr lang="en-US" dirty="0" smtClean="0"/>
              <a:t> = User Specified in the transaction</a:t>
            </a:r>
          </a:p>
          <a:p>
            <a:pPr marL="0" indent="0">
              <a:buNone/>
            </a:pPr>
            <a:r>
              <a:rPr lang="en-US" dirty="0"/>
              <a:t> </a:t>
            </a:r>
            <a:r>
              <a:rPr lang="en-US" dirty="0" smtClean="0"/>
              <a:t>     Miners decides the minimal acceptable price.</a:t>
            </a:r>
          </a:p>
          <a:p>
            <a:pPr marL="0" indent="0">
              <a:buNone/>
            </a:pPr>
            <a:endParaRPr lang="en-US" dirty="0"/>
          </a:p>
          <a:p>
            <a:pPr marL="0" indent="0">
              <a:buNone/>
            </a:pPr>
            <a:r>
              <a:rPr lang="en-US" dirty="0" smtClean="0"/>
              <a:t>Transaction Fee = </a:t>
            </a:r>
            <a:r>
              <a:rPr lang="en-US" dirty="0" err="1" smtClean="0"/>
              <a:t>gasUsed</a:t>
            </a:r>
            <a:r>
              <a:rPr lang="en-US" dirty="0" smtClean="0"/>
              <a:t>*</a:t>
            </a:r>
            <a:r>
              <a:rPr lang="en-US" dirty="0" err="1" smtClean="0"/>
              <a:t>gasPrice</a:t>
            </a:r>
            <a:endParaRPr lang="en-US" dirty="0"/>
          </a:p>
        </p:txBody>
      </p:sp>
      <p:sp>
        <p:nvSpPr>
          <p:cNvPr id="2" name="Title 1"/>
          <p:cNvSpPr>
            <a:spLocks noGrp="1"/>
          </p:cNvSpPr>
          <p:nvPr>
            <p:ph type="title"/>
          </p:nvPr>
        </p:nvSpPr>
        <p:spPr/>
        <p:txBody>
          <a:bodyPr/>
          <a:lstStyle/>
          <a:p>
            <a:endParaRPr lang="en-US"/>
          </a:p>
        </p:txBody>
      </p:sp>
      <p:sp>
        <p:nvSpPr>
          <p:cNvPr id="4" name="Rectangle 3"/>
          <p:cNvSpPr/>
          <p:nvPr/>
        </p:nvSpPr>
        <p:spPr>
          <a:xfrm>
            <a:off x="0" y="12700"/>
            <a:ext cx="3001370" cy="533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solidFill>
                  <a:schemeClr val="bg1"/>
                </a:solidFill>
              </a:rPr>
              <a:t>Fee Calculation</a:t>
            </a:r>
            <a:endParaRPr lang="en-US" dirty="0">
              <a:solidFill>
                <a:schemeClr val="bg1"/>
              </a:solidFill>
            </a:endParaRPr>
          </a:p>
        </p:txBody>
      </p:sp>
      <p:sp>
        <p:nvSpPr>
          <p:cNvPr id="5" name="Date Placeholder 4"/>
          <p:cNvSpPr>
            <a:spLocks noGrp="1"/>
          </p:cNvSpPr>
          <p:nvPr>
            <p:ph type="dt" sz="half" idx="10"/>
          </p:nvPr>
        </p:nvSpPr>
        <p:spPr/>
        <p:txBody>
          <a:bodyPr/>
          <a:lstStyle/>
          <a:p>
            <a:fld id="{5593991B-8990-4FBA-8C78-18529E179BB7}" type="datetime1">
              <a:rPr lang="en-US" smtClean="0"/>
              <a:t>2/9/2019</a:t>
            </a:fld>
            <a:endParaRPr lang="en-US"/>
          </a:p>
        </p:txBody>
      </p:sp>
      <p:sp>
        <p:nvSpPr>
          <p:cNvPr id="6" name="Footer Placeholder 5"/>
          <p:cNvSpPr>
            <a:spLocks noGrp="1"/>
          </p:cNvSpPr>
          <p:nvPr>
            <p:ph type="ftr" sz="quarter" idx="11"/>
          </p:nvPr>
        </p:nvSpPr>
        <p:spPr/>
        <p:txBody>
          <a:bodyPr/>
          <a:lstStyle/>
          <a:p>
            <a:r>
              <a:rPr lang="en-US" smtClean="0"/>
              <a:t>www.technotips.co.in</a:t>
            </a:r>
            <a:endParaRPr lang="en-US"/>
          </a:p>
        </p:txBody>
      </p:sp>
      <p:sp>
        <p:nvSpPr>
          <p:cNvPr id="7" name="Slide Number Placeholder 6"/>
          <p:cNvSpPr>
            <a:spLocks noGrp="1"/>
          </p:cNvSpPr>
          <p:nvPr>
            <p:ph type="sldNum" sz="quarter" idx="12"/>
          </p:nvPr>
        </p:nvSpPr>
        <p:spPr/>
        <p:txBody>
          <a:bodyPr/>
          <a:lstStyle/>
          <a:p>
            <a:fld id="{4375DED0-DA1F-49B1-9339-1288C04B5D0C}" type="slidenum">
              <a:rPr lang="en-US" smtClean="0"/>
              <a:t>40</a:t>
            </a:fld>
            <a:endParaRPr lang="en-US"/>
          </a:p>
        </p:txBody>
      </p:sp>
    </p:spTree>
    <p:extLst>
      <p:ext uri="{BB962C8B-B14F-4D97-AF65-F5344CB8AC3E}">
        <p14:creationId xmlns:p14="http://schemas.microsoft.com/office/powerpoint/2010/main" val="6957708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2700"/>
            <a:ext cx="3001370" cy="533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solidFill>
                  <a:schemeClr val="bg1"/>
                </a:solidFill>
              </a:rPr>
              <a:t>Transaction Fee Parameters</a:t>
            </a:r>
            <a:endParaRPr lang="en-US" dirty="0">
              <a:solidFill>
                <a:schemeClr val="bg1"/>
              </a:solidFill>
            </a:endParaRPr>
          </a:p>
        </p:txBody>
      </p:sp>
      <p:sp>
        <p:nvSpPr>
          <p:cNvPr id="5" name="Rectangle 4"/>
          <p:cNvSpPr/>
          <p:nvPr/>
        </p:nvSpPr>
        <p:spPr>
          <a:xfrm>
            <a:off x="914400" y="976868"/>
            <a:ext cx="5410200" cy="2514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 name="TextBox 5"/>
          <p:cNvSpPr txBox="1"/>
          <p:nvPr/>
        </p:nvSpPr>
        <p:spPr>
          <a:xfrm>
            <a:off x="1174655" y="1002268"/>
            <a:ext cx="1852115" cy="369332"/>
          </a:xfrm>
          <a:prstGeom prst="rect">
            <a:avLst/>
          </a:prstGeom>
          <a:noFill/>
        </p:spPr>
        <p:txBody>
          <a:bodyPr wrap="square" rtlCol="0">
            <a:spAutoFit/>
          </a:bodyPr>
          <a:lstStyle/>
          <a:p>
            <a:r>
              <a:rPr lang="en-US" dirty="0" smtClean="0"/>
              <a:t>Transaction</a:t>
            </a:r>
            <a:endParaRPr lang="en-US" dirty="0"/>
          </a:p>
        </p:txBody>
      </p:sp>
      <p:sp>
        <p:nvSpPr>
          <p:cNvPr id="7" name="TextBox 6"/>
          <p:cNvSpPr txBox="1"/>
          <p:nvPr/>
        </p:nvSpPr>
        <p:spPr>
          <a:xfrm>
            <a:off x="1653084" y="1384300"/>
            <a:ext cx="1852115" cy="369332"/>
          </a:xfrm>
          <a:prstGeom prst="rect">
            <a:avLst/>
          </a:prstGeom>
          <a:noFill/>
        </p:spPr>
        <p:txBody>
          <a:bodyPr wrap="square" rtlCol="0">
            <a:spAutoFit/>
          </a:bodyPr>
          <a:lstStyle/>
          <a:p>
            <a:r>
              <a:rPr lang="en-US" dirty="0" smtClean="0"/>
              <a:t>…….</a:t>
            </a:r>
            <a:endParaRPr lang="en-US" dirty="0"/>
          </a:p>
        </p:txBody>
      </p:sp>
      <p:sp>
        <p:nvSpPr>
          <p:cNvPr id="8" name="TextBox 7"/>
          <p:cNvSpPr txBox="1"/>
          <p:nvPr/>
        </p:nvSpPr>
        <p:spPr>
          <a:xfrm>
            <a:off x="1665784" y="1575832"/>
            <a:ext cx="1852115" cy="369332"/>
          </a:xfrm>
          <a:prstGeom prst="rect">
            <a:avLst/>
          </a:prstGeom>
          <a:noFill/>
        </p:spPr>
        <p:txBody>
          <a:bodyPr wrap="square" rtlCol="0">
            <a:spAutoFit/>
          </a:bodyPr>
          <a:lstStyle/>
          <a:p>
            <a:r>
              <a:rPr lang="en-US" dirty="0" smtClean="0"/>
              <a:t>…….</a:t>
            </a:r>
            <a:endParaRPr lang="en-US" dirty="0"/>
          </a:p>
        </p:txBody>
      </p:sp>
      <p:sp>
        <p:nvSpPr>
          <p:cNvPr id="9" name="Rectangle 8"/>
          <p:cNvSpPr/>
          <p:nvPr/>
        </p:nvSpPr>
        <p:spPr>
          <a:xfrm>
            <a:off x="1371600" y="2171700"/>
            <a:ext cx="1752600"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 Gas</a:t>
            </a:r>
          </a:p>
          <a:p>
            <a:pPr algn="ctr"/>
            <a:r>
              <a:rPr lang="en-US" dirty="0" smtClean="0"/>
              <a:t>(Unit)</a:t>
            </a:r>
            <a:endParaRPr lang="en-US" dirty="0"/>
          </a:p>
        </p:txBody>
      </p:sp>
      <p:sp>
        <p:nvSpPr>
          <p:cNvPr id="10" name="Rectangle 9"/>
          <p:cNvSpPr/>
          <p:nvPr/>
        </p:nvSpPr>
        <p:spPr>
          <a:xfrm>
            <a:off x="3810000" y="2171700"/>
            <a:ext cx="1752600"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Gas Price</a:t>
            </a:r>
          </a:p>
          <a:p>
            <a:pPr algn="ctr"/>
            <a:r>
              <a:rPr lang="en-US" dirty="0" smtClean="0"/>
              <a:t>(µ Ethers)</a:t>
            </a:r>
            <a:endParaRPr lang="en-US" dirty="0"/>
          </a:p>
        </p:txBody>
      </p:sp>
      <p:sp>
        <p:nvSpPr>
          <p:cNvPr id="11" name="TextBox 10"/>
          <p:cNvSpPr txBox="1"/>
          <p:nvPr/>
        </p:nvSpPr>
        <p:spPr>
          <a:xfrm>
            <a:off x="4102100" y="4495799"/>
            <a:ext cx="4813300" cy="369332"/>
          </a:xfrm>
          <a:prstGeom prst="rect">
            <a:avLst/>
          </a:prstGeom>
          <a:noFill/>
        </p:spPr>
        <p:txBody>
          <a:bodyPr wrap="square" rtlCol="0">
            <a:spAutoFit/>
          </a:bodyPr>
          <a:lstStyle/>
          <a:p>
            <a:pPr marL="285750" indent="-285750">
              <a:buFont typeface="Arial" pitchFamily="34" charset="0"/>
              <a:buChar char="•"/>
            </a:pPr>
            <a:r>
              <a:rPr lang="en-US" dirty="0" smtClean="0"/>
              <a:t>Per unit gas price that originator willing to pay</a:t>
            </a:r>
            <a:endParaRPr lang="en-US" dirty="0"/>
          </a:p>
        </p:txBody>
      </p:sp>
      <p:sp>
        <p:nvSpPr>
          <p:cNvPr id="12" name="TextBox 11"/>
          <p:cNvSpPr txBox="1"/>
          <p:nvPr/>
        </p:nvSpPr>
        <p:spPr>
          <a:xfrm>
            <a:off x="381000" y="4495800"/>
            <a:ext cx="3581400" cy="646331"/>
          </a:xfrm>
          <a:prstGeom prst="rect">
            <a:avLst/>
          </a:prstGeom>
          <a:noFill/>
        </p:spPr>
        <p:txBody>
          <a:bodyPr wrap="square" rtlCol="0">
            <a:spAutoFit/>
          </a:bodyPr>
          <a:lstStyle/>
          <a:p>
            <a:pPr marL="285750" indent="-285750">
              <a:buFont typeface="Arial" pitchFamily="34" charset="0"/>
              <a:buChar char="•"/>
            </a:pPr>
            <a:r>
              <a:rPr lang="en-US" dirty="0" smtClean="0"/>
              <a:t>Max unit of gas originator will spend </a:t>
            </a:r>
            <a:endParaRPr lang="en-US" dirty="0"/>
          </a:p>
        </p:txBody>
      </p:sp>
      <p:sp>
        <p:nvSpPr>
          <p:cNvPr id="2" name="Date Placeholder 1"/>
          <p:cNvSpPr>
            <a:spLocks noGrp="1"/>
          </p:cNvSpPr>
          <p:nvPr>
            <p:ph type="dt" sz="half" idx="10"/>
          </p:nvPr>
        </p:nvSpPr>
        <p:spPr/>
        <p:txBody>
          <a:bodyPr/>
          <a:lstStyle/>
          <a:p>
            <a:fld id="{CCA04BD2-CC93-4217-86CD-8C8E4D3FA57A}" type="datetime1">
              <a:rPr lang="en-US" smtClean="0"/>
              <a:t>2/9/2019</a:t>
            </a:fld>
            <a:endParaRPr lang="en-US"/>
          </a:p>
        </p:txBody>
      </p:sp>
      <p:sp>
        <p:nvSpPr>
          <p:cNvPr id="3" name="Footer Placeholder 2"/>
          <p:cNvSpPr>
            <a:spLocks noGrp="1"/>
          </p:cNvSpPr>
          <p:nvPr>
            <p:ph type="ftr" sz="quarter" idx="11"/>
          </p:nvPr>
        </p:nvSpPr>
        <p:spPr/>
        <p:txBody>
          <a:bodyPr/>
          <a:lstStyle/>
          <a:p>
            <a:r>
              <a:rPr lang="en-US" smtClean="0"/>
              <a:t>www.technotips.co.in</a:t>
            </a:r>
            <a:endParaRPr lang="en-US"/>
          </a:p>
        </p:txBody>
      </p:sp>
      <p:sp>
        <p:nvSpPr>
          <p:cNvPr id="13" name="Slide Number Placeholder 12"/>
          <p:cNvSpPr>
            <a:spLocks noGrp="1"/>
          </p:cNvSpPr>
          <p:nvPr>
            <p:ph type="sldNum" sz="quarter" idx="12"/>
          </p:nvPr>
        </p:nvSpPr>
        <p:spPr/>
        <p:txBody>
          <a:bodyPr/>
          <a:lstStyle/>
          <a:p>
            <a:fld id="{4375DED0-DA1F-49B1-9339-1288C04B5D0C}" type="slidenum">
              <a:rPr lang="en-US" smtClean="0"/>
              <a:t>41</a:t>
            </a:fld>
            <a:endParaRPr lang="en-US"/>
          </a:p>
        </p:txBody>
      </p:sp>
    </p:spTree>
    <p:extLst>
      <p:ext uri="{BB962C8B-B14F-4D97-AF65-F5344CB8AC3E}">
        <p14:creationId xmlns:p14="http://schemas.microsoft.com/office/powerpoint/2010/main" val="12043021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2700"/>
            <a:ext cx="3001370" cy="533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solidFill>
                  <a:schemeClr val="bg1"/>
                </a:solidFill>
              </a:rPr>
              <a:t>Fee Calculation</a:t>
            </a:r>
            <a:endParaRPr lang="en-US" dirty="0">
              <a:solidFill>
                <a:schemeClr val="bg1"/>
              </a:solidFill>
            </a:endParaRPr>
          </a:p>
        </p:txBody>
      </p:sp>
      <p:sp>
        <p:nvSpPr>
          <p:cNvPr id="5" name="Rectangle 4"/>
          <p:cNvSpPr/>
          <p:nvPr/>
        </p:nvSpPr>
        <p:spPr>
          <a:xfrm>
            <a:off x="1174655" y="687864"/>
            <a:ext cx="5410200" cy="2514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 name="TextBox 5"/>
          <p:cNvSpPr txBox="1"/>
          <p:nvPr/>
        </p:nvSpPr>
        <p:spPr>
          <a:xfrm>
            <a:off x="1434910" y="713264"/>
            <a:ext cx="1852115" cy="369332"/>
          </a:xfrm>
          <a:prstGeom prst="rect">
            <a:avLst/>
          </a:prstGeom>
          <a:noFill/>
        </p:spPr>
        <p:txBody>
          <a:bodyPr wrap="square" rtlCol="0">
            <a:spAutoFit/>
          </a:bodyPr>
          <a:lstStyle/>
          <a:p>
            <a:r>
              <a:rPr lang="en-US" dirty="0" smtClean="0"/>
              <a:t>Transaction</a:t>
            </a:r>
            <a:endParaRPr lang="en-US" dirty="0"/>
          </a:p>
        </p:txBody>
      </p:sp>
      <p:sp>
        <p:nvSpPr>
          <p:cNvPr id="7" name="TextBox 6"/>
          <p:cNvSpPr txBox="1"/>
          <p:nvPr/>
        </p:nvSpPr>
        <p:spPr>
          <a:xfrm>
            <a:off x="1913339" y="1095296"/>
            <a:ext cx="1852115" cy="369332"/>
          </a:xfrm>
          <a:prstGeom prst="rect">
            <a:avLst/>
          </a:prstGeom>
          <a:noFill/>
        </p:spPr>
        <p:txBody>
          <a:bodyPr wrap="square" rtlCol="0">
            <a:spAutoFit/>
          </a:bodyPr>
          <a:lstStyle/>
          <a:p>
            <a:r>
              <a:rPr lang="en-US" dirty="0" smtClean="0"/>
              <a:t>…….</a:t>
            </a:r>
            <a:endParaRPr lang="en-US" dirty="0"/>
          </a:p>
        </p:txBody>
      </p:sp>
      <p:sp>
        <p:nvSpPr>
          <p:cNvPr id="8" name="TextBox 7"/>
          <p:cNvSpPr txBox="1"/>
          <p:nvPr/>
        </p:nvSpPr>
        <p:spPr>
          <a:xfrm>
            <a:off x="1926039" y="1286828"/>
            <a:ext cx="1852115" cy="369332"/>
          </a:xfrm>
          <a:prstGeom prst="rect">
            <a:avLst/>
          </a:prstGeom>
          <a:noFill/>
        </p:spPr>
        <p:txBody>
          <a:bodyPr wrap="square" rtlCol="0">
            <a:spAutoFit/>
          </a:bodyPr>
          <a:lstStyle/>
          <a:p>
            <a:r>
              <a:rPr lang="en-US" dirty="0" smtClean="0"/>
              <a:t>…….</a:t>
            </a:r>
            <a:endParaRPr lang="en-US" dirty="0"/>
          </a:p>
        </p:txBody>
      </p:sp>
      <p:sp>
        <p:nvSpPr>
          <p:cNvPr id="9" name="Rectangle 8"/>
          <p:cNvSpPr/>
          <p:nvPr/>
        </p:nvSpPr>
        <p:spPr>
          <a:xfrm>
            <a:off x="1631855" y="1882696"/>
            <a:ext cx="1752600"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 Gas</a:t>
            </a:r>
          </a:p>
          <a:p>
            <a:pPr algn="ctr"/>
            <a:r>
              <a:rPr lang="en-US" dirty="0" smtClean="0"/>
              <a:t>(Unit)</a:t>
            </a:r>
            <a:endParaRPr lang="en-US" dirty="0"/>
          </a:p>
        </p:txBody>
      </p:sp>
      <p:sp>
        <p:nvSpPr>
          <p:cNvPr id="10" name="Rectangle 9"/>
          <p:cNvSpPr/>
          <p:nvPr/>
        </p:nvSpPr>
        <p:spPr>
          <a:xfrm>
            <a:off x="4070255" y="1882696"/>
            <a:ext cx="1752600"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Gas Price</a:t>
            </a:r>
          </a:p>
          <a:p>
            <a:pPr algn="ctr"/>
            <a:r>
              <a:rPr lang="en-US" dirty="0" smtClean="0"/>
              <a:t>(µ Ethers)</a:t>
            </a:r>
            <a:endParaRPr lang="en-US" dirty="0"/>
          </a:p>
        </p:txBody>
      </p:sp>
      <p:sp>
        <p:nvSpPr>
          <p:cNvPr id="11" name="Rectangle 10"/>
          <p:cNvSpPr/>
          <p:nvPr/>
        </p:nvSpPr>
        <p:spPr>
          <a:xfrm>
            <a:off x="3001370" y="3505200"/>
            <a:ext cx="218023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Escrow:</a:t>
            </a:r>
          </a:p>
          <a:p>
            <a:pPr algn="ctr"/>
            <a:r>
              <a:rPr lang="en-US" dirty="0" err="1" smtClean="0"/>
              <a:t>StartGas</a:t>
            </a:r>
            <a:r>
              <a:rPr lang="en-US" dirty="0" smtClean="0"/>
              <a:t>*</a:t>
            </a:r>
            <a:r>
              <a:rPr lang="en-US" dirty="0" err="1" smtClean="0"/>
              <a:t>gasPrice</a:t>
            </a:r>
            <a:endParaRPr lang="en-US" dirty="0"/>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4455" y="5562600"/>
            <a:ext cx="1371600" cy="947738"/>
          </a:xfrm>
          <a:prstGeom prst="rect">
            <a:avLst/>
          </a:prstGeom>
        </p:spPr>
      </p:pic>
      <p:sp>
        <p:nvSpPr>
          <p:cNvPr id="14" name="Rectangle 13"/>
          <p:cNvSpPr/>
          <p:nvPr/>
        </p:nvSpPr>
        <p:spPr>
          <a:xfrm>
            <a:off x="381000" y="4876800"/>
            <a:ext cx="2743200"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Fee Paid: </a:t>
            </a:r>
          </a:p>
          <a:p>
            <a:pPr algn="ctr"/>
            <a:r>
              <a:rPr lang="en-US" dirty="0" err="1" smtClean="0"/>
              <a:t>gasUsed</a:t>
            </a:r>
            <a:r>
              <a:rPr lang="en-US" dirty="0" smtClean="0"/>
              <a:t>*</a:t>
            </a:r>
            <a:r>
              <a:rPr lang="en-US" dirty="0" err="1" smtClean="0"/>
              <a:t>gasPrice</a:t>
            </a:r>
            <a:endParaRPr lang="en-US" dirty="0"/>
          </a:p>
        </p:txBody>
      </p:sp>
      <p:sp>
        <p:nvSpPr>
          <p:cNvPr id="15" name="Rectangle 14"/>
          <p:cNvSpPr/>
          <p:nvPr/>
        </p:nvSpPr>
        <p:spPr>
          <a:xfrm>
            <a:off x="381000" y="5867400"/>
            <a:ext cx="2743200" cy="838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Refund</a:t>
            </a:r>
            <a:r>
              <a:rPr lang="en-US" dirty="0">
                <a:sym typeface="Wingdings" pitchFamily="2" charset="2"/>
              </a:rPr>
              <a:t> </a:t>
            </a:r>
            <a:r>
              <a:rPr lang="en-US" dirty="0" smtClean="0">
                <a:sym typeface="Wingdings" pitchFamily="2" charset="2"/>
              </a:rPr>
              <a:t>: </a:t>
            </a:r>
          </a:p>
          <a:p>
            <a:pPr algn="ctr"/>
            <a:r>
              <a:rPr lang="en-US" dirty="0" smtClean="0">
                <a:sym typeface="Wingdings" pitchFamily="2" charset="2"/>
              </a:rPr>
              <a:t>(</a:t>
            </a:r>
            <a:r>
              <a:rPr lang="en-US" dirty="0" err="1" smtClean="0">
                <a:sym typeface="Wingdings" pitchFamily="2" charset="2"/>
              </a:rPr>
              <a:t>startGas</a:t>
            </a:r>
            <a:r>
              <a:rPr lang="en-US" dirty="0" smtClean="0">
                <a:sym typeface="Wingdings" pitchFamily="2" charset="2"/>
              </a:rPr>
              <a:t> – </a:t>
            </a:r>
            <a:r>
              <a:rPr lang="en-US" dirty="0" err="1" smtClean="0">
                <a:sym typeface="Wingdings" pitchFamily="2" charset="2"/>
              </a:rPr>
              <a:t>gasUsed</a:t>
            </a:r>
            <a:r>
              <a:rPr lang="en-US" dirty="0" smtClean="0">
                <a:sym typeface="Wingdings" pitchFamily="2" charset="2"/>
              </a:rPr>
              <a:t>)*</a:t>
            </a:r>
            <a:r>
              <a:rPr lang="en-US" dirty="0" err="1" smtClean="0">
                <a:sym typeface="Wingdings" pitchFamily="2" charset="2"/>
              </a:rPr>
              <a:t>gasPrice</a:t>
            </a:r>
            <a:endParaRPr lang="en-US" dirty="0"/>
          </a:p>
        </p:txBody>
      </p:sp>
      <p:sp>
        <p:nvSpPr>
          <p:cNvPr id="16" name="Rectangle 15"/>
          <p:cNvSpPr/>
          <p:nvPr/>
        </p:nvSpPr>
        <p:spPr>
          <a:xfrm>
            <a:off x="4756055" y="4851400"/>
            <a:ext cx="2940145" cy="838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Fee Paid :</a:t>
            </a:r>
          </a:p>
          <a:p>
            <a:pPr algn="ctr"/>
            <a:r>
              <a:rPr lang="en-US" dirty="0" err="1" smtClean="0"/>
              <a:t>startGas</a:t>
            </a:r>
            <a:r>
              <a:rPr lang="en-US" dirty="0" smtClean="0"/>
              <a:t>*</a:t>
            </a:r>
            <a:r>
              <a:rPr lang="en-US" dirty="0" err="1" smtClean="0"/>
              <a:t>gasPrice</a:t>
            </a:r>
            <a:r>
              <a:rPr lang="en-US" dirty="0" smtClean="0"/>
              <a:t/>
            </a:r>
            <a:br>
              <a:rPr lang="en-US" dirty="0" smtClean="0"/>
            </a:br>
            <a:endParaRPr lang="en-US" dirty="0"/>
          </a:p>
        </p:txBody>
      </p:sp>
      <p:sp>
        <p:nvSpPr>
          <p:cNvPr id="17" name="Rectangle 16"/>
          <p:cNvSpPr/>
          <p:nvPr/>
        </p:nvSpPr>
        <p:spPr>
          <a:xfrm>
            <a:off x="4756055" y="5867400"/>
            <a:ext cx="2940145" cy="838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Out of gas Exception No changes made</a:t>
            </a:r>
            <a:endParaRPr lang="en-US" dirty="0"/>
          </a:p>
        </p:txBody>
      </p:sp>
      <p:cxnSp>
        <p:nvCxnSpPr>
          <p:cNvPr id="19" name="Straight Arrow Connector 18"/>
          <p:cNvCxnSpPr>
            <a:stCxn id="5" idx="2"/>
          </p:cNvCxnSpPr>
          <p:nvPr/>
        </p:nvCxnSpPr>
        <p:spPr>
          <a:xfrm>
            <a:off x="3879755" y="3202464"/>
            <a:ext cx="0" cy="30273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879755" y="4343400"/>
            <a:ext cx="0" cy="1346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p:txBody>
          <a:bodyPr/>
          <a:lstStyle/>
          <a:p>
            <a:fld id="{4529AB80-22AC-411A-8C4D-94BA8ECE0BD7}" type="datetime1">
              <a:rPr lang="en-US" smtClean="0"/>
              <a:t>2/9/2019</a:t>
            </a:fld>
            <a:endParaRPr lang="en-US"/>
          </a:p>
        </p:txBody>
      </p:sp>
      <p:sp>
        <p:nvSpPr>
          <p:cNvPr id="3" name="Footer Placeholder 2"/>
          <p:cNvSpPr>
            <a:spLocks noGrp="1"/>
          </p:cNvSpPr>
          <p:nvPr>
            <p:ph type="ftr" sz="quarter" idx="11"/>
          </p:nvPr>
        </p:nvSpPr>
        <p:spPr/>
        <p:txBody>
          <a:bodyPr/>
          <a:lstStyle/>
          <a:p>
            <a:r>
              <a:rPr lang="en-US" smtClean="0"/>
              <a:t>www.technotips.co.in</a:t>
            </a:r>
            <a:endParaRPr lang="en-US"/>
          </a:p>
        </p:txBody>
      </p:sp>
      <p:sp>
        <p:nvSpPr>
          <p:cNvPr id="12" name="Slide Number Placeholder 11"/>
          <p:cNvSpPr>
            <a:spLocks noGrp="1"/>
          </p:cNvSpPr>
          <p:nvPr>
            <p:ph type="sldNum" sz="quarter" idx="12"/>
          </p:nvPr>
        </p:nvSpPr>
        <p:spPr/>
        <p:txBody>
          <a:bodyPr/>
          <a:lstStyle/>
          <a:p>
            <a:fld id="{4375DED0-DA1F-49B1-9339-1288C04B5D0C}" type="slidenum">
              <a:rPr lang="en-US" smtClean="0"/>
              <a:t>42</a:t>
            </a:fld>
            <a:endParaRPr lang="en-US"/>
          </a:p>
        </p:txBody>
      </p:sp>
    </p:spTree>
    <p:extLst>
      <p:ext uri="{BB962C8B-B14F-4D97-AF65-F5344CB8AC3E}">
        <p14:creationId xmlns:p14="http://schemas.microsoft.com/office/powerpoint/2010/main" val="32828035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2700"/>
            <a:ext cx="3001370" cy="533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solidFill>
                  <a:schemeClr val="bg1"/>
                </a:solidFill>
              </a:rPr>
              <a:t>Ethereum Network</a:t>
            </a:r>
            <a:endParaRPr lang="en-US" dirty="0">
              <a:solidFill>
                <a:schemeClr val="bg1"/>
              </a:solidFill>
            </a:endParaRPr>
          </a:p>
        </p:txBody>
      </p:sp>
      <p:sp>
        <p:nvSpPr>
          <p:cNvPr id="5" name="Rectangle 4"/>
          <p:cNvSpPr/>
          <p:nvPr/>
        </p:nvSpPr>
        <p:spPr>
          <a:xfrm>
            <a:off x="381000" y="1066800"/>
            <a:ext cx="3962400" cy="838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b="1" dirty="0" smtClean="0">
                <a:solidFill>
                  <a:srgbClr val="FF0000"/>
                </a:solidFill>
              </a:rPr>
              <a:t>Live Network</a:t>
            </a:r>
            <a:endParaRPr lang="en-US" sz="2400" b="1" dirty="0">
              <a:solidFill>
                <a:srgbClr val="FF0000"/>
              </a:solidFill>
            </a:endParaRPr>
          </a:p>
        </p:txBody>
      </p:sp>
      <p:sp>
        <p:nvSpPr>
          <p:cNvPr id="6" name="Rectangle 5"/>
          <p:cNvSpPr/>
          <p:nvPr/>
        </p:nvSpPr>
        <p:spPr>
          <a:xfrm>
            <a:off x="381000" y="2316083"/>
            <a:ext cx="3962400" cy="838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t>Test-Net</a:t>
            </a:r>
            <a:endParaRPr lang="en-US" sz="2400" b="1" dirty="0"/>
          </a:p>
        </p:txBody>
      </p:sp>
      <p:sp>
        <p:nvSpPr>
          <p:cNvPr id="7" name="Rectangle 6"/>
          <p:cNvSpPr/>
          <p:nvPr/>
        </p:nvSpPr>
        <p:spPr>
          <a:xfrm>
            <a:off x="381000" y="3617297"/>
            <a:ext cx="3962400" cy="838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b="1" dirty="0" smtClean="0"/>
              <a:t>Private Network</a:t>
            </a:r>
            <a:endParaRPr lang="en-US" sz="2400" b="1" dirty="0"/>
          </a:p>
        </p:txBody>
      </p:sp>
      <p:sp>
        <p:nvSpPr>
          <p:cNvPr id="8" name="TextBox 7"/>
          <p:cNvSpPr txBox="1"/>
          <p:nvPr/>
        </p:nvSpPr>
        <p:spPr>
          <a:xfrm>
            <a:off x="4641850" y="1270000"/>
            <a:ext cx="2743200" cy="523220"/>
          </a:xfrm>
          <a:prstGeom prst="rect">
            <a:avLst/>
          </a:prstGeom>
          <a:noFill/>
        </p:spPr>
        <p:txBody>
          <a:bodyPr wrap="square" rtlCol="0">
            <a:spAutoFit/>
          </a:bodyPr>
          <a:lstStyle/>
          <a:p>
            <a:pPr marL="285750" indent="-285750">
              <a:buFont typeface="Arial" pitchFamily="34" charset="0"/>
              <a:buChar char="•"/>
            </a:pPr>
            <a:r>
              <a:rPr lang="en-US" sz="2800" b="1" dirty="0" smtClean="0">
                <a:solidFill>
                  <a:schemeClr val="accent5">
                    <a:lumMod val="75000"/>
                  </a:schemeClr>
                </a:solidFill>
              </a:rPr>
              <a:t>Network Id = 1</a:t>
            </a:r>
            <a:endParaRPr lang="en-US" sz="2800" b="1" dirty="0">
              <a:solidFill>
                <a:schemeClr val="accent5">
                  <a:lumMod val="75000"/>
                </a:schemeClr>
              </a:solidFill>
            </a:endParaRPr>
          </a:p>
        </p:txBody>
      </p:sp>
      <p:sp>
        <p:nvSpPr>
          <p:cNvPr id="9" name="TextBox 8"/>
          <p:cNvSpPr txBox="1"/>
          <p:nvPr/>
        </p:nvSpPr>
        <p:spPr>
          <a:xfrm>
            <a:off x="4756150" y="2310586"/>
            <a:ext cx="4343400" cy="307777"/>
          </a:xfrm>
          <a:prstGeom prst="rect">
            <a:avLst/>
          </a:prstGeom>
          <a:noFill/>
        </p:spPr>
        <p:txBody>
          <a:bodyPr wrap="square" rtlCol="0">
            <a:spAutoFit/>
          </a:bodyPr>
          <a:lstStyle/>
          <a:p>
            <a:pPr marL="285750" indent="-285750">
              <a:buFont typeface="Arial" pitchFamily="34" charset="0"/>
              <a:buChar char="•"/>
            </a:pPr>
            <a:r>
              <a:rPr lang="en-US" sz="1400" b="1" dirty="0" smtClean="0">
                <a:solidFill>
                  <a:schemeClr val="accent5">
                    <a:lumMod val="75000"/>
                  </a:schemeClr>
                </a:solidFill>
              </a:rPr>
              <a:t>Network Id = 2 </a:t>
            </a:r>
            <a:r>
              <a:rPr lang="en-US" sz="1400" b="1" dirty="0" err="1" smtClean="0">
                <a:solidFill>
                  <a:schemeClr val="accent5">
                    <a:lumMod val="75000"/>
                  </a:schemeClr>
                </a:solidFill>
              </a:rPr>
              <a:t>Morden</a:t>
            </a:r>
            <a:r>
              <a:rPr lang="en-US" sz="1400" b="1" dirty="0">
                <a:solidFill>
                  <a:schemeClr val="accent5">
                    <a:lumMod val="75000"/>
                  </a:schemeClr>
                </a:solidFill>
              </a:rPr>
              <a:t> </a:t>
            </a:r>
            <a:r>
              <a:rPr lang="en-US" sz="1400" b="1" dirty="0" smtClean="0">
                <a:solidFill>
                  <a:schemeClr val="accent5">
                    <a:lumMod val="75000"/>
                  </a:schemeClr>
                </a:solidFill>
              </a:rPr>
              <a:t>Retired</a:t>
            </a:r>
            <a:endParaRPr lang="en-US" sz="1400" b="1" dirty="0">
              <a:solidFill>
                <a:schemeClr val="accent5">
                  <a:lumMod val="75000"/>
                </a:schemeClr>
              </a:solidFill>
            </a:endParaRPr>
          </a:p>
        </p:txBody>
      </p:sp>
      <p:sp>
        <p:nvSpPr>
          <p:cNvPr id="10" name="TextBox 9"/>
          <p:cNvSpPr txBox="1"/>
          <p:nvPr/>
        </p:nvSpPr>
        <p:spPr>
          <a:xfrm>
            <a:off x="4756150" y="2735182"/>
            <a:ext cx="4343400" cy="307777"/>
          </a:xfrm>
          <a:prstGeom prst="rect">
            <a:avLst/>
          </a:prstGeom>
          <a:noFill/>
        </p:spPr>
        <p:txBody>
          <a:bodyPr wrap="square" rtlCol="0">
            <a:spAutoFit/>
          </a:bodyPr>
          <a:lstStyle/>
          <a:p>
            <a:pPr marL="285750" indent="-285750">
              <a:buFont typeface="Arial" pitchFamily="34" charset="0"/>
              <a:buChar char="•"/>
            </a:pPr>
            <a:r>
              <a:rPr lang="en-US" sz="1400" b="1" dirty="0" smtClean="0">
                <a:solidFill>
                  <a:schemeClr val="accent5">
                    <a:lumMod val="75000"/>
                  </a:schemeClr>
                </a:solidFill>
              </a:rPr>
              <a:t>Network Id = 3 </a:t>
            </a:r>
            <a:r>
              <a:rPr lang="en-US" sz="1400" b="1" dirty="0" err="1" smtClean="0">
                <a:solidFill>
                  <a:schemeClr val="accent5">
                    <a:lumMod val="75000"/>
                  </a:schemeClr>
                </a:solidFill>
              </a:rPr>
              <a:t>Ropsten</a:t>
            </a:r>
            <a:r>
              <a:rPr lang="en-US" sz="1400" b="1" dirty="0" smtClean="0">
                <a:solidFill>
                  <a:schemeClr val="accent5">
                    <a:lumMod val="75000"/>
                  </a:schemeClr>
                </a:solidFill>
              </a:rPr>
              <a:t> (by default) Current</a:t>
            </a:r>
            <a:endParaRPr lang="en-US" sz="1400" b="1" dirty="0">
              <a:solidFill>
                <a:schemeClr val="accent5">
                  <a:lumMod val="75000"/>
                </a:schemeClr>
              </a:solidFill>
            </a:endParaRPr>
          </a:p>
        </p:txBody>
      </p:sp>
      <p:sp>
        <p:nvSpPr>
          <p:cNvPr id="12" name="TextBox 11"/>
          <p:cNvSpPr txBox="1"/>
          <p:nvPr/>
        </p:nvSpPr>
        <p:spPr>
          <a:xfrm>
            <a:off x="4645025" y="3836342"/>
            <a:ext cx="4210050" cy="400110"/>
          </a:xfrm>
          <a:prstGeom prst="rect">
            <a:avLst/>
          </a:prstGeom>
          <a:noFill/>
        </p:spPr>
        <p:txBody>
          <a:bodyPr wrap="square" rtlCol="0">
            <a:spAutoFit/>
          </a:bodyPr>
          <a:lstStyle/>
          <a:p>
            <a:pPr marL="285750" indent="-285750">
              <a:buFont typeface="Arial" pitchFamily="34" charset="0"/>
              <a:buChar char="•"/>
            </a:pPr>
            <a:r>
              <a:rPr lang="en-US" sz="2000" b="1" dirty="0" smtClean="0">
                <a:solidFill>
                  <a:schemeClr val="accent5">
                    <a:lumMod val="75000"/>
                  </a:schemeClr>
                </a:solidFill>
              </a:rPr>
              <a:t>Network Id = Assigned</a:t>
            </a:r>
            <a:endParaRPr lang="en-US" sz="2000" b="1" dirty="0">
              <a:solidFill>
                <a:schemeClr val="accent5">
                  <a:lumMod val="75000"/>
                </a:schemeClr>
              </a:solidFill>
            </a:endParaRPr>
          </a:p>
        </p:txBody>
      </p:sp>
      <p:sp>
        <p:nvSpPr>
          <p:cNvPr id="2" name="Date Placeholder 1"/>
          <p:cNvSpPr>
            <a:spLocks noGrp="1"/>
          </p:cNvSpPr>
          <p:nvPr>
            <p:ph type="dt" sz="half" idx="10"/>
          </p:nvPr>
        </p:nvSpPr>
        <p:spPr/>
        <p:txBody>
          <a:bodyPr/>
          <a:lstStyle/>
          <a:p>
            <a:fld id="{C2E285DB-2A9D-4B20-8219-BC8FBCF10B22}" type="datetime1">
              <a:rPr lang="en-US" smtClean="0"/>
              <a:t>2/9/2019</a:t>
            </a:fld>
            <a:endParaRPr lang="en-US"/>
          </a:p>
        </p:txBody>
      </p:sp>
      <p:sp>
        <p:nvSpPr>
          <p:cNvPr id="3" name="Footer Placeholder 2"/>
          <p:cNvSpPr>
            <a:spLocks noGrp="1"/>
          </p:cNvSpPr>
          <p:nvPr>
            <p:ph type="ftr" sz="quarter" idx="11"/>
          </p:nvPr>
        </p:nvSpPr>
        <p:spPr/>
        <p:txBody>
          <a:bodyPr/>
          <a:lstStyle/>
          <a:p>
            <a:r>
              <a:rPr lang="en-US" smtClean="0"/>
              <a:t>www.technotips.co.in</a:t>
            </a:r>
            <a:endParaRPr lang="en-US"/>
          </a:p>
        </p:txBody>
      </p:sp>
      <p:sp>
        <p:nvSpPr>
          <p:cNvPr id="13" name="Slide Number Placeholder 12"/>
          <p:cNvSpPr>
            <a:spLocks noGrp="1"/>
          </p:cNvSpPr>
          <p:nvPr>
            <p:ph type="sldNum" sz="quarter" idx="12"/>
          </p:nvPr>
        </p:nvSpPr>
        <p:spPr/>
        <p:txBody>
          <a:bodyPr/>
          <a:lstStyle/>
          <a:p>
            <a:fld id="{4375DED0-DA1F-49B1-9339-1288C04B5D0C}" type="slidenum">
              <a:rPr lang="en-US" smtClean="0"/>
              <a:t>43</a:t>
            </a:fld>
            <a:endParaRPr lang="en-US"/>
          </a:p>
        </p:txBody>
      </p:sp>
      <p:sp>
        <p:nvSpPr>
          <p:cNvPr id="14" name="TextBox 13"/>
          <p:cNvSpPr txBox="1"/>
          <p:nvPr/>
        </p:nvSpPr>
        <p:spPr>
          <a:xfrm>
            <a:off x="4756150" y="3142932"/>
            <a:ext cx="4343400" cy="307777"/>
          </a:xfrm>
          <a:prstGeom prst="rect">
            <a:avLst/>
          </a:prstGeom>
          <a:noFill/>
        </p:spPr>
        <p:txBody>
          <a:bodyPr wrap="square" rtlCol="0">
            <a:spAutoFit/>
          </a:bodyPr>
          <a:lstStyle/>
          <a:p>
            <a:pPr marL="285750" indent="-285750">
              <a:buFont typeface="Arial" pitchFamily="34" charset="0"/>
              <a:buChar char="•"/>
            </a:pPr>
            <a:r>
              <a:rPr lang="en-US" sz="1400" b="1" dirty="0" smtClean="0">
                <a:solidFill>
                  <a:schemeClr val="accent5">
                    <a:lumMod val="75000"/>
                  </a:schemeClr>
                </a:solidFill>
              </a:rPr>
              <a:t>Network Id = 4 RINKEBY Current</a:t>
            </a:r>
            <a:endParaRPr lang="en-US" sz="1400" b="1" dirty="0">
              <a:solidFill>
                <a:schemeClr val="accent5">
                  <a:lumMod val="75000"/>
                </a:schemeClr>
              </a:solidFill>
            </a:endParaRPr>
          </a:p>
        </p:txBody>
      </p:sp>
      <p:sp>
        <p:nvSpPr>
          <p:cNvPr id="15" name="TextBox 14"/>
          <p:cNvSpPr txBox="1"/>
          <p:nvPr/>
        </p:nvSpPr>
        <p:spPr>
          <a:xfrm>
            <a:off x="4756150" y="3450709"/>
            <a:ext cx="3987800" cy="307777"/>
          </a:xfrm>
          <a:prstGeom prst="rect">
            <a:avLst/>
          </a:prstGeom>
          <a:noFill/>
        </p:spPr>
        <p:txBody>
          <a:bodyPr wrap="square" rtlCol="0">
            <a:spAutoFit/>
          </a:bodyPr>
          <a:lstStyle/>
          <a:p>
            <a:pPr marL="285750" indent="-285750">
              <a:buFont typeface="Arial" pitchFamily="34" charset="0"/>
              <a:buChar char="•"/>
            </a:pPr>
            <a:r>
              <a:rPr lang="en-US" sz="1400" b="1" dirty="0" smtClean="0">
                <a:solidFill>
                  <a:schemeClr val="accent5">
                    <a:lumMod val="75000"/>
                  </a:schemeClr>
                </a:solidFill>
              </a:rPr>
              <a:t>KOVAN  used for specific Network client</a:t>
            </a:r>
            <a:endParaRPr lang="en-US" sz="1400" b="1" dirty="0">
              <a:solidFill>
                <a:schemeClr val="accent5">
                  <a:lumMod val="75000"/>
                </a:schemeClr>
              </a:solidFill>
            </a:endParaRPr>
          </a:p>
        </p:txBody>
      </p:sp>
      <p:sp>
        <p:nvSpPr>
          <p:cNvPr id="16" name="Rectangle 15"/>
          <p:cNvSpPr/>
          <p:nvPr/>
        </p:nvSpPr>
        <p:spPr>
          <a:xfrm>
            <a:off x="3657600" y="4724400"/>
            <a:ext cx="1905000"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t>Test-Net</a:t>
            </a:r>
            <a:endParaRPr lang="en-US" sz="2400" b="1" dirty="0"/>
          </a:p>
        </p:txBody>
      </p:sp>
      <p:sp>
        <p:nvSpPr>
          <p:cNvPr id="17" name="TextBox 16"/>
          <p:cNvSpPr txBox="1"/>
          <p:nvPr/>
        </p:nvSpPr>
        <p:spPr>
          <a:xfrm>
            <a:off x="190500" y="5486400"/>
            <a:ext cx="2019300" cy="307777"/>
          </a:xfrm>
          <a:prstGeom prst="rect">
            <a:avLst/>
          </a:prstGeom>
          <a:noFill/>
        </p:spPr>
        <p:txBody>
          <a:bodyPr wrap="square" rtlCol="0">
            <a:spAutoFit/>
          </a:bodyPr>
          <a:lstStyle/>
          <a:p>
            <a:pPr marL="285750" indent="-285750">
              <a:buFont typeface="Arial" pitchFamily="34" charset="0"/>
              <a:buChar char="•"/>
            </a:pPr>
            <a:r>
              <a:rPr lang="en-US" sz="1400" b="1" dirty="0" err="1" smtClean="0">
                <a:solidFill>
                  <a:schemeClr val="accent5">
                    <a:lumMod val="75000"/>
                  </a:schemeClr>
                </a:solidFill>
              </a:rPr>
              <a:t>Ropsten</a:t>
            </a:r>
            <a:r>
              <a:rPr lang="en-US" sz="1400" b="1" dirty="0" smtClean="0">
                <a:solidFill>
                  <a:schemeClr val="accent5">
                    <a:lumMod val="75000"/>
                  </a:schemeClr>
                </a:solidFill>
              </a:rPr>
              <a:t> (Id = 3 )</a:t>
            </a:r>
            <a:endParaRPr lang="en-US" sz="1400" b="1" dirty="0">
              <a:solidFill>
                <a:schemeClr val="accent5">
                  <a:lumMod val="75000"/>
                </a:schemeClr>
              </a:solidFill>
            </a:endParaRPr>
          </a:p>
        </p:txBody>
      </p:sp>
      <p:sp>
        <p:nvSpPr>
          <p:cNvPr id="18" name="TextBox 17"/>
          <p:cNvSpPr txBox="1"/>
          <p:nvPr/>
        </p:nvSpPr>
        <p:spPr>
          <a:xfrm>
            <a:off x="5537200" y="5484911"/>
            <a:ext cx="2019300" cy="307777"/>
          </a:xfrm>
          <a:prstGeom prst="rect">
            <a:avLst/>
          </a:prstGeom>
          <a:noFill/>
        </p:spPr>
        <p:txBody>
          <a:bodyPr wrap="square" rtlCol="0">
            <a:spAutoFit/>
          </a:bodyPr>
          <a:lstStyle/>
          <a:p>
            <a:pPr marL="285750" indent="-285750">
              <a:buFont typeface="Arial" pitchFamily="34" charset="0"/>
              <a:buChar char="•"/>
            </a:pPr>
            <a:r>
              <a:rPr lang="en-US" sz="1400" b="1" dirty="0" smtClean="0">
                <a:solidFill>
                  <a:schemeClr val="accent5">
                    <a:lumMod val="75000"/>
                  </a:schemeClr>
                </a:solidFill>
              </a:rPr>
              <a:t>RINKEBY (Id = 4 )</a:t>
            </a:r>
            <a:endParaRPr lang="en-US" sz="1400" b="1" dirty="0">
              <a:solidFill>
                <a:schemeClr val="accent5">
                  <a:lumMod val="75000"/>
                </a:schemeClr>
              </a:solidFill>
            </a:endParaRPr>
          </a:p>
        </p:txBody>
      </p:sp>
      <p:sp>
        <p:nvSpPr>
          <p:cNvPr id="19" name="TextBox 18"/>
          <p:cNvSpPr txBox="1"/>
          <p:nvPr/>
        </p:nvSpPr>
        <p:spPr>
          <a:xfrm>
            <a:off x="342900" y="5864422"/>
            <a:ext cx="2019300" cy="307777"/>
          </a:xfrm>
          <a:prstGeom prst="rect">
            <a:avLst/>
          </a:prstGeom>
          <a:noFill/>
        </p:spPr>
        <p:txBody>
          <a:bodyPr wrap="square" rtlCol="0">
            <a:spAutoFit/>
          </a:bodyPr>
          <a:lstStyle/>
          <a:p>
            <a:r>
              <a:rPr lang="en-US" sz="1400" b="1" dirty="0" smtClean="0">
                <a:solidFill>
                  <a:schemeClr val="accent5">
                    <a:lumMod val="75000"/>
                  </a:schemeClr>
                </a:solidFill>
              </a:rPr>
              <a:t>     Mining  OK</a:t>
            </a:r>
            <a:endParaRPr lang="en-US" sz="1400" b="1" dirty="0">
              <a:solidFill>
                <a:schemeClr val="accent5">
                  <a:lumMod val="75000"/>
                </a:schemeClr>
              </a:solidFill>
            </a:endParaRPr>
          </a:p>
        </p:txBody>
      </p:sp>
      <p:sp>
        <p:nvSpPr>
          <p:cNvPr id="20" name="TextBox 19"/>
          <p:cNvSpPr txBox="1"/>
          <p:nvPr/>
        </p:nvSpPr>
        <p:spPr>
          <a:xfrm>
            <a:off x="5740399" y="5827810"/>
            <a:ext cx="3114675" cy="307777"/>
          </a:xfrm>
          <a:prstGeom prst="rect">
            <a:avLst/>
          </a:prstGeom>
          <a:noFill/>
        </p:spPr>
        <p:txBody>
          <a:bodyPr wrap="square" rtlCol="0">
            <a:spAutoFit/>
          </a:bodyPr>
          <a:lstStyle/>
          <a:p>
            <a:r>
              <a:rPr lang="en-US" sz="1400" b="1" dirty="0" smtClean="0">
                <a:solidFill>
                  <a:schemeClr val="accent5">
                    <a:lumMod val="75000"/>
                  </a:schemeClr>
                </a:solidFill>
              </a:rPr>
              <a:t>     Mining  not allowed</a:t>
            </a:r>
            <a:endParaRPr lang="en-US" sz="1400" b="1" dirty="0">
              <a:solidFill>
                <a:schemeClr val="accent5">
                  <a:lumMod val="75000"/>
                </a:schemeClr>
              </a:solidFill>
            </a:endParaRPr>
          </a:p>
        </p:txBody>
      </p:sp>
    </p:spTree>
    <p:extLst>
      <p:ext uri="{BB962C8B-B14F-4D97-AF65-F5344CB8AC3E}">
        <p14:creationId xmlns:p14="http://schemas.microsoft.com/office/powerpoint/2010/main" val="28439933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8600" y="762000"/>
            <a:ext cx="2120042" cy="1191942"/>
          </a:xfrm>
        </p:spPr>
        <p:style>
          <a:lnRef idx="2">
            <a:schemeClr val="accent2"/>
          </a:lnRef>
          <a:fillRef idx="1">
            <a:schemeClr val="lt1"/>
          </a:fillRef>
          <a:effectRef idx="0">
            <a:schemeClr val="accent2"/>
          </a:effectRef>
          <a:fontRef idx="minor">
            <a:schemeClr val="dk1"/>
          </a:fontRef>
        </p:style>
      </p:pic>
      <p:sp>
        <p:nvSpPr>
          <p:cNvPr id="4" name="Rectangle 3"/>
          <p:cNvSpPr/>
          <p:nvPr/>
        </p:nvSpPr>
        <p:spPr>
          <a:xfrm>
            <a:off x="0" y="12700"/>
            <a:ext cx="3001370" cy="533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solidFill>
                  <a:schemeClr val="bg1"/>
                </a:solidFill>
              </a:rPr>
              <a:t>Interactions</a:t>
            </a:r>
            <a:endParaRPr lang="en-US" dirty="0">
              <a:solidFill>
                <a:schemeClr val="bg1"/>
              </a:solidFill>
            </a:endParaRPr>
          </a:p>
        </p:txBody>
      </p:sp>
      <p:sp>
        <p:nvSpPr>
          <p:cNvPr id="6" name="TextBox 5"/>
          <p:cNvSpPr txBox="1"/>
          <p:nvPr/>
        </p:nvSpPr>
        <p:spPr>
          <a:xfrm>
            <a:off x="685800" y="1447800"/>
            <a:ext cx="1676400" cy="369332"/>
          </a:xfrm>
          <a:prstGeom prst="rect">
            <a:avLst/>
          </a:prstGeom>
          <a:noFill/>
        </p:spPr>
        <p:txBody>
          <a:bodyPr wrap="square" rtlCol="0">
            <a:spAutoFit/>
          </a:bodyPr>
          <a:lstStyle/>
          <a:p>
            <a:r>
              <a:rPr lang="en-US" b="1" dirty="0" smtClean="0">
                <a:solidFill>
                  <a:schemeClr val="accent5">
                    <a:lumMod val="75000"/>
                  </a:schemeClr>
                </a:solidFill>
              </a:rPr>
              <a:t>Wallet Mist</a:t>
            </a:r>
            <a:endParaRPr lang="en-US" b="1" dirty="0">
              <a:solidFill>
                <a:schemeClr val="accent5">
                  <a:lumMod val="75000"/>
                </a:schemeClr>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1" y="2514600"/>
            <a:ext cx="2209800" cy="1351295"/>
          </a:xfrm>
          <a:prstGeom prst="rect">
            <a:avLst/>
          </a:prstGeom>
        </p:spPr>
      </p:pic>
      <p:sp>
        <p:nvSpPr>
          <p:cNvPr id="8" name="TextBox 7"/>
          <p:cNvSpPr txBox="1"/>
          <p:nvPr/>
        </p:nvSpPr>
        <p:spPr>
          <a:xfrm>
            <a:off x="685800" y="3352800"/>
            <a:ext cx="1143000" cy="369332"/>
          </a:xfrm>
          <a:prstGeom prst="rect">
            <a:avLst/>
          </a:prstGeom>
          <a:noFill/>
        </p:spPr>
        <p:txBody>
          <a:bodyPr wrap="square" rtlCol="0">
            <a:spAutoFit/>
          </a:bodyPr>
          <a:lstStyle/>
          <a:p>
            <a:r>
              <a:rPr lang="en-US" b="1" dirty="0" smtClean="0">
                <a:solidFill>
                  <a:schemeClr val="accent5">
                    <a:lumMod val="75000"/>
                  </a:schemeClr>
                </a:solidFill>
              </a:rPr>
              <a:t>DAPP</a:t>
            </a:r>
            <a:endParaRPr lang="en-US" b="1" dirty="0">
              <a:solidFill>
                <a:schemeClr val="accent5">
                  <a:lumMod val="75000"/>
                </a:schemeClr>
              </a:solidFill>
            </a:endParaRPr>
          </a:p>
        </p:txBody>
      </p:sp>
      <p:sp>
        <p:nvSpPr>
          <p:cNvPr id="9" name="Rectangle 8"/>
          <p:cNvSpPr/>
          <p:nvPr/>
        </p:nvSpPr>
        <p:spPr>
          <a:xfrm>
            <a:off x="5715000" y="279400"/>
            <a:ext cx="3124200" cy="34427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0" name="Rectangle 9"/>
          <p:cNvSpPr/>
          <p:nvPr/>
        </p:nvSpPr>
        <p:spPr>
          <a:xfrm>
            <a:off x="6248400" y="546100"/>
            <a:ext cx="2057400" cy="6731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Live Network</a:t>
            </a:r>
            <a:endParaRPr lang="en-US" dirty="0"/>
          </a:p>
        </p:txBody>
      </p:sp>
      <p:sp>
        <p:nvSpPr>
          <p:cNvPr id="11" name="Rectangle 10"/>
          <p:cNvSpPr/>
          <p:nvPr/>
        </p:nvSpPr>
        <p:spPr>
          <a:xfrm>
            <a:off x="6248400" y="1480582"/>
            <a:ext cx="2057400" cy="6731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Test Net</a:t>
            </a:r>
            <a:endParaRPr lang="en-US" dirty="0"/>
          </a:p>
        </p:txBody>
      </p:sp>
      <p:sp>
        <p:nvSpPr>
          <p:cNvPr id="12" name="Rectangle 11"/>
          <p:cNvSpPr/>
          <p:nvPr/>
        </p:nvSpPr>
        <p:spPr>
          <a:xfrm>
            <a:off x="6299200" y="2466347"/>
            <a:ext cx="2057400" cy="6731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Private Network</a:t>
            </a:r>
            <a:endParaRPr lang="en-US" dirty="0"/>
          </a:p>
        </p:txBody>
      </p:sp>
      <p:cxnSp>
        <p:nvCxnSpPr>
          <p:cNvPr id="14" name="Straight Arrow Connector 13"/>
          <p:cNvCxnSpPr>
            <a:stCxn id="5" idx="3"/>
          </p:cNvCxnSpPr>
          <p:nvPr/>
        </p:nvCxnSpPr>
        <p:spPr>
          <a:xfrm>
            <a:off x="2348642" y="1357971"/>
            <a:ext cx="3442558" cy="1362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3"/>
            <a:endCxn id="9" idx="1"/>
          </p:cNvCxnSpPr>
          <p:nvPr/>
        </p:nvCxnSpPr>
        <p:spPr>
          <a:xfrm flipV="1">
            <a:off x="2362201" y="2000766"/>
            <a:ext cx="3352799" cy="118948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3993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5168900"/>
            <a:ext cx="1897459"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67200" y="5168900"/>
            <a:ext cx="1295400" cy="1295400"/>
          </a:xfrm>
          <a:prstGeom prst="rect">
            <a:avLst/>
          </a:prstGeom>
        </p:spPr>
      </p:pic>
      <p:cxnSp>
        <p:nvCxnSpPr>
          <p:cNvPr id="19" name="Straight Arrow Connector 18"/>
          <p:cNvCxnSpPr/>
          <p:nvPr/>
        </p:nvCxnSpPr>
        <p:spPr>
          <a:xfrm>
            <a:off x="5029200" y="5816600"/>
            <a:ext cx="12700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2"/>
          </p:cNvCxnSpPr>
          <p:nvPr/>
        </p:nvCxnSpPr>
        <p:spPr>
          <a:xfrm>
            <a:off x="7277100" y="3722132"/>
            <a:ext cx="0" cy="144676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p:txBody>
          <a:bodyPr/>
          <a:lstStyle/>
          <a:p>
            <a:fld id="{2E624F53-844B-4456-B18F-F02923800237}" type="datetime1">
              <a:rPr lang="en-US" smtClean="0"/>
              <a:t>2/9/2019</a:t>
            </a:fld>
            <a:endParaRPr lang="en-US"/>
          </a:p>
        </p:txBody>
      </p:sp>
      <p:sp>
        <p:nvSpPr>
          <p:cNvPr id="3" name="Footer Placeholder 2"/>
          <p:cNvSpPr>
            <a:spLocks noGrp="1"/>
          </p:cNvSpPr>
          <p:nvPr>
            <p:ph type="ftr" sz="quarter" idx="11"/>
          </p:nvPr>
        </p:nvSpPr>
        <p:spPr/>
        <p:txBody>
          <a:bodyPr/>
          <a:lstStyle/>
          <a:p>
            <a:r>
              <a:rPr lang="en-US" smtClean="0"/>
              <a:t>www.technotips.co.in</a:t>
            </a:r>
            <a:endParaRPr lang="en-US"/>
          </a:p>
        </p:txBody>
      </p:sp>
      <p:sp>
        <p:nvSpPr>
          <p:cNvPr id="13" name="Slide Number Placeholder 12"/>
          <p:cNvSpPr>
            <a:spLocks noGrp="1"/>
          </p:cNvSpPr>
          <p:nvPr>
            <p:ph type="sldNum" sz="quarter" idx="12"/>
          </p:nvPr>
        </p:nvSpPr>
        <p:spPr/>
        <p:txBody>
          <a:bodyPr/>
          <a:lstStyle/>
          <a:p>
            <a:fld id="{4375DED0-DA1F-49B1-9339-1288C04B5D0C}" type="slidenum">
              <a:rPr lang="en-US" smtClean="0"/>
              <a:t>44</a:t>
            </a:fld>
            <a:endParaRPr lang="en-US"/>
          </a:p>
        </p:txBody>
      </p:sp>
      <p:sp>
        <p:nvSpPr>
          <p:cNvPr id="21" name="TextBox 20"/>
          <p:cNvSpPr txBox="1"/>
          <p:nvPr/>
        </p:nvSpPr>
        <p:spPr>
          <a:xfrm>
            <a:off x="4610100" y="4483616"/>
            <a:ext cx="2667000" cy="461665"/>
          </a:xfrm>
          <a:prstGeom prst="rect">
            <a:avLst/>
          </a:prstGeom>
          <a:noFill/>
        </p:spPr>
        <p:txBody>
          <a:bodyPr wrap="square" rtlCol="0">
            <a:spAutoFit/>
          </a:bodyPr>
          <a:lstStyle/>
          <a:p>
            <a:r>
              <a:rPr lang="en-US" sz="2400" dirty="0" smtClean="0">
                <a:solidFill>
                  <a:schemeClr val="accent5">
                    <a:lumMod val="75000"/>
                  </a:schemeClr>
                </a:solidFill>
              </a:rPr>
              <a:t>Block Explorer</a:t>
            </a:r>
            <a:endParaRPr lang="en-US" sz="2400" dirty="0">
              <a:solidFill>
                <a:schemeClr val="accent5">
                  <a:lumMod val="75000"/>
                </a:schemeClr>
              </a:solidFill>
            </a:endParaRPr>
          </a:p>
        </p:txBody>
      </p:sp>
    </p:spTree>
    <p:extLst>
      <p:ext uri="{BB962C8B-B14F-4D97-AF65-F5344CB8AC3E}">
        <p14:creationId xmlns:p14="http://schemas.microsoft.com/office/powerpoint/2010/main" val="7215300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Data Privacy</a:t>
            </a:r>
          </a:p>
          <a:p>
            <a:r>
              <a:rPr lang="en-US" dirty="0" smtClean="0"/>
              <a:t>As a distributed database</a:t>
            </a:r>
          </a:p>
          <a:p>
            <a:r>
              <a:rPr lang="en-US" dirty="0" smtClean="0"/>
              <a:t>Consortium</a:t>
            </a:r>
          </a:p>
          <a:p>
            <a:pPr marL="0" indent="0">
              <a:buNone/>
            </a:pPr>
            <a:r>
              <a:rPr lang="en-US" dirty="0"/>
              <a:t> </a:t>
            </a:r>
            <a:r>
              <a:rPr lang="en-US" dirty="0" smtClean="0"/>
              <a:t>           </a:t>
            </a:r>
            <a:endParaRPr lang="en-US" dirty="0"/>
          </a:p>
        </p:txBody>
      </p:sp>
      <p:sp>
        <p:nvSpPr>
          <p:cNvPr id="4" name="Rectangle 3"/>
          <p:cNvSpPr/>
          <p:nvPr/>
        </p:nvSpPr>
        <p:spPr>
          <a:xfrm>
            <a:off x="0" y="12700"/>
            <a:ext cx="3001370" cy="533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solidFill>
                  <a:schemeClr val="bg1"/>
                </a:solidFill>
              </a:rPr>
              <a:t>Private Network</a:t>
            </a:r>
            <a:endParaRPr lang="en-US" dirty="0">
              <a:solidFill>
                <a:schemeClr val="bg1"/>
              </a:solidFill>
            </a:endParaRPr>
          </a:p>
        </p:txBody>
      </p:sp>
      <p:sp>
        <p:nvSpPr>
          <p:cNvPr id="5" name="TextBox 4"/>
          <p:cNvSpPr txBox="1"/>
          <p:nvPr/>
        </p:nvSpPr>
        <p:spPr>
          <a:xfrm>
            <a:off x="1676400" y="3505200"/>
            <a:ext cx="2667000" cy="461665"/>
          </a:xfrm>
          <a:prstGeom prst="rect">
            <a:avLst/>
          </a:prstGeom>
          <a:noFill/>
        </p:spPr>
        <p:txBody>
          <a:bodyPr wrap="square" rtlCol="0">
            <a:spAutoFit/>
          </a:bodyPr>
          <a:lstStyle/>
          <a:p>
            <a:pPr marL="285750" indent="-285750">
              <a:buFont typeface="Arial" pitchFamily="34" charset="0"/>
              <a:buChar char="•"/>
            </a:pPr>
            <a:r>
              <a:rPr lang="en-US" sz="2400" dirty="0" smtClean="0">
                <a:solidFill>
                  <a:schemeClr val="accent5">
                    <a:lumMod val="75000"/>
                  </a:schemeClr>
                </a:solidFill>
              </a:rPr>
              <a:t>Industry Verticals</a:t>
            </a:r>
            <a:endParaRPr lang="en-US" sz="2400" dirty="0">
              <a:solidFill>
                <a:schemeClr val="accent5">
                  <a:lumMod val="75000"/>
                </a:schemeClr>
              </a:solidFill>
            </a:endParaRPr>
          </a:p>
        </p:txBody>
      </p:sp>
      <p:sp>
        <p:nvSpPr>
          <p:cNvPr id="6" name="TextBox 5"/>
          <p:cNvSpPr txBox="1"/>
          <p:nvPr/>
        </p:nvSpPr>
        <p:spPr>
          <a:xfrm>
            <a:off x="4813300" y="3492500"/>
            <a:ext cx="2667000" cy="461665"/>
          </a:xfrm>
          <a:prstGeom prst="rect">
            <a:avLst/>
          </a:prstGeom>
          <a:noFill/>
        </p:spPr>
        <p:txBody>
          <a:bodyPr wrap="square" rtlCol="0">
            <a:spAutoFit/>
          </a:bodyPr>
          <a:lstStyle/>
          <a:p>
            <a:pPr marL="285750" indent="-285750">
              <a:buFont typeface="Arial" pitchFamily="34" charset="0"/>
              <a:buChar char="•"/>
            </a:pPr>
            <a:r>
              <a:rPr lang="en-US" sz="2400" dirty="0" smtClean="0">
                <a:solidFill>
                  <a:schemeClr val="accent5">
                    <a:lumMod val="75000"/>
                  </a:schemeClr>
                </a:solidFill>
              </a:rPr>
              <a:t>Permissioned</a:t>
            </a:r>
            <a:endParaRPr lang="en-US" sz="2400" dirty="0">
              <a:solidFill>
                <a:schemeClr val="accent5">
                  <a:lumMod val="75000"/>
                </a:schemeClr>
              </a:solidFill>
            </a:endParaRPr>
          </a:p>
        </p:txBody>
      </p:sp>
      <p:sp>
        <p:nvSpPr>
          <p:cNvPr id="7" name="TextBox 6"/>
          <p:cNvSpPr txBox="1"/>
          <p:nvPr/>
        </p:nvSpPr>
        <p:spPr>
          <a:xfrm>
            <a:off x="1676400" y="4191000"/>
            <a:ext cx="5943600" cy="523220"/>
          </a:xfrm>
          <a:prstGeom prst="rect">
            <a:avLst/>
          </a:prstGeom>
          <a:noFill/>
        </p:spPr>
        <p:txBody>
          <a:bodyPr wrap="square" rtlCol="0">
            <a:spAutoFit/>
          </a:bodyPr>
          <a:lstStyle/>
          <a:p>
            <a:pPr marL="285750" indent="-285750">
              <a:buFont typeface="Arial" pitchFamily="34" charset="0"/>
              <a:buChar char="•"/>
            </a:pPr>
            <a:r>
              <a:rPr lang="en-US" sz="2800" dirty="0" smtClean="0">
                <a:solidFill>
                  <a:schemeClr val="accent5">
                    <a:lumMod val="75000"/>
                  </a:schemeClr>
                </a:solidFill>
              </a:rPr>
              <a:t>Internal transactions and contracts</a:t>
            </a:r>
            <a:endParaRPr lang="en-US" sz="2800" dirty="0">
              <a:solidFill>
                <a:schemeClr val="accent5">
                  <a:lumMod val="75000"/>
                </a:schemeClr>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2452" y="5029200"/>
            <a:ext cx="1892948" cy="1617990"/>
          </a:xfrm>
          <a:prstGeom prst="rect">
            <a:avLst/>
          </a:prstGeom>
        </p:spPr>
      </p:pic>
      <p:sp>
        <p:nvSpPr>
          <p:cNvPr id="2" name="Date Placeholder 1"/>
          <p:cNvSpPr>
            <a:spLocks noGrp="1"/>
          </p:cNvSpPr>
          <p:nvPr>
            <p:ph type="dt" sz="half" idx="10"/>
          </p:nvPr>
        </p:nvSpPr>
        <p:spPr/>
        <p:txBody>
          <a:bodyPr/>
          <a:lstStyle/>
          <a:p>
            <a:fld id="{5B2B9A97-89F0-491F-A0A4-2FA2C7BB6C3A}" type="datetime1">
              <a:rPr lang="en-US" smtClean="0"/>
              <a:t>2/9/2019</a:t>
            </a:fld>
            <a:endParaRPr lang="en-US"/>
          </a:p>
        </p:txBody>
      </p:sp>
      <p:sp>
        <p:nvSpPr>
          <p:cNvPr id="9" name="Footer Placeholder 8"/>
          <p:cNvSpPr>
            <a:spLocks noGrp="1"/>
          </p:cNvSpPr>
          <p:nvPr>
            <p:ph type="ftr" sz="quarter" idx="11"/>
          </p:nvPr>
        </p:nvSpPr>
        <p:spPr/>
        <p:txBody>
          <a:bodyPr/>
          <a:lstStyle/>
          <a:p>
            <a:r>
              <a:rPr lang="en-US" smtClean="0"/>
              <a:t>www.technotips.co.in</a:t>
            </a:r>
            <a:endParaRPr lang="en-US"/>
          </a:p>
        </p:txBody>
      </p:sp>
      <p:sp>
        <p:nvSpPr>
          <p:cNvPr id="10" name="Slide Number Placeholder 9"/>
          <p:cNvSpPr>
            <a:spLocks noGrp="1"/>
          </p:cNvSpPr>
          <p:nvPr>
            <p:ph type="sldNum" sz="quarter" idx="12"/>
          </p:nvPr>
        </p:nvSpPr>
        <p:spPr/>
        <p:txBody>
          <a:bodyPr/>
          <a:lstStyle/>
          <a:p>
            <a:fld id="{4375DED0-DA1F-49B1-9339-1288C04B5D0C}" type="slidenum">
              <a:rPr lang="en-US" smtClean="0"/>
              <a:t>45</a:t>
            </a:fld>
            <a:endParaRPr lang="en-US"/>
          </a:p>
        </p:txBody>
      </p:sp>
    </p:spTree>
    <p:extLst>
      <p:ext uri="{BB962C8B-B14F-4D97-AF65-F5344CB8AC3E}">
        <p14:creationId xmlns:p14="http://schemas.microsoft.com/office/powerpoint/2010/main" val="22025056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Websites ( or </a:t>
            </a:r>
            <a:r>
              <a:rPr lang="en-US" dirty="0" err="1" smtClean="0"/>
              <a:t>webapps</a:t>
            </a:r>
            <a:r>
              <a:rPr lang="en-US" dirty="0" smtClean="0"/>
              <a:t>) that show information on. </a:t>
            </a:r>
          </a:p>
          <a:p>
            <a:endParaRPr lang="en-US" dirty="0"/>
          </a:p>
          <a:p>
            <a:endParaRPr lang="en-US" dirty="0" smtClean="0"/>
          </a:p>
          <a:p>
            <a:endParaRPr lang="en-US" dirty="0"/>
          </a:p>
          <a:p>
            <a:endParaRPr lang="en-US" dirty="0" smtClean="0"/>
          </a:p>
          <a:p>
            <a:endParaRPr lang="en-US" dirty="0"/>
          </a:p>
        </p:txBody>
      </p:sp>
      <p:sp>
        <p:nvSpPr>
          <p:cNvPr id="4" name="Rectangle 3"/>
          <p:cNvSpPr/>
          <p:nvPr/>
        </p:nvSpPr>
        <p:spPr>
          <a:xfrm>
            <a:off x="0" y="12700"/>
            <a:ext cx="3001370" cy="533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solidFill>
                  <a:schemeClr val="bg1"/>
                </a:solidFill>
              </a:rPr>
              <a:t>Blockchain Explorer</a:t>
            </a:r>
            <a:endParaRPr lang="en-US" dirty="0">
              <a:solidFill>
                <a:schemeClr val="bg1"/>
              </a:solidFill>
            </a:endParaRPr>
          </a:p>
        </p:txBody>
      </p:sp>
      <p:sp>
        <p:nvSpPr>
          <p:cNvPr id="5" name="TextBox 4"/>
          <p:cNvSpPr txBox="1"/>
          <p:nvPr/>
        </p:nvSpPr>
        <p:spPr>
          <a:xfrm>
            <a:off x="685800" y="2667000"/>
            <a:ext cx="2564370" cy="461665"/>
          </a:xfrm>
          <a:prstGeom prst="rect">
            <a:avLst/>
          </a:prstGeom>
          <a:noFill/>
        </p:spPr>
        <p:txBody>
          <a:bodyPr wrap="square" rtlCol="0">
            <a:spAutoFit/>
          </a:bodyPr>
          <a:lstStyle/>
          <a:p>
            <a:pPr marL="285750" indent="-285750">
              <a:buFont typeface="Arial" pitchFamily="34" charset="0"/>
              <a:buChar char="•"/>
            </a:pPr>
            <a:r>
              <a:rPr lang="en-US" sz="2400" b="1" dirty="0" smtClean="0">
                <a:solidFill>
                  <a:schemeClr val="accent5">
                    <a:lumMod val="75000"/>
                  </a:schemeClr>
                </a:solidFill>
              </a:rPr>
              <a:t>Transactions</a:t>
            </a:r>
            <a:endParaRPr lang="en-US" sz="2400" b="1" dirty="0">
              <a:solidFill>
                <a:schemeClr val="accent5">
                  <a:lumMod val="75000"/>
                </a:schemeClr>
              </a:solidFill>
            </a:endParaRPr>
          </a:p>
        </p:txBody>
      </p:sp>
      <p:sp>
        <p:nvSpPr>
          <p:cNvPr id="6" name="TextBox 5"/>
          <p:cNvSpPr txBox="1"/>
          <p:nvPr/>
        </p:nvSpPr>
        <p:spPr>
          <a:xfrm>
            <a:off x="3124199" y="2667000"/>
            <a:ext cx="1782170" cy="461665"/>
          </a:xfrm>
          <a:prstGeom prst="rect">
            <a:avLst/>
          </a:prstGeom>
          <a:noFill/>
        </p:spPr>
        <p:txBody>
          <a:bodyPr wrap="square" rtlCol="0">
            <a:spAutoFit/>
          </a:bodyPr>
          <a:lstStyle/>
          <a:p>
            <a:pPr marL="285750" indent="-285750">
              <a:buFont typeface="Arial" pitchFamily="34" charset="0"/>
              <a:buChar char="•"/>
            </a:pPr>
            <a:r>
              <a:rPr lang="en-US" sz="2400" b="1" dirty="0" smtClean="0">
                <a:solidFill>
                  <a:schemeClr val="accent5">
                    <a:lumMod val="75000"/>
                  </a:schemeClr>
                </a:solidFill>
              </a:rPr>
              <a:t>Blocks</a:t>
            </a:r>
            <a:endParaRPr lang="en-US" sz="2400" b="1" dirty="0">
              <a:solidFill>
                <a:schemeClr val="accent5">
                  <a:lumMod val="75000"/>
                </a:schemeClr>
              </a:solidFill>
            </a:endParaRPr>
          </a:p>
        </p:txBody>
      </p:sp>
      <p:sp>
        <p:nvSpPr>
          <p:cNvPr id="7" name="TextBox 6"/>
          <p:cNvSpPr txBox="1"/>
          <p:nvPr/>
        </p:nvSpPr>
        <p:spPr>
          <a:xfrm>
            <a:off x="5105399" y="2667000"/>
            <a:ext cx="2079551" cy="461665"/>
          </a:xfrm>
          <a:prstGeom prst="rect">
            <a:avLst/>
          </a:prstGeom>
          <a:noFill/>
        </p:spPr>
        <p:txBody>
          <a:bodyPr wrap="square" rtlCol="0">
            <a:spAutoFit/>
          </a:bodyPr>
          <a:lstStyle/>
          <a:p>
            <a:pPr marL="285750" indent="-285750">
              <a:buFont typeface="Arial" pitchFamily="34" charset="0"/>
              <a:buChar char="•"/>
            </a:pPr>
            <a:r>
              <a:rPr lang="en-US" sz="2400" dirty="0" smtClean="0">
                <a:solidFill>
                  <a:schemeClr val="accent5">
                    <a:lumMod val="75000"/>
                  </a:schemeClr>
                </a:solidFill>
              </a:rPr>
              <a:t>Accounts</a:t>
            </a:r>
            <a:endParaRPr lang="en-US" sz="2400" dirty="0">
              <a:solidFill>
                <a:schemeClr val="accent5">
                  <a:lumMod val="75000"/>
                </a:schemeClr>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808" y="3657600"/>
            <a:ext cx="2844362" cy="7620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7393" y="3657600"/>
            <a:ext cx="1885896" cy="793774"/>
          </a:xfrm>
          <a:prstGeom prst="rect">
            <a:avLst/>
          </a:prstGeom>
        </p:spPr>
      </p:pic>
      <p:sp>
        <p:nvSpPr>
          <p:cNvPr id="10" name="Rectangle 9"/>
          <p:cNvSpPr/>
          <p:nvPr/>
        </p:nvSpPr>
        <p:spPr>
          <a:xfrm>
            <a:off x="5996485" y="4648200"/>
            <a:ext cx="2376933" cy="646331"/>
          </a:xfrm>
          <a:prstGeom prst="rect">
            <a:avLst/>
          </a:prstGeom>
        </p:spPr>
        <p:txBody>
          <a:bodyPr wrap="none">
            <a:spAutoFit/>
          </a:bodyPr>
          <a:lstStyle/>
          <a:p>
            <a:r>
              <a:rPr lang="en-US" dirty="0" smtClean="0">
                <a:hlinkClick r:id="rId4"/>
              </a:rPr>
              <a:t>https://etherchain.org/</a:t>
            </a:r>
            <a:endParaRPr lang="en-US" dirty="0" smtClean="0"/>
          </a:p>
          <a:p>
            <a:endParaRPr lang="en-US" dirty="0"/>
          </a:p>
        </p:txBody>
      </p:sp>
      <p:sp>
        <p:nvSpPr>
          <p:cNvPr id="11" name="Rectangle 10"/>
          <p:cNvSpPr/>
          <p:nvPr/>
        </p:nvSpPr>
        <p:spPr>
          <a:xfrm>
            <a:off x="3124199" y="4694535"/>
            <a:ext cx="2872285" cy="1200329"/>
          </a:xfrm>
          <a:prstGeom prst="rect">
            <a:avLst/>
          </a:prstGeom>
        </p:spPr>
        <p:txBody>
          <a:bodyPr wrap="square">
            <a:spAutoFit/>
          </a:bodyPr>
          <a:lstStyle/>
          <a:p>
            <a:pPr fontAlgn="ctr"/>
            <a:r>
              <a:rPr lang="en-US" dirty="0">
                <a:hlinkClick r:id="rId5"/>
              </a:rPr>
              <a:t>https://live.ether.camp</a:t>
            </a:r>
            <a:r>
              <a:rPr lang="en-US" dirty="0" smtClean="0">
                <a:hlinkClick r:id="rId5"/>
              </a:rPr>
              <a:t>/</a:t>
            </a:r>
            <a:endParaRPr lang="en-US" dirty="0" smtClean="0"/>
          </a:p>
          <a:p>
            <a:pPr fontAlgn="ctr"/>
            <a:endParaRPr lang="en-US" dirty="0"/>
          </a:p>
          <a:p>
            <a:r>
              <a:rPr lang="en-US" dirty="0"/>
              <a:t/>
            </a:r>
            <a:br>
              <a:rPr lang="en-US" dirty="0"/>
            </a:br>
            <a:endParaRPr lang="en-US" dirty="0"/>
          </a:p>
        </p:txBody>
      </p:sp>
      <p:sp>
        <p:nvSpPr>
          <p:cNvPr id="13" name="Rectangle 12"/>
          <p:cNvSpPr/>
          <p:nvPr/>
        </p:nvSpPr>
        <p:spPr>
          <a:xfrm>
            <a:off x="405808" y="4726969"/>
            <a:ext cx="2286000" cy="1200329"/>
          </a:xfrm>
          <a:prstGeom prst="rect">
            <a:avLst/>
          </a:prstGeom>
        </p:spPr>
        <p:txBody>
          <a:bodyPr wrap="square">
            <a:spAutoFit/>
          </a:bodyPr>
          <a:lstStyle/>
          <a:p>
            <a:pPr fontAlgn="ctr"/>
            <a:r>
              <a:rPr lang="en-US" dirty="0">
                <a:hlinkClick r:id="rId6"/>
              </a:rPr>
              <a:t>https://etherscan.io</a:t>
            </a:r>
            <a:r>
              <a:rPr lang="en-US" dirty="0" smtClean="0">
                <a:hlinkClick r:id="rId6"/>
              </a:rPr>
              <a:t>/</a:t>
            </a:r>
            <a:endParaRPr lang="en-US" dirty="0" smtClean="0"/>
          </a:p>
          <a:p>
            <a:pPr fontAlgn="ctr"/>
            <a:endParaRPr lang="en-US" dirty="0"/>
          </a:p>
          <a:p>
            <a:r>
              <a:rPr lang="en-US" dirty="0"/>
              <a:t/>
            </a:r>
            <a:br>
              <a:rPr lang="en-US" dirty="0"/>
            </a:br>
            <a:endParaRPr lang="en-US" dirty="0"/>
          </a:p>
        </p:txBody>
      </p: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84851" y="3806994"/>
            <a:ext cx="1600200" cy="700520"/>
          </a:xfrm>
          <a:prstGeom prst="rect">
            <a:avLst/>
          </a:prstGeom>
        </p:spPr>
      </p:pic>
      <p:sp>
        <p:nvSpPr>
          <p:cNvPr id="2" name="Date Placeholder 1"/>
          <p:cNvSpPr>
            <a:spLocks noGrp="1"/>
          </p:cNvSpPr>
          <p:nvPr>
            <p:ph type="dt" sz="half" idx="10"/>
          </p:nvPr>
        </p:nvSpPr>
        <p:spPr/>
        <p:txBody>
          <a:bodyPr/>
          <a:lstStyle/>
          <a:p>
            <a:fld id="{1F9A18EE-9EC5-48C5-B444-E0E7867BBB41}" type="datetime1">
              <a:rPr lang="en-US" smtClean="0"/>
              <a:t>2/9/2019</a:t>
            </a:fld>
            <a:endParaRPr lang="en-US"/>
          </a:p>
        </p:txBody>
      </p:sp>
      <p:sp>
        <p:nvSpPr>
          <p:cNvPr id="12" name="Footer Placeholder 11"/>
          <p:cNvSpPr>
            <a:spLocks noGrp="1"/>
          </p:cNvSpPr>
          <p:nvPr>
            <p:ph type="ftr" sz="quarter" idx="11"/>
          </p:nvPr>
        </p:nvSpPr>
        <p:spPr/>
        <p:txBody>
          <a:bodyPr/>
          <a:lstStyle/>
          <a:p>
            <a:r>
              <a:rPr lang="en-US" smtClean="0"/>
              <a:t>www.technotips.co.in</a:t>
            </a:r>
            <a:endParaRPr lang="en-US"/>
          </a:p>
        </p:txBody>
      </p:sp>
      <p:sp>
        <p:nvSpPr>
          <p:cNvPr id="15" name="Slide Number Placeholder 14"/>
          <p:cNvSpPr>
            <a:spLocks noGrp="1"/>
          </p:cNvSpPr>
          <p:nvPr>
            <p:ph type="sldNum" sz="quarter" idx="12"/>
          </p:nvPr>
        </p:nvSpPr>
        <p:spPr/>
        <p:txBody>
          <a:bodyPr/>
          <a:lstStyle/>
          <a:p>
            <a:fld id="{4375DED0-DA1F-49B1-9339-1288C04B5D0C}" type="slidenum">
              <a:rPr lang="en-US" smtClean="0"/>
              <a:t>46</a:t>
            </a:fld>
            <a:endParaRPr lang="en-US"/>
          </a:p>
        </p:txBody>
      </p:sp>
    </p:spTree>
    <p:extLst>
      <p:ext uri="{BB962C8B-B14F-4D97-AF65-F5344CB8AC3E}">
        <p14:creationId xmlns:p14="http://schemas.microsoft.com/office/powerpoint/2010/main" val="15616085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743200" y="2209800"/>
            <a:ext cx="2438400" cy="990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Client Or </a:t>
            </a:r>
          </a:p>
          <a:p>
            <a:pPr algn="ctr"/>
            <a:r>
              <a:rPr lang="en-US" dirty="0" smtClean="0">
                <a:solidFill>
                  <a:schemeClr val="tx1"/>
                </a:solidFill>
              </a:rPr>
              <a:t>Node</a:t>
            </a:r>
            <a:endParaRPr lang="en-US" dirty="0">
              <a:solidFill>
                <a:schemeClr val="tx1"/>
              </a:solidFill>
            </a:endParaRPr>
          </a:p>
        </p:txBody>
      </p:sp>
      <p:sp>
        <p:nvSpPr>
          <p:cNvPr id="5" name="Rounded Rectangle 4"/>
          <p:cNvSpPr/>
          <p:nvPr/>
        </p:nvSpPr>
        <p:spPr>
          <a:xfrm>
            <a:off x="5943600" y="457200"/>
            <a:ext cx="2438400" cy="990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Client Or </a:t>
            </a:r>
          </a:p>
          <a:p>
            <a:pPr algn="ctr"/>
            <a:r>
              <a:rPr lang="en-US" dirty="0" smtClean="0">
                <a:solidFill>
                  <a:schemeClr val="tx1"/>
                </a:solidFill>
              </a:rPr>
              <a:t>Node</a:t>
            </a:r>
            <a:endParaRPr lang="en-US" dirty="0">
              <a:solidFill>
                <a:schemeClr val="tx1"/>
              </a:solidFill>
            </a:endParaRPr>
          </a:p>
        </p:txBody>
      </p:sp>
      <p:sp>
        <p:nvSpPr>
          <p:cNvPr id="6" name="Rounded Rectangle 5"/>
          <p:cNvSpPr/>
          <p:nvPr/>
        </p:nvSpPr>
        <p:spPr>
          <a:xfrm>
            <a:off x="5983975" y="4101919"/>
            <a:ext cx="2438400" cy="990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Client Or </a:t>
            </a:r>
          </a:p>
          <a:p>
            <a:pPr algn="ctr"/>
            <a:r>
              <a:rPr lang="en-US" dirty="0" smtClean="0">
                <a:solidFill>
                  <a:schemeClr val="tx1"/>
                </a:solidFill>
              </a:rPr>
              <a:t>Node</a:t>
            </a:r>
            <a:endParaRPr lang="en-US" dirty="0">
              <a:solidFill>
                <a:schemeClr val="tx1"/>
              </a:solidFill>
            </a:endParaRPr>
          </a:p>
        </p:txBody>
      </p:sp>
      <p:sp>
        <p:nvSpPr>
          <p:cNvPr id="7" name="Can 6"/>
          <p:cNvSpPr/>
          <p:nvPr/>
        </p:nvSpPr>
        <p:spPr>
          <a:xfrm>
            <a:off x="3274610" y="4006185"/>
            <a:ext cx="838200" cy="914400"/>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Cube 7"/>
          <p:cNvSpPr/>
          <p:nvPr/>
        </p:nvSpPr>
        <p:spPr>
          <a:xfrm>
            <a:off x="4165410" y="5379197"/>
            <a:ext cx="990600" cy="914400"/>
          </a:xfrm>
          <a:prstGeom prst="cub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p:cNvSpPr/>
          <p:nvPr/>
        </p:nvSpPr>
        <p:spPr>
          <a:xfrm>
            <a:off x="160930" y="1188207"/>
            <a:ext cx="12954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Wallet Or DAAP</a:t>
            </a:r>
            <a:endParaRPr lang="en-US" dirty="0">
              <a:solidFill>
                <a:schemeClr val="tx1"/>
              </a:solidFill>
            </a:endParaRPr>
          </a:p>
        </p:txBody>
      </p:sp>
      <p:cxnSp>
        <p:nvCxnSpPr>
          <p:cNvPr id="11" name="Elbow Connector 10"/>
          <p:cNvCxnSpPr/>
          <p:nvPr/>
        </p:nvCxnSpPr>
        <p:spPr>
          <a:xfrm rot="10800000" flipV="1">
            <a:off x="5181600" y="1447799"/>
            <a:ext cx="2438400" cy="1128865"/>
          </a:xfrm>
          <a:prstGeom prst="bentConnector3">
            <a:avLst>
              <a:gd name="adj1" fmla="val 50000"/>
            </a:avLst>
          </a:prstGeom>
          <a:ln w="3810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endCxn id="6" idx="0"/>
          </p:cNvCxnSpPr>
          <p:nvPr/>
        </p:nvCxnSpPr>
        <p:spPr>
          <a:xfrm>
            <a:off x="5181600" y="3035119"/>
            <a:ext cx="2021575" cy="1066800"/>
          </a:xfrm>
          <a:prstGeom prst="bentConnector2">
            <a:avLst/>
          </a:prstGeom>
          <a:ln w="3810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7" idx="1"/>
          </p:cNvCxnSpPr>
          <p:nvPr/>
        </p:nvCxnSpPr>
        <p:spPr>
          <a:xfrm>
            <a:off x="3693710" y="3244185"/>
            <a:ext cx="0" cy="762000"/>
          </a:xfrm>
          <a:prstGeom prst="straightConnector1">
            <a:avLst/>
          </a:prstGeom>
          <a:ln w="3810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660710" y="3200400"/>
            <a:ext cx="38100" cy="2133600"/>
          </a:xfrm>
          <a:prstGeom prst="straightConnector1">
            <a:avLst/>
          </a:prstGeom>
          <a:ln w="3810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20"/>
          <p:cNvCxnSpPr>
            <a:endCxn id="4" idx="1"/>
          </p:cNvCxnSpPr>
          <p:nvPr/>
        </p:nvCxnSpPr>
        <p:spPr>
          <a:xfrm>
            <a:off x="1447800" y="1957315"/>
            <a:ext cx="1295400" cy="747785"/>
          </a:xfrm>
          <a:prstGeom prst="bentConnector3">
            <a:avLst/>
          </a:prstGeom>
          <a:ln w="38100">
            <a:prstDash val="sysDash"/>
            <a:tailEnd type="arrow"/>
          </a:ln>
        </p:spPr>
        <p:style>
          <a:lnRef idx="1">
            <a:schemeClr val="accent1"/>
          </a:lnRef>
          <a:fillRef idx="0">
            <a:schemeClr val="accent1"/>
          </a:fillRef>
          <a:effectRef idx="0">
            <a:schemeClr val="accent1"/>
          </a:effectRef>
          <a:fontRef idx="minor">
            <a:schemeClr val="tx1"/>
          </a:fontRef>
        </p:style>
      </p:cxnSp>
      <p:pic>
        <p:nvPicPr>
          <p:cNvPr id="1026" name="Picture 2" descr="C:\Users\Hp\Desktop\downloa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81500" y="2349319"/>
            <a:ext cx="685800" cy="71156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Hp\Desktop\download.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contrast="-10000"/>
                    </a14:imgEffect>
                  </a14:imgLayer>
                </a14:imgProps>
              </a:ext>
              <a:ext uri="{28A0092B-C50C-407E-A947-70E740481C1C}">
                <a14:useLocalDpi xmlns:a14="http://schemas.microsoft.com/office/drawing/2010/main" val="0"/>
              </a:ext>
            </a:extLst>
          </a:blip>
          <a:srcRect/>
          <a:stretch>
            <a:fillRect/>
          </a:stretch>
        </p:blipFill>
        <p:spPr bwMode="auto">
          <a:xfrm>
            <a:off x="7620000" y="596719"/>
            <a:ext cx="685800" cy="71156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C:\Users\Hp\Desktop\downloa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36575" y="4241438"/>
            <a:ext cx="685800" cy="711561"/>
          </a:xfrm>
          <a:prstGeom prst="rect">
            <a:avLst/>
          </a:prstGeom>
          <a:noFill/>
          <a:extLst>
            <a:ext uri="{909E8E84-426E-40DD-AFC4-6F175D3DCCD1}">
              <a14:hiddenFill xmlns:a14="http://schemas.microsoft.com/office/drawing/2010/main">
                <a:solidFill>
                  <a:srgbClr val="FFFFFF"/>
                </a:solidFill>
              </a14:hiddenFill>
            </a:ext>
          </a:extLst>
        </p:spPr>
      </p:pic>
      <p:sp>
        <p:nvSpPr>
          <p:cNvPr id="1027" name="TextBox 1026"/>
          <p:cNvSpPr txBox="1"/>
          <p:nvPr/>
        </p:nvSpPr>
        <p:spPr>
          <a:xfrm>
            <a:off x="6480980" y="2025134"/>
            <a:ext cx="2358220" cy="369332"/>
          </a:xfrm>
          <a:prstGeom prst="rect">
            <a:avLst/>
          </a:prstGeom>
          <a:noFill/>
        </p:spPr>
        <p:txBody>
          <a:bodyPr wrap="square" rtlCol="0">
            <a:spAutoFit/>
          </a:bodyPr>
          <a:lstStyle/>
          <a:p>
            <a:r>
              <a:rPr lang="en-US" dirty="0" smtClean="0"/>
              <a:t>1.Receives Blocks</a:t>
            </a:r>
            <a:endParaRPr lang="en-US" dirty="0"/>
          </a:p>
        </p:txBody>
      </p:sp>
      <p:sp>
        <p:nvSpPr>
          <p:cNvPr id="36" name="TextBox 35"/>
          <p:cNvSpPr txBox="1"/>
          <p:nvPr/>
        </p:nvSpPr>
        <p:spPr>
          <a:xfrm>
            <a:off x="5013277" y="3456021"/>
            <a:ext cx="2358220" cy="369332"/>
          </a:xfrm>
          <a:prstGeom prst="rect">
            <a:avLst/>
          </a:prstGeom>
          <a:noFill/>
        </p:spPr>
        <p:txBody>
          <a:bodyPr wrap="square" rtlCol="0">
            <a:spAutoFit/>
          </a:bodyPr>
          <a:lstStyle/>
          <a:p>
            <a:r>
              <a:rPr lang="en-US" dirty="0" smtClean="0"/>
              <a:t>3.Send  Blocks</a:t>
            </a:r>
            <a:endParaRPr lang="en-US" dirty="0"/>
          </a:p>
        </p:txBody>
      </p:sp>
      <p:sp>
        <p:nvSpPr>
          <p:cNvPr id="37" name="TextBox 36"/>
          <p:cNvSpPr txBox="1"/>
          <p:nvPr/>
        </p:nvSpPr>
        <p:spPr>
          <a:xfrm>
            <a:off x="3834167" y="6400800"/>
            <a:ext cx="2358220" cy="369332"/>
          </a:xfrm>
          <a:prstGeom prst="rect">
            <a:avLst/>
          </a:prstGeom>
          <a:noFill/>
        </p:spPr>
        <p:txBody>
          <a:bodyPr wrap="square" rtlCol="0">
            <a:spAutoFit/>
          </a:bodyPr>
          <a:lstStyle/>
          <a:p>
            <a:r>
              <a:rPr lang="en-US" dirty="0" smtClean="0"/>
              <a:t>7.Mining</a:t>
            </a:r>
            <a:endParaRPr lang="en-US" dirty="0"/>
          </a:p>
        </p:txBody>
      </p:sp>
      <p:sp>
        <p:nvSpPr>
          <p:cNvPr id="38" name="TextBox 37"/>
          <p:cNvSpPr txBox="1"/>
          <p:nvPr/>
        </p:nvSpPr>
        <p:spPr>
          <a:xfrm>
            <a:off x="160930" y="2482334"/>
            <a:ext cx="1826810" cy="369332"/>
          </a:xfrm>
          <a:prstGeom prst="rect">
            <a:avLst/>
          </a:prstGeom>
          <a:noFill/>
        </p:spPr>
        <p:txBody>
          <a:bodyPr wrap="square" rtlCol="0">
            <a:spAutoFit/>
          </a:bodyPr>
          <a:lstStyle/>
          <a:p>
            <a:r>
              <a:rPr lang="en-US" dirty="0" smtClean="0"/>
              <a:t>4. Transactions</a:t>
            </a:r>
            <a:endParaRPr lang="en-US" dirty="0"/>
          </a:p>
        </p:txBody>
      </p:sp>
      <p:sp>
        <p:nvSpPr>
          <p:cNvPr id="39" name="TextBox 38"/>
          <p:cNvSpPr txBox="1"/>
          <p:nvPr/>
        </p:nvSpPr>
        <p:spPr>
          <a:xfrm>
            <a:off x="2873990" y="1216219"/>
            <a:ext cx="2358220" cy="369332"/>
          </a:xfrm>
          <a:prstGeom prst="rect">
            <a:avLst/>
          </a:prstGeom>
          <a:noFill/>
        </p:spPr>
        <p:txBody>
          <a:bodyPr wrap="square" rtlCol="0">
            <a:spAutoFit/>
          </a:bodyPr>
          <a:lstStyle/>
          <a:p>
            <a:r>
              <a:rPr lang="en-US" dirty="0"/>
              <a:t>6</a:t>
            </a:r>
            <a:r>
              <a:rPr lang="en-US" dirty="0" smtClean="0"/>
              <a:t>. Execute Contracts</a:t>
            </a:r>
            <a:endParaRPr lang="en-US" dirty="0"/>
          </a:p>
        </p:txBody>
      </p:sp>
      <p:sp>
        <p:nvSpPr>
          <p:cNvPr id="40" name="TextBox 39"/>
          <p:cNvSpPr txBox="1"/>
          <p:nvPr/>
        </p:nvSpPr>
        <p:spPr>
          <a:xfrm>
            <a:off x="2873990" y="767833"/>
            <a:ext cx="2358220" cy="369332"/>
          </a:xfrm>
          <a:prstGeom prst="rect">
            <a:avLst/>
          </a:prstGeom>
          <a:noFill/>
        </p:spPr>
        <p:txBody>
          <a:bodyPr wrap="square" rtlCol="0">
            <a:spAutoFit/>
          </a:bodyPr>
          <a:lstStyle/>
          <a:p>
            <a:r>
              <a:rPr lang="en-US" dirty="0"/>
              <a:t>5</a:t>
            </a:r>
            <a:r>
              <a:rPr lang="en-US" dirty="0" smtClean="0"/>
              <a:t>.Deploy Contracts</a:t>
            </a:r>
            <a:endParaRPr lang="en-US" dirty="0"/>
          </a:p>
        </p:txBody>
      </p:sp>
      <p:sp>
        <p:nvSpPr>
          <p:cNvPr id="41" name="TextBox 40"/>
          <p:cNvSpPr txBox="1"/>
          <p:nvPr/>
        </p:nvSpPr>
        <p:spPr>
          <a:xfrm>
            <a:off x="2704815" y="5009865"/>
            <a:ext cx="2358220" cy="369332"/>
          </a:xfrm>
          <a:prstGeom prst="rect">
            <a:avLst/>
          </a:prstGeom>
          <a:noFill/>
        </p:spPr>
        <p:txBody>
          <a:bodyPr wrap="square" rtlCol="0">
            <a:spAutoFit/>
          </a:bodyPr>
          <a:lstStyle/>
          <a:p>
            <a:r>
              <a:rPr lang="en-US" dirty="0" smtClean="0"/>
              <a:t>2.Validate Blocks</a:t>
            </a:r>
            <a:endParaRPr lang="en-US" dirty="0"/>
          </a:p>
        </p:txBody>
      </p:sp>
      <p:sp>
        <p:nvSpPr>
          <p:cNvPr id="1028" name="Rectangle 1027"/>
          <p:cNvSpPr/>
          <p:nvPr/>
        </p:nvSpPr>
        <p:spPr>
          <a:xfrm>
            <a:off x="160930" y="152400"/>
            <a:ext cx="3532780" cy="444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Ethereum Client Architecture</a:t>
            </a:r>
            <a:endParaRPr lang="en-US" dirty="0">
              <a:solidFill>
                <a:schemeClr val="bg1"/>
              </a:solidFill>
            </a:endParaRPr>
          </a:p>
        </p:txBody>
      </p:sp>
      <p:sp>
        <p:nvSpPr>
          <p:cNvPr id="1031" name="Rounded Rectangle 1030"/>
          <p:cNvSpPr/>
          <p:nvPr/>
        </p:nvSpPr>
        <p:spPr>
          <a:xfrm>
            <a:off x="201589" y="5543885"/>
            <a:ext cx="2209800" cy="104158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46" name="Picture 4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3434" y="5707180"/>
            <a:ext cx="2000250" cy="542925"/>
          </a:xfrm>
          <a:prstGeom prst="rect">
            <a:avLst/>
          </a:prstGeom>
        </p:spPr>
      </p:pic>
      <p:cxnSp>
        <p:nvCxnSpPr>
          <p:cNvPr id="1035" name="Elbow Connector 1034"/>
          <p:cNvCxnSpPr/>
          <p:nvPr/>
        </p:nvCxnSpPr>
        <p:spPr>
          <a:xfrm rot="5400000">
            <a:off x="896817" y="3377918"/>
            <a:ext cx="2343487" cy="1988450"/>
          </a:xfrm>
          <a:prstGeom prst="bentConnector3">
            <a:avLst/>
          </a:prstGeom>
          <a:ln w="38100">
            <a:prstDash val="sysDash"/>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27379" y="4940488"/>
            <a:ext cx="2358220" cy="369332"/>
          </a:xfrm>
          <a:prstGeom prst="rect">
            <a:avLst/>
          </a:prstGeom>
          <a:noFill/>
        </p:spPr>
        <p:txBody>
          <a:bodyPr wrap="square" rtlCol="0">
            <a:spAutoFit/>
          </a:bodyPr>
          <a:lstStyle/>
          <a:p>
            <a:r>
              <a:rPr lang="en-US" dirty="0"/>
              <a:t>8</a:t>
            </a:r>
            <a:r>
              <a:rPr lang="en-US" dirty="0" smtClean="0"/>
              <a:t>. Explore History</a:t>
            </a:r>
            <a:endParaRPr lang="en-US" dirty="0"/>
          </a:p>
        </p:txBody>
      </p:sp>
      <p:sp>
        <p:nvSpPr>
          <p:cNvPr id="3" name="Date Placeholder 2"/>
          <p:cNvSpPr>
            <a:spLocks noGrp="1"/>
          </p:cNvSpPr>
          <p:nvPr>
            <p:ph type="dt" sz="half" idx="10"/>
          </p:nvPr>
        </p:nvSpPr>
        <p:spPr/>
        <p:txBody>
          <a:bodyPr/>
          <a:lstStyle/>
          <a:p>
            <a:fld id="{ADEE5A96-AD0D-408B-AFED-82456E23F746}" type="datetime1">
              <a:rPr lang="en-US" smtClean="0"/>
              <a:t>2/9/2019</a:t>
            </a:fld>
            <a:endParaRPr lang="en-US"/>
          </a:p>
        </p:txBody>
      </p:sp>
      <p:sp>
        <p:nvSpPr>
          <p:cNvPr id="10" name="Footer Placeholder 9"/>
          <p:cNvSpPr>
            <a:spLocks noGrp="1"/>
          </p:cNvSpPr>
          <p:nvPr>
            <p:ph type="ftr" sz="quarter" idx="11"/>
          </p:nvPr>
        </p:nvSpPr>
        <p:spPr/>
        <p:txBody>
          <a:bodyPr/>
          <a:lstStyle/>
          <a:p>
            <a:r>
              <a:rPr lang="en-US" smtClean="0"/>
              <a:t>www.technotips.co.in</a:t>
            </a:r>
            <a:endParaRPr lang="en-US"/>
          </a:p>
        </p:txBody>
      </p:sp>
      <p:sp>
        <p:nvSpPr>
          <p:cNvPr id="12" name="Slide Number Placeholder 11"/>
          <p:cNvSpPr>
            <a:spLocks noGrp="1"/>
          </p:cNvSpPr>
          <p:nvPr>
            <p:ph type="sldNum" sz="quarter" idx="12"/>
          </p:nvPr>
        </p:nvSpPr>
        <p:spPr/>
        <p:txBody>
          <a:bodyPr/>
          <a:lstStyle/>
          <a:p>
            <a:fld id="{4375DED0-DA1F-49B1-9339-1288C04B5D0C}" type="slidenum">
              <a:rPr lang="en-US" smtClean="0"/>
              <a:t>47</a:t>
            </a:fld>
            <a:endParaRPr lang="en-US"/>
          </a:p>
        </p:txBody>
      </p:sp>
    </p:spTree>
    <p:extLst>
      <p:ext uri="{BB962C8B-B14F-4D97-AF65-F5344CB8AC3E}">
        <p14:creationId xmlns:p14="http://schemas.microsoft.com/office/powerpoint/2010/main" val="319981069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200399" y="2799690"/>
            <a:ext cx="1981201"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Client Or </a:t>
            </a:r>
          </a:p>
          <a:p>
            <a:pPr algn="ctr"/>
            <a:r>
              <a:rPr lang="en-US" dirty="0" smtClean="0">
                <a:solidFill>
                  <a:schemeClr val="tx1"/>
                </a:solidFill>
              </a:rPr>
              <a:t>Node</a:t>
            </a:r>
            <a:endParaRPr lang="en-US" dirty="0">
              <a:solidFill>
                <a:schemeClr val="tx1"/>
              </a:solidFill>
            </a:endParaRPr>
          </a:p>
        </p:txBody>
      </p:sp>
      <p:pic>
        <p:nvPicPr>
          <p:cNvPr id="24" name="Picture 2" descr="C:\Users\Hp\Desktop\downloa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08466" y="2939098"/>
            <a:ext cx="521870" cy="617391"/>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p:cNvSpPr/>
          <p:nvPr/>
        </p:nvSpPr>
        <p:spPr>
          <a:xfrm>
            <a:off x="7711553" y="2288412"/>
            <a:ext cx="1066800" cy="1202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2" descr="C:\Users\Hp\Desktop\downloa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02053" y="2533702"/>
            <a:ext cx="685800" cy="711561"/>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41"/>
          <p:cNvSpPr/>
          <p:nvPr/>
        </p:nvSpPr>
        <p:spPr>
          <a:xfrm>
            <a:off x="8006117" y="2644193"/>
            <a:ext cx="1066800" cy="1202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2" descr="C:\Users\Hp\Desktop\downloa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44953" y="2844928"/>
            <a:ext cx="685800" cy="711561"/>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p:cNvSpPr/>
          <p:nvPr/>
        </p:nvSpPr>
        <p:spPr>
          <a:xfrm>
            <a:off x="7539250" y="2903548"/>
            <a:ext cx="1066800" cy="1202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2" descr="C:\Users\Hp\Desktop\downloa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29750" y="3072837"/>
            <a:ext cx="685800" cy="7115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5486400" y="2677488"/>
            <a:ext cx="1828800" cy="523220"/>
          </a:xfrm>
          <a:prstGeom prst="rect">
            <a:avLst/>
          </a:prstGeom>
          <a:noFill/>
        </p:spPr>
        <p:txBody>
          <a:bodyPr wrap="square" rtlCol="0">
            <a:spAutoFit/>
          </a:bodyPr>
          <a:lstStyle/>
          <a:p>
            <a:r>
              <a:rPr lang="en-US" sz="2800" b="1" dirty="0" smtClean="0">
                <a:solidFill>
                  <a:schemeClr val="accent1">
                    <a:lumMod val="75000"/>
                  </a:schemeClr>
                </a:solidFill>
              </a:rPr>
              <a:t>DEV P2P</a:t>
            </a:r>
            <a:endParaRPr lang="en-US" sz="2800" b="1" dirty="0">
              <a:solidFill>
                <a:schemeClr val="accent1">
                  <a:lumMod val="75000"/>
                </a:schemeClr>
              </a:solidFill>
            </a:endParaRPr>
          </a:p>
        </p:txBody>
      </p:sp>
      <p:sp>
        <p:nvSpPr>
          <p:cNvPr id="15" name="TextBox 14"/>
          <p:cNvSpPr txBox="1"/>
          <p:nvPr/>
        </p:nvSpPr>
        <p:spPr>
          <a:xfrm>
            <a:off x="4848935" y="2010482"/>
            <a:ext cx="2607860" cy="523220"/>
          </a:xfrm>
          <a:prstGeom prst="rect">
            <a:avLst/>
          </a:prstGeom>
          <a:noFill/>
        </p:spPr>
        <p:txBody>
          <a:bodyPr wrap="square" rtlCol="0">
            <a:spAutoFit/>
          </a:bodyPr>
          <a:lstStyle/>
          <a:p>
            <a:r>
              <a:rPr lang="en-US" sz="2800" b="1" dirty="0" smtClean="0">
                <a:solidFill>
                  <a:schemeClr val="accent1">
                    <a:lumMod val="75000"/>
                  </a:schemeClr>
                </a:solidFill>
              </a:rPr>
              <a:t>[Port No:30303]</a:t>
            </a:r>
            <a:endParaRPr lang="en-US" sz="2800" b="1" dirty="0">
              <a:solidFill>
                <a:schemeClr val="accent1">
                  <a:lumMod val="75000"/>
                </a:schemeClr>
              </a:solidFill>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8001" y="4071569"/>
            <a:ext cx="1371600" cy="1371600"/>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72" y="2830014"/>
            <a:ext cx="1272190" cy="920411"/>
          </a:xfrm>
          <a:prstGeom prst="rect">
            <a:avLst/>
          </a:prstGeom>
          <a:ln w="9525">
            <a:solidFill>
              <a:schemeClr val="tx1"/>
            </a:solidFill>
          </a:ln>
        </p:spPr>
      </p:pic>
      <p:cxnSp>
        <p:nvCxnSpPr>
          <p:cNvPr id="56" name="Straight Connector 55"/>
          <p:cNvCxnSpPr>
            <a:stCxn id="6" idx="3"/>
          </p:cNvCxnSpPr>
          <p:nvPr/>
        </p:nvCxnSpPr>
        <p:spPr>
          <a:xfrm>
            <a:off x="5181600" y="3294990"/>
            <a:ext cx="235765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065" y="4477592"/>
            <a:ext cx="1561356"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Rounded Rectangle 56"/>
          <p:cNvSpPr/>
          <p:nvPr/>
        </p:nvSpPr>
        <p:spPr>
          <a:xfrm>
            <a:off x="3067334" y="3790290"/>
            <a:ext cx="838200" cy="47885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accent3">
                    <a:lumMod val="75000"/>
                  </a:schemeClr>
                </a:solidFill>
              </a:rPr>
              <a:t>WEB3</a:t>
            </a:r>
            <a:endParaRPr lang="en-US" b="1" dirty="0">
              <a:solidFill>
                <a:schemeClr val="accent3">
                  <a:lumMod val="75000"/>
                </a:schemeClr>
              </a:solidFill>
            </a:endParaRPr>
          </a:p>
        </p:txBody>
      </p:sp>
      <p:cxnSp>
        <p:nvCxnSpPr>
          <p:cNvPr id="62" name="Elbow Connector 61"/>
          <p:cNvCxnSpPr>
            <a:stCxn id="2050" idx="3"/>
            <a:endCxn id="57" idx="2"/>
          </p:cNvCxnSpPr>
          <p:nvPr/>
        </p:nvCxnSpPr>
        <p:spPr>
          <a:xfrm flipV="1">
            <a:off x="1617421" y="4269149"/>
            <a:ext cx="1869013" cy="741843"/>
          </a:xfrm>
          <a:prstGeom prst="bentConnector2">
            <a:avLst/>
          </a:prstGeom>
          <a:ln w="57150"/>
        </p:spPr>
        <p:style>
          <a:lnRef idx="1">
            <a:schemeClr val="accent1"/>
          </a:lnRef>
          <a:fillRef idx="0">
            <a:schemeClr val="accent1"/>
          </a:fillRef>
          <a:effectRef idx="0">
            <a:schemeClr val="accent1"/>
          </a:effectRef>
          <a:fontRef idx="minor">
            <a:schemeClr val="tx1"/>
          </a:fontRef>
        </p:style>
      </p:cxnSp>
      <p:sp>
        <p:nvSpPr>
          <p:cNvPr id="63" name="Rounded Rectangle 62"/>
          <p:cNvSpPr/>
          <p:nvPr/>
        </p:nvSpPr>
        <p:spPr>
          <a:xfrm>
            <a:off x="1513561" y="2650390"/>
            <a:ext cx="1447800" cy="3890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JSON-RPC</a:t>
            </a:r>
            <a:endParaRPr lang="en-US" b="1" dirty="0"/>
          </a:p>
        </p:txBody>
      </p:sp>
      <p:sp>
        <p:nvSpPr>
          <p:cNvPr id="70" name="Rounded Rectangle 69"/>
          <p:cNvSpPr/>
          <p:nvPr/>
        </p:nvSpPr>
        <p:spPr>
          <a:xfrm>
            <a:off x="1551632" y="3361951"/>
            <a:ext cx="1447800" cy="3890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IPC-RPC</a:t>
            </a:r>
            <a:endParaRPr lang="en-US" b="1" dirty="0"/>
          </a:p>
        </p:txBody>
      </p:sp>
      <p:cxnSp>
        <p:nvCxnSpPr>
          <p:cNvPr id="2059" name="Straight Connector 2058"/>
          <p:cNvCxnSpPr/>
          <p:nvPr/>
        </p:nvCxnSpPr>
        <p:spPr>
          <a:xfrm>
            <a:off x="1391608" y="3189020"/>
            <a:ext cx="1808791"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1276633" y="1295400"/>
            <a:ext cx="2209801" cy="369332"/>
          </a:xfrm>
          <a:prstGeom prst="rect">
            <a:avLst/>
          </a:prstGeom>
          <a:noFill/>
        </p:spPr>
        <p:txBody>
          <a:bodyPr wrap="square" rtlCol="0">
            <a:spAutoFit/>
          </a:bodyPr>
          <a:lstStyle/>
          <a:p>
            <a:endParaRPr lang="en-US" dirty="0"/>
          </a:p>
        </p:txBody>
      </p:sp>
      <p:sp>
        <p:nvSpPr>
          <p:cNvPr id="86" name="TextBox 85"/>
          <p:cNvSpPr txBox="1"/>
          <p:nvPr/>
        </p:nvSpPr>
        <p:spPr>
          <a:xfrm>
            <a:off x="2999432" y="5776362"/>
            <a:ext cx="2209801" cy="369332"/>
          </a:xfrm>
          <a:prstGeom prst="rect">
            <a:avLst/>
          </a:prstGeom>
          <a:noFill/>
        </p:spPr>
        <p:txBody>
          <a:bodyPr wrap="square" rtlCol="0">
            <a:spAutoFit/>
          </a:bodyPr>
          <a:lstStyle/>
          <a:p>
            <a:pPr marL="285750" indent="-285750">
              <a:buFont typeface="Arial" pitchFamily="34" charset="0"/>
              <a:buChar char="•"/>
            </a:pPr>
            <a:r>
              <a:rPr lang="en-US" dirty="0" smtClean="0"/>
              <a:t>Put/Get/Delete</a:t>
            </a:r>
            <a:endParaRPr lang="en-US" dirty="0"/>
          </a:p>
        </p:txBody>
      </p:sp>
      <p:sp>
        <p:nvSpPr>
          <p:cNvPr id="87" name="TextBox 86"/>
          <p:cNvSpPr txBox="1"/>
          <p:nvPr/>
        </p:nvSpPr>
        <p:spPr>
          <a:xfrm>
            <a:off x="3032414" y="5407030"/>
            <a:ext cx="2758786" cy="369332"/>
          </a:xfrm>
          <a:prstGeom prst="rect">
            <a:avLst/>
          </a:prstGeom>
          <a:noFill/>
        </p:spPr>
        <p:txBody>
          <a:bodyPr wrap="square" rtlCol="0">
            <a:spAutoFit/>
          </a:bodyPr>
          <a:lstStyle/>
          <a:p>
            <a:pPr marL="285750" indent="-285750">
              <a:buFont typeface="Arial" pitchFamily="34" charset="0"/>
              <a:buChar char="•"/>
            </a:pPr>
            <a:r>
              <a:rPr lang="en-US" dirty="0" smtClean="0"/>
              <a:t>Fast Key-Value Storage</a:t>
            </a:r>
            <a:endParaRPr lang="en-US" dirty="0"/>
          </a:p>
        </p:txBody>
      </p:sp>
      <p:sp>
        <p:nvSpPr>
          <p:cNvPr id="88" name="TextBox 87"/>
          <p:cNvSpPr txBox="1"/>
          <p:nvPr/>
        </p:nvSpPr>
        <p:spPr>
          <a:xfrm>
            <a:off x="609600" y="1644092"/>
            <a:ext cx="3581399" cy="523220"/>
          </a:xfrm>
          <a:prstGeom prst="rect">
            <a:avLst/>
          </a:prstGeom>
          <a:noFill/>
        </p:spPr>
        <p:txBody>
          <a:bodyPr wrap="square" rtlCol="0">
            <a:spAutoFit/>
          </a:bodyPr>
          <a:lstStyle/>
          <a:p>
            <a:r>
              <a:rPr lang="en-US" sz="2800" b="1" dirty="0" smtClean="0">
                <a:solidFill>
                  <a:schemeClr val="accent1">
                    <a:lumMod val="75000"/>
                  </a:schemeClr>
                </a:solidFill>
              </a:rPr>
              <a:t>http://localhost:8545</a:t>
            </a:r>
            <a:endParaRPr lang="en-US" sz="2800" b="1" dirty="0">
              <a:solidFill>
                <a:schemeClr val="accent1">
                  <a:lumMod val="75000"/>
                </a:schemeClr>
              </a:solidFill>
            </a:endParaRPr>
          </a:p>
        </p:txBody>
      </p:sp>
      <p:cxnSp>
        <p:nvCxnSpPr>
          <p:cNvPr id="2063" name="Straight Connector 2062"/>
          <p:cNvCxnSpPr>
            <a:stCxn id="6" idx="2"/>
          </p:cNvCxnSpPr>
          <p:nvPr/>
        </p:nvCxnSpPr>
        <p:spPr>
          <a:xfrm flipH="1">
            <a:off x="4190999" y="3790290"/>
            <a:ext cx="1" cy="478859"/>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065" name="Rectangle 2064"/>
          <p:cNvSpPr/>
          <p:nvPr/>
        </p:nvSpPr>
        <p:spPr>
          <a:xfrm>
            <a:off x="0" y="0"/>
            <a:ext cx="3875732"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Working for client</a:t>
            </a:r>
            <a:endParaRPr lang="en-US" sz="2800" b="1" dirty="0"/>
          </a:p>
        </p:txBody>
      </p:sp>
      <p:sp>
        <p:nvSpPr>
          <p:cNvPr id="2066" name="TextBox 2065"/>
          <p:cNvSpPr txBox="1"/>
          <p:nvPr/>
        </p:nvSpPr>
        <p:spPr>
          <a:xfrm>
            <a:off x="30681" y="5730195"/>
            <a:ext cx="2656561" cy="461665"/>
          </a:xfrm>
          <a:prstGeom prst="rect">
            <a:avLst/>
          </a:prstGeom>
          <a:noFill/>
        </p:spPr>
        <p:txBody>
          <a:bodyPr wrap="square" rtlCol="0">
            <a:spAutoFit/>
          </a:bodyPr>
          <a:lstStyle/>
          <a:p>
            <a:r>
              <a:rPr lang="en-US" sz="2400" b="1" dirty="0" smtClean="0">
                <a:solidFill>
                  <a:schemeClr val="accent1">
                    <a:lumMod val="75000"/>
                  </a:schemeClr>
                </a:solidFill>
              </a:rPr>
              <a:t>&gt; JS API Console</a:t>
            </a:r>
            <a:endParaRPr lang="en-US" sz="2400" b="1" dirty="0">
              <a:solidFill>
                <a:schemeClr val="accent1">
                  <a:lumMod val="75000"/>
                </a:schemeClr>
              </a:solidFill>
            </a:endParaRPr>
          </a:p>
        </p:txBody>
      </p:sp>
      <p:sp>
        <p:nvSpPr>
          <p:cNvPr id="2" name="Date Placeholder 1"/>
          <p:cNvSpPr>
            <a:spLocks noGrp="1"/>
          </p:cNvSpPr>
          <p:nvPr>
            <p:ph type="dt" sz="half" idx="10"/>
          </p:nvPr>
        </p:nvSpPr>
        <p:spPr/>
        <p:txBody>
          <a:bodyPr/>
          <a:lstStyle/>
          <a:p>
            <a:fld id="{3F245C1C-F080-4C31-B778-021E5DECCD40}" type="datetime1">
              <a:rPr lang="en-US" smtClean="0"/>
              <a:t>2/9/2019</a:t>
            </a:fld>
            <a:endParaRPr lang="en-US"/>
          </a:p>
        </p:txBody>
      </p:sp>
      <p:sp>
        <p:nvSpPr>
          <p:cNvPr id="3" name="Footer Placeholder 2"/>
          <p:cNvSpPr>
            <a:spLocks noGrp="1"/>
          </p:cNvSpPr>
          <p:nvPr>
            <p:ph type="ftr" sz="quarter" idx="11"/>
          </p:nvPr>
        </p:nvSpPr>
        <p:spPr/>
        <p:txBody>
          <a:bodyPr/>
          <a:lstStyle/>
          <a:p>
            <a:r>
              <a:rPr lang="en-US" smtClean="0"/>
              <a:t>www.technotips.co.in</a:t>
            </a:r>
            <a:endParaRPr lang="en-US"/>
          </a:p>
        </p:txBody>
      </p:sp>
      <p:sp>
        <p:nvSpPr>
          <p:cNvPr id="4" name="Slide Number Placeholder 3"/>
          <p:cNvSpPr>
            <a:spLocks noGrp="1"/>
          </p:cNvSpPr>
          <p:nvPr>
            <p:ph type="sldNum" sz="quarter" idx="12"/>
          </p:nvPr>
        </p:nvSpPr>
        <p:spPr/>
        <p:txBody>
          <a:bodyPr/>
          <a:lstStyle/>
          <a:p>
            <a:fld id="{4375DED0-DA1F-49B1-9339-1288C04B5D0C}" type="slidenum">
              <a:rPr lang="en-US" smtClean="0"/>
              <a:t>48</a:t>
            </a:fld>
            <a:endParaRPr lang="en-US"/>
          </a:p>
        </p:txBody>
      </p:sp>
    </p:spTree>
    <p:extLst>
      <p:ext uri="{BB962C8B-B14F-4D97-AF65-F5344CB8AC3E}">
        <p14:creationId xmlns:p14="http://schemas.microsoft.com/office/powerpoint/2010/main" val="418218451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845" y="76200"/>
            <a:ext cx="2496403" cy="444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Go  Ethereum Client</a:t>
            </a:r>
            <a:endParaRPr lang="en-US" dirty="0">
              <a:solidFill>
                <a:schemeClr val="bg1"/>
              </a:solidFill>
            </a:endParaRPr>
          </a:p>
        </p:txBody>
      </p:sp>
      <p:sp>
        <p:nvSpPr>
          <p:cNvPr id="6" name="TextBox 5"/>
          <p:cNvSpPr txBox="1"/>
          <p:nvPr/>
        </p:nvSpPr>
        <p:spPr>
          <a:xfrm>
            <a:off x="381000" y="1676400"/>
            <a:ext cx="3124200" cy="461665"/>
          </a:xfrm>
          <a:prstGeom prst="rect">
            <a:avLst/>
          </a:prstGeom>
          <a:noFill/>
        </p:spPr>
        <p:txBody>
          <a:bodyPr wrap="square" rtlCol="0">
            <a:spAutoFit/>
          </a:bodyPr>
          <a:lstStyle/>
          <a:p>
            <a:r>
              <a:rPr lang="en-US" sz="2400" b="1" dirty="0" smtClean="0"/>
              <a:t>Learning Objectives :</a:t>
            </a:r>
            <a:endParaRPr lang="en-US" sz="2400" b="1" dirty="0"/>
          </a:p>
        </p:txBody>
      </p:sp>
      <p:sp>
        <p:nvSpPr>
          <p:cNvPr id="16" name="Content Placeholder 15"/>
          <p:cNvSpPr>
            <a:spLocks noGrp="1"/>
          </p:cNvSpPr>
          <p:nvPr>
            <p:ph sz="half" idx="1"/>
          </p:nvPr>
        </p:nvSpPr>
        <p:spPr>
          <a:xfrm>
            <a:off x="508948" y="2286000"/>
            <a:ext cx="7492052" cy="3810000"/>
          </a:xfrm>
        </p:spPr>
        <p:txBody>
          <a:bodyPr/>
          <a:lstStyle/>
          <a:p>
            <a:r>
              <a:rPr lang="en-US" dirty="0" smtClean="0"/>
              <a:t>Installation </a:t>
            </a:r>
          </a:p>
          <a:p>
            <a:r>
              <a:rPr lang="en-US" dirty="0" smtClean="0"/>
              <a:t>Commands</a:t>
            </a:r>
          </a:p>
          <a:p>
            <a:r>
              <a:rPr lang="en-US" dirty="0" smtClean="0"/>
              <a:t>Option overview</a:t>
            </a:r>
          </a:p>
          <a:p>
            <a:endParaRPr lang="en-US" dirty="0"/>
          </a:p>
          <a:p>
            <a:endParaRPr lang="en-US" dirty="0" smtClean="0"/>
          </a:p>
          <a:p>
            <a:pPr marL="0" indent="0">
              <a:buNone/>
            </a:pPr>
            <a:r>
              <a:rPr lang="en-US" sz="4800" dirty="0" err="1" smtClean="0">
                <a:solidFill>
                  <a:schemeClr val="accent2">
                    <a:lumMod val="75000"/>
                  </a:schemeClr>
                </a:solidFill>
              </a:rPr>
              <a:t>Geth</a:t>
            </a:r>
            <a:r>
              <a:rPr lang="en-US" sz="4800" dirty="0" smtClean="0">
                <a:solidFill>
                  <a:schemeClr val="accent2">
                    <a:lumMod val="75000"/>
                  </a:schemeClr>
                </a:solidFill>
              </a:rPr>
              <a:t> Version 1.6.5</a:t>
            </a:r>
            <a:endParaRPr lang="en-US" sz="4800" dirty="0">
              <a:solidFill>
                <a:schemeClr val="accent2">
                  <a:lumMod val="75000"/>
                </a:schemeClr>
              </a:solidFill>
            </a:endParaRPr>
          </a:p>
        </p:txBody>
      </p:sp>
      <p:sp>
        <p:nvSpPr>
          <p:cNvPr id="18" name="TextBox 17"/>
          <p:cNvSpPr txBox="1"/>
          <p:nvPr/>
        </p:nvSpPr>
        <p:spPr>
          <a:xfrm>
            <a:off x="387824" y="914400"/>
            <a:ext cx="6317776" cy="707886"/>
          </a:xfrm>
          <a:prstGeom prst="rect">
            <a:avLst/>
          </a:prstGeom>
          <a:noFill/>
        </p:spPr>
        <p:txBody>
          <a:bodyPr wrap="square" rtlCol="0">
            <a:spAutoFit/>
          </a:bodyPr>
          <a:lstStyle/>
          <a:p>
            <a:r>
              <a:rPr lang="en-US" sz="4000" b="1" dirty="0" err="1" smtClean="0"/>
              <a:t>GoLang</a:t>
            </a:r>
            <a:r>
              <a:rPr lang="en-US" sz="4000" b="1" dirty="0" smtClean="0"/>
              <a:t> Ethereum Client:</a:t>
            </a:r>
            <a:endParaRPr lang="en-US" sz="4000" b="1" dirty="0"/>
          </a:p>
        </p:txBody>
      </p:sp>
      <p:sp>
        <p:nvSpPr>
          <p:cNvPr id="2" name="Date Placeholder 1"/>
          <p:cNvSpPr>
            <a:spLocks noGrp="1"/>
          </p:cNvSpPr>
          <p:nvPr>
            <p:ph type="dt" sz="half" idx="10"/>
          </p:nvPr>
        </p:nvSpPr>
        <p:spPr/>
        <p:txBody>
          <a:bodyPr/>
          <a:lstStyle/>
          <a:p>
            <a:fld id="{4FC43D17-A557-4238-B150-EEE04CF09600}" type="datetime1">
              <a:rPr lang="en-US" smtClean="0"/>
              <a:t>2/9/2019</a:t>
            </a:fld>
            <a:endParaRPr lang="en-US"/>
          </a:p>
        </p:txBody>
      </p:sp>
      <p:sp>
        <p:nvSpPr>
          <p:cNvPr id="3" name="Footer Placeholder 2"/>
          <p:cNvSpPr>
            <a:spLocks noGrp="1"/>
          </p:cNvSpPr>
          <p:nvPr>
            <p:ph type="ftr" sz="quarter" idx="11"/>
          </p:nvPr>
        </p:nvSpPr>
        <p:spPr/>
        <p:txBody>
          <a:bodyPr/>
          <a:lstStyle/>
          <a:p>
            <a:r>
              <a:rPr lang="en-US" smtClean="0"/>
              <a:t>www.technotips.co.in</a:t>
            </a:r>
            <a:endParaRPr lang="en-US"/>
          </a:p>
        </p:txBody>
      </p:sp>
      <p:sp>
        <p:nvSpPr>
          <p:cNvPr id="5" name="Slide Number Placeholder 4"/>
          <p:cNvSpPr>
            <a:spLocks noGrp="1"/>
          </p:cNvSpPr>
          <p:nvPr>
            <p:ph type="sldNum" sz="quarter" idx="12"/>
          </p:nvPr>
        </p:nvSpPr>
        <p:spPr/>
        <p:txBody>
          <a:bodyPr/>
          <a:lstStyle/>
          <a:p>
            <a:fld id="{4375DED0-DA1F-49B1-9339-1288C04B5D0C}" type="slidenum">
              <a:rPr lang="en-US" smtClean="0"/>
              <a:t>49</a:t>
            </a:fld>
            <a:endParaRPr lang="en-US"/>
          </a:p>
        </p:txBody>
      </p:sp>
    </p:spTree>
    <p:extLst>
      <p:ext uri="{BB962C8B-B14F-4D97-AF65-F5344CB8AC3E}">
        <p14:creationId xmlns:p14="http://schemas.microsoft.com/office/powerpoint/2010/main" val="40599460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57200"/>
            <a:ext cx="9136744" cy="2674257"/>
          </a:xfrm>
        </p:spPr>
      </p:pic>
      <p:sp>
        <p:nvSpPr>
          <p:cNvPr id="2" name="Title 1"/>
          <p:cNvSpPr>
            <a:spLocks noGrp="1"/>
          </p:cNvSpPr>
          <p:nvPr>
            <p:ph type="title"/>
          </p:nvPr>
        </p:nvSpPr>
        <p:spPr/>
        <p:txBody>
          <a:bodyPr/>
          <a:lstStyle/>
          <a:p>
            <a:endParaRPr lang="en-US"/>
          </a:p>
        </p:txBody>
      </p:sp>
      <p:sp>
        <p:nvSpPr>
          <p:cNvPr id="10" name="TextBox 9"/>
          <p:cNvSpPr txBox="1"/>
          <p:nvPr/>
        </p:nvSpPr>
        <p:spPr>
          <a:xfrm>
            <a:off x="4089400" y="3124201"/>
            <a:ext cx="3937000" cy="646331"/>
          </a:xfrm>
          <a:prstGeom prst="rect">
            <a:avLst/>
          </a:prstGeom>
          <a:noFill/>
        </p:spPr>
        <p:txBody>
          <a:bodyPr wrap="square" rtlCol="0">
            <a:spAutoFit/>
          </a:bodyPr>
          <a:lstStyle/>
          <a:p>
            <a:pPr marL="285750" indent="-285750">
              <a:buFont typeface="Arial" pitchFamily="34" charset="0"/>
              <a:buChar char="•"/>
            </a:pPr>
            <a:r>
              <a:rPr lang="en-US" dirty="0" smtClean="0"/>
              <a:t>SATOSHI NAKAMOTO was designed and conceptualized the </a:t>
            </a:r>
            <a:r>
              <a:rPr lang="en-US" dirty="0" err="1" smtClean="0"/>
              <a:t>Bitcoin</a:t>
            </a:r>
            <a:endParaRPr lang="en-US" dirty="0"/>
          </a:p>
        </p:txBody>
      </p:sp>
      <p:sp>
        <p:nvSpPr>
          <p:cNvPr id="11" name="TextBox 10"/>
          <p:cNvSpPr txBox="1"/>
          <p:nvPr/>
        </p:nvSpPr>
        <p:spPr>
          <a:xfrm>
            <a:off x="4089400" y="3770550"/>
            <a:ext cx="4931229" cy="646331"/>
          </a:xfrm>
          <a:prstGeom prst="rect">
            <a:avLst/>
          </a:prstGeom>
          <a:noFill/>
        </p:spPr>
        <p:txBody>
          <a:bodyPr wrap="square" rtlCol="0">
            <a:spAutoFit/>
          </a:bodyPr>
          <a:lstStyle/>
          <a:p>
            <a:pPr marL="285750" indent="-285750">
              <a:buFont typeface="Arial" pitchFamily="34" charset="0"/>
              <a:buChar char="•"/>
            </a:pPr>
            <a:r>
              <a:rPr lang="en-US" dirty="0" smtClean="0"/>
              <a:t>No one knows Satoshi is real person or a group of people , this is a mystery  till date.</a:t>
            </a:r>
            <a:endParaRPr lang="en-US" dirty="0"/>
          </a:p>
        </p:txBody>
      </p:sp>
      <p:sp>
        <p:nvSpPr>
          <p:cNvPr id="12" name="TextBox 11"/>
          <p:cNvSpPr txBox="1"/>
          <p:nvPr/>
        </p:nvSpPr>
        <p:spPr>
          <a:xfrm>
            <a:off x="4089400" y="4382527"/>
            <a:ext cx="3937000" cy="923330"/>
          </a:xfrm>
          <a:prstGeom prst="rect">
            <a:avLst/>
          </a:prstGeom>
          <a:noFill/>
        </p:spPr>
        <p:txBody>
          <a:bodyPr wrap="square" rtlCol="0">
            <a:spAutoFit/>
          </a:bodyPr>
          <a:lstStyle/>
          <a:p>
            <a:pPr marL="285750" indent="-285750">
              <a:buFont typeface="Arial" pitchFamily="34" charset="0"/>
              <a:buChar char="•"/>
            </a:pPr>
            <a:r>
              <a:rPr lang="en-US" dirty="0" smtClean="0"/>
              <a:t>In 2008 Satoshi Published a yellow paper “Peer to Peer Electronic Cash System</a:t>
            </a:r>
            <a:endParaRPr lang="en-US" dirty="0"/>
          </a:p>
        </p:txBody>
      </p:sp>
      <p:sp>
        <p:nvSpPr>
          <p:cNvPr id="13" name="Rectangle 12"/>
          <p:cNvSpPr/>
          <p:nvPr/>
        </p:nvSpPr>
        <p:spPr>
          <a:xfrm>
            <a:off x="10886" y="7257"/>
            <a:ext cx="3001370" cy="444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Bitcoin</a:t>
            </a:r>
            <a:r>
              <a:rPr lang="en-US" dirty="0" smtClean="0">
                <a:solidFill>
                  <a:schemeClr val="bg1"/>
                </a:solidFill>
              </a:rPr>
              <a:t> Evolution</a:t>
            </a:r>
            <a:endParaRPr lang="en-US" dirty="0">
              <a:solidFill>
                <a:schemeClr val="bg1"/>
              </a:solidFill>
            </a:endParaRPr>
          </a:p>
        </p:txBody>
      </p:sp>
      <p:sp>
        <p:nvSpPr>
          <p:cNvPr id="14" name="TextBox 13"/>
          <p:cNvSpPr txBox="1"/>
          <p:nvPr/>
        </p:nvSpPr>
        <p:spPr>
          <a:xfrm>
            <a:off x="4136573" y="5294971"/>
            <a:ext cx="3937000" cy="923330"/>
          </a:xfrm>
          <a:prstGeom prst="rect">
            <a:avLst/>
          </a:prstGeom>
          <a:noFill/>
        </p:spPr>
        <p:txBody>
          <a:bodyPr wrap="square" rtlCol="0">
            <a:spAutoFit/>
          </a:bodyPr>
          <a:lstStyle/>
          <a:p>
            <a:pPr marL="285750" indent="-285750">
              <a:buFont typeface="Arial" pitchFamily="34" charset="0"/>
              <a:buChar char="•"/>
            </a:pPr>
            <a:r>
              <a:rPr lang="en-US" dirty="0" smtClean="0"/>
              <a:t>Satoshi  used the term block chain in his paper , since that day block chain was coined.</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6" y="3124201"/>
            <a:ext cx="3912044" cy="3733799"/>
          </a:xfrm>
          <a:prstGeom prst="rect">
            <a:avLst/>
          </a:prstGeom>
        </p:spPr>
      </p:pic>
      <p:sp>
        <p:nvSpPr>
          <p:cNvPr id="16" name="TextBox 15"/>
          <p:cNvSpPr txBox="1"/>
          <p:nvPr/>
        </p:nvSpPr>
        <p:spPr>
          <a:xfrm>
            <a:off x="4136573" y="6125029"/>
            <a:ext cx="3937000" cy="646331"/>
          </a:xfrm>
          <a:prstGeom prst="rect">
            <a:avLst/>
          </a:prstGeom>
          <a:noFill/>
        </p:spPr>
        <p:txBody>
          <a:bodyPr wrap="square" rtlCol="0">
            <a:spAutoFit/>
          </a:bodyPr>
          <a:lstStyle/>
          <a:p>
            <a:pPr marL="285750" indent="-285750">
              <a:buFont typeface="Arial" pitchFamily="34" charset="0"/>
              <a:buChar char="•"/>
            </a:pPr>
            <a:r>
              <a:rPr lang="en-US" dirty="0" err="1" smtClean="0"/>
              <a:t>Bitcoin</a:t>
            </a:r>
            <a:r>
              <a:rPr lang="en-US" dirty="0" smtClean="0"/>
              <a:t> is the first </a:t>
            </a:r>
            <a:r>
              <a:rPr lang="en-US" dirty="0" err="1" smtClean="0"/>
              <a:t>blockchain</a:t>
            </a:r>
            <a:r>
              <a:rPr lang="en-US" dirty="0" smtClean="0"/>
              <a:t> application in the world.</a:t>
            </a:r>
            <a:endParaRPr lang="en-US" dirty="0"/>
          </a:p>
        </p:txBody>
      </p:sp>
      <p:sp>
        <p:nvSpPr>
          <p:cNvPr id="17" name="Rectangle 16"/>
          <p:cNvSpPr/>
          <p:nvPr/>
        </p:nvSpPr>
        <p:spPr>
          <a:xfrm>
            <a:off x="32880" y="6448194"/>
            <a:ext cx="3890050" cy="4443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FF0000"/>
                </a:solidFill>
              </a:rPr>
              <a:t>Wanted: SATOSHI NAKAMOTO</a:t>
            </a:r>
            <a:endParaRPr lang="en-US" dirty="0">
              <a:solidFill>
                <a:srgbClr val="FF0000"/>
              </a:solidFill>
            </a:endParaRPr>
          </a:p>
        </p:txBody>
      </p:sp>
      <p:sp>
        <p:nvSpPr>
          <p:cNvPr id="5" name="Date Placeholder 4"/>
          <p:cNvSpPr>
            <a:spLocks noGrp="1"/>
          </p:cNvSpPr>
          <p:nvPr>
            <p:ph type="dt" sz="half" idx="10"/>
          </p:nvPr>
        </p:nvSpPr>
        <p:spPr/>
        <p:txBody>
          <a:bodyPr/>
          <a:lstStyle/>
          <a:p>
            <a:fld id="{80EC83C7-8C08-4312-BD41-E35930AD3BF2}" type="datetime1">
              <a:rPr lang="en-US" smtClean="0"/>
              <a:t>2/9/2019</a:t>
            </a:fld>
            <a:endParaRPr lang="en-US"/>
          </a:p>
        </p:txBody>
      </p:sp>
      <p:sp>
        <p:nvSpPr>
          <p:cNvPr id="6" name="Footer Placeholder 5"/>
          <p:cNvSpPr>
            <a:spLocks noGrp="1"/>
          </p:cNvSpPr>
          <p:nvPr>
            <p:ph type="ftr" sz="quarter" idx="11"/>
          </p:nvPr>
        </p:nvSpPr>
        <p:spPr/>
        <p:txBody>
          <a:bodyPr/>
          <a:lstStyle/>
          <a:p>
            <a:r>
              <a:rPr lang="en-US" smtClean="0"/>
              <a:t>www.technotips.co.in</a:t>
            </a:r>
            <a:endParaRPr lang="en-US"/>
          </a:p>
        </p:txBody>
      </p:sp>
      <p:sp>
        <p:nvSpPr>
          <p:cNvPr id="7" name="Slide Number Placeholder 6"/>
          <p:cNvSpPr>
            <a:spLocks noGrp="1"/>
          </p:cNvSpPr>
          <p:nvPr>
            <p:ph type="sldNum" sz="quarter" idx="12"/>
          </p:nvPr>
        </p:nvSpPr>
        <p:spPr/>
        <p:txBody>
          <a:bodyPr/>
          <a:lstStyle/>
          <a:p>
            <a:fld id="{4375DED0-DA1F-49B1-9339-1288C04B5D0C}" type="slidenum">
              <a:rPr lang="en-US" smtClean="0"/>
              <a:t>5</a:t>
            </a:fld>
            <a:endParaRPr lang="en-US"/>
          </a:p>
        </p:txBody>
      </p:sp>
    </p:spTree>
    <p:extLst>
      <p:ext uri="{BB962C8B-B14F-4D97-AF65-F5344CB8AC3E}">
        <p14:creationId xmlns:p14="http://schemas.microsoft.com/office/powerpoint/2010/main" val="36975504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2" name="Title 1"/>
          <p:cNvSpPr>
            <a:spLocks noGrp="1"/>
          </p:cNvSpPr>
          <p:nvPr>
            <p:ph type="title"/>
          </p:nvPr>
        </p:nvSpPr>
        <p:spPr/>
        <p:txBody>
          <a:bodyPr/>
          <a:lstStyle/>
          <a:p>
            <a:endParaRPr lang="en-US"/>
          </a:p>
        </p:txBody>
      </p:sp>
      <p:sp>
        <p:nvSpPr>
          <p:cNvPr id="5" name="Date Placeholder 4"/>
          <p:cNvSpPr>
            <a:spLocks noGrp="1"/>
          </p:cNvSpPr>
          <p:nvPr>
            <p:ph type="dt" sz="half" idx="10"/>
          </p:nvPr>
        </p:nvSpPr>
        <p:spPr/>
        <p:txBody>
          <a:bodyPr/>
          <a:lstStyle/>
          <a:p>
            <a:fld id="{A18A3B84-F7D0-4C44-86A3-44D1D4C3F814}" type="datetime1">
              <a:rPr lang="en-US" smtClean="0"/>
              <a:t>2/9/2019</a:t>
            </a:fld>
            <a:endParaRPr lang="en-US"/>
          </a:p>
        </p:txBody>
      </p:sp>
      <p:sp>
        <p:nvSpPr>
          <p:cNvPr id="6" name="Footer Placeholder 5"/>
          <p:cNvSpPr>
            <a:spLocks noGrp="1"/>
          </p:cNvSpPr>
          <p:nvPr>
            <p:ph type="ftr" sz="quarter" idx="11"/>
          </p:nvPr>
        </p:nvSpPr>
        <p:spPr/>
        <p:txBody>
          <a:bodyPr/>
          <a:lstStyle/>
          <a:p>
            <a:r>
              <a:rPr lang="en-US" smtClean="0"/>
              <a:t>www.technotips.co.in</a:t>
            </a:r>
            <a:endParaRPr lang="en-US"/>
          </a:p>
        </p:txBody>
      </p:sp>
      <p:sp>
        <p:nvSpPr>
          <p:cNvPr id="7" name="Slide Number Placeholder 6"/>
          <p:cNvSpPr>
            <a:spLocks noGrp="1"/>
          </p:cNvSpPr>
          <p:nvPr>
            <p:ph type="sldNum" sz="quarter" idx="12"/>
          </p:nvPr>
        </p:nvSpPr>
        <p:spPr/>
        <p:txBody>
          <a:bodyPr/>
          <a:lstStyle/>
          <a:p>
            <a:fld id="{4375DED0-DA1F-49B1-9339-1288C04B5D0C}" type="slidenum">
              <a:rPr lang="en-US" smtClean="0"/>
              <a:t>50</a:t>
            </a:fld>
            <a:endParaRPr lang="en-US"/>
          </a:p>
        </p:txBody>
      </p:sp>
    </p:spTree>
    <p:extLst>
      <p:ext uri="{BB962C8B-B14F-4D97-AF65-F5344CB8AC3E}">
        <p14:creationId xmlns:p14="http://schemas.microsoft.com/office/powerpoint/2010/main" val="26156934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92500" lnSpcReduction="20000"/>
          </a:bodyPr>
          <a:lstStyle/>
          <a:p>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US" dirty="0" smtClean="0"/>
          </a:p>
        </p:txBody>
      </p:sp>
      <p:sp>
        <p:nvSpPr>
          <p:cNvPr id="4" name="Content Placeholder 3"/>
          <p:cNvSpPr>
            <a:spLocks noGrp="1"/>
          </p:cNvSpPr>
          <p:nvPr>
            <p:ph sz="half" idx="2"/>
          </p:nvPr>
        </p:nvSpPr>
        <p:spPr>
          <a:xfrm>
            <a:off x="4343400" y="1676401"/>
            <a:ext cx="4038600" cy="4525963"/>
          </a:xfrm>
          <a:ln w="12700">
            <a:solidFill>
              <a:schemeClr val="tx1"/>
            </a:solidFill>
          </a:ln>
        </p:spPr>
        <p:txBody>
          <a:bodyPr>
            <a:normAutofit fontScale="92500" lnSpcReduction="20000"/>
          </a:bodyPr>
          <a:lstStyle/>
          <a:p>
            <a:r>
              <a:rPr lang="en-US" dirty="0" smtClean="0"/>
              <a:t>Windows :</a:t>
            </a:r>
          </a:p>
          <a:p>
            <a:pPr marL="0" indent="0">
              <a:buNone/>
            </a:pPr>
            <a:r>
              <a:rPr lang="en-US" dirty="0" err="1" smtClean="0"/>
              <a:t>Geth</a:t>
            </a:r>
            <a:r>
              <a:rPr lang="en-US" dirty="0" smtClean="0"/>
              <a:t> Binaries: %APPDATA%\Mist\Binaries\</a:t>
            </a:r>
            <a:r>
              <a:rPr lang="en-US" dirty="0" err="1" smtClean="0"/>
              <a:t>geth</a:t>
            </a:r>
            <a:endParaRPr lang="en-US" dirty="0" smtClean="0"/>
          </a:p>
          <a:p>
            <a:r>
              <a:rPr lang="en-US" dirty="0" smtClean="0"/>
              <a:t>Windows:</a:t>
            </a:r>
          </a:p>
          <a:p>
            <a:pPr marL="0" indent="0">
              <a:buNone/>
            </a:pPr>
            <a:r>
              <a:rPr lang="en-US" dirty="0" smtClean="0"/>
              <a:t>%APPDATA%\Roaming\</a:t>
            </a:r>
            <a:r>
              <a:rPr lang="en-US" dirty="0" err="1" smtClean="0"/>
              <a:t>Ethereum</a:t>
            </a:r>
            <a:r>
              <a:rPr lang="en-US" dirty="0" smtClean="0"/>
              <a:t> Wallet\ binaries\</a:t>
            </a:r>
            <a:r>
              <a:rPr lang="en-US" dirty="0" err="1" smtClean="0"/>
              <a:t>geth</a:t>
            </a:r>
            <a:endParaRPr lang="en-US" dirty="0" smtClean="0"/>
          </a:p>
          <a:p>
            <a:r>
              <a:rPr lang="en-US" dirty="0" smtClean="0"/>
              <a:t>Run PS command as </a:t>
            </a:r>
          </a:p>
          <a:p>
            <a:pPr marL="0" indent="0">
              <a:buNone/>
            </a:pPr>
            <a:r>
              <a:rPr lang="en-US" dirty="0" smtClean="0"/>
              <a:t>$ </a:t>
            </a:r>
            <a:r>
              <a:rPr lang="en-US" dirty="0" err="1" smtClean="0"/>
              <a:t>ps</a:t>
            </a:r>
            <a:r>
              <a:rPr lang="en-US" dirty="0"/>
              <a:t> </a:t>
            </a:r>
            <a:r>
              <a:rPr lang="en-US" dirty="0" smtClean="0"/>
              <a:t>–e |</a:t>
            </a:r>
            <a:r>
              <a:rPr lang="en-US" dirty="0" err="1" smtClean="0"/>
              <a:t>grep</a:t>
            </a:r>
            <a:r>
              <a:rPr lang="en-US" dirty="0" smtClean="0"/>
              <a:t> </a:t>
            </a:r>
            <a:r>
              <a:rPr lang="en-US" dirty="0" err="1" smtClean="0"/>
              <a:t>geth</a:t>
            </a:r>
            <a:endParaRPr lang="en-US" dirty="0" smtClean="0"/>
          </a:p>
          <a:p>
            <a:r>
              <a:rPr lang="en-US" dirty="0" smtClean="0"/>
              <a:t>Add </a:t>
            </a:r>
            <a:r>
              <a:rPr lang="en-US" dirty="0" err="1" smtClean="0"/>
              <a:t>geth</a:t>
            </a:r>
            <a:r>
              <a:rPr lang="en-US" dirty="0" smtClean="0"/>
              <a:t> to PATH to execute anywhere.</a:t>
            </a:r>
            <a:endParaRPr lang="en-US" dirty="0"/>
          </a:p>
          <a:p>
            <a:endParaRPr lang="en-US" dirty="0"/>
          </a:p>
        </p:txBody>
      </p:sp>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Installation Ethereum Client</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867" y="1676401"/>
            <a:ext cx="2584450" cy="2819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Date Placeholder 4"/>
          <p:cNvSpPr>
            <a:spLocks noGrp="1"/>
          </p:cNvSpPr>
          <p:nvPr>
            <p:ph type="dt" sz="half" idx="10"/>
          </p:nvPr>
        </p:nvSpPr>
        <p:spPr/>
        <p:txBody>
          <a:bodyPr/>
          <a:lstStyle/>
          <a:p>
            <a:fld id="{0DD47584-C81C-4295-B68F-A2DD6219EABE}" type="datetime1">
              <a:rPr lang="en-US" smtClean="0"/>
              <a:t>2/9/2019</a:t>
            </a:fld>
            <a:endParaRPr lang="en-US"/>
          </a:p>
        </p:txBody>
      </p:sp>
      <p:sp>
        <p:nvSpPr>
          <p:cNvPr id="6" name="Footer Placeholder 5"/>
          <p:cNvSpPr>
            <a:spLocks noGrp="1"/>
          </p:cNvSpPr>
          <p:nvPr>
            <p:ph type="ftr" sz="quarter" idx="11"/>
          </p:nvPr>
        </p:nvSpPr>
        <p:spPr/>
        <p:txBody>
          <a:bodyPr/>
          <a:lstStyle/>
          <a:p>
            <a:r>
              <a:rPr lang="en-US" smtClean="0"/>
              <a:t>www.technotips.co.in</a:t>
            </a:r>
            <a:endParaRPr lang="en-US"/>
          </a:p>
        </p:txBody>
      </p:sp>
      <p:sp>
        <p:nvSpPr>
          <p:cNvPr id="7" name="Slide Number Placeholder 6"/>
          <p:cNvSpPr>
            <a:spLocks noGrp="1"/>
          </p:cNvSpPr>
          <p:nvPr>
            <p:ph type="sldNum" sz="quarter" idx="12"/>
          </p:nvPr>
        </p:nvSpPr>
        <p:spPr/>
        <p:txBody>
          <a:bodyPr/>
          <a:lstStyle/>
          <a:p>
            <a:fld id="{4375DED0-DA1F-49B1-9339-1288C04B5D0C}" type="slidenum">
              <a:rPr lang="en-US" smtClean="0"/>
              <a:t>51</a:t>
            </a:fld>
            <a:endParaRPr lang="en-US"/>
          </a:p>
        </p:txBody>
      </p:sp>
    </p:spTree>
    <p:extLst>
      <p:ext uri="{BB962C8B-B14F-4D97-AF65-F5344CB8AC3E}">
        <p14:creationId xmlns:p14="http://schemas.microsoft.com/office/powerpoint/2010/main" val="2152833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endParaRPr lang="en-US"/>
          </a:p>
        </p:txBody>
      </p:sp>
      <p:sp>
        <p:nvSpPr>
          <p:cNvPr id="2" name="Title 1"/>
          <p:cNvSpPr>
            <a:spLocks noGrp="1"/>
          </p:cNvSpPr>
          <p:nvPr>
            <p:ph type="title"/>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90600"/>
            <a:ext cx="8538567"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Date Placeholder 4"/>
          <p:cNvSpPr>
            <a:spLocks noGrp="1"/>
          </p:cNvSpPr>
          <p:nvPr>
            <p:ph type="dt" sz="half" idx="10"/>
          </p:nvPr>
        </p:nvSpPr>
        <p:spPr/>
        <p:txBody>
          <a:bodyPr/>
          <a:lstStyle/>
          <a:p>
            <a:fld id="{8BF5276A-9EE3-4205-9832-C01935DDE057}" type="datetime1">
              <a:rPr lang="en-US" smtClean="0"/>
              <a:t>2/9/2019</a:t>
            </a:fld>
            <a:endParaRPr lang="en-US"/>
          </a:p>
        </p:txBody>
      </p:sp>
      <p:sp>
        <p:nvSpPr>
          <p:cNvPr id="6" name="Footer Placeholder 5"/>
          <p:cNvSpPr>
            <a:spLocks noGrp="1"/>
          </p:cNvSpPr>
          <p:nvPr>
            <p:ph type="ftr" sz="quarter" idx="11"/>
          </p:nvPr>
        </p:nvSpPr>
        <p:spPr/>
        <p:txBody>
          <a:bodyPr/>
          <a:lstStyle/>
          <a:p>
            <a:r>
              <a:rPr lang="en-US" smtClean="0"/>
              <a:t>www.technotips.co.in</a:t>
            </a:r>
            <a:endParaRPr lang="en-US"/>
          </a:p>
        </p:txBody>
      </p:sp>
      <p:sp>
        <p:nvSpPr>
          <p:cNvPr id="7" name="Slide Number Placeholder 6"/>
          <p:cNvSpPr>
            <a:spLocks noGrp="1"/>
          </p:cNvSpPr>
          <p:nvPr>
            <p:ph type="sldNum" sz="quarter" idx="12"/>
          </p:nvPr>
        </p:nvSpPr>
        <p:spPr/>
        <p:txBody>
          <a:bodyPr/>
          <a:lstStyle/>
          <a:p>
            <a:fld id="{4375DED0-DA1F-49B1-9339-1288C04B5D0C}" type="slidenum">
              <a:rPr lang="en-US" smtClean="0"/>
              <a:t>52</a:t>
            </a:fld>
            <a:endParaRPr lang="en-US"/>
          </a:p>
        </p:txBody>
      </p:sp>
    </p:spTree>
    <p:extLst>
      <p:ext uri="{BB962C8B-B14F-4D97-AF65-F5344CB8AC3E}">
        <p14:creationId xmlns:p14="http://schemas.microsoft.com/office/powerpoint/2010/main" val="49318198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p:cNvSpPr>
            <a:spLocks noGrp="1"/>
          </p:cNvSpPr>
          <p:nvPr>
            <p:ph type="title"/>
          </p:nvPr>
        </p:nvSpPr>
        <p:spPr>
          <a:xfrm>
            <a:off x="0" y="31845"/>
            <a:ext cx="2667000" cy="425355"/>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US" sz="2800" dirty="0" smtClean="0"/>
              <a:t>Blockchain Roles</a:t>
            </a:r>
            <a:endParaRPr lang="en-US" sz="2800" dirty="0"/>
          </a:p>
        </p:txBody>
      </p:sp>
      <p:sp>
        <p:nvSpPr>
          <p:cNvPr id="24" name="Content Placeholder 23"/>
          <p:cNvSpPr>
            <a:spLocks noGrp="1"/>
          </p:cNvSpPr>
          <p:nvPr>
            <p:ph sz="half" idx="1"/>
          </p:nvPr>
        </p:nvSpPr>
        <p:spPr>
          <a:xfrm>
            <a:off x="4876800" y="1139191"/>
            <a:ext cx="3810000" cy="5113020"/>
          </a:xfrm>
        </p:spPr>
        <p:txBody>
          <a:bodyPr/>
          <a:lstStyle/>
          <a:p>
            <a:pPr marL="0" indent="0">
              <a:buNone/>
            </a:pPr>
            <a:endParaRPr lang="en-US" dirty="0"/>
          </a:p>
        </p:txBody>
      </p:sp>
      <p:sp>
        <p:nvSpPr>
          <p:cNvPr id="15" name="Rounded Rectangle 14"/>
          <p:cNvSpPr/>
          <p:nvPr/>
        </p:nvSpPr>
        <p:spPr>
          <a:xfrm>
            <a:off x="5314950" y="1527242"/>
            <a:ext cx="838200" cy="6042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APP1</a:t>
            </a:r>
            <a:endParaRPr lang="en-US" dirty="0"/>
          </a:p>
        </p:txBody>
      </p:sp>
      <p:sp>
        <p:nvSpPr>
          <p:cNvPr id="17" name="Rounded Rectangle 16"/>
          <p:cNvSpPr/>
          <p:nvPr/>
        </p:nvSpPr>
        <p:spPr>
          <a:xfrm>
            <a:off x="5080947" y="5234940"/>
            <a:ext cx="3414784" cy="50292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Shared Replicated Ledger</a:t>
            </a:r>
            <a:endParaRPr lang="en-US" dirty="0"/>
          </a:p>
        </p:txBody>
      </p:sp>
      <p:sp>
        <p:nvSpPr>
          <p:cNvPr id="18" name="Rounded Rectangle 17"/>
          <p:cNvSpPr/>
          <p:nvPr/>
        </p:nvSpPr>
        <p:spPr>
          <a:xfrm>
            <a:off x="5080947" y="4472940"/>
            <a:ext cx="3414784" cy="50292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Consensus Algorithm</a:t>
            </a:r>
            <a:endParaRPr lang="en-US" dirty="0"/>
          </a:p>
        </p:txBody>
      </p:sp>
      <p:sp>
        <p:nvSpPr>
          <p:cNvPr id="19" name="Rounded Rectangle 18"/>
          <p:cNvSpPr/>
          <p:nvPr/>
        </p:nvSpPr>
        <p:spPr>
          <a:xfrm>
            <a:off x="5080947" y="2378009"/>
            <a:ext cx="3414784" cy="50292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API Layer</a:t>
            </a:r>
            <a:endParaRPr lang="en-US" dirty="0"/>
          </a:p>
        </p:txBody>
      </p:sp>
      <p:sp>
        <p:nvSpPr>
          <p:cNvPr id="20" name="Rounded Rectangle 19"/>
          <p:cNvSpPr/>
          <p:nvPr/>
        </p:nvSpPr>
        <p:spPr>
          <a:xfrm>
            <a:off x="5080947" y="3024913"/>
            <a:ext cx="3414784" cy="58298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Smart Contract</a:t>
            </a:r>
            <a:endParaRPr lang="en-US" dirty="0"/>
          </a:p>
        </p:txBody>
      </p:sp>
      <p:sp>
        <p:nvSpPr>
          <p:cNvPr id="21" name="Rounded Rectangle 20"/>
          <p:cNvSpPr/>
          <p:nvPr/>
        </p:nvSpPr>
        <p:spPr>
          <a:xfrm>
            <a:off x="5044554" y="3770080"/>
            <a:ext cx="3451177" cy="50292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Cryptographic Protocols</a:t>
            </a:r>
            <a:endParaRPr lang="en-US" dirty="0"/>
          </a:p>
        </p:txBody>
      </p:sp>
      <p:sp>
        <p:nvSpPr>
          <p:cNvPr id="22" name="Rounded Rectangle 21"/>
          <p:cNvSpPr/>
          <p:nvPr/>
        </p:nvSpPr>
        <p:spPr>
          <a:xfrm>
            <a:off x="7623412" y="1533581"/>
            <a:ext cx="838200" cy="63177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APP3</a:t>
            </a:r>
            <a:endParaRPr lang="en-US" dirty="0"/>
          </a:p>
        </p:txBody>
      </p:sp>
      <p:sp>
        <p:nvSpPr>
          <p:cNvPr id="23" name="Rounded Rectangle 22"/>
          <p:cNvSpPr/>
          <p:nvPr/>
        </p:nvSpPr>
        <p:spPr>
          <a:xfrm>
            <a:off x="6445724" y="1527242"/>
            <a:ext cx="838200" cy="6042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APP2</a:t>
            </a:r>
            <a:endParaRPr lang="en-US" dirty="0"/>
          </a:p>
        </p:txBody>
      </p:sp>
      <p:sp>
        <p:nvSpPr>
          <p:cNvPr id="36" name="Rounded Rectangle 35"/>
          <p:cNvSpPr/>
          <p:nvPr/>
        </p:nvSpPr>
        <p:spPr>
          <a:xfrm>
            <a:off x="312194" y="3986397"/>
            <a:ext cx="1378991" cy="77314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Network</a:t>
            </a:r>
            <a:endParaRPr lang="en-US" dirty="0"/>
          </a:p>
        </p:txBody>
      </p:sp>
      <p:sp>
        <p:nvSpPr>
          <p:cNvPr id="37" name="Rounded Rectangle 36"/>
          <p:cNvSpPr/>
          <p:nvPr/>
        </p:nvSpPr>
        <p:spPr>
          <a:xfrm>
            <a:off x="1676400" y="2742346"/>
            <a:ext cx="2438399" cy="7944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Solidity</a:t>
            </a:r>
            <a:endParaRPr lang="en-US" dirty="0"/>
          </a:p>
        </p:txBody>
      </p:sp>
      <p:sp>
        <p:nvSpPr>
          <p:cNvPr id="38" name="Rounded Rectangle 37"/>
          <p:cNvSpPr/>
          <p:nvPr/>
        </p:nvSpPr>
        <p:spPr>
          <a:xfrm>
            <a:off x="228600" y="1575092"/>
            <a:ext cx="1447800" cy="86509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APP</a:t>
            </a:r>
            <a:endParaRPr lang="en-US" dirty="0"/>
          </a:p>
        </p:txBody>
      </p:sp>
      <p:sp>
        <p:nvSpPr>
          <p:cNvPr id="39" name="Rounded Rectangle 38"/>
          <p:cNvSpPr/>
          <p:nvPr/>
        </p:nvSpPr>
        <p:spPr>
          <a:xfrm>
            <a:off x="1691184" y="1575093"/>
            <a:ext cx="2423615" cy="86509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Web,Mobile,HTML,CSS,Node.js, Angular </a:t>
            </a:r>
            <a:r>
              <a:rPr lang="en-US" dirty="0" err="1" smtClean="0"/>
              <a:t>Js</a:t>
            </a:r>
            <a:r>
              <a:rPr lang="en-US" dirty="0" smtClean="0"/>
              <a:t>, Client</a:t>
            </a:r>
            <a:endParaRPr lang="en-US" dirty="0"/>
          </a:p>
        </p:txBody>
      </p:sp>
      <p:sp>
        <p:nvSpPr>
          <p:cNvPr id="40" name="Rounded Rectangle 39"/>
          <p:cNvSpPr/>
          <p:nvPr/>
        </p:nvSpPr>
        <p:spPr>
          <a:xfrm>
            <a:off x="293997" y="2762819"/>
            <a:ext cx="1397188" cy="79441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Chain Code(Smart Contract</a:t>
            </a:r>
            <a:r>
              <a:rPr lang="en-US" dirty="0" smtClean="0"/>
              <a:t>)</a:t>
            </a:r>
            <a:endParaRPr lang="en-US" dirty="0"/>
          </a:p>
        </p:txBody>
      </p:sp>
      <p:sp>
        <p:nvSpPr>
          <p:cNvPr id="26" name="Right Arrow 25"/>
          <p:cNvSpPr/>
          <p:nvPr/>
        </p:nvSpPr>
        <p:spPr>
          <a:xfrm>
            <a:off x="4191000" y="1614530"/>
            <a:ext cx="609600" cy="3813184"/>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4" name="Rounded Rectangle 43"/>
          <p:cNvSpPr/>
          <p:nvPr/>
        </p:nvSpPr>
        <p:spPr>
          <a:xfrm>
            <a:off x="1691186" y="3962684"/>
            <a:ext cx="2423614" cy="7944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Validate Blocks , Mines</a:t>
            </a:r>
            <a:endParaRPr lang="en-US" dirty="0"/>
          </a:p>
        </p:txBody>
      </p:sp>
      <p:sp>
        <p:nvSpPr>
          <p:cNvPr id="47" name="Rounded Rectangle 46"/>
          <p:cNvSpPr/>
          <p:nvPr/>
        </p:nvSpPr>
        <p:spPr>
          <a:xfrm>
            <a:off x="348588" y="5099827"/>
            <a:ext cx="1378991" cy="77314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Fabric</a:t>
            </a:r>
            <a:endParaRPr lang="en-US" dirty="0"/>
          </a:p>
        </p:txBody>
      </p:sp>
      <p:sp>
        <p:nvSpPr>
          <p:cNvPr id="48" name="Rounded Rectangle 47"/>
          <p:cNvSpPr/>
          <p:nvPr/>
        </p:nvSpPr>
        <p:spPr>
          <a:xfrm>
            <a:off x="1727580" y="5076114"/>
            <a:ext cx="2423614" cy="7944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Contribute to Ethereum Community</a:t>
            </a:r>
            <a:endParaRPr lang="en-US" dirty="0"/>
          </a:p>
        </p:txBody>
      </p:sp>
      <p:sp>
        <p:nvSpPr>
          <p:cNvPr id="43" name="Up Arrow 42"/>
          <p:cNvSpPr/>
          <p:nvPr/>
        </p:nvSpPr>
        <p:spPr>
          <a:xfrm>
            <a:off x="5600700" y="2131496"/>
            <a:ext cx="266700" cy="24651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Up Arrow 52"/>
          <p:cNvSpPr/>
          <p:nvPr/>
        </p:nvSpPr>
        <p:spPr>
          <a:xfrm flipH="1">
            <a:off x="6770142" y="2157768"/>
            <a:ext cx="240258" cy="1863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Up Arrow 53"/>
          <p:cNvSpPr/>
          <p:nvPr/>
        </p:nvSpPr>
        <p:spPr>
          <a:xfrm flipH="1">
            <a:off x="7936457" y="2155009"/>
            <a:ext cx="240258" cy="1863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DF15FA02-A4D5-43A7-B870-7DB8F075BC54}" type="datetime1">
              <a:rPr lang="en-US" smtClean="0"/>
              <a:t>2/9/2019</a:t>
            </a:fld>
            <a:endParaRPr lang="en-US"/>
          </a:p>
        </p:txBody>
      </p:sp>
      <p:sp>
        <p:nvSpPr>
          <p:cNvPr id="3" name="Footer Placeholder 2"/>
          <p:cNvSpPr>
            <a:spLocks noGrp="1"/>
          </p:cNvSpPr>
          <p:nvPr>
            <p:ph type="ftr" sz="quarter" idx="11"/>
          </p:nvPr>
        </p:nvSpPr>
        <p:spPr/>
        <p:txBody>
          <a:bodyPr/>
          <a:lstStyle/>
          <a:p>
            <a:r>
              <a:rPr lang="en-US" smtClean="0"/>
              <a:t>www.technotips.co.in</a:t>
            </a:r>
            <a:endParaRPr lang="en-US"/>
          </a:p>
        </p:txBody>
      </p:sp>
      <p:sp>
        <p:nvSpPr>
          <p:cNvPr id="4" name="Slide Number Placeholder 3"/>
          <p:cNvSpPr>
            <a:spLocks noGrp="1"/>
          </p:cNvSpPr>
          <p:nvPr>
            <p:ph type="sldNum" sz="quarter" idx="12"/>
          </p:nvPr>
        </p:nvSpPr>
        <p:spPr/>
        <p:txBody>
          <a:bodyPr/>
          <a:lstStyle/>
          <a:p>
            <a:fld id="{4375DED0-DA1F-49B1-9339-1288C04B5D0C}" type="slidenum">
              <a:rPr lang="en-US" smtClean="0"/>
              <a:t>53</a:t>
            </a:fld>
            <a:endParaRPr lang="en-US"/>
          </a:p>
        </p:txBody>
      </p:sp>
    </p:spTree>
    <p:extLst>
      <p:ext uri="{BB962C8B-B14F-4D97-AF65-F5344CB8AC3E}">
        <p14:creationId xmlns:p14="http://schemas.microsoft.com/office/powerpoint/2010/main" val="397998149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16" y="533400"/>
            <a:ext cx="8305800" cy="488950"/>
          </a:xfrm>
        </p:spPr>
        <p:txBody>
          <a:bodyPr/>
          <a:lstStyle/>
          <a:p>
            <a:r>
              <a:rPr lang="en-US" dirty="0" err="1" smtClean="0"/>
              <a:t>Geth</a:t>
            </a:r>
            <a:r>
              <a:rPr lang="en-US" dirty="0" smtClean="0"/>
              <a:t> CLI  </a:t>
            </a:r>
            <a:endParaRPr lang="en-US" dirty="0"/>
          </a:p>
        </p:txBody>
      </p:sp>
      <p:sp>
        <p:nvSpPr>
          <p:cNvPr id="3" name="Content Placeholder 2"/>
          <p:cNvSpPr>
            <a:spLocks noGrp="1"/>
          </p:cNvSpPr>
          <p:nvPr>
            <p:ph sz="half" idx="1"/>
          </p:nvPr>
        </p:nvSpPr>
        <p:spPr>
          <a:xfrm>
            <a:off x="152400" y="990600"/>
            <a:ext cx="8153400" cy="5077263"/>
          </a:xfrm>
        </p:spPr>
        <p:txBody>
          <a:bodyPr/>
          <a:lstStyle/>
          <a:p>
            <a:pPr marL="0" indent="0">
              <a:buNone/>
            </a:pPr>
            <a:r>
              <a:rPr lang="en-US" dirty="0" smtClean="0"/>
              <a:t>&gt;_ </a:t>
            </a:r>
            <a:r>
              <a:rPr lang="en-US" dirty="0" err="1" smtClean="0"/>
              <a:t>geth</a:t>
            </a:r>
            <a:r>
              <a:rPr lang="en-US" dirty="0" smtClean="0"/>
              <a:t> </a:t>
            </a:r>
            <a:r>
              <a:rPr lang="en-US" sz="2400" dirty="0" smtClean="0"/>
              <a:t>[Options] command [Options]  [</a:t>
            </a:r>
            <a:r>
              <a:rPr lang="en-US" sz="2400" dirty="0" err="1" smtClean="0"/>
              <a:t>args</a:t>
            </a:r>
            <a:r>
              <a:rPr lang="en-US" sz="2400" dirty="0" smtClean="0"/>
              <a:t>…]</a:t>
            </a:r>
            <a:endParaRPr lang="en-US" sz="2400" dirty="0"/>
          </a:p>
        </p:txBody>
      </p:sp>
      <p:sp>
        <p:nvSpPr>
          <p:cNvPr id="48" name="Title 1"/>
          <p:cNvSpPr txBox="1">
            <a:spLocks/>
          </p:cNvSpPr>
          <p:nvPr/>
        </p:nvSpPr>
        <p:spPr>
          <a:xfrm>
            <a:off x="0" y="31845"/>
            <a:ext cx="3733800" cy="425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fontScale="75000" lnSpcReduction="20000"/>
          </a:bodyPr>
          <a:lstStyle>
            <a:lvl1pPr algn="l" defTabSz="914400" rtl="0" eaLnBrk="1" latinLnBrk="0" hangingPunct="1">
              <a:spcBef>
                <a:spcPct val="0"/>
              </a:spcBef>
              <a:buNone/>
              <a:defRPr sz="20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800" dirty="0" err="1" smtClean="0"/>
              <a:t>Ethereum</a:t>
            </a:r>
            <a:r>
              <a:rPr lang="en-US" sz="2800" dirty="0" smtClean="0"/>
              <a:t>  </a:t>
            </a:r>
            <a:r>
              <a:rPr lang="en-US" sz="2800" dirty="0" err="1" smtClean="0"/>
              <a:t>Geth</a:t>
            </a:r>
            <a:r>
              <a:rPr lang="en-US" sz="2800" dirty="0" smtClean="0"/>
              <a:t> Command </a:t>
            </a:r>
            <a:endParaRPr lang="en-US" sz="2800" dirty="0"/>
          </a:p>
        </p:txBody>
      </p:sp>
      <p:sp>
        <p:nvSpPr>
          <p:cNvPr id="8" name="Date Placeholder 7"/>
          <p:cNvSpPr>
            <a:spLocks noGrp="1"/>
          </p:cNvSpPr>
          <p:nvPr>
            <p:ph type="dt" sz="half" idx="10"/>
          </p:nvPr>
        </p:nvSpPr>
        <p:spPr/>
        <p:txBody>
          <a:bodyPr/>
          <a:lstStyle/>
          <a:p>
            <a:fld id="{854EEE57-1263-4E48-8592-E582F21FCA1D}" type="datetime1">
              <a:rPr lang="en-US" smtClean="0"/>
              <a:t>2/9/2019</a:t>
            </a:fld>
            <a:endParaRPr lang="en-US" dirty="0"/>
          </a:p>
        </p:txBody>
      </p:sp>
      <p:sp>
        <p:nvSpPr>
          <p:cNvPr id="10" name="Footer Placeholder 9"/>
          <p:cNvSpPr>
            <a:spLocks noGrp="1"/>
          </p:cNvSpPr>
          <p:nvPr>
            <p:ph type="ftr" sz="quarter" idx="11"/>
          </p:nvPr>
        </p:nvSpPr>
        <p:spPr>
          <a:xfrm>
            <a:off x="3200400" y="6324600"/>
            <a:ext cx="2350681" cy="365125"/>
          </a:xfrm>
        </p:spPr>
        <p:txBody>
          <a:bodyPr/>
          <a:lstStyle/>
          <a:p>
            <a:r>
              <a:rPr lang="en-US" dirty="0" smtClean="0"/>
              <a:t>www.technotips.co.in</a:t>
            </a:r>
            <a:endParaRPr lang="en-US" dirty="0"/>
          </a:p>
        </p:txBody>
      </p:sp>
      <p:sp>
        <p:nvSpPr>
          <p:cNvPr id="12" name="Slide Number Placeholder 11"/>
          <p:cNvSpPr>
            <a:spLocks noGrp="1"/>
          </p:cNvSpPr>
          <p:nvPr>
            <p:ph type="sldNum" sz="quarter" idx="12"/>
          </p:nvPr>
        </p:nvSpPr>
        <p:spPr/>
        <p:txBody>
          <a:bodyPr/>
          <a:lstStyle/>
          <a:p>
            <a:fld id="{4375DED0-DA1F-49B1-9339-1288C04B5D0C}" type="slidenum">
              <a:rPr lang="en-US" smtClean="0"/>
              <a:t>54</a:t>
            </a:fld>
            <a:endParaRPr lang="en-US"/>
          </a:p>
        </p:txBody>
      </p:sp>
      <p:sp>
        <p:nvSpPr>
          <p:cNvPr id="22" name="Right Brace 21"/>
          <p:cNvSpPr/>
          <p:nvPr/>
        </p:nvSpPr>
        <p:spPr>
          <a:xfrm rot="16200000" flipV="1">
            <a:off x="4324350" y="-2495550"/>
            <a:ext cx="571500" cy="8610600"/>
          </a:xfrm>
          <a:prstGeom prst="rightBrace">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3200" b="1" dirty="0"/>
          </a:p>
        </p:txBody>
      </p:sp>
      <p:sp>
        <p:nvSpPr>
          <p:cNvPr id="24" name="Rectangle 23"/>
          <p:cNvSpPr/>
          <p:nvPr/>
        </p:nvSpPr>
        <p:spPr>
          <a:xfrm>
            <a:off x="381000" y="2311400"/>
            <a:ext cx="2438400"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err="1" smtClean="0">
                <a:solidFill>
                  <a:schemeClr val="bg1"/>
                </a:solidFill>
              </a:rPr>
              <a:t>Ethereum</a:t>
            </a:r>
            <a:endParaRPr lang="en-US" b="1" dirty="0">
              <a:solidFill>
                <a:schemeClr val="bg1"/>
              </a:solidFill>
            </a:endParaRPr>
          </a:p>
        </p:txBody>
      </p:sp>
      <p:sp>
        <p:nvSpPr>
          <p:cNvPr id="34" name="Rectangle 33"/>
          <p:cNvSpPr/>
          <p:nvPr/>
        </p:nvSpPr>
        <p:spPr>
          <a:xfrm>
            <a:off x="3200400" y="4597400"/>
            <a:ext cx="2362200" cy="533400"/>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solidFill>
                  <a:schemeClr val="bg1"/>
                </a:solidFill>
              </a:rPr>
              <a:t>Miner</a:t>
            </a:r>
            <a:endParaRPr lang="en-US" b="1" dirty="0">
              <a:solidFill>
                <a:schemeClr val="bg1"/>
              </a:solidFill>
            </a:endParaRPr>
          </a:p>
        </p:txBody>
      </p:sp>
      <p:sp>
        <p:nvSpPr>
          <p:cNvPr id="35" name="Rectangle 34"/>
          <p:cNvSpPr/>
          <p:nvPr/>
        </p:nvSpPr>
        <p:spPr>
          <a:xfrm>
            <a:off x="3200400" y="3378200"/>
            <a:ext cx="2286000" cy="533400"/>
          </a:xfrm>
          <a:prstGeom prst="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Gas &amp; </a:t>
            </a:r>
            <a:r>
              <a:rPr lang="en-US" dirty="0" err="1" smtClean="0"/>
              <a:t>Tnx</a:t>
            </a:r>
            <a:r>
              <a:rPr lang="en-US" dirty="0" smtClean="0"/>
              <a:t> Pool	</a:t>
            </a:r>
            <a:endParaRPr lang="en-US" dirty="0"/>
          </a:p>
        </p:txBody>
      </p:sp>
      <p:sp>
        <p:nvSpPr>
          <p:cNvPr id="37" name="Rectangle 36"/>
          <p:cNvSpPr/>
          <p:nvPr/>
        </p:nvSpPr>
        <p:spPr>
          <a:xfrm>
            <a:off x="3200400" y="2311400"/>
            <a:ext cx="2286000" cy="533400"/>
          </a:xfrm>
          <a:prstGeom prst="rect">
            <a:avLst/>
          </a:prstGeom>
          <a:solidFill>
            <a:schemeClr val="accent1">
              <a:lumMod val="75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solidFill>
                  <a:schemeClr val="bg1"/>
                </a:solidFill>
              </a:rPr>
              <a:t>Account	</a:t>
            </a:r>
            <a:endParaRPr lang="en-US" b="1" dirty="0">
              <a:solidFill>
                <a:schemeClr val="bg1"/>
              </a:solidFill>
            </a:endParaRPr>
          </a:p>
        </p:txBody>
      </p:sp>
      <p:sp>
        <p:nvSpPr>
          <p:cNvPr id="38" name="Rectangle 37"/>
          <p:cNvSpPr/>
          <p:nvPr/>
        </p:nvSpPr>
        <p:spPr>
          <a:xfrm>
            <a:off x="6324600" y="4572000"/>
            <a:ext cx="24384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solidFill>
                  <a:schemeClr val="bg1"/>
                </a:solidFill>
              </a:rPr>
              <a:t>Networking</a:t>
            </a:r>
            <a:endParaRPr lang="en-US" b="1" dirty="0">
              <a:solidFill>
                <a:schemeClr val="bg1"/>
              </a:solidFill>
            </a:endParaRPr>
          </a:p>
        </p:txBody>
      </p:sp>
      <p:sp>
        <p:nvSpPr>
          <p:cNvPr id="39" name="Rectangle 38"/>
          <p:cNvSpPr/>
          <p:nvPr/>
        </p:nvSpPr>
        <p:spPr>
          <a:xfrm>
            <a:off x="6324600" y="3378200"/>
            <a:ext cx="2438400" cy="533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Virtual Machine</a:t>
            </a:r>
            <a:endParaRPr lang="en-US" dirty="0"/>
          </a:p>
        </p:txBody>
      </p:sp>
      <p:sp>
        <p:nvSpPr>
          <p:cNvPr id="40" name="Rectangle 39"/>
          <p:cNvSpPr/>
          <p:nvPr/>
        </p:nvSpPr>
        <p:spPr>
          <a:xfrm>
            <a:off x="6324600" y="2286000"/>
            <a:ext cx="2438400" cy="5334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Performance Tuning</a:t>
            </a:r>
            <a:endParaRPr lang="en-US" dirty="0"/>
          </a:p>
        </p:txBody>
      </p:sp>
      <p:sp>
        <p:nvSpPr>
          <p:cNvPr id="41" name="Rectangle 40"/>
          <p:cNvSpPr/>
          <p:nvPr/>
        </p:nvSpPr>
        <p:spPr>
          <a:xfrm>
            <a:off x="393700" y="3365500"/>
            <a:ext cx="2438400" cy="533400"/>
          </a:xfrm>
          <a:prstGeom prst="rect">
            <a:avLst/>
          </a:prstGeom>
          <a:solidFill>
            <a:srgbClr val="FFC000"/>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Developer Chain	</a:t>
            </a:r>
            <a:endParaRPr lang="en-US" dirty="0"/>
          </a:p>
        </p:txBody>
      </p:sp>
      <p:sp>
        <p:nvSpPr>
          <p:cNvPr id="42" name="Rectangle 41"/>
          <p:cNvSpPr/>
          <p:nvPr/>
        </p:nvSpPr>
        <p:spPr>
          <a:xfrm>
            <a:off x="393700" y="4597400"/>
            <a:ext cx="24384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solidFill>
                  <a:schemeClr val="bg1"/>
                </a:solidFill>
              </a:rPr>
              <a:t>API &amp; Console</a:t>
            </a:r>
            <a:endParaRPr lang="en-US" b="1" dirty="0">
              <a:solidFill>
                <a:schemeClr val="bg1"/>
              </a:solidFill>
            </a:endParaRPr>
          </a:p>
        </p:txBody>
      </p:sp>
      <p:sp>
        <p:nvSpPr>
          <p:cNvPr id="51" name="Rectangle 50"/>
          <p:cNvSpPr/>
          <p:nvPr/>
        </p:nvSpPr>
        <p:spPr>
          <a:xfrm>
            <a:off x="3187700" y="5715000"/>
            <a:ext cx="2362200" cy="5334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b="1" dirty="0" err="1" smtClean="0">
                <a:solidFill>
                  <a:schemeClr val="bg1"/>
                </a:solidFill>
              </a:rPr>
              <a:t>Misc</a:t>
            </a:r>
            <a:endParaRPr lang="en-US" b="1" dirty="0">
              <a:solidFill>
                <a:schemeClr val="bg1"/>
              </a:solidFill>
            </a:endParaRPr>
          </a:p>
        </p:txBody>
      </p:sp>
      <p:sp>
        <p:nvSpPr>
          <p:cNvPr id="52" name="Rectangle 51"/>
          <p:cNvSpPr/>
          <p:nvPr/>
        </p:nvSpPr>
        <p:spPr>
          <a:xfrm>
            <a:off x="6311900" y="5689600"/>
            <a:ext cx="24384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b="1" dirty="0" smtClean="0">
                <a:solidFill>
                  <a:schemeClr val="bg1"/>
                </a:solidFill>
              </a:rPr>
              <a:t>Experimental Options</a:t>
            </a:r>
            <a:endParaRPr lang="en-US" sz="1600" b="1" dirty="0">
              <a:solidFill>
                <a:schemeClr val="bg1"/>
              </a:solidFill>
            </a:endParaRPr>
          </a:p>
        </p:txBody>
      </p:sp>
      <p:sp>
        <p:nvSpPr>
          <p:cNvPr id="53" name="Rectangle 52"/>
          <p:cNvSpPr/>
          <p:nvPr/>
        </p:nvSpPr>
        <p:spPr>
          <a:xfrm>
            <a:off x="381000" y="5715000"/>
            <a:ext cx="2438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Logging &amp; Debugging</a:t>
            </a:r>
            <a:endParaRPr lang="en-US" sz="1400" b="1" dirty="0">
              <a:solidFill>
                <a:schemeClr val="bg1"/>
              </a:solidFill>
            </a:endParaRPr>
          </a:p>
        </p:txBody>
      </p:sp>
    </p:spTree>
    <p:extLst>
      <p:ext uri="{BB962C8B-B14F-4D97-AF65-F5344CB8AC3E}">
        <p14:creationId xmlns:p14="http://schemas.microsoft.com/office/powerpoint/2010/main" val="311426806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16" y="533400"/>
            <a:ext cx="8305800" cy="488950"/>
          </a:xfrm>
        </p:spPr>
        <p:txBody>
          <a:bodyPr/>
          <a:lstStyle/>
          <a:p>
            <a:r>
              <a:rPr lang="en-US" dirty="0" err="1" smtClean="0"/>
              <a:t>Geth</a:t>
            </a:r>
            <a:r>
              <a:rPr lang="en-US" dirty="0" smtClean="0"/>
              <a:t> CLI  - Setting Up RPC for </a:t>
            </a:r>
            <a:r>
              <a:rPr lang="en-US" dirty="0" err="1" smtClean="0"/>
              <a:t>geth</a:t>
            </a:r>
            <a:r>
              <a:rPr lang="en-US" dirty="0" smtClean="0"/>
              <a:t> Client</a:t>
            </a:r>
            <a:endParaRPr lang="en-US" dirty="0"/>
          </a:p>
        </p:txBody>
      </p:sp>
      <p:sp>
        <p:nvSpPr>
          <p:cNvPr id="4" name="Text Placeholder 3"/>
          <p:cNvSpPr>
            <a:spLocks noGrp="1"/>
          </p:cNvSpPr>
          <p:nvPr>
            <p:ph type="body" idx="2"/>
          </p:nvPr>
        </p:nvSpPr>
        <p:spPr>
          <a:xfrm>
            <a:off x="433316" y="990600"/>
            <a:ext cx="8305800" cy="838200"/>
          </a:xfrm>
        </p:spPr>
        <p:txBody>
          <a:bodyPr>
            <a:normAutofit fontScale="92500" lnSpcReduction="10000"/>
          </a:bodyPr>
          <a:lstStyle/>
          <a:p>
            <a:pPr marL="285750" indent="-285750">
              <a:buFont typeface="Arial" pitchFamily="34" charset="0"/>
              <a:buChar char="•"/>
            </a:pPr>
            <a:r>
              <a:rPr lang="en-US" dirty="0" smtClean="0"/>
              <a:t>Objective </a:t>
            </a:r>
          </a:p>
          <a:p>
            <a:pPr marL="285750" indent="-285750">
              <a:buFont typeface="Arial" pitchFamily="34" charset="0"/>
              <a:buChar char="•"/>
            </a:pPr>
            <a:r>
              <a:rPr lang="en-US" dirty="0" smtClean="0"/>
              <a:t>Configure the IPC for </a:t>
            </a:r>
            <a:r>
              <a:rPr lang="en-US" dirty="0" err="1" smtClean="0"/>
              <a:t>geth</a:t>
            </a:r>
            <a:endParaRPr lang="en-US" dirty="0" smtClean="0"/>
          </a:p>
          <a:p>
            <a:pPr marL="285750" indent="-285750">
              <a:buFont typeface="Arial" pitchFamily="34" charset="0"/>
              <a:buChar char="•"/>
            </a:pPr>
            <a:r>
              <a:rPr lang="en-US" dirty="0" smtClean="0"/>
              <a:t>Configure  the RPC for JSON &amp; Web Socket</a:t>
            </a:r>
            <a:endParaRPr lang="en-US" dirty="0"/>
          </a:p>
        </p:txBody>
      </p:sp>
      <p:sp>
        <p:nvSpPr>
          <p:cNvPr id="3" name="Content Placeholder 2"/>
          <p:cNvSpPr>
            <a:spLocks noGrp="1"/>
          </p:cNvSpPr>
          <p:nvPr>
            <p:ph sz="half" idx="1"/>
          </p:nvPr>
        </p:nvSpPr>
        <p:spPr>
          <a:xfrm>
            <a:off x="433316" y="1686151"/>
            <a:ext cx="8153400" cy="3611563"/>
          </a:xfrm>
        </p:spPr>
        <p:txBody>
          <a:bodyPr/>
          <a:lstStyle/>
          <a:p>
            <a:pPr marL="0" indent="0">
              <a:buNone/>
            </a:pPr>
            <a:r>
              <a:rPr lang="en-US" dirty="0" err="1" smtClean="0"/>
              <a:t>Geth</a:t>
            </a:r>
            <a:r>
              <a:rPr lang="en-US" dirty="0" smtClean="0"/>
              <a:t> [Options] command [Options]  [</a:t>
            </a:r>
            <a:r>
              <a:rPr lang="en-US" dirty="0" err="1" smtClean="0"/>
              <a:t>args</a:t>
            </a:r>
            <a:r>
              <a:rPr lang="en-US" dirty="0" smtClean="0"/>
              <a:t>…]</a:t>
            </a:r>
            <a:endParaRPr lang="en-US" dirty="0"/>
          </a:p>
        </p:txBody>
      </p:sp>
      <p:sp>
        <p:nvSpPr>
          <p:cNvPr id="5" name="Rounded Rectangle 4"/>
          <p:cNvSpPr/>
          <p:nvPr/>
        </p:nvSpPr>
        <p:spPr>
          <a:xfrm>
            <a:off x="457200" y="2438400"/>
            <a:ext cx="2438400" cy="3810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Configuration</a:t>
            </a:r>
            <a:endParaRPr lang="en-US" dirty="0"/>
          </a:p>
        </p:txBody>
      </p:sp>
      <p:sp>
        <p:nvSpPr>
          <p:cNvPr id="6" name="Rounded Rectangle 5"/>
          <p:cNvSpPr/>
          <p:nvPr/>
        </p:nvSpPr>
        <p:spPr>
          <a:xfrm>
            <a:off x="6629400" y="2418200"/>
            <a:ext cx="22860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Misc.</a:t>
            </a:r>
            <a:endParaRPr lang="en-US" dirty="0"/>
          </a:p>
        </p:txBody>
      </p:sp>
      <p:sp>
        <p:nvSpPr>
          <p:cNvPr id="7" name="Rounded Rectangle 6"/>
          <p:cNvSpPr/>
          <p:nvPr/>
        </p:nvSpPr>
        <p:spPr>
          <a:xfrm>
            <a:off x="3581400" y="2438400"/>
            <a:ext cx="2514600" cy="381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API &amp; Console</a:t>
            </a:r>
            <a:endParaRPr lang="en-US" dirty="0"/>
          </a:p>
        </p:txBody>
      </p:sp>
      <p:cxnSp>
        <p:nvCxnSpPr>
          <p:cNvPr id="9" name="Straight Connector 8"/>
          <p:cNvCxnSpPr/>
          <p:nvPr/>
        </p:nvCxnSpPr>
        <p:spPr>
          <a:xfrm>
            <a:off x="433316" y="3200400"/>
            <a:ext cx="84582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33316" y="3200400"/>
            <a:ext cx="0" cy="30480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891516" y="3200400"/>
            <a:ext cx="0" cy="30480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385" y="3657600"/>
            <a:ext cx="1272190" cy="920411"/>
          </a:xfrm>
          <a:prstGeom prst="rect">
            <a:avLst/>
          </a:prstGeom>
          <a:ln w="9525">
            <a:solidFill>
              <a:schemeClr val="tx1"/>
            </a:solidFill>
          </a:ln>
        </p:spPr>
      </p:pic>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385" y="5027889"/>
            <a:ext cx="127219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243385" y="4658557"/>
            <a:ext cx="1272190" cy="369332"/>
          </a:xfrm>
          <a:prstGeom prst="rect">
            <a:avLst/>
          </a:prstGeom>
          <a:noFill/>
        </p:spPr>
        <p:txBody>
          <a:bodyPr wrap="square" rtlCol="0">
            <a:spAutoFit/>
          </a:bodyPr>
          <a:lstStyle/>
          <a:p>
            <a:r>
              <a:rPr lang="en-US" dirty="0" smtClean="0"/>
              <a:t>Wallet</a:t>
            </a:r>
            <a:endParaRPr lang="en-US" dirty="0"/>
          </a:p>
        </p:txBody>
      </p:sp>
      <p:sp>
        <p:nvSpPr>
          <p:cNvPr id="18" name="TextBox 17"/>
          <p:cNvSpPr txBox="1"/>
          <p:nvPr/>
        </p:nvSpPr>
        <p:spPr>
          <a:xfrm>
            <a:off x="243385" y="6248400"/>
            <a:ext cx="2042615" cy="369332"/>
          </a:xfrm>
          <a:prstGeom prst="rect">
            <a:avLst/>
          </a:prstGeom>
          <a:noFill/>
        </p:spPr>
        <p:txBody>
          <a:bodyPr wrap="square" rtlCol="0">
            <a:spAutoFit/>
          </a:bodyPr>
          <a:lstStyle/>
          <a:p>
            <a:r>
              <a:rPr lang="en-US" dirty="0" smtClean="0"/>
              <a:t>&gt;JS API Console</a:t>
            </a:r>
            <a:endParaRPr lang="en-US" dirty="0"/>
          </a:p>
        </p:txBody>
      </p:sp>
      <p:sp>
        <p:nvSpPr>
          <p:cNvPr id="19" name="Rounded Rectangle 18"/>
          <p:cNvSpPr/>
          <p:nvPr/>
        </p:nvSpPr>
        <p:spPr>
          <a:xfrm>
            <a:off x="4038600" y="4038600"/>
            <a:ext cx="2438400" cy="12954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Client Or </a:t>
            </a:r>
          </a:p>
          <a:p>
            <a:pPr algn="ctr"/>
            <a:r>
              <a:rPr lang="en-US" dirty="0" smtClean="0">
                <a:solidFill>
                  <a:schemeClr val="tx1"/>
                </a:solidFill>
              </a:rPr>
              <a:t>Node</a:t>
            </a:r>
            <a:endParaRPr lang="en-US" dirty="0">
              <a:solidFill>
                <a:schemeClr val="tx1"/>
              </a:solidFill>
            </a:endParaRPr>
          </a:p>
        </p:txBody>
      </p:sp>
      <p:pic>
        <p:nvPicPr>
          <p:cNvPr id="20" name="Picture 2" descr="C:\Users\Hp\Desktop\downloa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72317" y="4394169"/>
            <a:ext cx="521870" cy="617391"/>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Connector 22"/>
          <p:cNvCxnSpPr/>
          <p:nvPr/>
        </p:nvCxnSpPr>
        <p:spPr>
          <a:xfrm>
            <a:off x="2057400" y="4038600"/>
            <a:ext cx="0" cy="175260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515575" y="4038600"/>
            <a:ext cx="541825"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515575" y="5791200"/>
            <a:ext cx="541825"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057400" y="4686300"/>
            <a:ext cx="1981200"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6781800" y="4038600"/>
            <a:ext cx="2109716" cy="129540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Admin,eth,web3,personal,net,miner,debug,shh,txpool</a:t>
            </a:r>
            <a:endParaRPr lang="en-US" dirty="0"/>
          </a:p>
        </p:txBody>
      </p:sp>
      <p:sp>
        <p:nvSpPr>
          <p:cNvPr id="43" name="TextBox 42"/>
          <p:cNvSpPr txBox="1"/>
          <p:nvPr/>
        </p:nvSpPr>
        <p:spPr>
          <a:xfrm>
            <a:off x="2780016" y="5606534"/>
            <a:ext cx="6148316" cy="369332"/>
          </a:xfrm>
          <a:prstGeom prst="rect">
            <a:avLst/>
          </a:prstGeom>
          <a:noFill/>
        </p:spPr>
        <p:txBody>
          <a:bodyPr wrap="square" rtlCol="0">
            <a:spAutoFit/>
          </a:bodyPr>
          <a:lstStyle/>
          <a:p>
            <a:r>
              <a:rPr lang="en-US" dirty="0" smtClean="0"/>
              <a:t>--</a:t>
            </a:r>
            <a:r>
              <a:rPr lang="en-US" dirty="0" err="1" smtClean="0"/>
              <a:t>ipcdisable</a:t>
            </a:r>
            <a:r>
              <a:rPr lang="en-US" dirty="0" smtClean="0"/>
              <a:t> enabled by default</a:t>
            </a:r>
            <a:endParaRPr lang="en-US" dirty="0"/>
          </a:p>
        </p:txBody>
      </p:sp>
      <p:sp>
        <p:nvSpPr>
          <p:cNvPr id="44" name="TextBox 43"/>
          <p:cNvSpPr txBox="1"/>
          <p:nvPr/>
        </p:nvSpPr>
        <p:spPr>
          <a:xfrm>
            <a:off x="2767084" y="6107110"/>
            <a:ext cx="6148316" cy="369332"/>
          </a:xfrm>
          <a:prstGeom prst="rect">
            <a:avLst/>
          </a:prstGeom>
          <a:noFill/>
        </p:spPr>
        <p:txBody>
          <a:bodyPr wrap="square" rtlCol="0">
            <a:spAutoFit/>
          </a:bodyPr>
          <a:lstStyle/>
          <a:p>
            <a:r>
              <a:rPr lang="en-US" dirty="0" smtClean="0"/>
              <a:t>--</a:t>
            </a:r>
            <a:r>
              <a:rPr lang="en-US" dirty="0" err="1" smtClean="0"/>
              <a:t>ipcvalue</a:t>
            </a:r>
            <a:r>
              <a:rPr lang="en-US" dirty="0" smtClean="0"/>
              <a:t> all enabled by default</a:t>
            </a:r>
            <a:endParaRPr lang="en-US" dirty="0"/>
          </a:p>
        </p:txBody>
      </p:sp>
      <p:sp>
        <p:nvSpPr>
          <p:cNvPr id="45" name="TextBox 44"/>
          <p:cNvSpPr txBox="1"/>
          <p:nvPr/>
        </p:nvSpPr>
        <p:spPr>
          <a:xfrm>
            <a:off x="2798159" y="6476442"/>
            <a:ext cx="6148316" cy="369332"/>
          </a:xfrm>
          <a:prstGeom prst="rect">
            <a:avLst/>
          </a:prstGeom>
          <a:noFill/>
        </p:spPr>
        <p:txBody>
          <a:bodyPr wrap="square" rtlCol="0">
            <a:spAutoFit/>
          </a:bodyPr>
          <a:lstStyle/>
          <a:p>
            <a:r>
              <a:rPr lang="en-US" dirty="0" smtClean="0"/>
              <a:t>--</a:t>
            </a:r>
            <a:r>
              <a:rPr lang="en-US" dirty="0" err="1" smtClean="0"/>
              <a:t>ipcpath</a:t>
            </a:r>
            <a:r>
              <a:rPr lang="en-US" dirty="0" smtClean="0"/>
              <a:t> “</a:t>
            </a:r>
            <a:r>
              <a:rPr lang="en-US" dirty="0" err="1" smtClean="0"/>
              <a:t>geth.ipc</a:t>
            </a:r>
            <a:r>
              <a:rPr lang="en-US" dirty="0" smtClean="0"/>
              <a:t>”</a:t>
            </a:r>
            <a:endParaRPr lang="en-US" dirty="0"/>
          </a:p>
        </p:txBody>
      </p:sp>
      <p:sp>
        <p:nvSpPr>
          <p:cNvPr id="46" name="TextBox 45"/>
          <p:cNvSpPr txBox="1"/>
          <p:nvPr/>
        </p:nvSpPr>
        <p:spPr>
          <a:xfrm>
            <a:off x="1984829" y="3472098"/>
            <a:ext cx="2169886" cy="369332"/>
          </a:xfrm>
          <a:prstGeom prst="rect">
            <a:avLst/>
          </a:prstGeom>
          <a:noFill/>
          <a:ln w="19050">
            <a:solidFill>
              <a:schemeClr val="tx1"/>
            </a:solidFill>
          </a:ln>
        </p:spPr>
        <p:txBody>
          <a:bodyPr wrap="square" rtlCol="0">
            <a:spAutoFit/>
          </a:bodyPr>
          <a:lstStyle/>
          <a:p>
            <a:r>
              <a:rPr lang="en-US" dirty="0" smtClean="0"/>
              <a:t>IPC-RPC by Default</a:t>
            </a:r>
            <a:endParaRPr lang="en-US" dirty="0"/>
          </a:p>
        </p:txBody>
      </p:sp>
      <p:sp>
        <p:nvSpPr>
          <p:cNvPr id="48" name="Title 1"/>
          <p:cNvSpPr txBox="1">
            <a:spLocks/>
          </p:cNvSpPr>
          <p:nvPr/>
        </p:nvSpPr>
        <p:spPr>
          <a:xfrm>
            <a:off x="0" y="31845"/>
            <a:ext cx="3733800" cy="425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fontScale="67500" lnSpcReduction="20000"/>
          </a:bodyPr>
          <a:lstStyle>
            <a:lvl1pPr algn="l" defTabSz="914400" rtl="0" eaLnBrk="1" latinLnBrk="0" hangingPunct="1">
              <a:spcBef>
                <a:spcPct val="0"/>
              </a:spcBef>
              <a:buNone/>
              <a:defRPr sz="20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800" dirty="0" smtClean="0"/>
              <a:t>Ethereum Command IPC-RPC</a:t>
            </a:r>
            <a:endParaRPr lang="en-US" sz="2800" dirty="0"/>
          </a:p>
        </p:txBody>
      </p:sp>
      <p:sp>
        <p:nvSpPr>
          <p:cNvPr id="8" name="Date Placeholder 7"/>
          <p:cNvSpPr>
            <a:spLocks noGrp="1"/>
          </p:cNvSpPr>
          <p:nvPr>
            <p:ph type="dt" sz="half" idx="10"/>
          </p:nvPr>
        </p:nvSpPr>
        <p:spPr/>
        <p:txBody>
          <a:bodyPr/>
          <a:lstStyle/>
          <a:p>
            <a:fld id="{854EEE57-1263-4E48-8592-E582F21FCA1D}" type="datetime1">
              <a:rPr lang="en-US" smtClean="0"/>
              <a:t>2/9/2019</a:t>
            </a:fld>
            <a:endParaRPr lang="en-US"/>
          </a:p>
        </p:txBody>
      </p:sp>
      <p:sp>
        <p:nvSpPr>
          <p:cNvPr id="10" name="Footer Placeholder 9"/>
          <p:cNvSpPr>
            <a:spLocks noGrp="1"/>
          </p:cNvSpPr>
          <p:nvPr>
            <p:ph type="ftr" sz="quarter" idx="11"/>
          </p:nvPr>
        </p:nvSpPr>
        <p:spPr/>
        <p:txBody>
          <a:bodyPr/>
          <a:lstStyle/>
          <a:p>
            <a:r>
              <a:rPr lang="en-US" smtClean="0"/>
              <a:t>www.technotips.co.in</a:t>
            </a:r>
            <a:endParaRPr lang="en-US"/>
          </a:p>
        </p:txBody>
      </p:sp>
      <p:sp>
        <p:nvSpPr>
          <p:cNvPr id="12" name="Slide Number Placeholder 11"/>
          <p:cNvSpPr>
            <a:spLocks noGrp="1"/>
          </p:cNvSpPr>
          <p:nvPr>
            <p:ph type="sldNum" sz="quarter" idx="12"/>
          </p:nvPr>
        </p:nvSpPr>
        <p:spPr/>
        <p:txBody>
          <a:bodyPr/>
          <a:lstStyle/>
          <a:p>
            <a:fld id="{4375DED0-DA1F-49B1-9339-1288C04B5D0C}" type="slidenum">
              <a:rPr lang="en-US" smtClean="0"/>
              <a:t>55</a:t>
            </a:fld>
            <a:endParaRPr lang="en-US"/>
          </a:p>
        </p:txBody>
      </p:sp>
    </p:spTree>
    <p:extLst>
      <p:ext uri="{BB962C8B-B14F-4D97-AF65-F5344CB8AC3E}">
        <p14:creationId xmlns:p14="http://schemas.microsoft.com/office/powerpoint/2010/main" val="215473509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16" y="533400"/>
            <a:ext cx="8305800" cy="488950"/>
          </a:xfrm>
        </p:spPr>
        <p:txBody>
          <a:bodyPr/>
          <a:lstStyle/>
          <a:p>
            <a:r>
              <a:rPr lang="en-US" dirty="0" err="1" smtClean="0"/>
              <a:t>Geth</a:t>
            </a:r>
            <a:r>
              <a:rPr lang="en-US" dirty="0" smtClean="0"/>
              <a:t> CLI  - Setting Up RPC for </a:t>
            </a:r>
            <a:r>
              <a:rPr lang="en-US" dirty="0" err="1" smtClean="0"/>
              <a:t>geth</a:t>
            </a:r>
            <a:r>
              <a:rPr lang="en-US" dirty="0" smtClean="0"/>
              <a:t> Client</a:t>
            </a:r>
            <a:endParaRPr lang="en-US" dirty="0"/>
          </a:p>
        </p:txBody>
      </p:sp>
      <p:sp>
        <p:nvSpPr>
          <p:cNvPr id="4" name="Text Placeholder 3"/>
          <p:cNvSpPr>
            <a:spLocks noGrp="1"/>
          </p:cNvSpPr>
          <p:nvPr>
            <p:ph type="body" idx="2"/>
          </p:nvPr>
        </p:nvSpPr>
        <p:spPr>
          <a:xfrm>
            <a:off x="433316" y="990600"/>
            <a:ext cx="8305800" cy="838200"/>
          </a:xfrm>
        </p:spPr>
        <p:txBody>
          <a:bodyPr>
            <a:normAutofit fontScale="92500" lnSpcReduction="10000"/>
          </a:bodyPr>
          <a:lstStyle/>
          <a:p>
            <a:pPr marL="285750" indent="-285750">
              <a:buFont typeface="Arial" pitchFamily="34" charset="0"/>
              <a:buChar char="•"/>
            </a:pPr>
            <a:r>
              <a:rPr lang="en-US" dirty="0" smtClean="0"/>
              <a:t>Objective </a:t>
            </a:r>
          </a:p>
          <a:p>
            <a:pPr marL="285750" indent="-285750">
              <a:buFont typeface="Arial" pitchFamily="34" charset="0"/>
              <a:buChar char="•"/>
            </a:pPr>
            <a:r>
              <a:rPr lang="en-US" dirty="0" smtClean="0"/>
              <a:t>Configure the IPC for </a:t>
            </a:r>
            <a:r>
              <a:rPr lang="en-US" dirty="0" err="1" smtClean="0"/>
              <a:t>geth</a:t>
            </a:r>
            <a:endParaRPr lang="en-US" dirty="0" smtClean="0"/>
          </a:p>
          <a:p>
            <a:pPr marL="285750" indent="-285750">
              <a:buFont typeface="Arial" pitchFamily="34" charset="0"/>
              <a:buChar char="•"/>
            </a:pPr>
            <a:r>
              <a:rPr lang="en-US" dirty="0" smtClean="0"/>
              <a:t>Configure  the RPC for JSON &amp; Web Socket</a:t>
            </a:r>
            <a:endParaRPr lang="en-US" dirty="0"/>
          </a:p>
        </p:txBody>
      </p:sp>
      <p:sp>
        <p:nvSpPr>
          <p:cNvPr id="3" name="Content Placeholder 2"/>
          <p:cNvSpPr>
            <a:spLocks noGrp="1"/>
          </p:cNvSpPr>
          <p:nvPr>
            <p:ph sz="half" idx="1"/>
          </p:nvPr>
        </p:nvSpPr>
        <p:spPr>
          <a:xfrm>
            <a:off x="433316" y="1686151"/>
            <a:ext cx="8153400" cy="3611563"/>
          </a:xfrm>
        </p:spPr>
        <p:txBody>
          <a:bodyPr/>
          <a:lstStyle/>
          <a:p>
            <a:pPr marL="0" indent="0">
              <a:buNone/>
            </a:pPr>
            <a:r>
              <a:rPr lang="en-US" dirty="0" err="1" smtClean="0"/>
              <a:t>Geth</a:t>
            </a:r>
            <a:r>
              <a:rPr lang="en-US" dirty="0" smtClean="0"/>
              <a:t> [Options] command [Options]  [</a:t>
            </a:r>
            <a:r>
              <a:rPr lang="en-US" dirty="0" err="1" smtClean="0"/>
              <a:t>args</a:t>
            </a:r>
            <a:r>
              <a:rPr lang="en-US" dirty="0" smtClean="0"/>
              <a:t>…]</a:t>
            </a:r>
            <a:endParaRPr lang="en-US" dirty="0"/>
          </a:p>
        </p:txBody>
      </p:sp>
      <p:sp>
        <p:nvSpPr>
          <p:cNvPr id="5" name="Rounded Rectangle 4"/>
          <p:cNvSpPr/>
          <p:nvPr/>
        </p:nvSpPr>
        <p:spPr>
          <a:xfrm>
            <a:off x="457200" y="2438400"/>
            <a:ext cx="2438400" cy="3810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Configuration</a:t>
            </a:r>
            <a:endParaRPr lang="en-US" dirty="0"/>
          </a:p>
        </p:txBody>
      </p:sp>
      <p:sp>
        <p:nvSpPr>
          <p:cNvPr id="6" name="Rounded Rectangle 5"/>
          <p:cNvSpPr/>
          <p:nvPr/>
        </p:nvSpPr>
        <p:spPr>
          <a:xfrm>
            <a:off x="6629400" y="2418200"/>
            <a:ext cx="22860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Misc.</a:t>
            </a:r>
            <a:endParaRPr lang="en-US" dirty="0"/>
          </a:p>
        </p:txBody>
      </p:sp>
      <p:sp>
        <p:nvSpPr>
          <p:cNvPr id="7" name="Rounded Rectangle 6"/>
          <p:cNvSpPr/>
          <p:nvPr/>
        </p:nvSpPr>
        <p:spPr>
          <a:xfrm>
            <a:off x="3581400" y="2438400"/>
            <a:ext cx="2514600" cy="381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API &amp; Console</a:t>
            </a:r>
            <a:endParaRPr lang="en-US" dirty="0"/>
          </a:p>
        </p:txBody>
      </p:sp>
      <p:cxnSp>
        <p:nvCxnSpPr>
          <p:cNvPr id="9" name="Straight Connector 8"/>
          <p:cNvCxnSpPr/>
          <p:nvPr/>
        </p:nvCxnSpPr>
        <p:spPr>
          <a:xfrm>
            <a:off x="433316" y="3200400"/>
            <a:ext cx="84582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33316" y="3200400"/>
            <a:ext cx="0" cy="30480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891516" y="3200400"/>
            <a:ext cx="0" cy="30480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385" y="3657600"/>
            <a:ext cx="1272190" cy="920411"/>
          </a:xfrm>
          <a:prstGeom prst="rect">
            <a:avLst/>
          </a:prstGeom>
          <a:ln w="9525">
            <a:solidFill>
              <a:schemeClr val="tx1"/>
            </a:solidFill>
          </a:ln>
        </p:spPr>
      </p:pic>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385" y="5027889"/>
            <a:ext cx="127219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243385" y="4658557"/>
            <a:ext cx="1272190" cy="369332"/>
          </a:xfrm>
          <a:prstGeom prst="rect">
            <a:avLst/>
          </a:prstGeom>
          <a:noFill/>
        </p:spPr>
        <p:txBody>
          <a:bodyPr wrap="square" rtlCol="0">
            <a:spAutoFit/>
          </a:bodyPr>
          <a:lstStyle/>
          <a:p>
            <a:r>
              <a:rPr lang="en-US" dirty="0" smtClean="0"/>
              <a:t>Wallet</a:t>
            </a:r>
            <a:endParaRPr lang="en-US" dirty="0"/>
          </a:p>
        </p:txBody>
      </p:sp>
      <p:sp>
        <p:nvSpPr>
          <p:cNvPr id="18" name="TextBox 17"/>
          <p:cNvSpPr txBox="1"/>
          <p:nvPr/>
        </p:nvSpPr>
        <p:spPr>
          <a:xfrm>
            <a:off x="243385" y="6248400"/>
            <a:ext cx="2042615" cy="369332"/>
          </a:xfrm>
          <a:prstGeom prst="rect">
            <a:avLst/>
          </a:prstGeom>
          <a:noFill/>
        </p:spPr>
        <p:txBody>
          <a:bodyPr wrap="square" rtlCol="0">
            <a:spAutoFit/>
          </a:bodyPr>
          <a:lstStyle/>
          <a:p>
            <a:r>
              <a:rPr lang="en-US" dirty="0" smtClean="0"/>
              <a:t>&gt;JS API Console</a:t>
            </a:r>
            <a:endParaRPr lang="en-US" dirty="0"/>
          </a:p>
        </p:txBody>
      </p:sp>
      <p:sp>
        <p:nvSpPr>
          <p:cNvPr id="19" name="Rounded Rectangle 18"/>
          <p:cNvSpPr/>
          <p:nvPr/>
        </p:nvSpPr>
        <p:spPr>
          <a:xfrm>
            <a:off x="4038600" y="4038600"/>
            <a:ext cx="2438400" cy="12954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Client Or </a:t>
            </a:r>
          </a:p>
          <a:p>
            <a:pPr algn="ctr"/>
            <a:r>
              <a:rPr lang="en-US" dirty="0" smtClean="0">
                <a:solidFill>
                  <a:schemeClr val="tx1"/>
                </a:solidFill>
              </a:rPr>
              <a:t>Node</a:t>
            </a:r>
            <a:endParaRPr lang="en-US" dirty="0">
              <a:solidFill>
                <a:schemeClr val="tx1"/>
              </a:solidFill>
            </a:endParaRPr>
          </a:p>
        </p:txBody>
      </p:sp>
      <p:pic>
        <p:nvPicPr>
          <p:cNvPr id="20" name="Picture 2" descr="C:\Users\Hp\Desktop\downloa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72317" y="4394169"/>
            <a:ext cx="521870" cy="617391"/>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Connector 22"/>
          <p:cNvCxnSpPr/>
          <p:nvPr/>
        </p:nvCxnSpPr>
        <p:spPr>
          <a:xfrm>
            <a:off x="2057400" y="4038600"/>
            <a:ext cx="0" cy="175260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515575" y="4038600"/>
            <a:ext cx="541825"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515575" y="5791200"/>
            <a:ext cx="541825"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057400" y="4686300"/>
            <a:ext cx="1981200"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6781800" y="4038600"/>
            <a:ext cx="2109716" cy="129540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Admin,eth,web3,personal,net,miner,debug,shh,txpool</a:t>
            </a:r>
            <a:endParaRPr lang="en-US" dirty="0"/>
          </a:p>
        </p:txBody>
      </p:sp>
      <p:sp>
        <p:nvSpPr>
          <p:cNvPr id="43" name="TextBox 42"/>
          <p:cNvSpPr txBox="1"/>
          <p:nvPr/>
        </p:nvSpPr>
        <p:spPr>
          <a:xfrm>
            <a:off x="2780016" y="5606534"/>
            <a:ext cx="6148316" cy="369332"/>
          </a:xfrm>
          <a:prstGeom prst="rect">
            <a:avLst/>
          </a:prstGeom>
          <a:noFill/>
        </p:spPr>
        <p:txBody>
          <a:bodyPr wrap="square" rtlCol="0">
            <a:spAutoFit/>
          </a:bodyPr>
          <a:lstStyle/>
          <a:p>
            <a:r>
              <a:rPr lang="en-US" dirty="0" smtClean="0"/>
              <a:t>--</a:t>
            </a:r>
            <a:r>
              <a:rPr lang="en-US" dirty="0" err="1" smtClean="0"/>
              <a:t>ipcdisable</a:t>
            </a:r>
            <a:r>
              <a:rPr lang="en-US" dirty="0" smtClean="0"/>
              <a:t> enabled by default</a:t>
            </a:r>
            <a:endParaRPr lang="en-US" dirty="0"/>
          </a:p>
        </p:txBody>
      </p:sp>
      <p:sp>
        <p:nvSpPr>
          <p:cNvPr id="44" name="TextBox 43"/>
          <p:cNvSpPr txBox="1"/>
          <p:nvPr/>
        </p:nvSpPr>
        <p:spPr>
          <a:xfrm>
            <a:off x="2767084" y="6107110"/>
            <a:ext cx="6148316" cy="369332"/>
          </a:xfrm>
          <a:prstGeom prst="rect">
            <a:avLst/>
          </a:prstGeom>
          <a:noFill/>
        </p:spPr>
        <p:txBody>
          <a:bodyPr wrap="square" rtlCol="0">
            <a:spAutoFit/>
          </a:bodyPr>
          <a:lstStyle/>
          <a:p>
            <a:r>
              <a:rPr lang="en-US" dirty="0" smtClean="0"/>
              <a:t>--</a:t>
            </a:r>
            <a:r>
              <a:rPr lang="en-US" dirty="0" err="1" smtClean="0"/>
              <a:t>ipcvalue</a:t>
            </a:r>
            <a:r>
              <a:rPr lang="en-US" dirty="0" smtClean="0"/>
              <a:t> all enabled by default</a:t>
            </a:r>
            <a:endParaRPr lang="en-US" dirty="0"/>
          </a:p>
        </p:txBody>
      </p:sp>
      <p:sp>
        <p:nvSpPr>
          <p:cNvPr id="45" name="TextBox 44"/>
          <p:cNvSpPr txBox="1"/>
          <p:nvPr/>
        </p:nvSpPr>
        <p:spPr>
          <a:xfrm>
            <a:off x="2798159" y="6476442"/>
            <a:ext cx="6148316" cy="369332"/>
          </a:xfrm>
          <a:prstGeom prst="rect">
            <a:avLst/>
          </a:prstGeom>
          <a:noFill/>
        </p:spPr>
        <p:txBody>
          <a:bodyPr wrap="square" rtlCol="0">
            <a:spAutoFit/>
          </a:bodyPr>
          <a:lstStyle/>
          <a:p>
            <a:r>
              <a:rPr lang="en-US" dirty="0" smtClean="0"/>
              <a:t>--</a:t>
            </a:r>
            <a:r>
              <a:rPr lang="en-US" dirty="0" err="1" smtClean="0"/>
              <a:t>ipcpath</a:t>
            </a:r>
            <a:r>
              <a:rPr lang="en-US" dirty="0" smtClean="0"/>
              <a:t> “</a:t>
            </a:r>
            <a:r>
              <a:rPr lang="en-US" dirty="0" err="1" smtClean="0"/>
              <a:t>geth.ipc</a:t>
            </a:r>
            <a:r>
              <a:rPr lang="en-US" dirty="0" smtClean="0"/>
              <a:t>”</a:t>
            </a:r>
            <a:endParaRPr lang="en-US" dirty="0"/>
          </a:p>
        </p:txBody>
      </p:sp>
      <p:sp>
        <p:nvSpPr>
          <p:cNvPr id="46" name="TextBox 45"/>
          <p:cNvSpPr txBox="1"/>
          <p:nvPr/>
        </p:nvSpPr>
        <p:spPr>
          <a:xfrm>
            <a:off x="1984829" y="3472098"/>
            <a:ext cx="2169886" cy="369332"/>
          </a:xfrm>
          <a:prstGeom prst="rect">
            <a:avLst/>
          </a:prstGeom>
          <a:noFill/>
          <a:ln w="19050">
            <a:solidFill>
              <a:schemeClr val="tx1"/>
            </a:solidFill>
          </a:ln>
        </p:spPr>
        <p:txBody>
          <a:bodyPr wrap="square" rtlCol="0">
            <a:spAutoFit/>
          </a:bodyPr>
          <a:lstStyle/>
          <a:p>
            <a:r>
              <a:rPr lang="en-US" dirty="0" smtClean="0"/>
              <a:t>IPC-RPC by Default</a:t>
            </a:r>
            <a:endParaRPr lang="en-US" dirty="0"/>
          </a:p>
        </p:txBody>
      </p:sp>
      <p:sp>
        <p:nvSpPr>
          <p:cNvPr id="48" name="Title 1"/>
          <p:cNvSpPr txBox="1">
            <a:spLocks/>
          </p:cNvSpPr>
          <p:nvPr/>
        </p:nvSpPr>
        <p:spPr>
          <a:xfrm>
            <a:off x="0" y="31845"/>
            <a:ext cx="3733800" cy="425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fontScale="67500" lnSpcReduction="20000"/>
          </a:bodyPr>
          <a:lstStyle>
            <a:lvl1pPr algn="l" defTabSz="914400" rtl="0" eaLnBrk="1" latinLnBrk="0" hangingPunct="1">
              <a:spcBef>
                <a:spcPct val="0"/>
              </a:spcBef>
              <a:buNone/>
              <a:defRPr sz="20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800" dirty="0" smtClean="0"/>
              <a:t>Ethereum Command IPC-RPC</a:t>
            </a:r>
            <a:endParaRPr lang="en-US" sz="2800" dirty="0"/>
          </a:p>
        </p:txBody>
      </p:sp>
      <p:sp>
        <p:nvSpPr>
          <p:cNvPr id="8" name="Date Placeholder 7"/>
          <p:cNvSpPr>
            <a:spLocks noGrp="1"/>
          </p:cNvSpPr>
          <p:nvPr>
            <p:ph type="dt" sz="half" idx="10"/>
          </p:nvPr>
        </p:nvSpPr>
        <p:spPr/>
        <p:txBody>
          <a:bodyPr/>
          <a:lstStyle/>
          <a:p>
            <a:fld id="{854EEE57-1263-4E48-8592-E582F21FCA1D}" type="datetime1">
              <a:rPr lang="en-US" smtClean="0"/>
              <a:t>2/9/2019</a:t>
            </a:fld>
            <a:endParaRPr lang="en-US"/>
          </a:p>
        </p:txBody>
      </p:sp>
      <p:sp>
        <p:nvSpPr>
          <p:cNvPr id="10" name="Footer Placeholder 9"/>
          <p:cNvSpPr>
            <a:spLocks noGrp="1"/>
          </p:cNvSpPr>
          <p:nvPr>
            <p:ph type="ftr" sz="quarter" idx="11"/>
          </p:nvPr>
        </p:nvSpPr>
        <p:spPr/>
        <p:txBody>
          <a:bodyPr/>
          <a:lstStyle/>
          <a:p>
            <a:r>
              <a:rPr lang="en-US" smtClean="0"/>
              <a:t>www.technotips.co.in</a:t>
            </a:r>
            <a:endParaRPr lang="en-US"/>
          </a:p>
        </p:txBody>
      </p:sp>
      <p:sp>
        <p:nvSpPr>
          <p:cNvPr id="12" name="Slide Number Placeholder 11"/>
          <p:cNvSpPr>
            <a:spLocks noGrp="1"/>
          </p:cNvSpPr>
          <p:nvPr>
            <p:ph type="sldNum" sz="quarter" idx="12"/>
          </p:nvPr>
        </p:nvSpPr>
        <p:spPr/>
        <p:txBody>
          <a:bodyPr/>
          <a:lstStyle/>
          <a:p>
            <a:fld id="{4375DED0-DA1F-49B1-9339-1288C04B5D0C}" type="slidenum">
              <a:rPr lang="en-US" smtClean="0"/>
              <a:t>56</a:t>
            </a:fld>
            <a:endParaRPr lang="en-US"/>
          </a:p>
        </p:txBody>
      </p:sp>
    </p:spTree>
    <p:extLst>
      <p:ext uri="{BB962C8B-B14F-4D97-AF65-F5344CB8AC3E}">
        <p14:creationId xmlns:p14="http://schemas.microsoft.com/office/powerpoint/2010/main" val="215473509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16" y="533400"/>
            <a:ext cx="8305800" cy="488950"/>
          </a:xfrm>
        </p:spPr>
        <p:txBody>
          <a:bodyPr/>
          <a:lstStyle/>
          <a:p>
            <a:r>
              <a:rPr lang="en-US" dirty="0" err="1" smtClean="0"/>
              <a:t>Geth</a:t>
            </a:r>
            <a:r>
              <a:rPr lang="en-US" dirty="0" smtClean="0"/>
              <a:t> CLI  - Setting Up RPC for </a:t>
            </a:r>
            <a:r>
              <a:rPr lang="en-US" dirty="0" err="1" smtClean="0"/>
              <a:t>geth</a:t>
            </a:r>
            <a:r>
              <a:rPr lang="en-US" dirty="0" smtClean="0"/>
              <a:t> Client</a:t>
            </a:r>
            <a:endParaRPr lang="en-US" dirty="0"/>
          </a:p>
        </p:txBody>
      </p:sp>
      <p:sp>
        <p:nvSpPr>
          <p:cNvPr id="4" name="Text Placeholder 3"/>
          <p:cNvSpPr>
            <a:spLocks noGrp="1"/>
          </p:cNvSpPr>
          <p:nvPr>
            <p:ph type="body" idx="2"/>
          </p:nvPr>
        </p:nvSpPr>
        <p:spPr>
          <a:xfrm>
            <a:off x="433316" y="990600"/>
            <a:ext cx="8305800" cy="838200"/>
          </a:xfrm>
        </p:spPr>
        <p:txBody>
          <a:bodyPr>
            <a:normAutofit fontScale="92500" lnSpcReduction="10000"/>
          </a:bodyPr>
          <a:lstStyle/>
          <a:p>
            <a:pPr marL="285750" indent="-285750">
              <a:buFont typeface="Arial" pitchFamily="34" charset="0"/>
              <a:buChar char="•"/>
            </a:pPr>
            <a:r>
              <a:rPr lang="en-US" dirty="0" smtClean="0"/>
              <a:t>Objective </a:t>
            </a:r>
          </a:p>
          <a:p>
            <a:pPr marL="285750" indent="-285750">
              <a:buFont typeface="Arial" pitchFamily="34" charset="0"/>
              <a:buChar char="•"/>
            </a:pPr>
            <a:r>
              <a:rPr lang="en-US" dirty="0" smtClean="0"/>
              <a:t>Configure the IPC for </a:t>
            </a:r>
            <a:r>
              <a:rPr lang="en-US" dirty="0" err="1" smtClean="0"/>
              <a:t>geth</a:t>
            </a:r>
            <a:endParaRPr lang="en-US" dirty="0" smtClean="0"/>
          </a:p>
          <a:p>
            <a:pPr marL="285750" indent="-285750">
              <a:buFont typeface="Arial" pitchFamily="34" charset="0"/>
              <a:buChar char="•"/>
            </a:pPr>
            <a:r>
              <a:rPr lang="en-US" dirty="0" smtClean="0"/>
              <a:t>Configure  the RPC for JSON &amp; Web Socket</a:t>
            </a:r>
            <a:endParaRPr lang="en-US" dirty="0"/>
          </a:p>
        </p:txBody>
      </p:sp>
      <p:sp>
        <p:nvSpPr>
          <p:cNvPr id="3" name="Content Placeholder 2"/>
          <p:cNvSpPr>
            <a:spLocks noGrp="1"/>
          </p:cNvSpPr>
          <p:nvPr>
            <p:ph sz="half" idx="1"/>
          </p:nvPr>
        </p:nvSpPr>
        <p:spPr>
          <a:xfrm>
            <a:off x="433316" y="1686151"/>
            <a:ext cx="8153400" cy="3611563"/>
          </a:xfrm>
        </p:spPr>
        <p:txBody>
          <a:bodyPr/>
          <a:lstStyle/>
          <a:p>
            <a:pPr marL="0" indent="0">
              <a:buNone/>
            </a:pPr>
            <a:r>
              <a:rPr lang="en-US" dirty="0" err="1" smtClean="0"/>
              <a:t>Geth</a:t>
            </a:r>
            <a:r>
              <a:rPr lang="en-US" dirty="0" smtClean="0"/>
              <a:t> [Options] command [Options]  [</a:t>
            </a:r>
            <a:r>
              <a:rPr lang="en-US" dirty="0" err="1" smtClean="0"/>
              <a:t>args</a:t>
            </a:r>
            <a:r>
              <a:rPr lang="en-US" dirty="0" smtClean="0"/>
              <a:t>…]</a:t>
            </a:r>
            <a:endParaRPr lang="en-US" dirty="0"/>
          </a:p>
        </p:txBody>
      </p:sp>
      <p:sp>
        <p:nvSpPr>
          <p:cNvPr id="5" name="Rounded Rectangle 4"/>
          <p:cNvSpPr/>
          <p:nvPr/>
        </p:nvSpPr>
        <p:spPr>
          <a:xfrm>
            <a:off x="457200" y="2438400"/>
            <a:ext cx="2438400" cy="3810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Configuration</a:t>
            </a:r>
            <a:endParaRPr lang="en-US" dirty="0"/>
          </a:p>
        </p:txBody>
      </p:sp>
      <p:sp>
        <p:nvSpPr>
          <p:cNvPr id="6" name="Rounded Rectangle 5"/>
          <p:cNvSpPr/>
          <p:nvPr/>
        </p:nvSpPr>
        <p:spPr>
          <a:xfrm>
            <a:off x="6629400" y="2418200"/>
            <a:ext cx="22860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Misc.</a:t>
            </a:r>
            <a:endParaRPr lang="en-US" dirty="0"/>
          </a:p>
        </p:txBody>
      </p:sp>
      <p:sp>
        <p:nvSpPr>
          <p:cNvPr id="7" name="Rounded Rectangle 6"/>
          <p:cNvSpPr/>
          <p:nvPr/>
        </p:nvSpPr>
        <p:spPr>
          <a:xfrm>
            <a:off x="3581400" y="2438400"/>
            <a:ext cx="2514600" cy="381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API &amp; Console</a:t>
            </a:r>
            <a:endParaRPr lang="en-US" dirty="0"/>
          </a:p>
        </p:txBody>
      </p:sp>
      <p:cxnSp>
        <p:nvCxnSpPr>
          <p:cNvPr id="9" name="Straight Connector 8"/>
          <p:cNvCxnSpPr/>
          <p:nvPr/>
        </p:nvCxnSpPr>
        <p:spPr>
          <a:xfrm>
            <a:off x="433316" y="3200400"/>
            <a:ext cx="84582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33316" y="3200400"/>
            <a:ext cx="0" cy="30480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891516" y="3200400"/>
            <a:ext cx="0" cy="30480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385" y="3657600"/>
            <a:ext cx="1272190" cy="920411"/>
          </a:xfrm>
          <a:prstGeom prst="rect">
            <a:avLst/>
          </a:prstGeom>
          <a:ln w="9525">
            <a:solidFill>
              <a:schemeClr val="tx1"/>
            </a:solidFill>
          </a:ln>
        </p:spPr>
      </p:pic>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385" y="5027889"/>
            <a:ext cx="127219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243385" y="4658557"/>
            <a:ext cx="1272190" cy="369332"/>
          </a:xfrm>
          <a:prstGeom prst="rect">
            <a:avLst/>
          </a:prstGeom>
          <a:noFill/>
        </p:spPr>
        <p:txBody>
          <a:bodyPr wrap="square" rtlCol="0">
            <a:spAutoFit/>
          </a:bodyPr>
          <a:lstStyle/>
          <a:p>
            <a:r>
              <a:rPr lang="en-US" dirty="0" smtClean="0"/>
              <a:t>Wallet</a:t>
            </a:r>
            <a:endParaRPr lang="en-US" dirty="0"/>
          </a:p>
        </p:txBody>
      </p:sp>
      <p:sp>
        <p:nvSpPr>
          <p:cNvPr id="18" name="TextBox 17"/>
          <p:cNvSpPr txBox="1"/>
          <p:nvPr/>
        </p:nvSpPr>
        <p:spPr>
          <a:xfrm>
            <a:off x="243385" y="6248400"/>
            <a:ext cx="2042615" cy="369332"/>
          </a:xfrm>
          <a:prstGeom prst="rect">
            <a:avLst/>
          </a:prstGeom>
          <a:noFill/>
        </p:spPr>
        <p:txBody>
          <a:bodyPr wrap="square" rtlCol="0">
            <a:spAutoFit/>
          </a:bodyPr>
          <a:lstStyle/>
          <a:p>
            <a:r>
              <a:rPr lang="en-US" dirty="0" smtClean="0"/>
              <a:t>&gt;JS API Console</a:t>
            </a:r>
            <a:endParaRPr lang="en-US" dirty="0"/>
          </a:p>
        </p:txBody>
      </p:sp>
      <p:sp>
        <p:nvSpPr>
          <p:cNvPr id="19" name="Rounded Rectangle 18"/>
          <p:cNvSpPr/>
          <p:nvPr/>
        </p:nvSpPr>
        <p:spPr>
          <a:xfrm>
            <a:off x="4038600" y="4038600"/>
            <a:ext cx="2438400" cy="12954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Client Or </a:t>
            </a:r>
          </a:p>
          <a:p>
            <a:pPr algn="ctr"/>
            <a:r>
              <a:rPr lang="en-US" dirty="0" smtClean="0">
                <a:solidFill>
                  <a:schemeClr val="tx1"/>
                </a:solidFill>
              </a:rPr>
              <a:t>Node</a:t>
            </a:r>
            <a:endParaRPr lang="en-US" dirty="0">
              <a:solidFill>
                <a:schemeClr val="tx1"/>
              </a:solidFill>
            </a:endParaRPr>
          </a:p>
        </p:txBody>
      </p:sp>
      <p:pic>
        <p:nvPicPr>
          <p:cNvPr id="20" name="Picture 2" descr="C:\Users\Hp\Desktop\downloa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72317" y="4394169"/>
            <a:ext cx="521870" cy="617391"/>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Connector 22"/>
          <p:cNvCxnSpPr/>
          <p:nvPr/>
        </p:nvCxnSpPr>
        <p:spPr>
          <a:xfrm>
            <a:off x="2057400" y="4038600"/>
            <a:ext cx="0" cy="175260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515575" y="4038600"/>
            <a:ext cx="541825"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515575" y="5791200"/>
            <a:ext cx="541825"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057400" y="4686300"/>
            <a:ext cx="1981200"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6781800" y="4038600"/>
            <a:ext cx="2109716" cy="129540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Admin,eth,web3,personal,net,miner,debug,shh,txpool</a:t>
            </a:r>
            <a:endParaRPr lang="en-US" dirty="0"/>
          </a:p>
        </p:txBody>
      </p:sp>
      <p:sp>
        <p:nvSpPr>
          <p:cNvPr id="43" name="TextBox 42"/>
          <p:cNvSpPr txBox="1"/>
          <p:nvPr/>
        </p:nvSpPr>
        <p:spPr>
          <a:xfrm>
            <a:off x="2780016" y="5606534"/>
            <a:ext cx="6148316" cy="369332"/>
          </a:xfrm>
          <a:prstGeom prst="rect">
            <a:avLst/>
          </a:prstGeom>
          <a:noFill/>
        </p:spPr>
        <p:txBody>
          <a:bodyPr wrap="square" rtlCol="0">
            <a:spAutoFit/>
          </a:bodyPr>
          <a:lstStyle/>
          <a:p>
            <a:r>
              <a:rPr lang="en-US" dirty="0" smtClean="0"/>
              <a:t>--</a:t>
            </a:r>
            <a:r>
              <a:rPr lang="en-US" dirty="0" err="1" smtClean="0"/>
              <a:t>ipcdisable</a:t>
            </a:r>
            <a:r>
              <a:rPr lang="en-US" dirty="0" smtClean="0"/>
              <a:t> enabled by default</a:t>
            </a:r>
            <a:endParaRPr lang="en-US" dirty="0"/>
          </a:p>
        </p:txBody>
      </p:sp>
      <p:sp>
        <p:nvSpPr>
          <p:cNvPr id="44" name="TextBox 43"/>
          <p:cNvSpPr txBox="1"/>
          <p:nvPr/>
        </p:nvSpPr>
        <p:spPr>
          <a:xfrm>
            <a:off x="2767084" y="6107110"/>
            <a:ext cx="6148316" cy="369332"/>
          </a:xfrm>
          <a:prstGeom prst="rect">
            <a:avLst/>
          </a:prstGeom>
          <a:noFill/>
        </p:spPr>
        <p:txBody>
          <a:bodyPr wrap="square" rtlCol="0">
            <a:spAutoFit/>
          </a:bodyPr>
          <a:lstStyle/>
          <a:p>
            <a:r>
              <a:rPr lang="en-US" dirty="0" smtClean="0"/>
              <a:t>--</a:t>
            </a:r>
            <a:r>
              <a:rPr lang="en-US" dirty="0" err="1" smtClean="0"/>
              <a:t>ipcvalue</a:t>
            </a:r>
            <a:r>
              <a:rPr lang="en-US" dirty="0" smtClean="0"/>
              <a:t> all enabled by default</a:t>
            </a:r>
            <a:endParaRPr lang="en-US" dirty="0"/>
          </a:p>
        </p:txBody>
      </p:sp>
      <p:sp>
        <p:nvSpPr>
          <p:cNvPr id="45" name="TextBox 44"/>
          <p:cNvSpPr txBox="1"/>
          <p:nvPr/>
        </p:nvSpPr>
        <p:spPr>
          <a:xfrm>
            <a:off x="2798159" y="6476442"/>
            <a:ext cx="6148316" cy="369332"/>
          </a:xfrm>
          <a:prstGeom prst="rect">
            <a:avLst/>
          </a:prstGeom>
          <a:noFill/>
        </p:spPr>
        <p:txBody>
          <a:bodyPr wrap="square" rtlCol="0">
            <a:spAutoFit/>
          </a:bodyPr>
          <a:lstStyle/>
          <a:p>
            <a:r>
              <a:rPr lang="en-US" dirty="0" smtClean="0"/>
              <a:t>--</a:t>
            </a:r>
            <a:r>
              <a:rPr lang="en-US" dirty="0" err="1" smtClean="0"/>
              <a:t>ipcpath</a:t>
            </a:r>
            <a:r>
              <a:rPr lang="en-US" dirty="0" smtClean="0"/>
              <a:t> “</a:t>
            </a:r>
            <a:r>
              <a:rPr lang="en-US" dirty="0" err="1" smtClean="0"/>
              <a:t>geth.ipc</a:t>
            </a:r>
            <a:r>
              <a:rPr lang="en-US" dirty="0" smtClean="0"/>
              <a:t>”</a:t>
            </a:r>
            <a:endParaRPr lang="en-US" dirty="0"/>
          </a:p>
        </p:txBody>
      </p:sp>
      <p:sp>
        <p:nvSpPr>
          <p:cNvPr id="46" name="TextBox 45"/>
          <p:cNvSpPr txBox="1"/>
          <p:nvPr/>
        </p:nvSpPr>
        <p:spPr>
          <a:xfrm>
            <a:off x="1984829" y="3472098"/>
            <a:ext cx="2169886" cy="369332"/>
          </a:xfrm>
          <a:prstGeom prst="rect">
            <a:avLst/>
          </a:prstGeom>
          <a:noFill/>
          <a:ln w="19050">
            <a:solidFill>
              <a:schemeClr val="tx1"/>
            </a:solidFill>
          </a:ln>
        </p:spPr>
        <p:txBody>
          <a:bodyPr wrap="square" rtlCol="0">
            <a:spAutoFit/>
          </a:bodyPr>
          <a:lstStyle/>
          <a:p>
            <a:r>
              <a:rPr lang="en-US" dirty="0" smtClean="0"/>
              <a:t>IPC-RPC by Default</a:t>
            </a:r>
            <a:endParaRPr lang="en-US" dirty="0"/>
          </a:p>
        </p:txBody>
      </p:sp>
      <p:sp>
        <p:nvSpPr>
          <p:cNvPr id="48" name="Title 1"/>
          <p:cNvSpPr txBox="1">
            <a:spLocks/>
          </p:cNvSpPr>
          <p:nvPr/>
        </p:nvSpPr>
        <p:spPr>
          <a:xfrm>
            <a:off x="0" y="31845"/>
            <a:ext cx="3733800" cy="425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fontScale="67500" lnSpcReduction="20000"/>
          </a:bodyPr>
          <a:lstStyle>
            <a:lvl1pPr algn="l" defTabSz="914400" rtl="0" eaLnBrk="1" latinLnBrk="0" hangingPunct="1">
              <a:spcBef>
                <a:spcPct val="0"/>
              </a:spcBef>
              <a:buNone/>
              <a:defRPr sz="20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800" dirty="0" smtClean="0"/>
              <a:t>Ethereum Command IPC-RPC</a:t>
            </a:r>
            <a:endParaRPr lang="en-US" sz="2800" dirty="0"/>
          </a:p>
        </p:txBody>
      </p:sp>
      <p:sp>
        <p:nvSpPr>
          <p:cNvPr id="8" name="Date Placeholder 7"/>
          <p:cNvSpPr>
            <a:spLocks noGrp="1"/>
          </p:cNvSpPr>
          <p:nvPr>
            <p:ph type="dt" sz="half" idx="10"/>
          </p:nvPr>
        </p:nvSpPr>
        <p:spPr/>
        <p:txBody>
          <a:bodyPr/>
          <a:lstStyle/>
          <a:p>
            <a:fld id="{854EEE57-1263-4E48-8592-E582F21FCA1D}" type="datetime1">
              <a:rPr lang="en-US" smtClean="0"/>
              <a:t>2/9/2019</a:t>
            </a:fld>
            <a:endParaRPr lang="en-US"/>
          </a:p>
        </p:txBody>
      </p:sp>
      <p:sp>
        <p:nvSpPr>
          <p:cNvPr id="10" name="Footer Placeholder 9"/>
          <p:cNvSpPr>
            <a:spLocks noGrp="1"/>
          </p:cNvSpPr>
          <p:nvPr>
            <p:ph type="ftr" sz="quarter" idx="11"/>
          </p:nvPr>
        </p:nvSpPr>
        <p:spPr/>
        <p:txBody>
          <a:bodyPr/>
          <a:lstStyle/>
          <a:p>
            <a:r>
              <a:rPr lang="en-US" smtClean="0"/>
              <a:t>www.technotips.co.in</a:t>
            </a:r>
            <a:endParaRPr lang="en-US"/>
          </a:p>
        </p:txBody>
      </p:sp>
      <p:sp>
        <p:nvSpPr>
          <p:cNvPr id="12" name="Slide Number Placeholder 11"/>
          <p:cNvSpPr>
            <a:spLocks noGrp="1"/>
          </p:cNvSpPr>
          <p:nvPr>
            <p:ph type="sldNum" sz="quarter" idx="12"/>
          </p:nvPr>
        </p:nvSpPr>
        <p:spPr/>
        <p:txBody>
          <a:bodyPr/>
          <a:lstStyle/>
          <a:p>
            <a:fld id="{4375DED0-DA1F-49B1-9339-1288C04B5D0C}" type="slidenum">
              <a:rPr lang="en-US" smtClean="0"/>
              <a:t>57</a:t>
            </a:fld>
            <a:endParaRPr lang="en-US"/>
          </a:p>
        </p:txBody>
      </p:sp>
    </p:spTree>
    <p:extLst>
      <p:ext uri="{BB962C8B-B14F-4D97-AF65-F5344CB8AC3E}">
        <p14:creationId xmlns:p14="http://schemas.microsoft.com/office/powerpoint/2010/main" val="215473509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16" y="533400"/>
            <a:ext cx="8305800" cy="488950"/>
          </a:xfrm>
        </p:spPr>
        <p:txBody>
          <a:bodyPr/>
          <a:lstStyle/>
          <a:p>
            <a:r>
              <a:rPr lang="en-US" dirty="0" err="1" smtClean="0"/>
              <a:t>Geth</a:t>
            </a:r>
            <a:r>
              <a:rPr lang="en-US" dirty="0" smtClean="0"/>
              <a:t> CLI  - Setting Up RPC for </a:t>
            </a:r>
            <a:r>
              <a:rPr lang="en-US" dirty="0" err="1" smtClean="0"/>
              <a:t>geth</a:t>
            </a:r>
            <a:r>
              <a:rPr lang="en-US" dirty="0" smtClean="0"/>
              <a:t> Client</a:t>
            </a:r>
            <a:endParaRPr lang="en-US" dirty="0"/>
          </a:p>
        </p:txBody>
      </p:sp>
      <p:sp>
        <p:nvSpPr>
          <p:cNvPr id="4" name="Text Placeholder 3"/>
          <p:cNvSpPr>
            <a:spLocks noGrp="1"/>
          </p:cNvSpPr>
          <p:nvPr>
            <p:ph type="body" idx="2"/>
          </p:nvPr>
        </p:nvSpPr>
        <p:spPr>
          <a:xfrm>
            <a:off x="433316" y="990600"/>
            <a:ext cx="8305800" cy="838200"/>
          </a:xfrm>
        </p:spPr>
        <p:txBody>
          <a:bodyPr>
            <a:normAutofit fontScale="92500" lnSpcReduction="10000"/>
          </a:bodyPr>
          <a:lstStyle/>
          <a:p>
            <a:pPr marL="285750" indent="-285750">
              <a:buFont typeface="Arial" pitchFamily="34" charset="0"/>
              <a:buChar char="•"/>
            </a:pPr>
            <a:r>
              <a:rPr lang="en-US" dirty="0" smtClean="0"/>
              <a:t>Objective </a:t>
            </a:r>
          </a:p>
          <a:p>
            <a:pPr marL="285750" indent="-285750">
              <a:buFont typeface="Arial" pitchFamily="34" charset="0"/>
              <a:buChar char="•"/>
            </a:pPr>
            <a:r>
              <a:rPr lang="en-US" dirty="0" smtClean="0"/>
              <a:t>Configure the IPC for </a:t>
            </a:r>
            <a:r>
              <a:rPr lang="en-US" dirty="0" err="1" smtClean="0"/>
              <a:t>geth</a:t>
            </a:r>
            <a:endParaRPr lang="en-US" dirty="0" smtClean="0"/>
          </a:p>
          <a:p>
            <a:pPr marL="285750" indent="-285750">
              <a:buFont typeface="Arial" pitchFamily="34" charset="0"/>
              <a:buChar char="•"/>
            </a:pPr>
            <a:r>
              <a:rPr lang="en-US" dirty="0" smtClean="0"/>
              <a:t>Configure  the RPC for JSON &amp; Web Socket</a:t>
            </a:r>
            <a:endParaRPr lang="en-US" dirty="0"/>
          </a:p>
        </p:txBody>
      </p:sp>
      <p:sp>
        <p:nvSpPr>
          <p:cNvPr id="3" name="Content Placeholder 2"/>
          <p:cNvSpPr>
            <a:spLocks noGrp="1"/>
          </p:cNvSpPr>
          <p:nvPr>
            <p:ph sz="half" idx="1"/>
          </p:nvPr>
        </p:nvSpPr>
        <p:spPr>
          <a:xfrm>
            <a:off x="433316" y="1686151"/>
            <a:ext cx="8153400" cy="3611563"/>
          </a:xfrm>
        </p:spPr>
        <p:txBody>
          <a:bodyPr/>
          <a:lstStyle/>
          <a:p>
            <a:pPr marL="0" indent="0">
              <a:buNone/>
            </a:pPr>
            <a:r>
              <a:rPr lang="en-US" dirty="0" err="1" smtClean="0"/>
              <a:t>Geth</a:t>
            </a:r>
            <a:r>
              <a:rPr lang="en-US" dirty="0" smtClean="0"/>
              <a:t> [Options] command [Options]  [</a:t>
            </a:r>
            <a:r>
              <a:rPr lang="en-US" dirty="0" err="1" smtClean="0"/>
              <a:t>args</a:t>
            </a:r>
            <a:r>
              <a:rPr lang="en-US" dirty="0" smtClean="0"/>
              <a:t>…]</a:t>
            </a:r>
            <a:endParaRPr lang="en-US" dirty="0"/>
          </a:p>
        </p:txBody>
      </p:sp>
      <p:sp>
        <p:nvSpPr>
          <p:cNvPr id="5" name="Rounded Rectangle 4"/>
          <p:cNvSpPr/>
          <p:nvPr/>
        </p:nvSpPr>
        <p:spPr>
          <a:xfrm>
            <a:off x="457200" y="2438400"/>
            <a:ext cx="2438400" cy="3810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Configuration</a:t>
            </a:r>
            <a:endParaRPr lang="en-US" dirty="0"/>
          </a:p>
        </p:txBody>
      </p:sp>
      <p:sp>
        <p:nvSpPr>
          <p:cNvPr id="6" name="Rounded Rectangle 5"/>
          <p:cNvSpPr/>
          <p:nvPr/>
        </p:nvSpPr>
        <p:spPr>
          <a:xfrm>
            <a:off x="6629400" y="2418200"/>
            <a:ext cx="22860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Misc.</a:t>
            </a:r>
            <a:endParaRPr lang="en-US" dirty="0"/>
          </a:p>
        </p:txBody>
      </p:sp>
      <p:sp>
        <p:nvSpPr>
          <p:cNvPr id="7" name="Rounded Rectangle 6"/>
          <p:cNvSpPr/>
          <p:nvPr/>
        </p:nvSpPr>
        <p:spPr>
          <a:xfrm>
            <a:off x="3581400" y="2438400"/>
            <a:ext cx="2514600" cy="381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API &amp; Console</a:t>
            </a:r>
            <a:endParaRPr lang="en-US" dirty="0"/>
          </a:p>
        </p:txBody>
      </p:sp>
      <p:cxnSp>
        <p:nvCxnSpPr>
          <p:cNvPr id="9" name="Straight Connector 8"/>
          <p:cNvCxnSpPr/>
          <p:nvPr/>
        </p:nvCxnSpPr>
        <p:spPr>
          <a:xfrm>
            <a:off x="433316" y="3200400"/>
            <a:ext cx="84582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33316" y="3200400"/>
            <a:ext cx="0" cy="30480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891516" y="3200400"/>
            <a:ext cx="0" cy="30480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385" y="3657600"/>
            <a:ext cx="1272190" cy="920411"/>
          </a:xfrm>
          <a:prstGeom prst="rect">
            <a:avLst/>
          </a:prstGeom>
          <a:ln w="9525">
            <a:solidFill>
              <a:schemeClr val="tx1"/>
            </a:solidFill>
          </a:ln>
        </p:spPr>
      </p:pic>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385" y="5027889"/>
            <a:ext cx="127219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243385" y="4658557"/>
            <a:ext cx="1272190" cy="369332"/>
          </a:xfrm>
          <a:prstGeom prst="rect">
            <a:avLst/>
          </a:prstGeom>
          <a:noFill/>
        </p:spPr>
        <p:txBody>
          <a:bodyPr wrap="square" rtlCol="0">
            <a:spAutoFit/>
          </a:bodyPr>
          <a:lstStyle/>
          <a:p>
            <a:r>
              <a:rPr lang="en-US" dirty="0" smtClean="0"/>
              <a:t>Wallet</a:t>
            </a:r>
            <a:endParaRPr lang="en-US" dirty="0"/>
          </a:p>
        </p:txBody>
      </p:sp>
      <p:sp>
        <p:nvSpPr>
          <p:cNvPr id="18" name="TextBox 17"/>
          <p:cNvSpPr txBox="1"/>
          <p:nvPr/>
        </p:nvSpPr>
        <p:spPr>
          <a:xfrm>
            <a:off x="243385" y="6248400"/>
            <a:ext cx="2042615" cy="369332"/>
          </a:xfrm>
          <a:prstGeom prst="rect">
            <a:avLst/>
          </a:prstGeom>
          <a:noFill/>
        </p:spPr>
        <p:txBody>
          <a:bodyPr wrap="square" rtlCol="0">
            <a:spAutoFit/>
          </a:bodyPr>
          <a:lstStyle/>
          <a:p>
            <a:r>
              <a:rPr lang="en-US" dirty="0" smtClean="0"/>
              <a:t>&gt;JS API Console</a:t>
            </a:r>
            <a:endParaRPr lang="en-US" dirty="0"/>
          </a:p>
        </p:txBody>
      </p:sp>
      <p:sp>
        <p:nvSpPr>
          <p:cNvPr id="19" name="Rounded Rectangle 18"/>
          <p:cNvSpPr/>
          <p:nvPr/>
        </p:nvSpPr>
        <p:spPr>
          <a:xfrm>
            <a:off x="4038600" y="4038600"/>
            <a:ext cx="2438400" cy="12954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Client Or </a:t>
            </a:r>
          </a:p>
          <a:p>
            <a:pPr algn="ctr"/>
            <a:r>
              <a:rPr lang="en-US" dirty="0" smtClean="0">
                <a:solidFill>
                  <a:schemeClr val="tx1"/>
                </a:solidFill>
              </a:rPr>
              <a:t>Node</a:t>
            </a:r>
            <a:endParaRPr lang="en-US" dirty="0">
              <a:solidFill>
                <a:schemeClr val="tx1"/>
              </a:solidFill>
            </a:endParaRPr>
          </a:p>
        </p:txBody>
      </p:sp>
      <p:pic>
        <p:nvPicPr>
          <p:cNvPr id="20" name="Picture 2" descr="C:\Users\Hp\Desktop\downloa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72317" y="4394169"/>
            <a:ext cx="521870" cy="617391"/>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Connector 22"/>
          <p:cNvCxnSpPr/>
          <p:nvPr/>
        </p:nvCxnSpPr>
        <p:spPr>
          <a:xfrm>
            <a:off x="2057400" y="4038600"/>
            <a:ext cx="0" cy="175260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515575" y="4038600"/>
            <a:ext cx="541825"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515575" y="5791200"/>
            <a:ext cx="541825"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057400" y="4686300"/>
            <a:ext cx="1981200"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6781800" y="4038600"/>
            <a:ext cx="2109716" cy="129540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Admin,eth,web3,personal,net,miner,debug,shh,txpool</a:t>
            </a:r>
            <a:endParaRPr lang="en-US" dirty="0"/>
          </a:p>
        </p:txBody>
      </p:sp>
      <p:sp>
        <p:nvSpPr>
          <p:cNvPr id="43" name="TextBox 42"/>
          <p:cNvSpPr txBox="1"/>
          <p:nvPr/>
        </p:nvSpPr>
        <p:spPr>
          <a:xfrm>
            <a:off x="2780016" y="5606534"/>
            <a:ext cx="6148316" cy="369332"/>
          </a:xfrm>
          <a:prstGeom prst="rect">
            <a:avLst/>
          </a:prstGeom>
          <a:noFill/>
        </p:spPr>
        <p:txBody>
          <a:bodyPr wrap="square" rtlCol="0">
            <a:spAutoFit/>
          </a:bodyPr>
          <a:lstStyle/>
          <a:p>
            <a:r>
              <a:rPr lang="en-US" dirty="0" smtClean="0"/>
              <a:t>--</a:t>
            </a:r>
            <a:r>
              <a:rPr lang="en-US" dirty="0" err="1" smtClean="0"/>
              <a:t>ipcdisable</a:t>
            </a:r>
            <a:r>
              <a:rPr lang="en-US" dirty="0" smtClean="0"/>
              <a:t> enabled by default</a:t>
            </a:r>
            <a:endParaRPr lang="en-US" dirty="0"/>
          </a:p>
        </p:txBody>
      </p:sp>
      <p:sp>
        <p:nvSpPr>
          <p:cNvPr id="44" name="TextBox 43"/>
          <p:cNvSpPr txBox="1"/>
          <p:nvPr/>
        </p:nvSpPr>
        <p:spPr>
          <a:xfrm>
            <a:off x="2767084" y="6107110"/>
            <a:ext cx="6148316" cy="369332"/>
          </a:xfrm>
          <a:prstGeom prst="rect">
            <a:avLst/>
          </a:prstGeom>
          <a:noFill/>
        </p:spPr>
        <p:txBody>
          <a:bodyPr wrap="square" rtlCol="0">
            <a:spAutoFit/>
          </a:bodyPr>
          <a:lstStyle/>
          <a:p>
            <a:r>
              <a:rPr lang="en-US" dirty="0" smtClean="0"/>
              <a:t>--</a:t>
            </a:r>
            <a:r>
              <a:rPr lang="en-US" dirty="0" err="1" smtClean="0"/>
              <a:t>ipcvalue</a:t>
            </a:r>
            <a:r>
              <a:rPr lang="en-US" dirty="0" smtClean="0"/>
              <a:t> all enabled by default</a:t>
            </a:r>
            <a:endParaRPr lang="en-US" dirty="0"/>
          </a:p>
        </p:txBody>
      </p:sp>
      <p:sp>
        <p:nvSpPr>
          <p:cNvPr id="45" name="TextBox 44"/>
          <p:cNvSpPr txBox="1"/>
          <p:nvPr/>
        </p:nvSpPr>
        <p:spPr>
          <a:xfrm>
            <a:off x="2798159" y="6476442"/>
            <a:ext cx="6148316" cy="369332"/>
          </a:xfrm>
          <a:prstGeom prst="rect">
            <a:avLst/>
          </a:prstGeom>
          <a:noFill/>
        </p:spPr>
        <p:txBody>
          <a:bodyPr wrap="square" rtlCol="0">
            <a:spAutoFit/>
          </a:bodyPr>
          <a:lstStyle/>
          <a:p>
            <a:r>
              <a:rPr lang="en-US" dirty="0" smtClean="0"/>
              <a:t>--</a:t>
            </a:r>
            <a:r>
              <a:rPr lang="en-US" dirty="0" err="1" smtClean="0"/>
              <a:t>ipcpath</a:t>
            </a:r>
            <a:r>
              <a:rPr lang="en-US" dirty="0" smtClean="0"/>
              <a:t> “</a:t>
            </a:r>
            <a:r>
              <a:rPr lang="en-US" dirty="0" err="1" smtClean="0"/>
              <a:t>geth.ipc</a:t>
            </a:r>
            <a:r>
              <a:rPr lang="en-US" dirty="0" smtClean="0"/>
              <a:t>”</a:t>
            </a:r>
            <a:endParaRPr lang="en-US" dirty="0"/>
          </a:p>
        </p:txBody>
      </p:sp>
      <p:sp>
        <p:nvSpPr>
          <p:cNvPr id="46" name="TextBox 45"/>
          <p:cNvSpPr txBox="1"/>
          <p:nvPr/>
        </p:nvSpPr>
        <p:spPr>
          <a:xfrm>
            <a:off x="1984829" y="3472098"/>
            <a:ext cx="2169886" cy="369332"/>
          </a:xfrm>
          <a:prstGeom prst="rect">
            <a:avLst/>
          </a:prstGeom>
          <a:noFill/>
          <a:ln w="19050">
            <a:solidFill>
              <a:schemeClr val="tx1"/>
            </a:solidFill>
          </a:ln>
        </p:spPr>
        <p:txBody>
          <a:bodyPr wrap="square" rtlCol="0">
            <a:spAutoFit/>
          </a:bodyPr>
          <a:lstStyle/>
          <a:p>
            <a:r>
              <a:rPr lang="en-US" dirty="0" smtClean="0"/>
              <a:t>IPC-RPC by Default</a:t>
            </a:r>
            <a:endParaRPr lang="en-US" dirty="0"/>
          </a:p>
        </p:txBody>
      </p:sp>
      <p:sp>
        <p:nvSpPr>
          <p:cNvPr id="48" name="Title 1"/>
          <p:cNvSpPr txBox="1">
            <a:spLocks/>
          </p:cNvSpPr>
          <p:nvPr/>
        </p:nvSpPr>
        <p:spPr>
          <a:xfrm>
            <a:off x="0" y="31845"/>
            <a:ext cx="3733800" cy="425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fontScale="67500" lnSpcReduction="20000"/>
          </a:bodyPr>
          <a:lstStyle>
            <a:lvl1pPr algn="l" defTabSz="914400" rtl="0" eaLnBrk="1" latinLnBrk="0" hangingPunct="1">
              <a:spcBef>
                <a:spcPct val="0"/>
              </a:spcBef>
              <a:buNone/>
              <a:defRPr sz="20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800" dirty="0" smtClean="0"/>
              <a:t>Ethereum Command IPC-RPC</a:t>
            </a:r>
            <a:endParaRPr lang="en-US" sz="2800" dirty="0"/>
          </a:p>
        </p:txBody>
      </p:sp>
      <p:sp>
        <p:nvSpPr>
          <p:cNvPr id="8" name="Date Placeholder 7"/>
          <p:cNvSpPr>
            <a:spLocks noGrp="1"/>
          </p:cNvSpPr>
          <p:nvPr>
            <p:ph type="dt" sz="half" idx="10"/>
          </p:nvPr>
        </p:nvSpPr>
        <p:spPr/>
        <p:txBody>
          <a:bodyPr/>
          <a:lstStyle/>
          <a:p>
            <a:fld id="{854EEE57-1263-4E48-8592-E582F21FCA1D}" type="datetime1">
              <a:rPr lang="en-US" smtClean="0"/>
              <a:t>2/9/2019</a:t>
            </a:fld>
            <a:endParaRPr lang="en-US"/>
          </a:p>
        </p:txBody>
      </p:sp>
      <p:sp>
        <p:nvSpPr>
          <p:cNvPr id="10" name="Footer Placeholder 9"/>
          <p:cNvSpPr>
            <a:spLocks noGrp="1"/>
          </p:cNvSpPr>
          <p:nvPr>
            <p:ph type="ftr" sz="quarter" idx="11"/>
          </p:nvPr>
        </p:nvSpPr>
        <p:spPr/>
        <p:txBody>
          <a:bodyPr/>
          <a:lstStyle/>
          <a:p>
            <a:r>
              <a:rPr lang="en-US" smtClean="0"/>
              <a:t>www.technotips.co.in</a:t>
            </a:r>
            <a:endParaRPr lang="en-US"/>
          </a:p>
        </p:txBody>
      </p:sp>
      <p:sp>
        <p:nvSpPr>
          <p:cNvPr id="12" name="Slide Number Placeholder 11"/>
          <p:cNvSpPr>
            <a:spLocks noGrp="1"/>
          </p:cNvSpPr>
          <p:nvPr>
            <p:ph type="sldNum" sz="quarter" idx="12"/>
          </p:nvPr>
        </p:nvSpPr>
        <p:spPr/>
        <p:txBody>
          <a:bodyPr/>
          <a:lstStyle/>
          <a:p>
            <a:fld id="{4375DED0-DA1F-49B1-9339-1288C04B5D0C}" type="slidenum">
              <a:rPr lang="en-US" smtClean="0"/>
              <a:t>58</a:t>
            </a:fld>
            <a:endParaRPr lang="en-US"/>
          </a:p>
        </p:txBody>
      </p:sp>
    </p:spTree>
    <p:extLst>
      <p:ext uri="{BB962C8B-B14F-4D97-AF65-F5344CB8AC3E}">
        <p14:creationId xmlns:p14="http://schemas.microsoft.com/office/powerpoint/2010/main" val="215473509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43385" y="2133600"/>
            <a:ext cx="2438400" cy="3810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Configuration</a:t>
            </a:r>
            <a:endParaRPr lang="en-US" dirty="0"/>
          </a:p>
        </p:txBody>
      </p:sp>
      <p:sp>
        <p:nvSpPr>
          <p:cNvPr id="6" name="Rounded Rectangle 5"/>
          <p:cNvSpPr/>
          <p:nvPr/>
        </p:nvSpPr>
        <p:spPr>
          <a:xfrm>
            <a:off x="3121382" y="2133600"/>
            <a:ext cx="2514600" cy="381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API &amp; Console</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385" y="3657600"/>
            <a:ext cx="1272190" cy="920411"/>
          </a:xfrm>
          <a:prstGeom prst="rect">
            <a:avLst/>
          </a:prstGeom>
          <a:ln w="9525">
            <a:solidFill>
              <a:schemeClr val="tx1"/>
            </a:solidFill>
          </a:ln>
        </p:spPr>
      </p:pic>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385" y="5027889"/>
            <a:ext cx="127219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243385" y="4658557"/>
            <a:ext cx="1272190" cy="369332"/>
          </a:xfrm>
          <a:prstGeom prst="rect">
            <a:avLst/>
          </a:prstGeom>
          <a:noFill/>
        </p:spPr>
        <p:txBody>
          <a:bodyPr wrap="square" rtlCol="0">
            <a:spAutoFit/>
          </a:bodyPr>
          <a:lstStyle/>
          <a:p>
            <a:r>
              <a:rPr lang="en-US" dirty="0" smtClean="0"/>
              <a:t>Wallet</a:t>
            </a:r>
            <a:endParaRPr lang="en-US" dirty="0"/>
          </a:p>
        </p:txBody>
      </p:sp>
      <p:sp>
        <p:nvSpPr>
          <p:cNvPr id="11" name="TextBox 10"/>
          <p:cNvSpPr txBox="1"/>
          <p:nvPr/>
        </p:nvSpPr>
        <p:spPr>
          <a:xfrm>
            <a:off x="243385" y="6248400"/>
            <a:ext cx="2042615" cy="369332"/>
          </a:xfrm>
          <a:prstGeom prst="rect">
            <a:avLst/>
          </a:prstGeom>
          <a:noFill/>
        </p:spPr>
        <p:txBody>
          <a:bodyPr wrap="square" rtlCol="0">
            <a:spAutoFit/>
          </a:bodyPr>
          <a:lstStyle/>
          <a:p>
            <a:r>
              <a:rPr lang="en-US" dirty="0" smtClean="0"/>
              <a:t>&gt;JS API Console</a:t>
            </a:r>
            <a:endParaRPr lang="en-US" dirty="0"/>
          </a:p>
        </p:txBody>
      </p:sp>
      <p:sp>
        <p:nvSpPr>
          <p:cNvPr id="12" name="Rounded Rectangle 11"/>
          <p:cNvSpPr/>
          <p:nvPr/>
        </p:nvSpPr>
        <p:spPr>
          <a:xfrm>
            <a:off x="6477000" y="4010857"/>
            <a:ext cx="2438400" cy="12954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Client Or </a:t>
            </a:r>
          </a:p>
          <a:p>
            <a:pPr algn="ctr"/>
            <a:r>
              <a:rPr lang="en-US" dirty="0" smtClean="0">
                <a:solidFill>
                  <a:schemeClr val="tx1"/>
                </a:solidFill>
              </a:rPr>
              <a:t>Node</a:t>
            </a:r>
            <a:endParaRPr lang="en-US" dirty="0">
              <a:solidFill>
                <a:schemeClr val="tx1"/>
              </a:solidFill>
            </a:endParaRPr>
          </a:p>
        </p:txBody>
      </p:sp>
      <p:pic>
        <p:nvPicPr>
          <p:cNvPr id="13" name="Picture 2" descr="C:\Users\Hp\Desktop\downloa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41130" y="4303520"/>
            <a:ext cx="521870" cy="617391"/>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p:cNvCxnSpPr/>
          <p:nvPr/>
        </p:nvCxnSpPr>
        <p:spPr>
          <a:xfrm>
            <a:off x="2057400" y="4038600"/>
            <a:ext cx="0" cy="175260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515575" y="4038600"/>
            <a:ext cx="541825"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515575" y="5791200"/>
            <a:ext cx="541825"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23" idx="1"/>
          </p:cNvCxnSpPr>
          <p:nvPr/>
        </p:nvCxnSpPr>
        <p:spPr>
          <a:xfrm flipV="1">
            <a:off x="2057400" y="4658557"/>
            <a:ext cx="2062843" cy="27743"/>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242456" y="4038600"/>
            <a:ext cx="1607457" cy="369332"/>
          </a:xfrm>
          <a:prstGeom prst="rect">
            <a:avLst/>
          </a:prstGeom>
          <a:noFill/>
          <a:ln w="19050">
            <a:solidFill>
              <a:schemeClr val="tx1"/>
            </a:solidFill>
          </a:ln>
        </p:spPr>
        <p:txBody>
          <a:bodyPr wrap="square" rtlCol="0">
            <a:spAutoFit/>
          </a:bodyPr>
          <a:lstStyle/>
          <a:p>
            <a:r>
              <a:rPr lang="en-US" dirty="0" smtClean="0"/>
              <a:t>JSON-RPC </a:t>
            </a:r>
            <a:endParaRPr lang="en-US" dirty="0"/>
          </a:p>
        </p:txBody>
      </p:sp>
      <p:sp>
        <p:nvSpPr>
          <p:cNvPr id="20" name="Rounded Rectangle 19"/>
          <p:cNvSpPr/>
          <p:nvPr/>
        </p:nvSpPr>
        <p:spPr>
          <a:xfrm>
            <a:off x="6226951" y="2133600"/>
            <a:ext cx="2286000" cy="381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Misc.</a:t>
            </a:r>
            <a:endParaRPr lang="en-US" dirty="0"/>
          </a:p>
        </p:txBody>
      </p:sp>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20243" y="3872744"/>
            <a:ext cx="1346009" cy="1571625"/>
          </a:xfrm>
          <a:prstGeom prst="rect">
            <a:avLst/>
          </a:prstGeom>
        </p:spPr>
      </p:pic>
      <p:cxnSp>
        <p:nvCxnSpPr>
          <p:cNvPr id="25" name="Straight Arrow Connector 24"/>
          <p:cNvCxnSpPr>
            <a:stCxn id="23" idx="3"/>
            <a:endCxn id="12" idx="1"/>
          </p:cNvCxnSpPr>
          <p:nvPr/>
        </p:nvCxnSpPr>
        <p:spPr>
          <a:xfrm>
            <a:off x="5466252" y="4658557"/>
            <a:ext cx="1010748"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49713" y="4961448"/>
            <a:ext cx="1607457" cy="369332"/>
          </a:xfrm>
          <a:prstGeom prst="rect">
            <a:avLst/>
          </a:prstGeom>
          <a:noFill/>
          <a:ln w="19050">
            <a:solidFill>
              <a:schemeClr val="tx1"/>
            </a:solidFill>
          </a:ln>
        </p:spPr>
        <p:txBody>
          <a:bodyPr wrap="square" rtlCol="0">
            <a:spAutoFit/>
          </a:bodyPr>
          <a:lstStyle/>
          <a:p>
            <a:r>
              <a:rPr lang="en-US" dirty="0" smtClean="0"/>
              <a:t>WS-RPC </a:t>
            </a:r>
            <a:endParaRPr lang="en-US" dirty="0"/>
          </a:p>
        </p:txBody>
      </p:sp>
      <p:sp>
        <p:nvSpPr>
          <p:cNvPr id="30" name="TextBox 29"/>
          <p:cNvSpPr txBox="1"/>
          <p:nvPr/>
        </p:nvSpPr>
        <p:spPr>
          <a:xfrm>
            <a:off x="6636657" y="5600498"/>
            <a:ext cx="2133600" cy="523220"/>
          </a:xfrm>
          <a:prstGeom prst="rect">
            <a:avLst/>
          </a:prstGeom>
          <a:noFill/>
        </p:spPr>
        <p:txBody>
          <a:bodyPr wrap="square" rtlCol="0">
            <a:spAutoFit/>
          </a:bodyPr>
          <a:lstStyle/>
          <a:p>
            <a:r>
              <a:rPr lang="en-US" sz="2800" dirty="0"/>
              <a:t>e</a:t>
            </a:r>
            <a:r>
              <a:rPr lang="en-US" sz="2800" dirty="0" smtClean="0"/>
              <a:t>th,web3,net</a:t>
            </a:r>
            <a:endParaRPr lang="en-US" sz="2800" dirty="0"/>
          </a:p>
        </p:txBody>
      </p:sp>
      <p:cxnSp>
        <p:nvCxnSpPr>
          <p:cNvPr id="32" name="Straight Connector 31"/>
          <p:cNvCxnSpPr/>
          <p:nvPr/>
        </p:nvCxnSpPr>
        <p:spPr>
          <a:xfrm>
            <a:off x="243385" y="2819400"/>
            <a:ext cx="825868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43385" y="2819400"/>
            <a:ext cx="0" cy="381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8502065" y="2819400"/>
            <a:ext cx="0" cy="381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282363" y="1295400"/>
            <a:ext cx="8230587" cy="584775"/>
          </a:xfrm>
          <a:prstGeom prst="rect">
            <a:avLst/>
          </a:prstGeom>
        </p:spPr>
        <p:txBody>
          <a:bodyPr wrap="square">
            <a:spAutoFit/>
          </a:bodyPr>
          <a:lstStyle/>
          <a:p>
            <a:r>
              <a:rPr lang="en-US" sz="3200" dirty="0" err="1" smtClean="0"/>
              <a:t>Geth</a:t>
            </a:r>
            <a:r>
              <a:rPr lang="en-US" sz="3200" dirty="0" smtClean="0"/>
              <a:t> [Options] command [Options]  [</a:t>
            </a:r>
            <a:r>
              <a:rPr lang="en-US" sz="3200" dirty="0" err="1" smtClean="0"/>
              <a:t>args</a:t>
            </a:r>
            <a:r>
              <a:rPr lang="en-US" sz="3200" dirty="0" smtClean="0"/>
              <a:t>…]</a:t>
            </a:r>
            <a:endParaRPr lang="en-US" sz="3200" dirty="0"/>
          </a:p>
        </p:txBody>
      </p:sp>
      <p:sp>
        <p:nvSpPr>
          <p:cNvPr id="41" name="Title 1"/>
          <p:cNvSpPr txBox="1">
            <a:spLocks/>
          </p:cNvSpPr>
          <p:nvPr/>
        </p:nvSpPr>
        <p:spPr>
          <a:xfrm>
            <a:off x="0" y="31845"/>
            <a:ext cx="3733800" cy="425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fontScale="60000" lnSpcReduction="20000"/>
          </a:bodyPr>
          <a:lstStyle>
            <a:lvl1pPr algn="l" defTabSz="914400" rtl="0" eaLnBrk="1" latinLnBrk="0" hangingPunct="1">
              <a:spcBef>
                <a:spcPct val="0"/>
              </a:spcBef>
              <a:buNone/>
              <a:defRPr sz="20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800" dirty="0" smtClean="0"/>
              <a:t>Ethereum Command JSON-RPC</a:t>
            </a:r>
            <a:endParaRPr lang="en-US" sz="2800" dirty="0"/>
          </a:p>
        </p:txBody>
      </p:sp>
      <p:sp>
        <p:nvSpPr>
          <p:cNvPr id="2" name="Date Placeholder 1"/>
          <p:cNvSpPr>
            <a:spLocks noGrp="1"/>
          </p:cNvSpPr>
          <p:nvPr>
            <p:ph type="dt" sz="half" idx="10"/>
          </p:nvPr>
        </p:nvSpPr>
        <p:spPr/>
        <p:txBody>
          <a:bodyPr/>
          <a:lstStyle/>
          <a:p>
            <a:fld id="{8199F8F2-0697-436B-90A7-C6AA43F9F988}" type="datetime1">
              <a:rPr lang="en-US" smtClean="0"/>
              <a:t>2/9/2019</a:t>
            </a:fld>
            <a:endParaRPr lang="en-US"/>
          </a:p>
        </p:txBody>
      </p:sp>
      <p:sp>
        <p:nvSpPr>
          <p:cNvPr id="3" name="Footer Placeholder 2"/>
          <p:cNvSpPr>
            <a:spLocks noGrp="1"/>
          </p:cNvSpPr>
          <p:nvPr>
            <p:ph type="ftr" sz="quarter" idx="11"/>
          </p:nvPr>
        </p:nvSpPr>
        <p:spPr/>
        <p:txBody>
          <a:bodyPr/>
          <a:lstStyle/>
          <a:p>
            <a:r>
              <a:rPr lang="en-US" smtClean="0"/>
              <a:t>www.technotips.co.in</a:t>
            </a:r>
            <a:endParaRPr lang="en-US"/>
          </a:p>
        </p:txBody>
      </p:sp>
      <p:sp>
        <p:nvSpPr>
          <p:cNvPr id="4" name="Slide Number Placeholder 3"/>
          <p:cNvSpPr>
            <a:spLocks noGrp="1"/>
          </p:cNvSpPr>
          <p:nvPr>
            <p:ph type="sldNum" sz="quarter" idx="12"/>
          </p:nvPr>
        </p:nvSpPr>
        <p:spPr/>
        <p:txBody>
          <a:bodyPr/>
          <a:lstStyle/>
          <a:p>
            <a:fld id="{4375DED0-DA1F-49B1-9339-1288C04B5D0C}" type="slidenum">
              <a:rPr lang="en-US" smtClean="0"/>
              <a:t>59</a:t>
            </a:fld>
            <a:endParaRPr lang="en-US"/>
          </a:p>
        </p:txBody>
      </p:sp>
    </p:spTree>
    <p:extLst>
      <p:ext uri="{BB962C8B-B14F-4D97-AF65-F5344CB8AC3E}">
        <p14:creationId xmlns:p14="http://schemas.microsoft.com/office/powerpoint/2010/main" val="31990376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4542" y="1447801"/>
            <a:ext cx="8567057" cy="761999"/>
          </a:xfrm>
        </p:spPr>
        <p:txBody>
          <a:bodyPr>
            <a:noAutofit/>
          </a:bodyPr>
          <a:lstStyle/>
          <a:p>
            <a:r>
              <a:rPr lang="en-US" dirty="0" smtClean="0"/>
              <a:t>Decentralized system for the exchange of value. </a:t>
            </a:r>
          </a:p>
          <a:p>
            <a:pPr marL="0" indent="0">
              <a:buNone/>
            </a:pPr>
            <a:r>
              <a:rPr lang="en-US" dirty="0"/>
              <a:t> </a:t>
            </a:r>
            <a:r>
              <a:rPr lang="en-US" dirty="0" smtClean="0"/>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543" y="381000"/>
            <a:ext cx="2957285" cy="1152525"/>
          </a:xfrm>
          <a:prstGeom prst="rect">
            <a:avLst/>
          </a:prstGeom>
        </p:spPr>
      </p:pic>
      <p:sp>
        <p:nvSpPr>
          <p:cNvPr id="6" name="Rectangle 5"/>
          <p:cNvSpPr/>
          <p:nvPr/>
        </p:nvSpPr>
        <p:spPr>
          <a:xfrm>
            <a:off x="25400" y="0"/>
            <a:ext cx="3001370" cy="444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What is Blockchain?</a:t>
            </a:r>
            <a:endParaRPr lang="en-US" dirty="0">
              <a:solidFill>
                <a:schemeClr val="bg1"/>
              </a:solidFill>
            </a:endParaRPr>
          </a:p>
        </p:txBody>
      </p:sp>
      <p:sp>
        <p:nvSpPr>
          <p:cNvPr id="9" name="TextBox 8"/>
          <p:cNvSpPr txBox="1"/>
          <p:nvPr/>
        </p:nvSpPr>
        <p:spPr>
          <a:xfrm>
            <a:off x="1193799" y="1986290"/>
            <a:ext cx="6096000" cy="3754874"/>
          </a:xfrm>
          <a:prstGeom prst="rect">
            <a:avLst/>
          </a:prstGeom>
          <a:noFill/>
        </p:spPr>
        <p:txBody>
          <a:bodyPr wrap="square" rtlCol="0">
            <a:spAutoFit/>
          </a:bodyPr>
          <a:lstStyle/>
          <a:p>
            <a:pPr marL="285750" indent="-285750">
              <a:buFont typeface="Arial" pitchFamily="34" charset="0"/>
              <a:buChar char="•"/>
            </a:pPr>
            <a:r>
              <a:rPr lang="en-US" sz="1400" dirty="0" err="1" smtClean="0"/>
              <a:t>Blockchain</a:t>
            </a:r>
            <a:r>
              <a:rPr lang="en-US" sz="1400" dirty="0" smtClean="0"/>
              <a:t> Uses </a:t>
            </a:r>
          </a:p>
          <a:p>
            <a:endParaRPr lang="en-US" sz="1400" dirty="0" smtClean="0"/>
          </a:p>
          <a:p>
            <a:pPr marL="742950" lvl="1" indent="-285750">
              <a:buFont typeface="Arial" pitchFamily="34" charset="0"/>
              <a:buChar char="•"/>
            </a:pPr>
            <a:r>
              <a:rPr lang="en-US" sz="1400" dirty="0" smtClean="0"/>
              <a:t>A shared and </a:t>
            </a:r>
          </a:p>
          <a:p>
            <a:pPr marL="742950" lvl="1" indent="-285750">
              <a:buFont typeface="Arial" pitchFamily="34" charset="0"/>
              <a:buChar char="•"/>
            </a:pPr>
            <a:r>
              <a:rPr lang="en-US" sz="1400" dirty="0"/>
              <a:t>Distributed</a:t>
            </a:r>
          </a:p>
          <a:p>
            <a:r>
              <a:rPr lang="en-US" sz="1400" dirty="0" smtClean="0"/>
              <a:t>      ledger </a:t>
            </a:r>
            <a:r>
              <a:rPr lang="en-US" sz="1400" dirty="0"/>
              <a:t>system to keep the transaction record</a:t>
            </a:r>
          </a:p>
          <a:p>
            <a:pPr marL="285750" indent="-285750">
              <a:buFont typeface="Arial" pitchFamily="34" charset="0"/>
              <a:buChar char="•"/>
            </a:pPr>
            <a:endParaRPr lang="en-US" sz="1400" dirty="0" smtClean="0"/>
          </a:p>
          <a:p>
            <a:pPr marL="285750" indent="-285750">
              <a:buFont typeface="Arial" pitchFamily="34" charset="0"/>
              <a:buChar char="•"/>
            </a:pPr>
            <a:r>
              <a:rPr lang="en-US" sz="1400" dirty="0" smtClean="0"/>
              <a:t>Transactions in the block are normally immutable , immutability can be achieved by the way of blocks and chaining them</a:t>
            </a:r>
            <a:endParaRPr lang="en-US" sz="1400" dirty="0"/>
          </a:p>
          <a:p>
            <a:pPr marL="285750" indent="-285750">
              <a:buFont typeface="Arial" pitchFamily="34" charset="0"/>
              <a:buChar char="•"/>
            </a:pPr>
            <a:endParaRPr lang="en-US" sz="1400" dirty="0" smtClean="0"/>
          </a:p>
          <a:p>
            <a:pPr marL="285750" indent="-285750">
              <a:buFont typeface="Arial" pitchFamily="34" charset="0"/>
              <a:buChar char="•"/>
            </a:pPr>
            <a:endParaRPr lang="en-US" sz="1400" dirty="0"/>
          </a:p>
          <a:p>
            <a:pPr marL="285750" indent="-285750">
              <a:buFont typeface="Arial" pitchFamily="34" charset="0"/>
              <a:buChar char="•"/>
            </a:pPr>
            <a:endParaRPr lang="en-US" sz="1400" dirty="0" smtClean="0"/>
          </a:p>
          <a:p>
            <a:pPr marL="285750" indent="-285750">
              <a:buFont typeface="Arial" pitchFamily="34" charset="0"/>
              <a:buChar char="•"/>
            </a:pPr>
            <a:endParaRPr lang="en-US" sz="1400" dirty="0"/>
          </a:p>
          <a:p>
            <a:pPr marL="285750" indent="-285750">
              <a:buFont typeface="Arial" pitchFamily="34" charset="0"/>
              <a:buChar char="•"/>
            </a:pPr>
            <a:endParaRPr lang="en-US" sz="1400" dirty="0" smtClean="0"/>
          </a:p>
          <a:p>
            <a:pPr marL="285750" indent="-285750">
              <a:buFont typeface="Arial" pitchFamily="34" charset="0"/>
              <a:buChar char="•"/>
            </a:pPr>
            <a:endParaRPr lang="en-US" sz="1400" dirty="0"/>
          </a:p>
          <a:p>
            <a:pPr marL="285750" indent="-285750">
              <a:buFont typeface="Arial" pitchFamily="34" charset="0"/>
              <a:buChar char="•"/>
            </a:pPr>
            <a:r>
              <a:rPr lang="en-US" sz="1400" dirty="0" smtClean="0"/>
              <a:t>Uses public and private key cryptography </a:t>
            </a:r>
            <a:r>
              <a:rPr lang="en-US" sz="1400" dirty="0"/>
              <a:t>for the TRUST , ACCOUNTABILITY and SECURITY</a:t>
            </a:r>
          </a:p>
          <a:p>
            <a:endParaRPr lang="en-US" sz="1400" dirty="0"/>
          </a:p>
        </p:txBody>
      </p:sp>
      <p:sp>
        <p:nvSpPr>
          <p:cNvPr id="11" name="TextBox 10"/>
          <p:cNvSpPr txBox="1"/>
          <p:nvPr/>
        </p:nvSpPr>
        <p:spPr>
          <a:xfrm>
            <a:off x="1181099" y="4005590"/>
            <a:ext cx="6096000" cy="738664"/>
          </a:xfrm>
          <a:prstGeom prst="rect">
            <a:avLst/>
          </a:prstGeom>
          <a:noFill/>
        </p:spPr>
        <p:txBody>
          <a:bodyPr wrap="square" rtlCol="0">
            <a:spAutoFit/>
          </a:bodyPr>
          <a:lstStyle/>
          <a:p>
            <a:pPr marL="285750" indent="-285750">
              <a:buFont typeface="Arial" pitchFamily="34" charset="0"/>
              <a:buChar char="•"/>
            </a:pPr>
            <a:r>
              <a:rPr lang="en-US" sz="1400" dirty="0" smtClean="0"/>
              <a:t> </a:t>
            </a:r>
            <a:r>
              <a:rPr lang="en-US" sz="1400" dirty="0" err="1" smtClean="0"/>
              <a:t>Blockchain</a:t>
            </a:r>
            <a:r>
              <a:rPr lang="en-US" sz="1400" dirty="0" smtClean="0"/>
              <a:t> Leverages Consensus mechanism for the validation of the transactions and validators are call Minors. A small amount of fee would be paid to validators</a:t>
            </a:r>
            <a:endParaRPr lang="en-US" sz="1400" dirty="0"/>
          </a:p>
        </p:txBody>
      </p:sp>
      <p:sp>
        <p:nvSpPr>
          <p:cNvPr id="2" name="Date Placeholder 1"/>
          <p:cNvSpPr>
            <a:spLocks noGrp="1"/>
          </p:cNvSpPr>
          <p:nvPr>
            <p:ph type="dt" sz="half" idx="10"/>
          </p:nvPr>
        </p:nvSpPr>
        <p:spPr/>
        <p:txBody>
          <a:bodyPr/>
          <a:lstStyle/>
          <a:p>
            <a:fld id="{3122D524-796A-4566-BA82-DA730AD48981}" type="datetime1">
              <a:rPr lang="en-US" smtClean="0"/>
              <a:t>2/9/2019</a:t>
            </a:fld>
            <a:endParaRPr lang="en-US"/>
          </a:p>
        </p:txBody>
      </p:sp>
      <p:sp>
        <p:nvSpPr>
          <p:cNvPr id="5" name="Footer Placeholder 4"/>
          <p:cNvSpPr>
            <a:spLocks noGrp="1"/>
          </p:cNvSpPr>
          <p:nvPr>
            <p:ph type="ftr" sz="quarter" idx="11"/>
          </p:nvPr>
        </p:nvSpPr>
        <p:spPr/>
        <p:txBody>
          <a:bodyPr/>
          <a:lstStyle/>
          <a:p>
            <a:r>
              <a:rPr lang="en-US" smtClean="0"/>
              <a:t>www.technotips.co.in</a:t>
            </a:r>
            <a:endParaRPr lang="en-US"/>
          </a:p>
        </p:txBody>
      </p:sp>
      <p:sp>
        <p:nvSpPr>
          <p:cNvPr id="7" name="Slide Number Placeholder 6"/>
          <p:cNvSpPr>
            <a:spLocks noGrp="1"/>
          </p:cNvSpPr>
          <p:nvPr>
            <p:ph type="sldNum" sz="quarter" idx="12"/>
          </p:nvPr>
        </p:nvSpPr>
        <p:spPr/>
        <p:txBody>
          <a:bodyPr/>
          <a:lstStyle/>
          <a:p>
            <a:fld id="{4375DED0-DA1F-49B1-9339-1288C04B5D0C}" type="slidenum">
              <a:rPr lang="en-US" smtClean="0"/>
              <a:t>6</a:t>
            </a:fld>
            <a:endParaRPr lang="en-US"/>
          </a:p>
        </p:txBody>
      </p:sp>
    </p:spTree>
    <p:extLst>
      <p:ext uri="{BB962C8B-B14F-4D97-AF65-F5344CB8AC3E}">
        <p14:creationId xmlns:p14="http://schemas.microsoft.com/office/powerpoint/2010/main" val="20569451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79223" y="1752600"/>
            <a:ext cx="2438400" cy="4572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Configuration</a:t>
            </a:r>
            <a:endParaRPr lang="en-US" dirty="0"/>
          </a:p>
        </p:txBody>
      </p:sp>
      <p:sp>
        <p:nvSpPr>
          <p:cNvPr id="6" name="Rounded Rectangle 5"/>
          <p:cNvSpPr/>
          <p:nvPr/>
        </p:nvSpPr>
        <p:spPr>
          <a:xfrm>
            <a:off x="3157220" y="1752600"/>
            <a:ext cx="2514600" cy="457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API &amp; Console</a:t>
            </a:r>
            <a:endParaRPr lang="en-US" dirty="0"/>
          </a:p>
        </p:txBody>
      </p:sp>
      <p:sp>
        <p:nvSpPr>
          <p:cNvPr id="7" name="Rounded Rectangle 6"/>
          <p:cNvSpPr/>
          <p:nvPr/>
        </p:nvSpPr>
        <p:spPr>
          <a:xfrm>
            <a:off x="6262789" y="1752600"/>
            <a:ext cx="2286000" cy="457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Misc.</a:t>
            </a:r>
            <a:endParaRPr lang="en-US" dirty="0"/>
          </a:p>
        </p:txBody>
      </p:sp>
      <p:cxnSp>
        <p:nvCxnSpPr>
          <p:cNvPr id="8" name="Straight Connector 7"/>
          <p:cNvCxnSpPr/>
          <p:nvPr/>
        </p:nvCxnSpPr>
        <p:spPr>
          <a:xfrm>
            <a:off x="243385" y="2819400"/>
            <a:ext cx="825868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43385" y="2819400"/>
            <a:ext cx="0" cy="381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8502065" y="2819400"/>
            <a:ext cx="0" cy="381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99227" y="840874"/>
            <a:ext cx="8230587" cy="584775"/>
          </a:xfrm>
          <a:prstGeom prst="rect">
            <a:avLst/>
          </a:prstGeom>
        </p:spPr>
        <p:txBody>
          <a:bodyPr wrap="square">
            <a:spAutoFit/>
          </a:bodyPr>
          <a:lstStyle/>
          <a:p>
            <a:r>
              <a:rPr lang="en-US" sz="3200" dirty="0" err="1" smtClean="0"/>
              <a:t>Geth</a:t>
            </a:r>
            <a:r>
              <a:rPr lang="en-US" sz="3200" dirty="0" smtClean="0"/>
              <a:t> [Options] command [Options]  [</a:t>
            </a:r>
            <a:r>
              <a:rPr lang="en-US" sz="3200" dirty="0" err="1" smtClean="0"/>
              <a:t>args</a:t>
            </a:r>
            <a:r>
              <a:rPr lang="en-US" sz="3200" dirty="0" smtClean="0"/>
              <a:t>…]</a:t>
            </a:r>
            <a:endParaRPr lang="en-US" sz="3200" dirty="0"/>
          </a:p>
        </p:txBody>
      </p:sp>
      <p:sp>
        <p:nvSpPr>
          <p:cNvPr id="13" name="Rectangle 12"/>
          <p:cNvSpPr/>
          <p:nvPr/>
        </p:nvSpPr>
        <p:spPr>
          <a:xfrm>
            <a:off x="326977" y="3788229"/>
            <a:ext cx="8175088" cy="2743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4" name="Rectangle 13"/>
          <p:cNvSpPr/>
          <p:nvPr/>
        </p:nvSpPr>
        <p:spPr>
          <a:xfrm>
            <a:off x="243385" y="3200400"/>
            <a:ext cx="2877997" cy="58782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b="1" dirty="0" smtClean="0"/>
              <a:t>JSON-RPC [HTTP 8545</a:t>
            </a:r>
            <a:endParaRPr lang="en-US" sz="2000" b="1" dirty="0"/>
          </a:p>
        </p:txBody>
      </p:sp>
      <p:sp>
        <p:nvSpPr>
          <p:cNvPr id="15" name="TextBox 14"/>
          <p:cNvSpPr txBox="1"/>
          <p:nvPr/>
        </p:nvSpPr>
        <p:spPr>
          <a:xfrm>
            <a:off x="457200" y="4114800"/>
            <a:ext cx="2445792" cy="369332"/>
          </a:xfrm>
          <a:prstGeom prst="rect">
            <a:avLst/>
          </a:prstGeom>
          <a:noFill/>
        </p:spPr>
        <p:txBody>
          <a:bodyPr wrap="square" rtlCol="0">
            <a:spAutoFit/>
          </a:bodyPr>
          <a:lstStyle/>
          <a:p>
            <a:r>
              <a:rPr lang="en-US" dirty="0" smtClean="0"/>
              <a:t>--</a:t>
            </a:r>
            <a:r>
              <a:rPr lang="en-US" dirty="0" err="1" smtClean="0"/>
              <a:t>rpc</a:t>
            </a:r>
            <a:r>
              <a:rPr lang="en-US" dirty="0" smtClean="0"/>
              <a:t>  Enable JSON-RPC</a:t>
            </a:r>
            <a:endParaRPr lang="en-US" dirty="0"/>
          </a:p>
        </p:txBody>
      </p:sp>
      <p:sp>
        <p:nvSpPr>
          <p:cNvPr id="16" name="TextBox 15"/>
          <p:cNvSpPr txBox="1"/>
          <p:nvPr/>
        </p:nvSpPr>
        <p:spPr>
          <a:xfrm>
            <a:off x="478976" y="4627602"/>
            <a:ext cx="3899706" cy="369332"/>
          </a:xfrm>
          <a:prstGeom prst="rect">
            <a:avLst/>
          </a:prstGeom>
          <a:noFill/>
        </p:spPr>
        <p:txBody>
          <a:bodyPr wrap="square" rtlCol="0">
            <a:spAutoFit/>
          </a:bodyPr>
          <a:lstStyle/>
          <a:p>
            <a:r>
              <a:rPr lang="en-US" dirty="0" smtClean="0"/>
              <a:t>--</a:t>
            </a:r>
            <a:r>
              <a:rPr lang="en-US" dirty="0" err="1" smtClean="0"/>
              <a:t>rpcapi</a:t>
            </a:r>
            <a:r>
              <a:rPr lang="en-US" dirty="0" smtClean="0"/>
              <a:t>  Default =  eth , web3 , net</a:t>
            </a:r>
            <a:endParaRPr lang="en-US" dirty="0"/>
          </a:p>
        </p:txBody>
      </p:sp>
      <p:sp>
        <p:nvSpPr>
          <p:cNvPr id="17" name="TextBox 16"/>
          <p:cNvSpPr txBox="1"/>
          <p:nvPr/>
        </p:nvSpPr>
        <p:spPr>
          <a:xfrm>
            <a:off x="457200" y="5035568"/>
            <a:ext cx="3899706" cy="369332"/>
          </a:xfrm>
          <a:prstGeom prst="rect">
            <a:avLst/>
          </a:prstGeom>
          <a:noFill/>
        </p:spPr>
        <p:txBody>
          <a:bodyPr wrap="square" rtlCol="0">
            <a:spAutoFit/>
          </a:bodyPr>
          <a:lstStyle/>
          <a:p>
            <a:r>
              <a:rPr lang="en-US" dirty="0" smtClean="0"/>
              <a:t>--</a:t>
            </a:r>
            <a:r>
              <a:rPr lang="en-US" dirty="0" err="1" smtClean="0"/>
              <a:t>rpcaddr</a:t>
            </a:r>
            <a:r>
              <a:rPr lang="en-US" dirty="0" smtClean="0"/>
              <a:t>   = “host”  </a:t>
            </a:r>
            <a:r>
              <a:rPr lang="en-US" dirty="0" err="1" smtClean="0"/>
              <a:t>localhost</a:t>
            </a:r>
            <a:endParaRPr lang="en-US" dirty="0"/>
          </a:p>
        </p:txBody>
      </p:sp>
      <p:sp>
        <p:nvSpPr>
          <p:cNvPr id="18" name="TextBox 17"/>
          <p:cNvSpPr txBox="1"/>
          <p:nvPr/>
        </p:nvSpPr>
        <p:spPr>
          <a:xfrm>
            <a:off x="478976" y="5579071"/>
            <a:ext cx="3899706" cy="369332"/>
          </a:xfrm>
          <a:prstGeom prst="rect">
            <a:avLst/>
          </a:prstGeom>
          <a:noFill/>
        </p:spPr>
        <p:txBody>
          <a:bodyPr wrap="square" rtlCol="0">
            <a:spAutoFit/>
          </a:bodyPr>
          <a:lstStyle/>
          <a:p>
            <a:r>
              <a:rPr lang="en-US" dirty="0" smtClean="0"/>
              <a:t>--</a:t>
            </a:r>
            <a:r>
              <a:rPr lang="en-US" dirty="0" err="1" smtClean="0"/>
              <a:t>rpcport</a:t>
            </a:r>
            <a:r>
              <a:rPr lang="en-US" dirty="0" smtClean="0"/>
              <a:t>  =  “port”  8545</a:t>
            </a:r>
            <a:endParaRPr lang="en-US" dirty="0"/>
          </a:p>
        </p:txBody>
      </p:sp>
      <p:sp>
        <p:nvSpPr>
          <p:cNvPr id="19" name="TextBox 18"/>
          <p:cNvSpPr txBox="1"/>
          <p:nvPr/>
        </p:nvSpPr>
        <p:spPr>
          <a:xfrm>
            <a:off x="457200" y="6100803"/>
            <a:ext cx="4876800" cy="369332"/>
          </a:xfrm>
          <a:prstGeom prst="rect">
            <a:avLst/>
          </a:prstGeom>
          <a:noFill/>
        </p:spPr>
        <p:txBody>
          <a:bodyPr wrap="square" rtlCol="0">
            <a:spAutoFit/>
          </a:bodyPr>
          <a:lstStyle/>
          <a:p>
            <a:r>
              <a:rPr lang="en-US" dirty="0" smtClean="0"/>
              <a:t>--</a:t>
            </a:r>
            <a:r>
              <a:rPr lang="en-US" dirty="0" err="1" smtClean="0"/>
              <a:t>rpccrossdomain</a:t>
            </a:r>
            <a:r>
              <a:rPr lang="en-US" dirty="0" smtClean="0"/>
              <a:t>  =  “domains, . ,” or “*” 8545</a:t>
            </a:r>
            <a:endParaRPr lang="en-US" dirty="0"/>
          </a:p>
        </p:txBody>
      </p:sp>
      <p:sp>
        <p:nvSpPr>
          <p:cNvPr id="2" name="Date Placeholder 1"/>
          <p:cNvSpPr>
            <a:spLocks noGrp="1"/>
          </p:cNvSpPr>
          <p:nvPr>
            <p:ph type="dt" sz="half" idx="10"/>
          </p:nvPr>
        </p:nvSpPr>
        <p:spPr/>
        <p:txBody>
          <a:bodyPr/>
          <a:lstStyle/>
          <a:p>
            <a:fld id="{6C9A6FB5-3F83-47A2-B05B-64C5CEFD6AE7}" type="datetime1">
              <a:rPr lang="en-US" smtClean="0"/>
              <a:t>2/9/2019</a:t>
            </a:fld>
            <a:endParaRPr lang="en-US"/>
          </a:p>
        </p:txBody>
      </p:sp>
      <p:sp>
        <p:nvSpPr>
          <p:cNvPr id="3" name="Footer Placeholder 2"/>
          <p:cNvSpPr>
            <a:spLocks noGrp="1"/>
          </p:cNvSpPr>
          <p:nvPr>
            <p:ph type="ftr" sz="quarter" idx="11"/>
          </p:nvPr>
        </p:nvSpPr>
        <p:spPr/>
        <p:txBody>
          <a:bodyPr/>
          <a:lstStyle/>
          <a:p>
            <a:r>
              <a:rPr lang="en-US" smtClean="0"/>
              <a:t>www.technotips.co.in</a:t>
            </a:r>
            <a:endParaRPr lang="en-US"/>
          </a:p>
        </p:txBody>
      </p:sp>
      <p:sp>
        <p:nvSpPr>
          <p:cNvPr id="4" name="Slide Number Placeholder 3"/>
          <p:cNvSpPr>
            <a:spLocks noGrp="1"/>
          </p:cNvSpPr>
          <p:nvPr>
            <p:ph type="sldNum" sz="quarter" idx="12"/>
          </p:nvPr>
        </p:nvSpPr>
        <p:spPr/>
        <p:txBody>
          <a:bodyPr/>
          <a:lstStyle/>
          <a:p>
            <a:fld id="{4375DED0-DA1F-49B1-9339-1288C04B5D0C}" type="slidenum">
              <a:rPr lang="en-US" smtClean="0"/>
              <a:t>60</a:t>
            </a:fld>
            <a:endParaRPr lang="en-US"/>
          </a:p>
        </p:txBody>
      </p:sp>
    </p:spTree>
    <p:extLst>
      <p:ext uri="{BB962C8B-B14F-4D97-AF65-F5344CB8AC3E}">
        <p14:creationId xmlns:p14="http://schemas.microsoft.com/office/powerpoint/2010/main" val="183077965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79223" y="1752600"/>
            <a:ext cx="2438400" cy="4572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Configuration</a:t>
            </a:r>
            <a:endParaRPr lang="en-US" dirty="0"/>
          </a:p>
        </p:txBody>
      </p:sp>
      <p:sp>
        <p:nvSpPr>
          <p:cNvPr id="6" name="Rounded Rectangle 5"/>
          <p:cNvSpPr/>
          <p:nvPr/>
        </p:nvSpPr>
        <p:spPr>
          <a:xfrm>
            <a:off x="3157220" y="1752600"/>
            <a:ext cx="2514600" cy="457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API &amp; Console</a:t>
            </a:r>
            <a:endParaRPr lang="en-US" dirty="0"/>
          </a:p>
        </p:txBody>
      </p:sp>
      <p:sp>
        <p:nvSpPr>
          <p:cNvPr id="7" name="Rounded Rectangle 6"/>
          <p:cNvSpPr/>
          <p:nvPr/>
        </p:nvSpPr>
        <p:spPr>
          <a:xfrm>
            <a:off x="6262789" y="1752600"/>
            <a:ext cx="2286000" cy="457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Misc.</a:t>
            </a:r>
            <a:endParaRPr lang="en-US" dirty="0"/>
          </a:p>
        </p:txBody>
      </p:sp>
      <p:cxnSp>
        <p:nvCxnSpPr>
          <p:cNvPr id="8" name="Straight Connector 7"/>
          <p:cNvCxnSpPr/>
          <p:nvPr/>
        </p:nvCxnSpPr>
        <p:spPr>
          <a:xfrm>
            <a:off x="243385" y="2819400"/>
            <a:ext cx="825868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43385" y="2819400"/>
            <a:ext cx="0" cy="381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8502065" y="2819400"/>
            <a:ext cx="0" cy="381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99227" y="840874"/>
            <a:ext cx="8230587" cy="584775"/>
          </a:xfrm>
          <a:prstGeom prst="rect">
            <a:avLst/>
          </a:prstGeom>
        </p:spPr>
        <p:txBody>
          <a:bodyPr wrap="square">
            <a:spAutoFit/>
          </a:bodyPr>
          <a:lstStyle/>
          <a:p>
            <a:r>
              <a:rPr lang="en-US" sz="3200" dirty="0" err="1" smtClean="0"/>
              <a:t>Geth</a:t>
            </a:r>
            <a:r>
              <a:rPr lang="en-US" sz="3200" dirty="0" smtClean="0"/>
              <a:t> [Options] command [Options]  [</a:t>
            </a:r>
            <a:r>
              <a:rPr lang="en-US" sz="3200" dirty="0" err="1" smtClean="0"/>
              <a:t>args</a:t>
            </a:r>
            <a:r>
              <a:rPr lang="en-US" sz="3200" dirty="0" smtClean="0"/>
              <a:t>…]</a:t>
            </a:r>
            <a:endParaRPr lang="en-US" sz="3200" dirty="0"/>
          </a:p>
        </p:txBody>
      </p:sp>
      <p:sp>
        <p:nvSpPr>
          <p:cNvPr id="13" name="Rectangle 12"/>
          <p:cNvSpPr/>
          <p:nvPr/>
        </p:nvSpPr>
        <p:spPr>
          <a:xfrm>
            <a:off x="326977" y="3788229"/>
            <a:ext cx="8175088" cy="2743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4" name="Rectangle 13"/>
          <p:cNvSpPr/>
          <p:nvPr/>
        </p:nvSpPr>
        <p:spPr>
          <a:xfrm>
            <a:off x="243385" y="3200400"/>
            <a:ext cx="2877997" cy="58782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b="1" dirty="0" smtClean="0"/>
              <a:t>WS-RPC [HTTP 8546</a:t>
            </a:r>
            <a:endParaRPr lang="en-US" sz="2000" b="1" dirty="0"/>
          </a:p>
        </p:txBody>
      </p:sp>
      <p:sp>
        <p:nvSpPr>
          <p:cNvPr id="15" name="TextBox 14"/>
          <p:cNvSpPr txBox="1"/>
          <p:nvPr/>
        </p:nvSpPr>
        <p:spPr>
          <a:xfrm>
            <a:off x="457200" y="4114800"/>
            <a:ext cx="2445792" cy="369332"/>
          </a:xfrm>
          <a:prstGeom prst="rect">
            <a:avLst/>
          </a:prstGeom>
          <a:noFill/>
        </p:spPr>
        <p:txBody>
          <a:bodyPr wrap="square" rtlCol="0">
            <a:spAutoFit/>
          </a:bodyPr>
          <a:lstStyle/>
          <a:p>
            <a:r>
              <a:rPr lang="en-US" dirty="0" smtClean="0"/>
              <a:t>--</a:t>
            </a:r>
            <a:r>
              <a:rPr lang="en-US" dirty="0" err="1" smtClean="0"/>
              <a:t>ws</a:t>
            </a:r>
            <a:r>
              <a:rPr lang="en-US" dirty="0" smtClean="0"/>
              <a:t>  Enable WS-RPC</a:t>
            </a:r>
            <a:endParaRPr lang="en-US" dirty="0"/>
          </a:p>
        </p:txBody>
      </p:sp>
      <p:sp>
        <p:nvSpPr>
          <p:cNvPr id="16" name="TextBox 15"/>
          <p:cNvSpPr txBox="1"/>
          <p:nvPr/>
        </p:nvSpPr>
        <p:spPr>
          <a:xfrm>
            <a:off x="478976" y="4627602"/>
            <a:ext cx="3899706" cy="369332"/>
          </a:xfrm>
          <a:prstGeom prst="rect">
            <a:avLst/>
          </a:prstGeom>
          <a:noFill/>
        </p:spPr>
        <p:txBody>
          <a:bodyPr wrap="square" rtlCol="0">
            <a:spAutoFit/>
          </a:bodyPr>
          <a:lstStyle/>
          <a:p>
            <a:r>
              <a:rPr lang="en-US" dirty="0" smtClean="0"/>
              <a:t>--</a:t>
            </a:r>
            <a:r>
              <a:rPr lang="en-US" dirty="0" err="1" smtClean="0"/>
              <a:t>wsapi</a:t>
            </a:r>
            <a:r>
              <a:rPr lang="en-US" dirty="0" smtClean="0"/>
              <a:t>  Default =  eth , web3 , net</a:t>
            </a:r>
            <a:endParaRPr lang="en-US" dirty="0"/>
          </a:p>
        </p:txBody>
      </p:sp>
      <p:sp>
        <p:nvSpPr>
          <p:cNvPr id="17" name="TextBox 16"/>
          <p:cNvSpPr txBox="1"/>
          <p:nvPr/>
        </p:nvSpPr>
        <p:spPr>
          <a:xfrm>
            <a:off x="457200" y="5035568"/>
            <a:ext cx="3899706" cy="369332"/>
          </a:xfrm>
          <a:prstGeom prst="rect">
            <a:avLst/>
          </a:prstGeom>
          <a:noFill/>
        </p:spPr>
        <p:txBody>
          <a:bodyPr wrap="square" rtlCol="0">
            <a:spAutoFit/>
          </a:bodyPr>
          <a:lstStyle/>
          <a:p>
            <a:r>
              <a:rPr lang="en-US" dirty="0" smtClean="0"/>
              <a:t>--</a:t>
            </a:r>
            <a:r>
              <a:rPr lang="en-US" dirty="0" err="1" smtClean="0"/>
              <a:t>wsaddr</a:t>
            </a:r>
            <a:r>
              <a:rPr lang="en-US" dirty="0" smtClean="0"/>
              <a:t>   = “host”  </a:t>
            </a:r>
            <a:r>
              <a:rPr lang="en-US" dirty="0" err="1" smtClean="0"/>
              <a:t>localhost</a:t>
            </a:r>
            <a:endParaRPr lang="en-US" dirty="0"/>
          </a:p>
        </p:txBody>
      </p:sp>
      <p:sp>
        <p:nvSpPr>
          <p:cNvPr id="18" name="TextBox 17"/>
          <p:cNvSpPr txBox="1"/>
          <p:nvPr/>
        </p:nvSpPr>
        <p:spPr>
          <a:xfrm>
            <a:off x="478976" y="5579071"/>
            <a:ext cx="3899706" cy="369332"/>
          </a:xfrm>
          <a:prstGeom prst="rect">
            <a:avLst/>
          </a:prstGeom>
          <a:noFill/>
        </p:spPr>
        <p:txBody>
          <a:bodyPr wrap="square" rtlCol="0">
            <a:spAutoFit/>
          </a:bodyPr>
          <a:lstStyle/>
          <a:p>
            <a:r>
              <a:rPr lang="en-US" dirty="0" smtClean="0"/>
              <a:t>--</a:t>
            </a:r>
            <a:r>
              <a:rPr lang="en-US" dirty="0" err="1" smtClean="0"/>
              <a:t>wsport</a:t>
            </a:r>
            <a:r>
              <a:rPr lang="en-US" dirty="0" smtClean="0"/>
              <a:t>  =  “port”  8546</a:t>
            </a:r>
            <a:endParaRPr lang="en-US" dirty="0"/>
          </a:p>
        </p:txBody>
      </p:sp>
      <p:sp>
        <p:nvSpPr>
          <p:cNvPr id="2" name="Date Placeholder 1"/>
          <p:cNvSpPr>
            <a:spLocks noGrp="1"/>
          </p:cNvSpPr>
          <p:nvPr>
            <p:ph type="dt" sz="half" idx="10"/>
          </p:nvPr>
        </p:nvSpPr>
        <p:spPr/>
        <p:txBody>
          <a:bodyPr/>
          <a:lstStyle/>
          <a:p>
            <a:fld id="{69854280-E479-4E11-8895-D67D9A5EB0D6}" type="datetime1">
              <a:rPr lang="en-US" smtClean="0"/>
              <a:t>2/9/2019</a:t>
            </a:fld>
            <a:endParaRPr lang="en-US"/>
          </a:p>
        </p:txBody>
      </p:sp>
      <p:sp>
        <p:nvSpPr>
          <p:cNvPr id="3" name="Footer Placeholder 2"/>
          <p:cNvSpPr>
            <a:spLocks noGrp="1"/>
          </p:cNvSpPr>
          <p:nvPr>
            <p:ph type="ftr" sz="quarter" idx="11"/>
          </p:nvPr>
        </p:nvSpPr>
        <p:spPr/>
        <p:txBody>
          <a:bodyPr/>
          <a:lstStyle/>
          <a:p>
            <a:r>
              <a:rPr lang="en-US" smtClean="0"/>
              <a:t>www.technotips.co.in</a:t>
            </a:r>
            <a:endParaRPr lang="en-US"/>
          </a:p>
        </p:txBody>
      </p:sp>
      <p:sp>
        <p:nvSpPr>
          <p:cNvPr id="4" name="Slide Number Placeholder 3"/>
          <p:cNvSpPr>
            <a:spLocks noGrp="1"/>
          </p:cNvSpPr>
          <p:nvPr>
            <p:ph type="sldNum" sz="quarter" idx="12"/>
          </p:nvPr>
        </p:nvSpPr>
        <p:spPr/>
        <p:txBody>
          <a:bodyPr/>
          <a:lstStyle/>
          <a:p>
            <a:fld id="{4375DED0-DA1F-49B1-9339-1288C04B5D0C}" type="slidenum">
              <a:rPr lang="en-US" smtClean="0"/>
              <a:t>61</a:t>
            </a:fld>
            <a:endParaRPr lang="en-US"/>
          </a:p>
        </p:txBody>
      </p:sp>
    </p:spTree>
    <p:extLst>
      <p:ext uri="{BB962C8B-B14F-4D97-AF65-F5344CB8AC3E}">
        <p14:creationId xmlns:p14="http://schemas.microsoft.com/office/powerpoint/2010/main" val="1831459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4058" y="527504"/>
            <a:ext cx="2957285" cy="1453696"/>
          </a:xfrm>
          <a:prstGeom prst="rect">
            <a:avLst/>
          </a:prstGeom>
        </p:spPr>
      </p:pic>
      <p:sp>
        <p:nvSpPr>
          <p:cNvPr id="6" name="Rectangle 5"/>
          <p:cNvSpPr/>
          <p:nvPr/>
        </p:nvSpPr>
        <p:spPr>
          <a:xfrm>
            <a:off x="25400" y="0"/>
            <a:ext cx="3001370" cy="444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Centralized Network app</a:t>
            </a:r>
            <a:endParaRPr lang="en-US" dirty="0">
              <a:solidFill>
                <a:schemeClr val="bg1"/>
              </a:solidFill>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543" y="2357437"/>
            <a:ext cx="2228850" cy="2047875"/>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8573" y="2362200"/>
            <a:ext cx="2686050" cy="1704975"/>
          </a:xfrm>
          <a:prstGeom prst="rect">
            <a:avLst/>
          </a:prstGeom>
        </p:spPr>
      </p:pic>
      <p:sp>
        <p:nvSpPr>
          <p:cNvPr id="14" name="Rectangle 13"/>
          <p:cNvSpPr/>
          <p:nvPr/>
        </p:nvSpPr>
        <p:spPr>
          <a:xfrm>
            <a:off x="6109973" y="18959"/>
            <a:ext cx="3001370" cy="44431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schemeClr val="bg1"/>
                </a:solidFill>
              </a:rPr>
              <a:t>Decentralized Network app</a:t>
            </a:r>
            <a:endParaRPr lang="en-US" dirty="0">
              <a:solidFill>
                <a:schemeClr val="bg1"/>
              </a:solidFill>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27504"/>
            <a:ext cx="2762250" cy="1657350"/>
          </a:xfrm>
          <a:prstGeom prst="rect">
            <a:avLst/>
          </a:prstGeom>
        </p:spPr>
      </p:pic>
      <p:sp>
        <p:nvSpPr>
          <p:cNvPr id="15" name="TextBox 14"/>
          <p:cNvSpPr txBox="1"/>
          <p:nvPr/>
        </p:nvSpPr>
        <p:spPr>
          <a:xfrm>
            <a:off x="152400" y="4376839"/>
            <a:ext cx="4495800" cy="707886"/>
          </a:xfrm>
          <a:prstGeom prst="rect">
            <a:avLst/>
          </a:prstGeom>
          <a:noFill/>
        </p:spPr>
        <p:txBody>
          <a:bodyPr wrap="square" rtlCol="0">
            <a:spAutoFit/>
          </a:bodyPr>
          <a:lstStyle/>
          <a:p>
            <a:pPr marL="285750" indent="-285750">
              <a:buFont typeface="Arial" pitchFamily="34" charset="0"/>
              <a:buChar char="•"/>
            </a:pPr>
            <a:r>
              <a:rPr lang="en-US" sz="2000" dirty="0" smtClean="0"/>
              <a:t>All nodes are connected to a central node </a:t>
            </a:r>
            <a:endParaRPr lang="en-US" sz="2000" dirty="0"/>
          </a:p>
        </p:txBody>
      </p:sp>
      <p:sp>
        <p:nvSpPr>
          <p:cNvPr id="16" name="TextBox 15"/>
          <p:cNvSpPr txBox="1"/>
          <p:nvPr/>
        </p:nvSpPr>
        <p:spPr>
          <a:xfrm>
            <a:off x="152400" y="5050972"/>
            <a:ext cx="4495800" cy="400110"/>
          </a:xfrm>
          <a:prstGeom prst="rect">
            <a:avLst/>
          </a:prstGeom>
          <a:noFill/>
        </p:spPr>
        <p:txBody>
          <a:bodyPr wrap="square" rtlCol="0">
            <a:spAutoFit/>
          </a:bodyPr>
          <a:lstStyle/>
          <a:p>
            <a:pPr marL="285750" indent="-285750">
              <a:buFont typeface="Arial" pitchFamily="34" charset="0"/>
              <a:buChar char="•"/>
            </a:pPr>
            <a:r>
              <a:rPr lang="en-US" dirty="0" smtClean="0"/>
              <a:t>Single </a:t>
            </a:r>
            <a:r>
              <a:rPr lang="en-US" sz="2000" dirty="0" smtClean="0"/>
              <a:t>Point</a:t>
            </a:r>
            <a:r>
              <a:rPr lang="en-US" dirty="0" smtClean="0"/>
              <a:t> of Failure</a:t>
            </a:r>
            <a:endParaRPr lang="en-US" dirty="0"/>
          </a:p>
        </p:txBody>
      </p:sp>
      <p:sp>
        <p:nvSpPr>
          <p:cNvPr id="17" name="TextBox 16"/>
          <p:cNvSpPr txBox="1"/>
          <p:nvPr/>
        </p:nvSpPr>
        <p:spPr>
          <a:xfrm>
            <a:off x="152400" y="5555734"/>
            <a:ext cx="4495800" cy="400110"/>
          </a:xfrm>
          <a:prstGeom prst="rect">
            <a:avLst/>
          </a:prstGeom>
          <a:noFill/>
        </p:spPr>
        <p:txBody>
          <a:bodyPr wrap="square" rtlCol="0">
            <a:spAutoFit/>
          </a:bodyPr>
          <a:lstStyle/>
          <a:p>
            <a:pPr marL="285750" indent="-285750">
              <a:buFont typeface="Arial" pitchFamily="34" charset="0"/>
              <a:buChar char="•"/>
            </a:pPr>
            <a:r>
              <a:rPr lang="en-US" dirty="0" smtClean="0"/>
              <a:t>Scaling </a:t>
            </a:r>
            <a:r>
              <a:rPr lang="en-US" sz="2000" dirty="0" smtClean="0"/>
              <a:t>inefficiency</a:t>
            </a:r>
            <a:endParaRPr lang="en-US" sz="2000" dirty="0"/>
          </a:p>
        </p:txBody>
      </p:sp>
      <p:sp>
        <p:nvSpPr>
          <p:cNvPr id="18" name="TextBox 17"/>
          <p:cNvSpPr txBox="1"/>
          <p:nvPr/>
        </p:nvSpPr>
        <p:spPr>
          <a:xfrm>
            <a:off x="4615543" y="4395373"/>
            <a:ext cx="4495800" cy="400110"/>
          </a:xfrm>
          <a:prstGeom prst="rect">
            <a:avLst/>
          </a:prstGeom>
          <a:noFill/>
        </p:spPr>
        <p:txBody>
          <a:bodyPr wrap="square" rtlCol="0">
            <a:spAutoFit/>
          </a:bodyPr>
          <a:lstStyle/>
          <a:p>
            <a:pPr marL="285750" indent="-285750">
              <a:buFont typeface="Arial" pitchFamily="34" charset="0"/>
              <a:buChar char="•"/>
            </a:pPr>
            <a:r>
              <a:rPr lang="en-US" sz="2000" dirty="0" smtClean="0"/>
              <a:t>Peer to Peer network</a:t>
            </a:r>
            <a:endParaRPr lang="en-US" sz="2000" dirty="0"/>
          </a:p>
        </p:txBody>
      </p:sp>
      <p:sp>
        <p:nvSpPr>
          <p:cNvPr id="19" name="TextBox 18"/>
          <p:cNvSpPr txBox="1"/>
          <p:nvPr/>
        </p:nvSpPr>
        <p:spPr>
          <a:xfrm>
            <a:off x="4615543" y="4992713"/>
            <a:ext cx="4495800" cy="400110"/>
          </a:xfrm>
          <a:prstGeom prst="rect">
            <a:avLst/>
          </a:prstGeom>
          <a:noFill/>
        </p:spPr>
        <p:txBody>
          <a:bodyPr wrap="square" rtlCol="0">
            <a:spAutoFit/>
          </a:bodyPr>
          <a:lstStyle/>
          <a:p>
            <a:pPr marL="285750" indent="-285750">
              <a:buFont typeface="Arial" pitchFamily="34" charset="0"/>
              <a:buChar char="•"/>
            </a:pPr>
            <a:r>
              <a:rPr lang="en-US" dirty="0" smtClean="0"/>
              <a:t>All nodes are </a:t>
            </a:r>
            <a:r>
              <a:rPr lang="en-US" sz="2000" dirty="0" smtClean="0"/>
              <a:t>equal</a:t>
            </a:r>
            <a:r>
              <a:rPr lang="en-US" dirty="0" smtClean="0"/>
              <a:t> </a:t>
            </a:r>
            <a:endParaRPr lang="en-US" dirty="0"/>
          </a:p>
        </p:txBody>
      </p:sp>
      <p:sp>
        <p:nvSpPr>
          <p:cNvPr id="20" name="TextBox 19"/>
          <p:cNvSpPr txBox="1"/>
          <p:nvPr/>
        </p:nvSpPr>
        <p:spPr>
          <a:xfrm>
            <a:off x="4615543" y="5617290"/>
            <a:ext cx="4495800" cy="677108"/>
          </a:xfrm>
          <a:prstGeom prst="rect">
            <a:avLst/>
          </a:prstGeom>
          <a:noFill/>
        </p:spPr>
        <p:txBody>
          <a:bodyPr wrap="square" rtlCol="0">
            <a:spAutoFit/>
          </a:bodyPr>
          <a:lstStyle/>
          <a:p>
            <a:pPr marL="285750" indent="-285750">
              <a:buFont typeface="Arial" pitchFamily="34" charset="0"/>
              <a:buChar char="•"/>
            </a:pPr>
            <a:r>
              <a:rPr lang="en-US" dirty="0" smtClean="0"/>
              <a:t>Any node </a:t>
            </a:r>
            <a:r>
              <a:rPr lang="en-US" sz="2000" dirty="0" smtClean="0"/>
              <a:t>fails</a:t>
            </a:r>
            <a:r>
              <a:rPr lang="en-US" dirty="0" smtClean="0"/>
              <a:t> , can be recovered the transactions.</a:t>
            </a:r>
            <a:endParaRPr lang="en-US" dirty="0"/>
          </a:p>
        </p:txBody>
      </p:sp>
      <p:sp>
        <p:nvSpPr>
          <p:cNvPr id="2" name="Date Placeholder 1"/>
          <p:cNvSpPr>
            <a:spLocks noGrp="1"/>
          </p:cNvSpPr>
          <p:nvPr>
            <p:ph type="dt" sz="half" idx="10"/>
          </p:nvPr>
        </p:nvSpPr>
        <p:spPr/>
        <p:txBody>
          <a:bodyPr/>
          <a:lstStyle/>
          <a:p>
            <a:fld id="{28F5AE1B-783F-47E5-A060-C430784B78D0}" type="datetime1">
              <a:rPr lang="en-US" smtClean="0"/>
              <a:t>2/9/2019</a:t>
            </a:fld>
            <a:endParaRPr lang="en-US"/>
          </a:p>
        </p:txBody>
      </p:sp>
      <p:sp>
        <p:nvSpPr>
          <p:cNvPr id="3" name="Footer Placeholder 2"/>
          <p:cNvSpPr>
            <a:spLocks noGrp="1"/>
          </p:cNvSpPr>
          <p:nvPr>
            <p:ph type="ftr" sz="quarter" idx="11"/>
          </p:nvPr>
        </p:nvSpPr>
        <p:spPr/>
        <p:txBody>
          <a:bodyPr/>
          <a:lstStyle/>
          <a:p>
            <a:r>
              <a:rPr lang="en-US" smtClean="0"/>
              <a:t>www.technotips.co.in</a:t>
            </a:r>
            <a:endParaRPr lang="en-US"/>
          </a:p>
        </p:txBody>
      </p:sp>
      <p:sp>
        <p:nvSpPr>
          <p:cNvPr id="9" name="Slide Number Placeholder 8"/>
          <p:cNvSpPr>
            <a:spLocks noGrp="1"/>
          </p:cNvSpPr>
          <p:nvPr>
            <p:ph type="sldNum" sz="quarter" idx="12"/>
          </p:nvPr>
        </p:nvSpPr>
        <p:spPr/>
        <p:txBody>
          <a:bodyPr/>
          <a:lstStyle/>
          <a:p>
            <a:fld id="{4375DED0-DA1F-49B1-9339-1288C04B5D0C}" type="slidenum">
              <a:rPr lang="en-US" smtClean="0"/>
              <a:t>7</a:t>
            </a:fld>
            <a:endParaRPr lang="en-US"/>
          </a:p>
        </p:txBody>
      </p:sp>
    </p:spTree>
    <p:extLst>
      <p:ext uri="{BB962C8B-B14F-4D97-AF65-F5344CB8AC3E}">
        <p14:creationId xmlns:p14="http://schemas.microsoft.com/office/powerpoint/2010/main" val="20774137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8597" y="507473"/>
            <a:ext cx="1549928" cy="1549928"/>
          </a:xfrm>
        </p:spPr>
      </p:pic>
      <p:sp>
        <p:nvSpPr>
          <p:cNvPr id="4" name="Rectangle 3"/>
          <p:cNvSpPr/>
          <p:nvPr/>
        </p:nvSpPr>
        <p:spPr>
          <a:xfrm>
            <a:off x="25400" y="0"/>
            <a:ext cx="3001370" cy="444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Value</a:t>
            </a:r>
            <a:endParaRPr lang="en-US"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0" y="609600"/>
            <a:ext cx="2057400" cy="1277970"/>
          </a:xfrm>
          <a:prstGeom prst="rect">
            <a:avLst/>
          </a:prstGeom>
        </p:spPr>
      </p:pic>
      <p:sp>
        <p:nvSpPr>
          <p:cNvPr id="2" name="Date Placeholder 1"/>
          <p:cNvSpPr>
            <a:spLocks noGrp="1"/>
          </p:cNvSpPr>
          <p:nvPr>
            <p:ph type="dt" sz="half" idx="10"/>
          </p:nvPr>
        </p:nvSpPr>
        <p:spPr/>
        <p:txBody>
          <a:bodyPr/>
          <a:lstStyle/>
          <a:p>
            <a:fld id="{81657288-6A23-496A-B49D-C0892BB9B4AA}" type="datetime1">
              <a:rPr lang="en-US" smtClean="0"/>
              <a:t>2/9/2019</a:t>
            </a:fld>
            <a:endParaRPr lang="en-US"/>
          </a:p>
        </p:txBody>
      </p:sp>
      <p:sp>
        <p:nvSpPr>
          <p:cNvPr id="3" name="Footer Placeholder 2"/>
          <p:cNvSpPr>
            <a:spLocks noGrp="1"/>
          </p:cNvSpPr>
          <p:nvPr>
            <p:ph type="ftr" sz="quarter" idx="11"/>
          </p:nvPr>
        </p:nvSpPr>
        <p:spPr/>
        <p:txBody>
          <a:bodyPr/>
          <a:lstStyle/>
          <a:p>
            <a:r>
              <a:rPr lang="en-US" smtClean="0"/>
              <a:t>www.technotips.co.in</a:t>
            </a:r>
            <a:endParaRPr lang="en-US"/>
          </a:p>
        </p:txBody>
      </p:sp>
      <p:sp>
        <p:nvSpPr>
          <p:cNvPr id="9" name="Slide Number Placeholder 8"/>
          <p:cNvSpPr>
            <a:spLocks noGrp="1"/>
          </p:cNvSpPr>
          <p:nvPr>
            <p:ph type="sldNum" sz="quarter" idx="12"/>
          </p:nvPr>
        </p:nvSpPr>
        <p:spPr/>
        <p:txBody>
          <a:bodyPr/>
          <a:lstStyle/>
          <a:p>
            <a:fld id="{4375DED0-DA1F-49B1-9339-1288C04B5D0C}" type="slidenum">
              <a:rPr lang="en-US" smtClean="0"/>
              <a:t>8</a:t>
            </a:fld>
            <a:endParaRPr lang="en-US"/>
          </a:p>
        </p:txBody>
      </p:sp>
      <p:sp>
        <p:nvSpPr>
          <p:cNvPr id="19" name="TextBox 18"/>
          <p:cNvSpPr txBox="1"/>
          <p:nvPr/>
        </p:nvSpPr>
        <p:spPr>
          <a:xfrm>
            <a:off x="838200" y="2286000"/>
            <a:ext cx="7162800" cy="3970318"/>
          </a:xfrm>
          <a:prstGeom prst="rect">
            <a:avLst/>
          </a:prstGeom>
          <a:noFill/>
        </p:spPr>
        <p:txBody>
          <a:bodyPr wrap="square" rtlCol="0">
            <a:spAutoFit/>
          </a:bodyPr>
          <a:lstStyle/>
          <a:p>
            <a:pPr marL="285750" indent="-285750">
              <a:buFont typeface="Arial" pitchFamily="34" charset="0"/>
              <a:buChar char="•"/>
            </a:pPr>
            <a:r>
              <a:rPr lang="en-US" dirty="0" err="1" smtClean="0"/>
              <a:t>Bitcoin</a:t>
            </a:r>
            <a:r>
              <a:rPr lang="en-US" dirty="0" smtClean="0"/>
              <a:t> </a:t>
            </a:r>
            <a:r>
              <a:rPr lang="en-US" dirty="0" err="1" smtClean="0"/>
              <a:t>blockchain</a:t>
            </a:r>
            <a:r>
              <a:rPr lang="en-US" dirty="0" smtClean="0"/>
              <a:t> allows </a:t>
            </a:r>
            <a:r>
              <a:rPr lang="en-US" dirty="0" err="1" smtClean="0"/>
              <a:t>bitcoin</a:t>
            </a:r>
            <a:r>
              <a:rPr lang="en-US" dirty="0" smtClean="0"/>
              <a:t> as a value to exchange within peers digitally.</a:t>
            </a:r>
          </a:p>
          <a:p>
            <a:pPr marL="285750" indent="-285750">
              <a:buFont typeface="Arial" pitchFamily="34" charset="0"/>
              <a:buChar char="•"/>
            </a:pPr>
            <a:endParaRPr lang="en-US" dirty="0" smtClean="0"/>
          </a:p>
          <a:p>
            <a:pPr marL="285750" indent="-285750">
              <a:buFont typeface="Arial" pitchFamily="34" charset="0"/>
              <a:buChar char="•"/>
            </a:pPr>
            <a:r>
              <a:rPr lang="en-US" dirty="0" smtClean="0"/>
              <a:t>But general </a:t>
            </a:r>
            <a:r>
              <a:rPr lang="en-US" dirty="0" err="1" smtClean="0"/>
              <a:t>blockchain</a:t>
            </a:r>
            <a:r>
              <a:rPr lang="en-US" dirty="0" smtClean="0"/>
              <a:t> system such as </a:t>
            </a:r>
            <a:r>
              <a:rPr lang="en-US" dirty="0" err="1" smtClean="0"/>
              <a:t>Ethereum</a:t>
            </a:r>
            <a:r>
              <a:rPr lang="en-US" dirty="0" smtClean="0"/>
              <a:t> , Dash etc. allow any asset to be managed as long as they are available digitally.</a:t>
            </a:r>
          </a:p>
          <a:p>
            <a:pPr marL="285750" indent="-285750">
              <a:buFont typeface="Arial" pitchFamily="34" charset="0"/>
              <a:buChar char="•"/>
            </a:pPr>
            <a:endParaRPr lang="en-US" dirty="0" smtClean="0"/>
          </a:p>
          <a:p>
            <a:pPr marL="285750" indent="-285750">
              <a:buFont typeface="Arial" pitchFamily="34" charset="0"/>
              <a:buChar char="•"/>
            </a:pPr>
            <a:r>
              <a:rPr lang="en-US" dirty="0" err="1" smtClean="0"/>
              <a:t>Ethereum</a:t>
            </a:r>
            <a:r>
              <a:rPr lang="en-US" dirty="0" smtClean="0"/>
              <a:t> </a:t>
            </a:r>
            <a:r>
              <a:rPr lang="en-US" dirty="0" err="1" smtClean="0"/>
              <a:t>Blockchain</a:t>
            </a:r>
            <a:r>
              <a:rPr lang="en-US" dirty="0" smtClean="0"/>
              <a:t> exchange any asset with its value to exchange between peers.</a:t>
            </a:r>
          </a:p>
          <a:p>
            <a:pPr marL="285750" indent="-285750">
              <a:buFont typeface="Arial" pitchFamily="34" charset="0"/>
              <a:buChar char="•"/>
            </a:pPr>
            <a:endParaRPr lang="en-US" dirty="0" smtClean="0"/>
          </a:p>
          <a:p>
            <a:pPr marL="285750" indent="-285750">
              <a:buFont typeface="Arial" pitchFamily="34" charset="0"/>
              <a:buChar char="•"/>
            </a:pPr>
            <a:r>
              <a:rPr lang="en-US" dirty="0" smtClean="0"/>
              <a:t>For the exchange of other values user must be paid a transaction fee with the </a:t>
            </a:r>
            <a:r>
              <a:rPr lang="en-US" dirty="0" err="1" smtClean="0"/>
              <a:t>blockchain</a:t>
            </a:r>
            <a:r>
              <a:rPr lang="en-US" dirty="0" smtClean="0"/>
              <a:t> designated value ( Ethers in case of </a:t>
            </a:r>
            <a:r>
              <a:rPr lang="en-US" dirty="0" err="1" smtClean="0"/>
              <a:t>ethereum</a:t>
            </a:r>
            <a:r>
              <a:rPr lang="en-US" dirty="0" smtClean="0"/>
              <a:t>)</a:t>
            </a:r>
          </a:p>
          <a:p>
            <a:r>
              <a:rPr lang="en-US" dirty="0" smtClean="0"/>
              <a:t> </a:t>
            </a:r>
            <a:endParaRPr lang="en-US" dirty="0"/>
          </a:p>
        </p:txBody>
      </p:sp>
    </p:spTree>
    <p:extLst>
      <p:ext uri="{BB962C8B-B14F-4D97-AF65-F5344CB8AC3E}">
        <p14:creationId xmlns:p14="http://schemas.microsoft.com/office/powerpoint/2010/main" val="40576059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400" y="0"/>
            <a:ext cx="3001370" cy="444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Value</a:t>
            </a:r>
            <a:endParaRPr lang="en-US" dirty="0">
              <a:solidFill>
                <a:schemeClr val="bg1"/>
              </a:solidFill>
            </a:endParaRPr>
          </a:p>
        </p:txBody>
      </p:sp>
      <p:sp>
        <p:nvSpPr>
          <p:cNvPr id="10" name="Rectangle 9"/>
          <p:cNvSpPr/>
          <p:nvPr/>
        </p:nvSpPr>
        <p:spPr>
          <a:xfrm>
            <a:off x="3869506" y="2743200"/>
            <a:ext cx="3503887" cy="3276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7472" y="5050580"/>
            <a:ext cx="955125" cy="931120"/>
          </a:xfrm>
          <a:prstGeom prst="rect">
            <a:avLst/>
          </a:prstGeom>
        </p:spPr>
      </p:pic>
      <p:sp>
        <p:nvSpPr>
          <p:cNvPr id="12" name="TextBox 11"/>
          <p:cNvSpPr txBox="1"/>
          <p:nvPr/>
        </p:nvSpPr>
        <p:spPr>
          <a:xfrm>
            <a:off x="4193356" y="5612368"/>
            <a:ext cx="1981200" cy="369332"/>
          </a:xfrm>
          <a:prstGeom prst="rect">
            <a:avLst/>
          </a:prstGeom>
          <a:noFill/>
        </p:spPr>
        <p:txBody>
          <a:bodyPr wrap="square" rtlCol="0">
            <a:spAutoFit/>
          </a:bodyPr>
          <a:lstStyle/>
          <a:p>
            <a:r>
              <a:rPr lang="en-US" dirty="0" smtClean="0"/>
              <a:t>Ethereum</a:t>
            </a:r>
            <a:endParaRPr lang="en-US"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170" y="2895600"/>
            <a:ext cx="1409429" cy="1676400"/>
          </a:xfrm>
          <a:prstGeom prst="rect">
            <a:avLst/>
          </a:prstGeom>
        </p:spPr>
      </p:pic>
      <p:cxnSp>
        <p:nvCxnSpPr>
          <p:cNvPr id="15" name="Straight Arrow Connector 14"/>
          <p:cNvCxnSpPr/>
          <p:nvPr/>
        </p:nvCxnSpPr>
        <p:spPr>
          <a:xfrm>
            <a:off x="1540599" y="3276600"/>
            <a:ext cx="2328907"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526085" y="2895600"/>
            <a:ext cx="2055315" cy="369332"/>
          </a:xfrm>
          <a:prstGeom prst="rect">
            <a:avLst/>
          </a:prstGeom>
          <a:noFill/>
        </p:spPr>
        <p:txBody>
          <a:bodyPr wrap="square" rtlCol="0">
            <a:spAutoFit/>
          </a:bodyPr>
          <a:lstStyle/>
          <a:p>
            <a:r>
              <a:rPr lang="en-US" dirty="0" smtClean="0"/>
              <a:t>Registers</a:t>
            </a:r>
            <a:endParaRPr lang="en-US" dirty="0"/>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7649" y="2800030"/>
            <a:ext cx="1118969" cy="929803"/>
          </a:xfrm>
          <a:prstGeom prst="rect">
            <a:avLst/>
          </a:prstGeom>
        </p:spPr>
      </p:pic>
      <p:sp>
        <p:nvSpPr>
          <p:cNvPr id="18" name="TextBox 17"/>
          <p:cNvSpPr txBox="1"/>
          <p:nvPr/>
        </p:nvSpPr>
        <p:spPr>
          <a:xfrm>
            <a:off x="5006618" y="3068206"/>
            <a:ext cx="20574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err="1" smtClean="0"/>
              <a:t>Tx</a:t>
            </a:r>
            <a:r>
              <a:rPr lang="en-US" dirty="0" smtClean="0"/>
              <a:t> Asset Created</a:t>
            </a:r>
            <a:endParaRPr lang="en-US" dirty="0"/>
          </a:p>
        </p:txBody>
      </p:sp>
      <p:cxnSp>
        <p:nvCxnSpPr>
          <p:cNvPr id="20" name="Straight Arrow Connector 19"/>
          <p:cNvCxnSpPr/>
          <p:nvPr/>
        </p:nvCxnSpPr>
        <p:spPr>
          <a:xfrm>
            <a:off x="1526085" y="3962400"/>
            <a:ext cx="2361564"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879169" y="3781754"/>
            <a:ext cx="3484559"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err="1" smtClean="0"/>
              <a:t>Tx</a:t>
            </a:r>
            <a:r>
              <a:rPr lang="en-US" dirty="0" smtClean="0"/>
              <a:t> Asset Transferred to dealership</a:t>
            </a:r>
            <a:endParaRPr lang="en-US" dirty="0"/>
          </a:p>
        </p:txBody>
      </p:sp>
      <p:sp>
        <p:nvSpPr>
          <p:cNvPr id="24" name="TextBox 23"/>
          <p:cNvSpPr txBox="1"/>
          <p:nvPr/>
        </p:nvSpPr>
        <p:spPr>
          <a:xfrm>
            <a:off x="1540599" y="3593068"/>
            <a:ext cx="2193201" cy="369332"/>
          </a:xfrm>
          <a:prstGeom prst="rect">
            <a:avLst/>
          </a:prstGeom>
          <a:noFill/>
        </p:spPr>
        <p:txBody>
          <a:bodyPr wrap="square" rtlCol="0">
            <a:spAutoFit/>
          </a:bodyPr>
          <a:lstStyle/>
          <a:p>
            <a:r>
              <a:rPr lang="en-US" dirty="0" smtClean="0"/>
              <a:t>Transfer Ownership</a:t>
            </a:r>
            <a:endParaRPr lang="en-US" dirty="0"/>
          </a:p>
        </p:txBody>
      </p:sp>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623" y="4547120"/>
            <a:ext cx="1640978" cy="939280"/>
          </a:xfrm>
          <a:prstGeom prst="rect">
            <a:avLst/>
          </a:prstGeom>
        </p:spPr>
      </p:pic>
      <p:cxnSp>
        <p:nvCxnSpPr>
          <p:cNvPr id="27" name="Straight Arrow Connector 26"/>
          <p:cNvCxnSpPr/>
          <p:nvPr/>
        </p:nvCxnSpPr>
        <p:spPr>
          <a:xfrm>
            <a:off x="1774372" y="4933062"/>
            <a:ext cx="2095134"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1170" y="5650468"/>
            <a:ext cx="1164557" cy="914399"/>
          </a:xfrm>
          <a:prstGeom prst="rect">
            <a:avLst/>
          </a:prstGeom>
        </p:spPr>
      </p:pic>
      <p:cxnSp>
        <p:nvCxnSpPr>
          <p:cNvPr id="32" name="Straight Arrow Connector 31"/>
          <p:cNvCxnSpPr/>
          <p:nvPr/>
        </p:nvCxnSpPr>
        <p:spPr>
          <a:xfrm flipV="1">
            <a:off x="932112" y="5050580"/>
            <a:ext cx="2984565" cy="119782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781629" y="4563730"/>
            <a:ext cx="2135048" cy="369332"/>
          </a:xfrm>
          <a:prstGeom prst="rect">
            <a:avLst/>
          </a:prstGeom>
          <a:noFill/>
        </p:spPr>
        <p:txBody>
          <a:bodyPr wrap="square" rtlCol="0">
            <a:spAutoFit/>
          </a:bodyPr>
          <a:lstStyle/>
          <a:p>
            <a:r>
              <a:rPr lang="en-US" dirty="0" smtClean="0"/>
              <a:t>Transfer Ownership</a:t>
            </a:r>
            <a:endParaRPr lang="en-US" dirty="0"/>
          </a:p>
        </p:txBody>
      </p:sp>
      <p:sp>
        <p:nvSpPr>
          <p:cNvPr id="34" name="TextBox 33"/>
          <p:cNvSpPr txBox="1"/>
          <p:nvPr/>
        </p:nvSpPr>
        <p:spPr>
          <a:xfrm>
            <a:off x="3888834" y="4664895"/>
            <a:ext cx="3484559"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err="1" smtClean="0"/>
              <a:t>Tx</a:t>
            </a:r>
            <a:r>
              <a:rPr lang="en-US" dirty="0" smtClean="0"/>
              <a:t> Asset Transferred to Customer</a:t>
            </a:r>
            <a:endParaRPr lang="en-US" dirty="0"/>
          </a:p>
        </p:txBody>
      </p:sp>
      <p:pic>
        <p:nvPicPr>
          <p:cNvPr id="36" name="Picture 3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39223" y="3729832"/>
            <a:ext cx="1314153" cy="1262505"/>
          </a:xfrm>
          <a:prstGeom prst="rect">
            <a:avLst/>
          </a:prstGeom>
        </p:spPr>
      </p:pic>
      <p:cxnSp>
        <p:nvCxnSpPr>
          <p:cNvPr id="38" name="Straight Arrow Connector 37"/>
          <p:cNvCxnSpPr>
            <a:endCxn id="10" idx="3"/>
          </p:cNvCxnSpPr>
          <p:nvPr/>
        </p:nvCxnSpPr>
        <p:spPr>
          <a:xfrm flipH="1">
            <a:off x="7373393" y="4381500"/>
            <a:ext cx="691432"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620000" y="3068205"/>
            <a:ext cx="1196291" cy="646331"/>
          </a:xfrm>
          <a:prstGeom prst="rect">
            <a:avLst/>
          </a:prstGeom>
          <a:noFill/>
        </p:spPr>
        <p:txBody>
          <a:bodyPr wrap="square" rtlCol="0">
            <a:spAutoFit/>
          </a:bodyPr>
          <a:lstStyle/>
          <a:p>
            <a:r>
              <a:rPr lang="en-US" dirty="0" smtClean="0"/>
              <a:t>Who owns the car</a:t>
            </a:r>
            <a:endParaRPr lang="en-US" dirty="0"/>
          </a:p>
        </p:txBody>
      </p:sp>
      <p:sp>
        <p:nvSpPr>
          <p:cNvPr id="43" name="TextBox 42"/>
          <p:cNvSpPr txBox="1"/>
          <p:nvPr/>
        </p:nvSpPr>
        <p:spPr>
          <a:xfrm>
            <a:off x="7620000" y="5257800"/>
            <a:ext cx="1447800" cy="646331"/>
          </a:xfrm>
          <a:prstGeom prst="rect">
            <a:avLst/>
          </a:prstGeom>
          <a:noFill/>
        </p:spPr>
        <p:txBody>
          <a:bodyPr wrap="square" rtlCol="0">
            <a:spAutoFit/>
          </a:bodyPr>
          <a:lstStyle/>
          <a:p>
            <a:r>
              <a:rPr lang="en-US" dirty="0" smtClean="0"/>
              <a:t>History of the car</a:t>
            </a:r>
            <a:endParaRPr lang="en-US" dirty="0"/>
          </a:p>
        </p:txBody>
      </p:sp>
      <p:sp>
        <p:nvSpPr>
          <p:cNvPr id="2" name="Date Placeholder 1"/>
          <p:cNvSpPr>
            <a:spLocks noGrp="1"/>
          </p:cNvSpPr>
          <p:nvPr>
            <p:ph type="dt" sz="half" idx="10"/>
          </p:nvPr>
        </p:nvSpPr>
        <p:spPr/>
        <p:txBody>
          <a:bodyPr/>
          <a:lstStyle/>
          <a:p>
            <a:fld id="{81657288-6A23-496A-B49D-C0892BB9B4AA}" type="datetime1">
              <a:rPr lang="en-US" smtClean="0"/>
              <a:t>2/9/2019</a:t>
            </a:fld>
            <a:endParaRPr lang="en-US" dirty="0"/>
          </a:p>
        </p:txBody>
      </p:sp>
      <p:sp>
        <p:nvSpPr>
          <p:cNvPr id="3" name="Footer Placeholder 2"/>
          <p:cNvSpPr>
            <a:spLocks noGrp="1"/>
          </p:cNvSpPr>
          <p:nvPr>
            <p:ph type="ftr" sz="quarter" idx="11"/>
          </p:nvPr>
        </p:nvSpPr>
        <p:spPr/>
        <p:txBody>
          <a:bodyPr/>
          <a:lstStyle/>
          <a:p>
            <a:r>
              <a:rPr lang="en-US" dirty="0" smtClean="0"/>
              <a:t>www.technotips.co.in</a:t>
            </a:r>
            <a:endParaRPr lang="en-US" dirty="0"/>
          </a:p>
        </p:txBody>
      </p:sp>
      <p:sp>
        <p:nvSpPr>
          <p:cNvPr id="9" name="Slide Number Placeholder 8"/>
          <p:cNvSpPr>
            <a:spLocks noGrp="1"/>
          </p:cNvSpPr>
          <p:nvPr>
            <p:ph type="sldNum" sz="quarter" idx="12"/>
          </p:nvPr>
        </p:nvSpPr>
        <p:spPr/>
        <p:txBody>
          <a:bodyPr/>
          <a:lstStyle/>
          <a:p>
            <a:fld id="{4375DED0-DA1F-49B1-9339-1288C04B5D0C}" type="slidenum">
              <a:rPr lang="en-US" smtClean="0"/>
              <a:t>9</a:t>
            </a:fld>
            <a:endParaRPr lang="en-US"/>
          </a:p>
        </p:txBody>
      </p:sp>
      <p:sp>
        <p:nvSpPr>
          <p:cNvPr id="14" name="Content Placeholder 13"/>
          <p:cNvSpPr>
            <a:spLocks noGrp="1"/>
          </p:cNvSpPr>
          <p:nvPr>
            <p:ph idx="1"/>
          </p:nvPr>
        </p:nvSpPr>
        <p:spPr>
          <a:xfrm>
            <a:off x="457200" y="685800"/>
            <a:ext cx="8458200" cy="5321491"/>
          </a:xfrm>
        </p:spPr>
        <p:txBody>
          <a:bodyPr/>
          <a:lstStyle/>
          <a:p>
            <a:r>
              <a:rPr lang="en-US" dirty="0" smtClean="0"/>
              <a:t>For example a Vehicle manufacturer after manufacturing the vehicle ,  it transfers the asset to Dealers and Dealers after sales done transfer the asset ownership to Customers. </a:t>
            </a:r>
            <a:endParaRPr lang="en-US" dirty="0"/>
          </a:p>
        </p:txBody>
      </p:sp>
    </p:spTree>
    <p:extLst>
      <p:ext uri="{BB962C8B-B14F-4D97-AF65-F5344CB8AC3E}">
        <p14:creationId xmlns:p14="http://schemas.microsoft.com/office/powerpoint/2010/main" val="12327937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39937</TotalTime>
  <Words>3163</Words>
  <Application>Microsoft Office PowerPoint</Application>
  <PresentationFormat>On-screen Show (4:3)</PresentationFormat>
  <Paragraphs>893</Paragraphs>
  <Slides>61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63" baseType="lpstr">
      <vt:lpstr>Concourse</vt:lpstr>
      <vt:lpstr>Worksheet</vt:lpstr>
      <vt:lpstr>PowerPoint Presentation</vt:lpstr>
      <vt:lpstr>Evolution Of Blockchain</vt:lpstr>
      <vt:lpstr>Bitcoin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Distributed Ledger = Distributed Database</vt:lpstr>
      <vt:lpstr>PowerPoint Presentation</vt:lpstr>
      <vt:lpstr>Ethereum 101</vt:lpstr>
      <vt:lpstr>PowerPoint Presentation</vt:lpstr>
      <vt:lpstr>PowerPoint Presentation</vt:lpstr>
      <vt:lpstr>PowerPoint Presentation</vt:lpstr>
      <vt:lpstr>PowerPoint Presentation</vt:lpstr>
      <vt:lpstr>Computer code ,written in multiple languages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Installation Ethereum Client</vt:lpstr>
      <vt:lpstr>PowerPoint Presentation</vt:lpstr>
      <vt:lpstr>Blockchain Roles</vt:lpstr>
      <vt:lpstr>Geth CLI  </vt:lpstr>
      <vt:lpstr>Geth CLI  - Setting Up RPC for geth Client</vt:lpstr>
      <vt:lpstr>Geth CLI  - Setting Up RPC for geth Client</vt:lpstr>
      <vt:lpstr>Geth CLI  - Setting Up RPC for geth Client</vt:lpstr>
      <vt:lpstr>Geth CLI  - Setting Up RPC for geth Client</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166</cp:revision>
  <dcterms:created xsi:type="dcterms:W3CDTF">2017-06-28T06:45:41Z</dcterms:created>
  <dcterms:modified xsi:type="dcterms:W3CDTF">2019-02-09T02:56:40Z</dcterms:modified>
</cp:coreProperties>
</file>