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6" r:id="rId39"/>
    <p:sldId id="305" r:id="rId40"/>
    <p:sldId id="307" r:id="rId41"/>
    <p:sldId id="256" r:id="rId42"/>
    <p:sldId id="257" r:id="rId43"/>
    <p:sldId id="258" r:id="rId44"/>
    <p:sldId id="290" r:id="rId45"/>
    <p:sldId id="259" r:id="rId46"/>
    <p:sldId id="260" r:id="rId47"/>
    <p:sldId id="261" r:id="rId48"/>
    <p:sldId id="262" r:id="rId49"/>
    <p:sldId id="263" r:id="rId50"/>
    <p:sldId id="264" r:id="rId51"/>
    <p:sldId id="26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C45F-9C0E-4359-977D-B4CDD491431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0A6D6-9261-47F7-9C3C-CF269B4F3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1F96-7385-4085-95EA-00D7EC57D6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DED0-DA1F-49B1-9339-1288C04B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3.png"/><Relationship Id="rId10" Type="http://schemas.openxmlformats.org/officeDocument/2006/relationships/image" Target="../media/image45.jp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" TargetMode="External"/><Relationship Id="rId5" Type="http://schemas.openxmlformats.org/officeDocument/2006/relationships/hyperlink" Target="https://live.ether.camp/" TargetMode="External"/><Relationship Id="rId4" Type="http://schemas.openxmlformats.org/officeDocument/2006/relationships/hyperlink" Target="https://etherchain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24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6" y="7257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Ethereum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1200" y="618671"/>
            <a:ext cx="550418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Layout the foundation of Blockchain Technology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9916" y="1600200"/>
            <a:ext cx="5534307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How Ethereum Works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77571" y="2719614"/>
            <a:ext cx="550418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</a:t>
            </a:r>
            <a:r>
              <a:rPr lang="en-US" dirty="0" err="1" smtClean="0"/>
              <a:t>Geth</a:t>
            </a:r>
            <a:r>
              <a:rPr lang="en-US" dirty="0" smtClean="0"/>
              <a:t> Ethereum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26771" y="3790043"/>
            <a:ext cx="550418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Building a front end (Web 3)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41285" y="4780643"/>
            <a:ext cx="550418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Learn Solidity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15885" y="5867400"/>
            <a:ext cx="550418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                        Put altogether as a DAPP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01370" cy="1066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Distributed Ledger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2667000"/>
            <a:ext cx="2971800" cy="1752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18" y="3543300"/>
            <a:ext cx="786563" cy="755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2971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Institution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533400"/>
            <a:ext cx="2971800" cy="1752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18" y="1409700"/>
            <a:ext cx="786563" cy="755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9800" y="838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Institution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3921125"/>
            <a:ext cx="2971800" cy="1752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18" y="4797425"/>
            <a:ext cx="786563" cy="755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72200" y="422592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Institution 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62200" y="2264229"/>
            <a:ext cx="15240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3536950"/>
            <a:ext cx="15240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05400" y="1838325"/>
            <a:ext cx="15240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505200" y="2165350"/>
            <a:ext cx="2209800" cy="19399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Reconciliation</a:t>
            </a:r>
          </a:p>
          <a:p>
            <a:pPr algn="ctr"/>
            <a:r>
              <a:rPr lang="en-US" dirty="0" smtClean="0"/>
              <a:t>Intermediaries</a:t>
            </a:r>
          </a:p>
          <a:p>
            <a:pPr algn="ctr"/>
            <a:r>
              <a:rPr lang="en-US" dirty="0" smtClean="0"/>
              <a:t>Processes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11" y="2219325"/>
            <a:ext cx="444978" cy="542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44" y="1574237"/>
            <a:ext cx="685800" cy="6414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89" y="1220033"/>
            <a:ext cx="606719" cy="567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895490"/>
            <a:ext cx="685800" cy="6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2447925" cy="1866900"/>
          </a:xfrm>
        </p:spPr>
      </p:pic>
      <p:sp>
        <p:nvSpPr>
          <p:cNvPr id="4" name="Rectangle 3"/>
          <p:cNvSpPr/>
          <p:nvPr/>
        </p:nvSpPr>
        <p:spPr>
          <a:xfrm>
            <a:off x="21771" y="36286"/>
            <a:ext cx="2416629" cy="8781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Consortium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586335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Corda</a:t>
            </a:r>
            <a:r>
              <a:rPr lang="en-US" sz="4000" dirty="0" smtClean="0"/>
              <a:t>: Designed for Commerce , Engineered for Deployment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86400"/>
            <a:ext cx="544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http://www.r3cev.com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Blocks &amp; Chaining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0788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Tradition Transaction  has CRUD Operations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312652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6501" y="13134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1" y="132303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3501" y="132303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1" y="1714924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Blockchain Tradition Data Added to the Ledger  CANNOT be Updated or Delete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15686" y="2830286"/>
            <a:ext cx="1665514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730953" y="2830286"/>
            <a:ext cx="1841047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98610" y="2811755"/>
            <a:ext cx="1608364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7092" y="3200400"/>
            <a:ext cx="131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686" y="3543941"/>
            <a:ext cx="14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</a:t>
            </a:r>
            <a:r>
              <a:rPr lang="en-US" sz="2000" b="1" dirty="0" smtClean="0">
                <a:solidFill>
                  <a:srgbClr val="FF0000"/>
                </a:solidFill>
              </a:rPr>
              <a:t>:..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646" y="4825218"/>
            <a:ext cx="1315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PreviousHash: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8646" y="4249450"/>
            <a:ext cx="14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Hash:</a:t>
            </a:r>
            <a:r>
              <a:rPr lang="en-US" b="1" dirty="0" smtClean="0">
                <a:solidFill>
                  <a:srgbClr val="FF0000"/>
                </a:solidFill>
              </a:rPr>
              <a:t>Block0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457" y="5587218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Data:….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98296" y="3044763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87637" y="3415844"/>
            <a:ext cx="174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Timestamp: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23696" y="4160907"/>
            <a:ext cx="16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PreviousHash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30953" y="3772150"/>
            <a:ext cx="14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Hash:</a:t>
            </a:r>
            <a:r>
              <a:rPr lang="en-US" b="1" dirty="0" smtClean="0">
                <a:solidFill>
                  <a:srgbClr val="FF0000"/>
                </a:solidFill>
              </a:rPr>
              <a:t>Hash-1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63732" y="2797240"/>
            <a:ext cx="1608364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37102" y="4702107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37102" y="5286883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66358" y="5840775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38322" y="3012497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27436" y="4128641"/>
            <a:ext cx="16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PreviousHash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640842" y="4669841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0842" y="5254617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70098" y="5808509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7133" y="3474999"/>
            <a:ext cx="174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Timestamp: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03851" y="3844331"/>
            <a:ext cx="14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Hash:</a:t>
            </a:r>
            <a:r>
              <a:rPr lang="en-US" b="1" dirty="0" smtClean="0">
                <a:solidFill>
                  <a:srgbClr val="FF0000"/>
                </a:solidFill>
              </a:rPr>
              <a:t>Hash-2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95267" y="3015734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84381" y="4131878"/>
            <a:ext cx="16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PreviousHash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97787" y="4673078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97787" y="5257854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27043" y="5811746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14078" y="3478236"/>
            <a:ext cx="174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Timestamp: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60796" y="3847568"/>
            <a:ext cx="14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Hash:</a:t>
            </a:r>
            <a:r>
              <a:rPr lang="en-US" b="1" dirty="0" smtClean="0">
                <a:solidFill>
                  <a:srgbClr val="FF0000"/>
                </a:solidFill>
              </a:rPr>
              <a:t>Hash-3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13" idx="1"/>
          </p:cNvCxnSpPr>
          <p:nvPr/>
        </p:nvCxnSpPr>
        <p:spPr>
          <a:xfrm flipH="1" flipV="1">
            <a:off x="1981200" y="3944051"/>
            <a:ext cx="749753" cy="63883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1"/>
          </p:cNvCxnSpPr>
          <p:nvPr/>
        </p:nvCxnSpPr>
        <p:spPr>
          <a:xfrm flipH="1" flipV="1">
            <a:off x="4572000" y="3785176"/>
            <a:ext cx="626610" cy="7791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1"/>
          </p:cNvCxnSpPr>
          <p:nvPr/>
        </p:nvCxnSpPr>
        <p:spPr>
          <a:xfrm flipH="1" flipV="1">
            <a:off x="6753680" y="3844331"/>
            <a:ext cx="610052" cy="70550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67166" y="6484258"/>
            <a:ext cx="1562554" cy="37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#:0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834822" y="6451601"/>
            <a:ext cx="1562554" cy="37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#:1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154840" y="6451601"/>
            <a:ext cx="1562554" cy="37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#:2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368950" y="6451601"/>
            <a:ext cx="1562554" cy="37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#:n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Immutability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5686" y="2830286"/>
            <a:ext cx="1665514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730953" y="2830286"/>
            <a:ext cx="1841047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198610" y="2811755"/>
            <a:ext cx="1608364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7092" y="3200400"/>
            <a:ext cx="131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686" y="3543941"/>
            <a:ext cx="14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</a:t>
            </a:r>
            <a:r>
              <a:rPr lang="en-US" sz="2000" b="1" dirty="0" smtClean="0">
                <a:solidFill>
                  <a:srgbClr val="FF0000"/>
                </a:solidFill>
              </a:rPr>
              <a:t>:..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646" y="4825218"/>
            <a:ext cx="1315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PreviousHash: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8646" y="4249450"/>
            <a:ext cx="14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Hash:</a:t>
            </a:r>
            <a:r>
              <a:rPr lang="en-US" b="1" dirty="0" smtClean="0">
                <a:solidFill>
                  <a:srgbClr val="FF0000"/>
                </a:solidFill>
              </a:rPr>
              <a:t>Block0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457" y="5587218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Data:….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98296" y="3044763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87637" y="3415844"/>
            <a:ext cx="174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Timestamp: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23696" y="4160907"/>
            <a:ext cx="16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PreviousHash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30953" y="3772150"/>
            <a:ext cx="14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Hash:</a:t>
            </a:r>
            <a:r>
              <a:rPr lang="en-US" b="1" dirty="0" smtClean="0">
                <a:solidFill>
                  <a:srgbClr val="FF0000"/>
                </a:solidFill>
              </a:rPr>
              <a:t>Hash-1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363732" y="2797240"/>
            <a:ext cx="1608364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37102" y="4702107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37102" y="5286883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66358" y="5840775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38322" y="3012497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7436" y="4128641"/>
            <a:ext cx="16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PreviousHash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640842" y="4669841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40842" y="5254617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70098" y="5808509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7133" y="3474999"/>
            <a:ext cx="174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Timestamp: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3851" y="3844331"/>
            <a:ext cx="14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Hash:</a:t>
            </a:r>
            <a:r>
              <a:rPr lang="en-US" b="1" dirty="0" smtClean="0">
                <a:solidFill>
                  <a:srgbClr val="FF0000"/>
                </a:solidFill>
              </a:rPr>
              <a:t>Hash-2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95267" y="3015734"/>
            <a:ext cx="131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97787" y="4673078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97787" y="5257854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727043" y="5811746"/>
            <a:ext cx="10472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Txn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2" name="Straight Arrow Connector 61"/>
          <p:cNvCxnSpPr>
            <a:stCxn id="35" idx="1"/>
          </p:cNvCxnSpPr>
          <p:nvPr/>
        </p:nvCxnSpPr>
        <p:spPr>
          <a:xfrm flipH="1" flipV="1">
            <a:off x="1981200" y="3944051"/>
            <a:ext cx="749753" cy="63883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6" idx="1"/>
          </p:cNvCxnSpPr>
          <p:nvPr/>
        </p:nvCxnSpPr>
        <p:spPr>
          <a:xfrm flipH="1" flipV="1">
            <a:off x="4572000" y="3785176"/>
            <a:ext cx="626610" cy="7791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6" idx="1"/>
          </p:cNvCxnSpPr>
          <p:nvPr/>
        </p:nvCxnSpPr>
        <p:spPr>
          <a:xfrm flipH="1" flipV="1">
            <a:off x="6753680" y="3844331"/>
            <a:ext cx="610052" cy="70550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7166" y="6484258"/>
            <a:ext cx="1562554" cy="37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#:0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834822" y="6451601"/>
            <a:ext cx="1562554" cy="37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#:1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154840" y="6451601"/>
            <a:ext cx="1562554" cy="37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#:2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68950" y="6451601"/>
            <a:ext cx="1562554" cy="370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#:n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07092" y="2667000"/>
            <a:ext cx="1226912" cy="3454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1001</a:t>
            </a:r>
            <a:endParaRPr lang="en-US" sz="2000" b="1" dirty="0"/>
          </a:p>
        </p:txBody>
      </p:sp>
      <p:sp>
        <p:nvSpPr>
          <p:cNvPr id="71" name="Rectangle 70"/>
          <p:cNvSpPr/>
          <p:nvPr/>
        </p:nvSpPr>
        <p:spPr>
          <a:xfrm>
            <a:off x="3080745" y="2695249"/>
            <a:ext cx="1226912" cy="3454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1002</a:t>
            </a:r>
            <a:endParaRPr lang="en-US" sz="2000" b="1" dirty="0"/>
          </a:p>
        </p:txBody>
      </p:sp>
      <p:sp>
        <p:nvSpPr>
          <p:cNvPr id="72" name="Rectangle 71"/>
          <p:cNvSpPr/>
          <p:nvPr/>
        </p:nvSpPr>
        <p:spPr>
          <a:xfrm>
            <a:off x="5366022" y="2690197"/>
            <a:ext cx="1226912" cy="3454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1003</a:t>
            </a:r>
            <a:endParaRPr lang="en-US" sz="2000" b="1" dirty="0"/>
          </a:p>
        </p:txBody>
      </p:sp>
      <p:sp>
        <p:nvSpPr>
          <p:cNvPr id="73" name="Rectangle 72"/>
          <p:cNvSpPr/>
          <p:nvPr/>
        </p:nvSpPr>
        <p:spPr>
          <a:xfrm>
            <a:off x="7583713" y="2657537"/>
            <a:ext cx="1226912" cy="3454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1004</a:t>
            </a:r>
            <a:endParaRPr lang="en-US" sz="2000" b="1" dirty="0"/>
          </a:p>
        </p:txBody>
      </p:sp>
      <p:sp>
        <p:nvSpPr>
          <p:cNvPr id="74" name="Rectangle 73"/>
          <p:cNvSpPr/>
          <p:nvPr/>
        </p:nvSpPr>
        <p:spPr>
          <a:xfrm>
            <a:off x="76200" y="1023257"/>
            <a:ext cx="1219200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Validate</a:t>
            </a:r>
            <a:endParaRPr lang="en-US" sz="24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2049097" y="914399"/>
            <a:ext cx="1411653" cy="7620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Calculate # 1003</a:t>
            </a:r>
            <a:endParaRPr lang="en-US" sz="2000" b="1" dirty="0"/>
          </a:p>
        </p:txBody>
      </p:sp>
      <p:sp>
        <p:nvSpPr>
          <p:cNvPr id="76" name="Flowchart: Decision 75"/>
          <p:cNvSpPr/>
          <p:nvPr/>
        </p:nvSpPr>
        <p:spPr>
          <a:xfrm>
            <a:off x="3709766" y="673098"/>
            <a:ext cx="1717670" cy="11430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 Hash#=1002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74" idx="3"/>
          </p:cNvCxnSpPr>
          <p:nvPr/>
        </p:nvCxnSpPr>
        <p:spPr>
          <a:xfrm>
            <a:off x="1295400" y="1349829"/>
            <a:ext cx="76971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110187" y="1244595"/>
            <a:ext cx="587600" cy="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457167" y="3369379"/>
            <a:ext cx="174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Timestamp: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91638" y="3709470"/>
            <a:ext cx="14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Hash:</a:t>
            </a:r>
            <a:r>
              <a:rPr lang="en-US" b="1" dirty="0" smtClean="0">
                <a:solidFill>
                  <a:srgbClr val="FF0000"/>
                </a:solidFill>
              </a:rPr>
              <a:t>Hash-3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484381" y="4131878"/>
            <a:ext cx="16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PreviousHash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4372660" y="121557"/>
            <a:ext cx="391881" cy="266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705792" y="863597"/>
            <a:ext cx="1411653" cy="7620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Calculate # 1002</a:t>
            </a:r>
            <a:endParaRPr lang="en-US" sz="2000" b="1" dirty="0"/>
          </a:p>
        </p:txBody>
      </p:sp>
      <p:sp>
        <p:nvSpPr>
          <p:cNvPr id="102" name="Flowchart: Decision 101"/>
          <p:cNvSpPr/>
          <p:nvPr/>
        </p:nvSpPr>
        <p:spPr>
          <a:xfrm>
            <a:off x="7697787" y="673095"/>
            <a:ext cx="1274309" cy="11430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 Hash#=</a:t>
            </a:r>
            <a:r>
              <a:rPr lang="en-US" sz="1000" dirty="0" smtClean="0"/>
              <a:t>1001</a:t>
            </a:r>
            <a:endParaRPr lang="en-US" sz="1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457121" y="1251856"/>
            <a:ext cx="44445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074140" y="66221"/>
            <a:ext cx="391881" cy="266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stCxn id="76" idx="3"/>
            <a:endCxn id="101" idx="1"/>
          </p:cNvCxnSpPr>
          <p:nvPr/>
        </p:nvCxnSpPr>
        <p:spPr>
          <a:xfrm>
            <a:off x="5427436" y="1244598"/>
            <a:ext cx="2783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6" idx="0"/>
            <a:endCxn id="100" idx="4"/>
          </p:cNvCxnSpPr>
          <p:nvPr/>
        </p:nvCxnSpPr>
        <p:spPr>
          <a:xfrm flipV="1">
            <a:off x="4568601" y="388257"/>
            <a:ext cx="0" cy="2848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2" idx="0"/>
          </p:cNvCxnSpPr>
          <p:nvPr/>
        </p:nvCxnSpPr>
        <p:spPr>
          <a:xfrm flipH="1" flipV="1">
            <a:off x="8321221" y="199571"/>
            <a:ext cx="13721" cy="4735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497000" y="4564355"/>
            <a:ext cx="2514600" cy="6170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HashChange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741548" y="5264775"/>
            <a:ext cx="1936435" cy="521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66614" y="66221"/>
            <a:ext cx="3501186" cy="20673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Ledger = Distributed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76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you ensure that data is consistent across the network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Consensus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5146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Consensus = Protocol by which peers agree on state of Ledger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400" y="3060700"/>
            <a:ext cx="8153400" cy="250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How do you ensure that data is consistent across the network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Fraudulent transactions are kept outside of the Ledger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Guarantees to record transactions in chronological order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5295900"/>
            <a:ext cx="22479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Proof  of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107" y="5295900"/>
            <a:ext cx="2402385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Proof of Sate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5295900"/>
            <a:ext cx="2362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Tendermint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2819400"/>
          </a:xfrm>
        </p:spPr>
        <p:txBody>
          <a:bodyPr/>
          <a:lstStyle/>
          <a:p>
            <a:r>
              <a:rPr lang="en-US" dirty="0" smtClean="0"/>
              <a:t>Participant have a public/private key pair </a:t>
            </a:r>
          </a:p>
          <a:p>
            <a:r>
              <a:rPr lang="en-US" dirty="0" smtClean="0"/>
              <a:t>Transaction is signed by the owner of the asset with private key.</a:t>
            </a:r>
          </a:p>
          <a:p>
            <a:r>
              <a:rPr lang="en-US" dirty="0" smtClean="0"/>
              <a:t>Anyone can validate the transaction with owner’s public key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55433"/>
            <a:ext cx="914400" cy="9144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2850"/>
            <a:ext cx="762000" cy="95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01" y="4751981"/>
            <a:ext cx="933449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01850" y="5379233"/>
            <a:ext cx="1092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57425" y="4689873"/>
            <a:ext cx="781050" cy="68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81250" y="50026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81250" y="525462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1250" y="48641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81250" y="51181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60600" y="3522130"/>
            <a:ext cx="1066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HASH</a:t>
            </a:r>
            <a:endParaRPr lang="en-US" sz="2000" b="1" dirty="0"/>
          </a:p>
        </p:txBody>
      </p:sp>
      <p:sp>
        <p:nvSpPr>
          <p:cNvPr id="20" name="Up Arrow 19"/>
          <p:cNvSpPr/>
          <p:nvPr/>
        </p:nvSpPr>
        <p:spPr>
          <a:xfrm>
            <a:off x="2381250" y="3962390"/>
            <a:ext cx="533400" cy="61806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429000" y="3496730"/>
            <a:ext cx="685800" cy="508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3312850"/>
            <a:ext cx="882453" cy="870739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5864126" y="4183589"/>
            <a:ext cx="457200" cy="6254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53000" y="3543960"/>
            <a:ext cx="762000" cy="4184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59326" y="5912633"/>
            <a:ext cx="1066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HASH</a:t>
            </a:r>
            <a:endParaRPr lang="en-US" sz="2000" b="1" dirty="0"/>
          </a:p>
        </p:txBody>
      </p:sp>
      <p:sp>
        <p:nvSpPr>
          <p:cNvPr id="28" name="Down Arrow 27"/>
          <p:cNvSpPr/>
          <p:nvPr/>
        </p:nvSpPr>
        <p:spPr>
          <a:xfrm>
            <a:off x="5864126" y="5254620"/>
            <a:ext cx="457200" cy="6580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455433"/>
            <a:ext cx="91440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6700" y="63698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67600" y="63952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Ethereum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Introduction to smart contract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Ethereum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47018"/>
            <a:ext cx="8229600" cy="4525963"/>
          </a:xfrm>
        </p:spPr>
        <p:txBody>
          <a:bodyPr/>
          <a:lstStyle/>
          <a:p>
            <a:r>
              <a:rPr lang="en-US" dirty="0" smtClean="0"/>
              <a:t>Permission less public Blockchain network like </a:t>
            </a:r>
            <a:r>
              <a:rPr lang="en-US" dirty="0" err="1" smtClean="0"/>
              <a:t>Bitcoin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Major difference with  </a:t>
            </a:r>
            <a:r>
              <a:rPr lang="en-US" dirty="0" err="1" smtClean="0"/>
              <a:t>Bitcoin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Bitcoin</a:t>
            </a:r>
            <a:r>
              <a:rPr lang="en-US" dirty="0" smtClean="0"/>
              <a:t> is a Distributed Data </a:t>
            </a:r>
            <a:r>
              <a:rPr lang="en-US" dirty="0" err="1" smtClean="0"/>
              <a:t>Stroage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Ethereum is also a Distributed Data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Storage +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Computing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Ethereum?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62200"/>
            <a:ext cx="919163" cy="919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70093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History of Ethereum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18288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Vitalik</a:t>
            </a:r>
            <a:r>
              <a:rPr lang="en-US" dirty="0" smtClean="0"/>
              <a:t> </a:t>
            </a:r>
            <a:r>
              <a:rPr lang="en-US" dirty="0" err="1" smtClean="0"/>
              <a:t>Buterin</a:t>
            </a:r>
            <a:r>
              <a:rPr lang="en-US" dirty="0" smtClean="0"/>
              <a:t> argued in favor of scripting on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5900" y="22860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one supported him , so he decided to setup a new platform 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294366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White Paper was published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68600" y="339793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Next - Gen  Smart Contract and Decentralized Application Platform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5600" y="4044265"/>
            <a:ext cx="14478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4164399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Vatlik</a:t>
            </a:r>
            <a:r>
              <a:rPr lang="en-US" dirty="0" smtClean="0"/>
              <a:t> with Dr. Gavin Wood co-founded Ethereum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6700" y="4665195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Dr.Gavin</a:t>
            </a:r>
            <a:r>
              <a:rPr lang="en-US" dirty="0" smtClean="0"/>
              <a:t> publish Yellow Paper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1300" y="503452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 secure , decentralized , generalized transaction ledger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5600" y="5562600"/>
            <a:ext cx="1447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47900" y="5682734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Frontier Version of Ethereum Released on July 30.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6700"/>
            <a:ext cx="838200" cy="13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Ethereum 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870" y="1062036"/>
            <a:ext cx="1447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9470" y="3309767"/>
            <a:ext cx="1447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 2016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9470" y="4495800"/>
            <a:ext cx="1447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"/>
            <a:ext cx="838200" cy="838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01370" y="1019173"/>
            <a:ext cx="4191000" cy="652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Olympic(</a:t>
            </a:r>
            <a:r>
              <a:rPr lang="en-US" dirty="0" err="1" smtClean="0"/>
              <a:t>Testnet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75970" y="2137567"/>
            <a:ext cx="4191000" cy="652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Frontier(Beta)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7570" y="2158999"/>
            <a:ext cx="1447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July 2015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75970" y="3270702"/>
            <a:ext cx="4191000" cy="652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Homestead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75970" y="4423568"/>
            <a:ext cx="4216400" cy="6524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Metropolis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01370" y="5410200"/>
            <a:ext cx="4191000" cy="6524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Serenity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556" y="16782"/>
            <a:ext cx="61014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Evolution Of Blockchain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3429000" cy="2590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2154198"/>
            <a:ext cx="2790825" cy="22441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215419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www (world wide web) 1989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3" y="4495800"/>
            <a:ext cx="2600325" cy="175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5029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web applications developed in client –server mode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" y="0"/>
            <a:ext cx="295728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363200" y="23622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1465302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48200" y="615156"/>
            <a:ext cx="0" cy="5938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70" y="395504"/>
            <a:ext cx="1004887" cy="1004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556130"/>
            <a:ext cx="863600" cy="7455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1524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Value Token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2450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Block Time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Block Size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572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Scripting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715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More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1535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Bitcoin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(BTC)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78400" y="150340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Ether(ETH)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24500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10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Mins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5700" y="243530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14 Seconds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19287" y="3505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 MB Maximum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3800" y="35433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Depends ( ~ 2KB Min)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06600" y="455930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10150" y="4597400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Smart Contract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Bitcoin</a:t>
            </a:r>
            <a:r>
              <a:rPr lang="en-US" dirty="0" smtClean="0">
                <a:solidFill>
                  <a:schemeClr val="bg1"/>
                </a:solidFill>
              </a:rPr>
              <a:t> and Ethereum Comparison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code ,written in multiple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lives in the network</a:t>
            </a:r>
          </a:p>
          <a:p>
            <a:r>
              <a:rPr lang="en-US" dirty="0" smtClean="0"/>
              <a:t>Enforces rules</a:t>
            </a:r>
          </a:p>
          <a:p>
            <a:r>
              <a:rPr lang="en-US" dirty="0" smtClean="0"/>
              <a:t>Perform negotiated actions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Smart Contract?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581400"/>
            <a:ext cx="7620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9200"/>
            <a:ext cx="919163" cy="919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5018881"/>
            <a:ext cx="919163" cy="919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0" y="3886200"/>
            <a:ext cx="320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1.Sends Ethers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23266"/>
            <a:ext cx="320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Widget Shipped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4989731"/>
            <a:ext cx="320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Holds Ethers in  escrow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45262" y="4407932"/>
            <a:ext cx="320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4.Widget Received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7419" y="5715000"/>
            <a:ext cx="320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5.Release Funds to Seller Received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1"/>
            <a:endCxn id="5" idx="3"/>
          </p:cNvCxnSpPr>
          <p:nvPr/>
        </p:nvCxnSpPr>
        <p:spPr>
          <a:xfrm flipH="1" flipV="1">
            <a:off x="4572000" y="3962400"/>
            <a:ext cx="3200399" cy="151606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5" idx="1"/>
          </p:cNvCxnSpPr>
          <p:nvPr/>
        </p:nvCxnSpPr>
        <p:spPr>
          <a:xfrm flipV="1">
            <a:off x="1528763" y="3962400"/>
            <a:ext cx="2281237" cy="15263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66863" y="4343400"/>
            <a:ext cx="2393156" cy="15284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does it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3733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5" y="1219200"/>
            <a:ext cx="952500" cy="68911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60885" y="2171700"/>
            <a:ext cx="952500" cy="1028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DAPP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05" y="1450181"/>
            <a:ext cx="884929" cy="1443038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1513385" y="1563759"/>
            <a:ext cx="1045520" cy="7222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1513385" y="1525659"/>
            <a:ext cx="1045520" cy="72224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1513385" y="2514600"/>
            <a:ext cx="1045520" cy="37861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43834" y="2171700"/>
            <a:ext cx="2913191" cy="22300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3834" y="2171700"/>
            <a:ext cx="2032097" cy="20663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56050" y="4238029"/>
            <a:ext cx="4724400" cy="2209800"/>
          </a:xfrm>
          <a:prstGeom prst="roundRect">
            <a:avLst/>
          </a:prstGeom>
          <a:ln w="381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53000" y="533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Wallet for managing Ethers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13400" y="914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Smart Contracts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145601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Decentralize APP(DAPP)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13400" y="1837015"/>
            <a:ext cx="337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Interact with Contracts  on network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13400" y="2477492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Execution is not free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47" y="4750789"/>
            <a:ext cx="384783" cy="6274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982" y="5104009"/>
            <a:ext cx="384783" cy="6274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78" y="5566369"/>
            <a:ext cx="384783" cy="6274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91" y="4401741"/>
            <a:ext cx="384783" cy="6274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08" y="5579069"/>
            <a:ext cx="384783" cy="6274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72" y="4507111"/>
            <a:ext cx="384783" cy="62745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65340"/>
            <a:ext cx="384783" cy="62745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08" y="5278041"/>
            <a:ext cx="384783" cy="62745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72" y="4715470"/>
            <a:ext cx="384783" cy="6274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600700"/>
            <a:ext cx="384783" cy="62745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97" y="5104008"/>
            <a:ext cx="384783" cy="6274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25" y="4650582"/>
            <a:ext cx="384783" cy="62745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17" y="5820370"/>
            <a:ext cx="384783" cy="627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2" y="5820370"/>
            <a:ext cx="384783" cy="62745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4628089" y="4820841"/>
            <a:ext cx="547842" cy="243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8" idx="1"/>
          </p:cNvCxnSpPr>
          <p:nvPr/>
        </p:nvCxnSpPr>
        <p:spPr>
          <a:xfrm>
            <a:off x="4611461" y="5064519"/>
            <a:ext cx="184536" cy="35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8" idx="1"/>
          </p:cNvCxnSpPr>
          <p:nvPr/>
        </p:nvCxnSpPr>
        <p:spPr>
          <a:xfrm flipV="1">
            <a:off x="4611461" y="5417738"/>
            <a:ext cx="184536" cy="49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0"/>
          </p:cNvCxnSpPr>
          <p:nvPr/>
        </p:nvCxnSpPr>
        <p:spPr>
          <a:xfrm flipH="1" flipV="1">
            <a:off x="4419069" y="5265340"/>
            <a:ext cx="1" cy="301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2" idx="1"/>
          </p:cNvCxnSpPr>
          <p:nvPr/>
        </p:nvCxnSpPr>
        <p:spPr>
          <a:xfrm>
            <a:off x="4703729" y="5892799"/>
            <a:ext cx="7172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210639" y="5417738"/>
            <a:ext cx="915220" cy="161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4" idx="1"/>
          </p:cNvCxnSpPr>
          <p:nvPr/>
        </p:nvCxnSpPr>
        <p:spPr>
          <a:xfrm flipV="1">
            <a:off x="5805791" y="5579070"/>
            <a:ext cx="290209" cy="335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0" idx="1"/>
          </p:cNvCxnSpPr>
          <p:nvPr/>
        </p:nvCxnSpPr>
        <p:spPr>
          <a:xfrm>
            <a:off x="5805791" y="5914429"/>
            <a:ext cx="629326" cy="2196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819900" y="6134100"/>
            <a:ext cx="652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7" idx="1"/>
          </p:cNvCxnSpPr>
          <p:nvPr/>
        </p:nvCxnSpPr>
        <p:spPr>
          <a:xfrm flipV="1">
            <a:off x="7664455" y="5914430"/>
            <a:ext cx="184145" cy="219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36" idx="1"/>
          </p:cNvCxnSpPr>
          <p:nvPr/>
        </p:nvCxnSpPr>
        <p:spPr>
          <a:xfrm flipV="1">
            <a:off x="7756527" y="5029200"/>
            <a:ext cx="94645" cy="388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7" idx="1"/>
          </p:cNvCxnSpPr>
          <p:nvPr/>
        </p:nvCxnSpPr>
        <p:spPr>
          <a:xfrm>
            <a:off x="7756527" y="5378248"/>
            <a:ext cx="92073" cy="536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37" idx="0"/>
          </p:cNvCxnSpPr>
          <p:nvPr/>
        </p:nvCxnSpPr>
        <p:spPr>
          <a:xfrm>
            <a:off x="7756527" y="5378248"/>
            <a:ext cx="284465" cy="222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6" idx="2"/>
          </p:cNvCxnSpPr>
          <p:nvPr/>
        </p:nvCxnSpPr>
        <p:spPr>
          <a:xfrm flipV="1">
            <a:off x="8043563" y="5342929"/>
            <a:ext cx="1" cy="248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34" idx="3"/>
          </p:cNvCxnSpPr>
          <p:nvPr/>
        </p:nvCxnSpPr>
        <p:spPr>
          <a:xfrm flipH="1" flipV="1">
            <a:off x="6480783" y="5579070"/>
            <a:ext cx="261025" cy="2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5" idx="3"/>
            <a:endCxn id="29" idx="1"/>
          </p:cNvCxnSpPr>
          <p:nvPr/>
        </p:nvCxnSpPr>
        <p:spPr>
          <a:xfrm flipV="1">
            <a:off x="7126591" y="5417739"/>
            <a:ext cx="192391" cy="17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41" idx="0"/>
          </p:cNvCxnSpPr>
          <p:nvPr/>
        </p:nvCxnSpPr>
        <p:spPr>
          <a:xfrm flipV="1">
            <a:off x="6985000" y="5820370"/>
            <a:ext cx="487064" cy="9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0" idx="3"/>
          </p:cNvCxnSpPr>
          <p:nvPr/>
        </p:nvCxnSpPr>
        <p:spPr>
          <a:xfrm flipH="1">
            <a:off x="6819900" y="5905500"/>
            <a:ext cx="1651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9" idx="2"/>
            <a:endCxn id="41" idx="0"/>
          </p:cNvCxnSpPr>
          <p:nvPr/>
        </p:nvCxnSpPr>
        <p:spPr>
          <a:xfrm flipH="1">
            <a:off x="7472064" y="5731468"/>
            <a:ext cx="39310" cy="8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</p:cNvCxnSpPr>
          <p:nvPr/>
        </p:nvCxnSpPr>
        <p:spPr>
          <a:xfrm>
            <a:off x="7472064" y="5820370"/>
            <a:ext cx="568927" cy="9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57025" y="4942680"/>
            <a:ext cx="9144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560714" y="4820841"/>
            <a:ext cx="757537" cy="444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68322" y="5134570"/>
            <a:ext cx="274937" cy="444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771667" y="4715471"/>
            <a:ext cx="384783" cy="227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29" idx="0"/>
          </p:cNvCxnSpPr>
          <p:nvPr/>
        </p:nvCxnSpPr>
        <p:spPr>
          <a:xfrm>
            <a:off x="6627508" y="4942680"/>
            <a:ext cx="883866" cy="1613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11373" y="4715470"/>
            <a:ext cx="387386" cy="388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36" idx="0"/>
          </p:cNvCxnSpPr>
          <p:nvPr/>
        </p:nvCxnSpPr>
        <p:spPr>
          <a:xfrm>
            <a:off x="7318982" y="4401741"/>
            <a:ext cx="724582" cy="313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68323" y="4507111"/>
            <a:ext cx="1210953" cy="143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435698" y="4507111"/>
            <a:ext cx="932625" cy="243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13333" y="4183081"/>
            <a:ext cx="168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Become a Miner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Trade with other currencies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Ether Faucets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Get some from friends and family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Where to get </a:t>
            </a:r>
            <a:r>
              <a:rPr lang="en-US" dirty="0" err="1" smtClean="0">
                <a:solidFill>
                  <a:schemeClr val="bg1"/>
                </a:solidFill>
              </a:rPr>
              <a:t>Etheres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1600200"/>
            <a:ext cx="2362200" cy="1328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1" y="3327404"/>
            <a:ext cx="1777999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3341695"/>
            <a:ext cx="1414937" cy="5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Working of Decentralized Application </a:t>
            </a:r>
          </a:p>
          <a:p>
            <a:r>
              <a:rPr lang="en-US" dirty="0" smtClean="0"/>
              <a:t>Architecture of Decentralized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Introduction  to Decentralized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Objective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2971800"/>
            <a:ext cx="8382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 Vs. DAPP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8350"/>
            <a:ext cx="160380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7" y="4912014"/>
            <a:ext cx="1536822" cy="83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1" y="5085492"/>
            <a:ext cx="1471320" cy="82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186835"/>
            <a:ext cx="22098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Front End Apps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4957041"/>
            <a:ext cx="2667000" cy="1731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28" y="5242066"/>
            <a:ext cx="1174570" cy="879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28" y="5224743"/>
            <a:ext cx="900545" cy="90054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7172" idx="3"/>
          </p:cNvCxnSpPr>
          <p:nvPr/>
        </p:nvCxnSpPr>
        <p:spPr>
          <a:xfrm>
            <a:off x="2488261" y="5499099"/>
            <a:ext cx="1397939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53200" y="5675331"/>
            <a:ext cx="1143000" cy="63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53200" y="5954067"/>
            <a:ext cx="990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61827" y="6089650"/>
            <a:ext cx="132437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10200" y="3810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Centralized Resources Owned by the organizations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3186842" cy="1791724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3994826" y="4387652"/>
            <a:ext cx="4724400" cy="2209800"/>
          </a:xfrm>
          <a:prstGeom prst="roundRect">
            <a:avLst/>
          </a:prstGeom>
          <a:ln w="381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22" y="4965300"/>
            <a:ext cx="384783" cy="627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57" y="5318520"/>
            <a:ext cx="384783" cy="627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53" y="5780880"/>
            <a:ext cx="384783" cy="627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66" y="4616252"/>
            <a:ext cx="384783" cy="627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83" y="5793580"/>
            <a:ext cx="384783" cy="627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47" y="4721622"/>
            <a:ext cx="384783" cy="627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75" y="5479851"/>
            <a:ext cx="384783" cy="627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83" y="5492552"/>
            <a:ext cx="384783" cy="627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47" y="4929981"/>
            <a:ext cx="384783" cy="6274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75" y="5815211"/>
            <a:ext cx="384783" cy="6274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72" y="5318519"/>
            <a:ext cx="384783" cy="6274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0" y="4865093"/>
            <a:ext cx="384783" cy="6274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92" y="6034881"/>
            <a:ext cx="384783" cy="62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47" y="6034881"/>
            <a:ext cx="384783" cy="627459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666864" y="5035352"/>
            <a:ext cx="547842" cy="243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6" idx="1"/>
          </p:cNvCxnSpPr>
          <p:nvPr/>
        </p:nvCxnSpPr>
        <p:spPr>
          <a:xfrm>
            <a:off x="4650236" y="5279030"/>
            <a:ext cx="184536" cy="35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6" idx="1"/>
          </p:cNvCxnSpPr>
          <p:nvPr/>
        </p:nvCxnSpPr>
        <p:spPr>
          <a:xfrm flipV="1">
            <a:off x="4650236" y="5632249"/>
            <a:ext cx="184536" cy="49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</p:cNvCxnSpPr>
          <p:nvPr/>
        </p:nvCxnSpPr>
        <p:spPr>
          <a:xfrm flipH="1" flipV="1">
            <a:off x="4457844" y="5479851"/>
            <a:ext cx="1" cy="301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>
            <a:off x="4742504" y="6107310"/>
            <a:ext cx="7172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49414" y="5632249"/>
            <a:ext cx="915220" cy="161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2" idx="1"/>
          </p:cNvCxnSpPr>
          <p:nvPr/>
        </p:nvCxnSpPr>
        <p:spPr>
          <a:xfrm flipV="1">
            <a:off x="5844566" y="5793581"/>
            <a:ext cx="290209" cy="335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8" idx="1"/>
          </p:cNvCxnSpPr>
          <p:nvPr/>
        </p:nvCxnSpPr>
        <p:spPr>
          <a:xfrm>
            <a:off x="5844566" y="6128940"/>
            <a:ext cx="629326" cy="2196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58675" y="6348611"/>
            <a:ext cx="652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5" idx="1"/>
          </p:cNvCxnSpPr>
          <p:nvPr/>
        </p:nvCxnSpPr>
        <p:spPr>
          <a:xfrm flipV="1">
            <a:off x="7703230" y="6128941"/>
            <a:ext cx="184145" cy="219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4" idx="1"/>
          </p:cNvCxnSpPr>
          <p:nvPr/>
        </p:nvCxnSpPr>
        <p:spPr>
          <a:xfrm flipV="1">
            <a:off x="7795302" y="5243711"/>
            <a:ext cx="94645" cy="388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5" idx="1"/>
          </p:cNvCxnSpPr>
          <p:nvPr/>
        </p:nvCxnSpPr>
        <p:spPr>
          <a:xfrm>
            <a:off x="7795302" y="5592759"/>
            <a:ext cx="92073" cy="536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5" idx="0"/>
          </p:cNvCxnSpPr>
          <p:nvPr/>
        </p:nvCxnSpPr>
        <p:spPr>
          <a:xfrm>
            <a:off x="7795302" y="5592759"/>
            <a:ext cx="284465" cy="222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2"/>
          </p:cNvCxnSpPr>
          <p:nvPr/>
        </p:nvCxnSpPr>
        <p:spPr>
          <a:xfrm flipV="1">
            <a:off x="8082338" y="5557440"/>
            <a:ext cx="1" cy="248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2" idx="3"/>
          </p:cNvCxnSpPr>
          <p:nvPr/>
        </p:nvCxnSpPr>
        <p:spPr>
          <a:xfrm flipH="1" flipV="1">
            <a:off x="6519558" y="5793581"/>
            <a:ext cx="261025" cy="2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7" idx="1"/>
          </p:cNvCxnSpPr>
          <p:nvPr/>
        </p:nvCxnSpPr>
        <p:spPr>
          <a:xfrm flipV="1">
            <a:off x="7165366" y="5632250"/>
            <a:ext cx="192391" cy="17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9" idx="0"/>
          </p:cNvCxnSpPr>
          <p:nvPr/>
        </p:nvCxnSpPr>
        <p:spPr>
          <a:xfrm flipV="1">
            <a:off x="7023775" y="6034881"/>
            <a:ext cx="487064" cy="9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8" idx="3"/>
          </p:cNvCxnSpPr>
          <p:nvPr/>
        </p:nvCxnSpPr>
        <p:spPr>
          <a:xfrm flipH="1">
            <a:off x="6858675" y="6120011"/>
            <a:ext cx="1651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2"/>
            <a:endCxn id="19" idx="0"/>
          </p:cNvCxnSpPr>
          <p:nvPr/>
        </p:nvCxnSpPr>
        <p:spPr>
          <a:xfrm flipH="1">
            <a:off x="7510839" y="5945979"/>
            <a:ext cx="39310" cy="8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0"/>
          </p:cNvCxnSpPr>
          <p:nvPr/>
        </p:nvCxnSpPr>
        <p:spPr>
          <a:xfrm>
            <a:off x="7510839" y="6034881"/>
            <a:ext cx="568927" cy="9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95800" y="5157191"/>
            <a:ext cx="9144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99489" y="5035352"/>
            <a:ext cx="757537" cy="444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07097" y="5349081"/>
            <a:ext cx="274937" cy="444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810442" y="4929982"/>
            <a:ext cx="384783" cy="227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7" idx="0"/>
          </p:cNvCxnSpPr>
          <p:nvPr/>
        </p:nvCxnSpPr>
        <p:spPr>
          <a:xfrm>
            <a:off x="6666283" y="5157191"/>
            <a:ext cx="883866" cy="1613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550148" y="4929981"/>
            <a:ext cx="387386" cy="388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4" idx="0"/>
          </p:cNvCxnSpPr>
          <p:nvPr/>
        </p:nvCxnSpPr>
        <p:spPr>
          <a:xfrm>
            <a:off x="7357757" y="4616252"/>
            <a:ext cx="724582" cy="313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07098" y="4721622"/>
            <a:ext cx="1210953" cy="143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74473" y="4721622"/>
            <a:ext cx="932625" cy="243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3"/>
          </p:cNvCxnSpPr>
          <p:nvPr/>
        </p:nvCxnSpPr>
        <p:spPr>
          <a:xfrm>
            <a:off x="3720242" y="2953262"/>
            <a:ext cx="1220543" cy="149927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89813" y="4441728"/>
            <a:ext cx="569319" cy="349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59783" y="4423868"/>
            <a:ext cx="704851" cy="2690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endCxn id="52" idx="1"/>
          </p:cNvCxnSpPr>
          <p:nvPr/>
        </p:nvCxnSpPr>
        <p:spPr>
          <a:xfrm>
            <a:off x="4759132" y="4558409"/>
            <a:ext cx="70065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43274" y="3379735"/>
            <a:ext cx="307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Decentralized Resources Public Domain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DAPP Continue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24522"/>
            <a:ext cx="1018678" cy="1018678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Of DAPP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00200"/>
            <a:ext cx="2032992" cy="1143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71539" y="2209800"/>
            <a:ext cx="2843461" cy="140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107" y="3505200"/>
            <a:ext cx="21685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2871539" y="27432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394875" y="4028976"/>
            <a:ext cx="4724400" cy="2209800"/>
          </a:xfrm>
          <a:prstGeom prst="roundRect">
            <a:avLst/>
          </a:prstGeom>
          <a:ln w="381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71" y="4606624"/>
            <a:ext cx="384783" cy="6274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06" y="4959844"/>
            <a:ext cx="384783" cy="6274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02" y="5422204"/>
            <a:ext cx="384783" cy="6274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15" y="4257576"/>
            <a:ext cx="384783" cy="62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32" y="5434904"/>
            <a:ext cx="384783" cy="6274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96" y="4362946"/>
            <a:ext cx="384783" cy="6274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24" y="5121175"/>
            <a:ext cx="384783" cy="6274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32" y="5133876"/>
            <a:ext cx="384783" cy="6274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96" y="4571305"/>
            <a:ext cx="384783" cy="6274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24" y="5456535"/>
            <a:ext cx="384783" cy="62745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21" y="4959843"/>
            <a:ext cx="384783" cy="6274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49" y="4506417"/>
            <a:ext cx="384783" cy="62745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41" y="5676205"/>
            <a:ext cx="384783" cy="6274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96" y="5676205"/>
            <a:ext cx="384783" cy="62745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5066913" y="4676676"/>
            <a:ext cx="547842" cy="243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5" idx="1"/>
          </p:cNvCxnSpPr>
          <p:nvPr/>
        </p:nvCxnSpPr>
        <p:spPr>
          <a:xfrm>
            <a:off x="5050285" y="4920354"/>
            <a:ext cx="184536" cy="35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5" idx="1"/>
          </p:cNvCxnSpPr>
          <p:nvPr/>
        </p:nvCxnSpPr>
        <p:spPr>
          <a:xfrm flipV="1">
            <a:off x="5050285" y="5273573"/>
            <a:ext cx="184536" cy="49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0"/>
          </p:cNvCxnSpPr>
          <p:nvPr/>
        </p:nvCxnSpPr>
        <p:spPr>
          <a:xfrm flipH="1" flipV="1">
            <a:off x="4857893" y="5121175"/>
            <a:ext cx="1" cy="301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9" idx="1"/>
          </p:cNvCxnSpPr>
          <p:nvPr/>
        </p:nvCxnSpPr>
        <p:spPr>
          <a:xfrm>
            <a:off x="5142553" y="5748634"/>
            <a:ext cx="7172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49463" y="5273573"/>
            <a:ext cx="915220" cy="161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1"/>
          </p:cNvCxnSpPr>
          <p:nvPr/>
        </p:nvCxnSpPr>
        <p:spPr>
          <a:xfrm flipV="1">
            <a:off x="6244615" y="5434905"/>
            <a:ext cx="290209" cy="335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7" idx="1"/>
          </p:cNvCxnSpPr>
          <p:nvPr/>
        </p:nvCxnSpPr>
        <p:spPr>
          <a:xfrm>
            <a:off x="6244615" y="5770264"/>
            <a:ext cx="629326" cy="2196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58724" y="5989935"/>
            <a:ext cx="652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4" idx="1"/>
          </p:cNvCxnSpPr>
          <p:nvPr/>
        </p:nvCxnSpPr>
        <p:spPr>
          <a:xfrm flipV="1">
            <a:off x="8103279" y="5770265"/>
            <a:ext cx="184145" cy="219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3" idx="1"/>
          </p:cNvCxnSpPr>
          <p:nvPr/>
        </p:nvCxnSpPr>
        <p:spPr>
          <a:xfrm flipV="1">
            <a:off x="8195351" y="4885035"/>
            <a:ext cx="94645" cy="388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4" idx="1"/>
          </p:cNvCxnSpPr>
          <p:nvPr/>
        </p:nvCxnSpPr>
        <p:spPr>
          <a:xfrm>
            <a:off x="8195351" y="5234083"/>
            <a:ext cx="92073" cy="536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4" idx="0"/>
          </p:cNvCxnSpPr>
          <p:nvPr/>
        </p:nvCxnSpPr>
        <p:spPr>
          <a:xfrm>
            <a:off x="8195351" y="5234083"/>
            <a:ext cx="284465" cy="222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3" idx="2"/>
          </p:cNvCxnSpPr>
          <p:nvPr/>
        </p:nvCxnSpPr>
        <p:spPr>
          <a:xfrm flipV="1">
            <a:off x="8482387" y="5198764"/>
            <a:ext cx="1" cy="248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1" idx="3"/>
          </p:cNvCxnSpPr>
          <p:nvPr/>
        </p:nvCxnSpPr>
        <p:spPr>
          <a:xfrm flipH="1" flipV="1">
            <a:off x="6919607" y="5434905"/>
            <a:ext cx="261025" cy="2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2" idx="3"/>
            <a:endCxn id="16" idx="1"/>
          </p:cNvCxnSpPr>
          <p:nvPr/>
        </p:nvCxnSpPr>
        <p:spPr>
          <a:xfrm flipV="1">
            <a:off x="7565415" y="5273574"/>
            <a:ext cx="192391" cy="17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8" idx="0"/>
          </p:cNvCxnSpPr>
          <p:nvPr/>
        </p:nvCxnSpPr>
        <p:spPr>
          <a:xfrm flipV="1">
            <a:off x="7423824" y="5676205"/>
            <a:ext cx="487064" cy="9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3"/>
          </p:cNvCxnSpPr>
          <p:nvPr/>
        </p:nvCxnSpPr>
        <p:spPr>
          <a:xfrm flipH="1">
            <a:off x="7258724" y="5761335"/>
            <a:ext cx="1651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28" idx="0"/>
          </p:cNvCxnSpPr>
          <p:nvPr/>
        </p:nvCxnSpPr>
        <p:spPr>
          <a:xfrm flipH="1">
            <a:off x="7910888" y="5587303"/>
            <a:ext cx="39310" cy="8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8" idx="0"/>
          </p:cNvCxnSpPr>
          <p:nvPr/>
        </p:nvCxnSpPr>
        <p:spPr>
          <a:xfrm>
            <a:off x="7910888" y="5676205"/>
            <a:ext cx="568927" cy="9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95849" y="4798515"/>
            <a:ext cx="9144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99538" y="4676676"/>
            <a:ext cx="757537" cy="444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07146" y="4990405"/>
            <a:ext cx="274937" cy="444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210491" y="4571306"/>
            <a:ext cx="384783" cy="227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6" idx="0"/>
          </p:cNvCxnSpPr>
          <p:nvPr/>
        </p:nvCxnSpPr>
        <p:spPr>
          <a:xfrm>
            <a:off x="7066332" y="4798515"/>
            <a:ext cx="883866" cy="1613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50197" y="4571305"/>
            <a:ext cx="387386" cy="388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3" idx="0"/>
          </p:cNvCxnSpPr>
          <p:nvPr/>
        </p:nvCxnSpPr>
        <p:spPr>
          <a:xfrm>
            <a:off x="7757806" y="4257576"/>
            <a:ext cx="724582" cy="313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07147" y="4362946"/>
            <a:ext cx="1210953" cy="143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874522" y="4362946"/>
            <a:ext cx="932625" cy="243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89862" y="4083052"/>
            <a:ext cx="569319" cy="349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59832" y="4065192"/>
            <a:ext cx="704851" cy="2690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endCxn id="59" idx="1"/>
          </p:cNvCxnSpPr>
          <p:nvPr/>
        </p:nvCxnSpPr>
        <p:spPr>
          <a:xfrm>
            <a:off x="5159181" y="4199733"/>
            <a:ext cx="70065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44614" y="2743200"/>
            <a:ext cx="0" cy="1285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2590800" y="4724400"/>
            <a:ext cx="1804075" cy="102423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2" name="Picture 81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51" y="2157213"/>
            <a:ext cx="806549" cy="806549"/>
          </a:xfrm>
          <a:prstGeom prst="rect">
            <a:avLst/>
          </a:prstGeom>
        </p:spPr>
      </p:pic>
      <p:sp>
        <p:nvSpPr>
          <p:cNvPr id="8195" name="TextBox 8194"/>
          <p:cNvSpPr txBox="1"/>
          <p:nvPr/>
        </p:nvSpPr>
        <p:spPr>
          <a:xfrm>
            <a:off x="6052223" y="2895600"/>
            <a:ext cx="209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Miners Collects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52898" y="3222674"/>
            <a:ext cx="279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Txn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Validated /Mined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52898" y="3528506"/>
            <a:ext cx="279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Recorded in Ledger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1491" y="4886383"/>
            <a:ext cx="209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Managed Funds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3576" y="5295141"/>
            <a:ext cx="209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Invoke Contracts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400" y="1886812"/>
            <a:ext cx="209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App Users pay gas/fees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80" y="2425698"/>
            <a:ext cx="1652600" cy="929133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DAPP Example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85" y="2587498"/>
            <a:ext cx="1652600" cy="92913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1652600" cy="929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4" y="1651497"/>
            <a:ext cx="611982" cy="6119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3870" y="3828921"/>
            <a:ext cx="244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Buyer Application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33431"/>
            <a:ext cx="1726236" cy="9705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385831"/>
            <a:ext cx="1726236" cy="9705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38231"/>
            <a:ext cx="1726236" cy="9705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16328" y="679433"/>
            <a:ext cx="244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Seller Application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94875" y="4028976"/>
            <a:ext cx="4724400" cy="2274688"/>
          </a:xfrm>
          <a:prstGeom prst="roundRect">
            <a:avLst/>
          </a:prstGeom>
          <a:ln w="381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71" y="4606624"/>
            <a:ext cx="384783" cy="6274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06" y="4959844"/>
            <a:ext cx="384783" cy="6274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02" y="5422204"/>
            <a:ext cx="384783" cy="6274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15" y="4257576"/>
            <a:ext cx="384783" cy="6274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32" y="5434904"/>
            <a:ext cx="384783" cy="62745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96" y="4362946"/>
            <a:ext cx="384783" cy="6274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24" y="5121175"/>
            <a:ext cx="384783" cy="62745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32" y="5133876"/>
            <a:ext cx="384783" cy="6274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96" y="4571305"/>
            <a:ext cx="384783" cy="6274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24" y="5456535"/>
            <a:ext cx="384783" cy="6274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21" y="4959843"/>
            <a:ext cx="384783" cy="6274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49" y="4506417"/>
            <a:ext cx="384783" cy="6274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41" y="5676205"/>
            <a:ext cx="384783" cy="6274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96" y="5676205"/>
            <a:ext cx="384783" cy="6274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5066913" y="4676676"/>
            <a:ext cx="547842" cy="243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1"/>
          </p:cNvCxnSpPr>
          <p:nvPr/>
        </p:nvCxnSpPr>
        <p:spPr>
          <a:xfrm>
            <a:off x="5050285" y="4920354"/>
            <a:ext cx="184536" cy="35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0" idx="1"/>
          </p:cNvCxnSpPr>
          <p:nvPr/>
        </p:nvCxnSpPr>
        <p:spPr>
          <a:xfrm flipV="1">
            <a:off x="5050285" y="5273573"/>
            <a:ext cx="184536" cy="49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0"/>
          </p:cNvCxnSpPr>
          <p:nvPr/>
        </p:nvCxnSpPr>
        <p:spPr>
          <a:xfrm flipH="1" flipV="1">
            <a:off x="4857893" y="5121175"/>
            <a:ext cx="1" cy="301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4" idx="1"/>
          </p:cNvCxnSpPr>
          <p:nvPr/>
        </p:nvCxnSpPr>
        <p:spPr>
          <a:xfrm>
            <a:off x="5142553" y="5748634"/>
            <a:ext cx="7172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49463" y="5273573"/>
            <a:ext cx="915220" cy="161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1"/>
          </p:cNvCxnSpPr>
          <p:nvPr/>
        </p:nvCxnSpPr>
        <p:spPr>
          <a:xfrm flipV="1">
            <a:off x="6244615" y="5434905"/>
            <a:ext cx="290209" cy="335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2" idx="1"/>
          </p:cNvCxnSpPr>
          <p:nvPr/>
        </p:nvCxnSpPr>
        <p:spPr>
          <a:xfrm>
            <a:off x="6244615" y="5770264"/>
            <a:ext cx="629326" cy="2196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58724" y="5989935"/>
            <a:ext cx="652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9" idx="1"/>
          </p:cNvCxnSpPr>
          <p:nvPr/>
        </p:nvCxnSpPr>
        <p:spPr>
          <a:xfrm flipV="1">
            <a:off x="8103279" y="5770265"/>
            <a:ext cx="184145" cy="219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8" idx="1"/>
          </p:cNvCxnSpPr>
          <p:nvPr/>
        </p:nvCxnSpPr>
        <p:spPr>
          <a:xfrm flipV="1">
            <a:off x="8195351" y="4885035"/>
            <a:ext cx="94645" cy="388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9" idx="1"/>
          </p:cNvCxnSpPr>
          <p:nvPr/>
        </p:nvCxnSpPr>
        <p:spPr>
          <a:xfrm>
            <a:off x="8195351" y="5234083"/>
            <a:ext cx="92073" cy="536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9" idx="0"/>
          </p:cNvCxnSpPr>
          <p:nvPr/>
        </p:nvCxnSpPr>
        <p:spPr>
          <a:xfrm>
            <a:off x="8195351" y="5234083"/>
            <a:ext cx="284465" cy="222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8" idx="2"/>
          </p:cNvCxnSpPr>
          <p:nvPr/>
        </p:nvCxnSpPr>
        <p:spPr>
          <a:xfrm flipV="1">
            <a:off x="8482387" y="5198764"/>
            <a:ext cx="1" cy="248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6" idx="3"/>
          </p:cNvCxnSpPr>
          <p:nvPr/>
        </p:nvCxnSpPr>
        <p:spPr>
          <a:xfrm flipH="1" flipV="1">
            <a:off x="6919607" y="5434905"/>
            <a:ext cx="261025" cy="2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3"/>
            <a:endCxn id="21" idx="1"/>
          </p:cNvCxnSpPr>
          <p:nvPr/>
        </p:nvCxnSpPr>
        <p:spPr>
          <a:xfrm flipV="1">
            <a:off x="7565415" y="5273574"/>
            <a:ext cx="192391" cy="17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3" idx="0"/>
          </p:cNvCxnSpPr>
          <p:nvPr/>
        </p:nvCxnSpPr>
        <p:spPr>
          <a:xfrm flipV="1">
            <a:off x="7423824" y="5676205"/>
            <a:ext cx="487064" cy="9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2" idx="3"/>
          </p:cNvCxnSpPr>
          <p:nvPr/>
        </p:nvCxnSpPr>
        <p:spPr>
          <a:xfrm flipH="1">
            <a:off x="7258724" y="5761335"/>
            <a:ext cx="1651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1" idx="2"/>
            <a:endCxn id="33" idx="0"/>
          </p:cNvCxnSpPr>
          <p:nvPr/>
        </p:nvCxnSpPr>
        <p:spPr>
          <a:xfrm flipH="1">
            <a:off x="7910888" y="5587303"/>
            <a:ext cx="39310" cy="8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0"/>
          </p:cNvCxnSpPr>
          <p:nvPr/>
        </p:nvCxnSpPr>
        <p:spPr>
          <a:xfrm>
            <a:off x="7910888" y="5676205"/>
            <a:ext cx="568927" cy="9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95849" y="4798515"/>
            <a:ext cx="9144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99538" y="4676676"/>
            <a:ext cx="757537" cy="444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07146" y="4990405"/>
            <a:ext cx="274937" cy="444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210491" y="4571306"/>
            <a:ext cx="384783" cy="227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1" idx="0"/>
          </p:cNvCxnSpPr>
          <p:nvPr/>
        </p:nvCxnSpPr>
        <p:spPr>
          <a:xfrm>
            <a:off x="7066332" y="4798515"/>
            <a:ext cx="883866" cy="1613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950197" y="4571305"/>
            <a:ext cx="387386" cy="388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8" idx="0"/>
          </p:cNvCxnSpPr>
          <p:nvPr/>
        </p:nvCxnSpPr>
        <p:spPr>
          <a:xfrm>
            <a:off x="7757806" y="4257576"/>
            <a:ext cx="724582" cy="313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807147" y="4362946"/>
            <a:ext cx="1210953" cy="143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874522" y="4362946"/>
            <a:ext cx="932625" cy="243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589862" y="4083052"/>
            <a:ext cx="569319" cy="349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9832" y="4065192"/>
            <a:ext cx="704851" cy="2690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>
            <a:off x="5159181" y="4199733"/>
            <a:ext cx="70065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89612" y="5215730"/>
            <a:ext cx="162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Bid()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8202" y="2169031"/>
            <a:ext cx="252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Event :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BidReceived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63064" y="3215132"/>
            <a:ext cx="237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Event :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WithdrawFunds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0" name="Elbow Connector 69"/>
          <p:cNvCxnSpPr/>
          <p:nvPr/>
        </p:nvCxnSpPr>
        <p:spPr>
          <a:xfrm rot="16200000" flipH="1">
            <a:off x="2302924" y="3512533"/>
            <a:ext cx="2097932" cy="241753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 flipV="1">
            <a:off x="3719623" y="2239521"/>
            <a:ext cx="3415178" cy="214799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 flipV="1">
            <a:off x="1827005" y="1538230"/>
            <a:ext cx="5052420" cy="88746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61012" y="1651497"/>
            <a:ext cx="252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Ship Good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9" name="Elbow Connector 78"/>
          <p:cNvCxnSpPr>
            <a:stCxn id="17" idx="3"/>
          </p:cNvCxnSpPr>
          <p:nvPr/>
        </p:nvCxnSpPr>
        <p:spPr>
          <a:xfrm>
            <a:off x="8584236" y="2023498"/>
            <a:ext cx="90543" cy="200547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47" y="666041"/>
            <a:ext cx="611982" cy="6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5" y="1525587"/>
            <a:ext cx="1952128" cy="1638300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DAPP Technology Stack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5" y="3886200"/>
            <a:ext cx="2514600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70" y="3751317"/>
            <a:ext cx="990599" cy="332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43" y="1759652"/>
            <a:ext cx="1046957" cy="10469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64" y="4643437"/>
            <a:ext cx="1524621" cy="1055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794122"/>
            <a:ext cx="914400" cy="1674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6" y="5151417"/>
            <a:ext cx="1009650" cy="498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76" y="4300537"/>
            <a:ext cx="990193" cy="6858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334000" y="1524000"/>
            <a:ext cx="0" cy="464820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86275" y="2425609"/>
            <a:ext cx="1508125" cy="73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25609"/>
            <a:ext cx="1676400" cy="6795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0400" y="34686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Serpent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Ethereum(ETH) : Value Token (Ethers ) </a:t>
            </a:r>
          </a:p>
          <a:p>
            <a:r>
              <a:rPr lang="en-US" dirty="0" smtClean="0"/>
              <a:t>Denominations 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Ethers , Gas &amp;  EVM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2840"/>
              </p:ext>
            </p:extLst>
          </p:nvPr>
        </p:nvGraphicFramePr>
        <p:xfrm>
          <a:off x="838200" y="2819400"/>
          <a:ext cx="603447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Worksheet" r:id="rId4" imgW="4857856" imgH="1533493" progId="Excel.Sheet.12">
                  <p:embed/>
                </p:oleObj>
              </mc:Choice>
              <mc:Fallback>
                <p:oleObj name="Worksheet" r:id="rId4" imgW="4857856" imgH="15334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19400"/>
                        <a:ext cx="603447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3929"/>
            <a:ext cx="2209800" cy="1405619"/>
          </a:xfrm>
        </p:spPr>
      </p:pic>
      <p:sp>
        <p:nvSpPr>
          <p:cNvPr id="5" name="TextBox 4"/>
          <p:cNvSpPr txBox="1"/>
          <p:nvPr/>
        </p:nvSpPr>
        <p:spPr>
          <a:xfrm>
            <a:off x="304800" y="1542602"/>
            <a:ext cx="7620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open source Peer-to-peer application network that supports  exchange of digital currency  know as </a:t>
            </a:r>
            <a:r>
              <a:rPr lang="en-US" dirty="0" err="1" smtClean="0"/>
              <a:t>Bitcoin</a:t>
            </a:r>
            <a:r>
              <a:rPr lang="en-US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does not represent any currency since its digital. It does not print any currency symbol like  $ , € etc.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was developed and lunched in 2009. The currency lives in </a:t>
            </a:r>
            <a:r>
              <a:rPr lang="en-US" dirty="0" err="1" smtClean="0"/>
              <a:t>Bitcoin</a:t>
            </a:r>
            <a:r>
              <a:rPr lang="en-US" dirty="0" smtClean="0"/>
              <a:t> network as bit and bytes as file system on the peers network.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Coin has the identity and owner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Owner can only spend the coin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no  central authority like Government who can control the </a:t>
            </a:r>
            <a:r>
              <a:rPr lang="en-US" dirty="0" err="1" smtClean="0"/>
              <a:t>Bitcoin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Bitcoin</a:t>
            </a:r>
            <a:r>
              <a:rPr lang="en-US" dirty="0" smtClean="0"/>
              <a:t> community who developed the </a:t>
            </a:r>
            <a:r>
              <a:rPr lang="en-US" dirty="0" err="1" smtClean="0"/>
              <a:t>Bitcoin</a:t>
            </a:r>
            <a:r>
              <a:rPr lang="en-US" dirty="0" smtClean="0"/>
              <a:t> are controlling </a:t>
            </a:r>
            <a:r>
              <a:rPr lang="en-US" dirty="0" err="1" smtClean="0"/>
              <a:t>Bitcoin</a:t>
            </a:r>
            <a:r>
              <a:rPr lang="en-US" dirty="0" smtClean="0"/>
              <a:t> but whatever the control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Algorithm and Mathematics define Protocols/Rules  How a bit coin gets  generated , use by the owner and how the transaction is being validated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1771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Bitcoin</a:t>
            </a:r>
            <a:r>
              <a:rPr lang="en-US" dirty="0" smtClean="0">
                <a:solidFill>
                  <a:schemeClr val="bg1"/>
                </a:solidFill>
              </a:rPr>
              <a:t> Evolution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Ether Creation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Contract Invocation – users pay ethers </a:t>
            </a:r>
          </a:p>
          <a:p>
            <a:r>
              <a:rPr lang="en-US" dirty="0" smtClean="0"/>
              <a:t>Incentive for miners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Ethers Supply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685" y="2438400"/>
            <a:ext cx="48239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Presale (2014) : 60 Million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0684" y="2959100"/>
            <a:ext cx="482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12 Million created to fund 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3385" y="3498334"/>
            <a:ext cx="69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5 Ethers created as reward for every block ; roughly 14 seconds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8785" y="4191000"/>
            <a:ext cx="69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Sometimes 2-3 Ethers for non-wining miners (Uncle Rewards)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11200"/>
            <a:ext cx="8229600" cy="5994400"/>
          </a:xfrm>
        </p:spPr>
        <p:txBody>
          <a:bodyPr>
            <a:normAutofit/>
          </a:bodyPr>
          <a:lstStyle/>
          <a:p>
            <a:r>
              <a:rPr lang="en-US" dirty="0" smtClean="0"/>
              <a:t>A software that can execute </a:t>
            </a:r>
            <a:r>
              <a:rPr lang="en-US" dirty="0"/>
              <a:t>E</a:t>
            </a:r>
            <a:r>
              <a:rPr lang="en-US" dirty="0" smtClean="0"/>
              <a:t>thereum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Follows the EVM specifications (Ethereum Protocol)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Runs as a process on a computer /server</a:t>
            </a:r>
          </a:p>
          <a:p>
            <a:pPr lvl="2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EVM implemented in multiple languages C++, Python , Java 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Javascripts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and Go. Go is widely used EVM language.</a:t>
            </a:r>
          </a:p>
          <a:p>
            <a:pPr lvl="2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585" y="2908300"/>
            <a:ext cx="6553200" cy="1981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6785" y="2921000"/>
            <a:ext cx="76200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EVM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13458" y="3416300"/>
            <a:ext cx="1775916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Area	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62885" y="3416300"/>
            <a:ext cx="1752600" cy="901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43600" y="3378200"/>
            <a:ext cx="1828800" cy="939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599"/>
          </a:xfrm>
        </p:spPr>
        <p:txBody>
          <a:bodyPr/>
          <a:lstStyle/>
          <a:p>
            <a:r>
              <a:rPr lang="en-US" dirty="0" smtClean="0"/>
              <a:t>User invoking the transaction pays for the execution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Gas is the unit in which EVM resources usage is measured.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2304181"/>
            <a:ext cx="1431348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33600"/>
            <a:ext cx="1219200" cy="1194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700" y="4114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Measures: KWH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383093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Measures: Gallons of water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Gas Calculations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35200"/>
            <a:ext cx="1981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752600"/>
            <a:ext cx="1524000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ADD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MUL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JMP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…….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1" y="2078037"/>
            <a:ext cx="919163" cy="9191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0" y="3213100"/>
            <a:ext cx="187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3200400"/>
            <a:ext cx="11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0" y="3771900"/>
            <a:ext cx="3357561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34000" y="3397766"/>
            <a:ext cx="0" cy="4122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691561" y="3213100"/>
            <a:ext cx="0" cy="577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3"/>
          </p:cNvCxnSpPr>
          <p:nvPr/>
        </p:nvCxnSpPr>
        <p:spPr>
          <a:xfrm>
            <a:off x="2286000" y="2616200"/>
            <a:ext cx="9906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24400" y="2641600"/>
            <a:ext cx="9144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572469" y="2626518"/>
            <a:ext cx="971331" cy="1508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00600" y="4165600"/>
            <a:ext cx="3890961" cy="55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 paid by originator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08100" y="5181600"/>
            <a:ext cx="25019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Type/Number of instructions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15000" y="5410200"/>
            <a:ext cx="2209800" cy="76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of storage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4" idx="1"/>
            <a:endCxn id="35" idx="0"/>
          </p:cNvCxnSpPr>
          <p:nvPr/>
        </p:nvCxnSpPr>
        <p:spPr>
          <a:xfrm flipH="1">
            <a:off x="2559050" y="4445000"/>
            <a:ext cx="2241550" cy="736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>
            <a:off x="6819900" y="47244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Content Placeholder 5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22" y="2222102"/>
            <a:ext cx="1385888" cy="823913"/>
          </a:xfrm>
        </p:spPr>
      </p:pic>
    </p:spTree>
    <p:extLst>
      <p:ext uri="{BB962C8B-B14F-4D97-AF65-F5344CB8AC3E}">
        <p14:creationId xmlns:p14="http://schemas.microsoft.com/office/powerpoint/2010/main" val="35052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gasUsed</a:t>
            </a:r>
            <a:r>
              <a:rPr lang="en-US" dirty="0" smtClean="0"/>
              <a:t> = Instructions Executed (Summed up gas)</a:t>
            </a:r>
          </a:p>
          <a:p>
            <a:r>
              <a:rPr lang="en-US" dirty="0" err="1" smtClean="0"/>
              <a:t>gasPrice</a:t>
            </a:r>
            <a:r>
              <a:rPr lang="en-US" dirty="0" smtClean="0"/>
              <a:t> = User Specified in the transaction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Miners decides the minimal acceptable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Transaction Fee = </a:t>
            </a:r>
            <a:r>
              <a:rPr lang="en-US" dirty="0" err="1" smtClean="0"/>
              <a:t>gasUsed</a:t>
            </a:r>
            <a:r>
              <a:rPr lang="en-US" dirty="0" smtClean="0"/>
              <a:t>*</a:t>
            </a:r>
            <a:r>
              <a:rPr lang="en-US" dirty="0" err="1" smtClean="0"/>
              <a:t>gasPrice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Fee Calculation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Transaction Fee </a:t>
            </a:r>
            <a:r>
              <a:rPr lang="en-US" dirty="0" err="1" smtClean="0">
                <a:solidFill>
                  <a:schemeClr val="bg1"/>
                </a:solidFill>
              </a:rPr>
              <a:t>Paramers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976868"/>
            <a:ext cx="54102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4655" y="1002268"/>
            <a:ext cx="18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3084" y="1384300"/>
            <a:ext cx="18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5784" y="1575832"/>
            <a:ext cx="18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171700"/>
            <a:ext cx="1752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Gas</a:t>
            </a:r>
          </a:p>
          <a:p>
            <a:pPr algn="ctr"/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2171700"/>
            <a:ext cx="1752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 Price</a:t>
            </a:r>
          </a:p>
          <a:p>
            <a:pPr algn="ctr"/>
            <a:r>
              <a:rPr lang="en-US" dirty="0" smtClean="0"/>
              <a:t>(µ Ethers)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02100" y="4495799"/>
            <a:ext cx="481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 unit gas price that originator willing to pay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495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Max unit of gas originator will spend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Fee Calculation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4655" y="687864"/>
            <a:ext cx="54102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4910" y="713264"/>
            <a:ext cx="18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3339" y="1095296"/>
            <a:ext cx="18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6039" y="1286828"/>
            <a:ext cx="18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1855" y="1882696"/>
            <a:ext cx="1752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Gas</a:t>
            </a:r>
          </a:p>
          <a:p>
            <a:pPr algn="ctr"/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70255" y="1882696"/>
            <a:ext cx="1752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 Price</a:t>
            </a:r>
          </a:p>
          <a:p>
            <a:pPr algn="ctr"/>
            <a:r>
              <a:rPr lang="en-US" dirty="0" smtClean="0"/>
              <a:t>(µ Ethers)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1370" y="3505200"/>
            <a:ext cx="210403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Escrow:</a:t>
            </a:r>
          </a:p>
          <a:p>
            <a:pPr algn="ctr"/>
            <a:r>
              <a:rPr lang="en-US" dirty="0" err="1" smtClean="0"/>
              <a:t>StartGas</a:t>
            </a:r>
            <a:r>
              <a:rPr lang="en-US" dirty="0" smtClean="0"/>
              <a:t>*</a:t>
            </a:r>
            <a:r>
              <a:rPr lang="en-US" dirty="0" err="1" smtClean="0"/>
              <a:t>gasPrice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55" y="5562600"/>
            <a:ext cx="1371600" cy="9477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1000" y="4876800"/>
            <a:ext cx="2743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 Paid: </a:t>
            </a:r>
          </a:p>
          <a:p>
            <a:pPr algn="ctr"/>
            <a:r>
              <a:rPr lang="en-US" dirty="0" err="1" smtClean="0"/>
              <a:t>gasUsed</a:t>
            </a:r>
            <a:r>
              <a:rPr lang="en-US" dirty="0" smtClean="0"/>
              <a:t>*</a:t>
            </a:r>
            <a:r>
              <a:rPr lang="en-US" dirty="0" err="1" smtClean="0"/>
              <a:t>gasPrice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5867400"/>
            <a:ext cx="27432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: 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startGas</a:t>
            </a:r>
            <a:r>
              <a:rPr lang="en-US" dirty="0" smtClean="0">
                <a:sym typeface="Wingdings" pitchFamily="2" charset="2"/>
              </a:rPr>
              <a:t> – </a:t>
            </a:r>
            <a:r>
              <a:rPr lang="en-US" dirty="0" err="1" smtClean="0">
                <a:sym typeface="Wingdings" pitchFamily="2" charset="2"/>
              </a:rPr>
              <a:t>gasUsed</a:t>
            </a:r>
            <a:r>
              <a:rPr lang="en-US" dirty="0" smtClean="0">
                <a:sym typeface="Wingdings" pitchFamily="2" charset="2"/>
              </a:rPr>
              <a:t>)*</a:t>
            </a:r>
            <a:r>
              <a:rPr lang="en-US" dirty="0" err="1" smtClean="0">
                <a:sym typeface="Wingdings" pitchFamily="2" charset="2"/>
              </a:rPr>
              <a:t>gasPrice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56055" y="4851400"/>
            <a:ext cx="2940145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 Paid :</a:t>
            </a:r>
          </a:p>
          <a:p>
            <a:pPr algn="ctr"/>
            <a:r>
              <a:rPr lang="en-US" dirty="0" err="1" smtClean="0"/>
              <a:t>startGas</a:t>
            </a:r>
            <a:r>
              <a:rPr lang="en-US" dirty="0" smtClean="0"/>
              <a:t>*</a:t>
            </a:r>
            <a:r>
              <a:rPr lang="en-US" dirty="0" err="1" smtClean="0"/>
              <a:t>gasPrice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56055" y="5867400"/>
            <a:ext cx="2940145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of gas Exception No changes made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3879755" y="3202464"/>
            <a:ext cx="0" cy="3027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79755" y="4343400"/>
            <a:ext cx="0" cy="134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Ethereum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39624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Live Network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" y="2895600"/>
            <a:ext cx="3962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Test-Net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4686300"/>
            <a:ext cx="39624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Private Network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1850" y="1270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Network Id = 1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902803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Network Id = 2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Morden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Retired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3315493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Network Id = 3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Ropsten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Current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383854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KOVAN   RINKEBY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1550" y="4843790"/>
            <a:ext cx="421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Network Id = Assigned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2120042" cy="11919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Interactions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44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Wallet Mist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514600"/>
            <a:ext cx="2209800" cy="1351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352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DAPP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279400"/>
            <a:ext cx="3124200" cy="34427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48400" y="546100"/>
            <a:ext cx="20574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Network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48400" y="1480582"/>
            <a:ext cx="2057400" cy="67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Net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9200" y="2466347"/>
            <a:ext cx="2057400" cy="6731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Network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2348642" y="1357971"/>
            <a:ext cx="3442558" cy="136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 flipV="1">
            <a:off x="2362201" y="2000766"/>
            <a:ext cx="3352799" cy="1189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81600"/>
            <a:ext cx="189745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168900"/>
            <a:ext cx="1295400" cy="12954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029200" y="5816600"/>
            <a:ext cx="127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>
            <a:off x="7277100" y="3722132"/>
            <a:ext cx="50800" cy="1459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</a:t>
            </a:r>
          </a:p>
          <a:p>
            <a:r>
              <a:rPr lang="en-US" dirty="0" smtClean="0"/>
              <a:t>As a distributed database</a:t>
            </a:r>
          </a:p>
          <a:p>
            <a:r>
              <a:rPr lang="en-US" dirty="0" smtClean="0"/>
              <a:t>Consortium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Private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3505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Industry Verticals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3300" y="34925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Permissioned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4191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Internal transactions and contracts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52" y="5029200"/>
            <a:ext cx="1892948" cy="16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36744" cy="2674257"/>
          </a:xfrm>
        </p:spPr>
      </p:pic>
      <p:sp>
        <p:nvSpPr>
          <p:cNvPr id="5" name="TextBox 4"/>
          <p:cNvSpPr txBox="1"/>
          <p:nvPr/>
        </p:nvSpPr>
        <p:spPr>
          <a:xfrm>
            <a:off x="152400" y="327539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Bitcoin</a:t>
            </a:r>
            <a:r>
              <a:rPr lang="en-US" dirty="0" smtClean="0"/>
              <a:t> network is public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644723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Anyone can create a pair of public and private key pain and participate in the </a:t>
            </a:r>
            <a:r>
              <a:rPr lang="en-US" dirty="0" err="1" smtClean="0"/>
              <a:t>blockchain</a:t>
            </a:r>
            <a:r>
              <a:rPr lang="en-US" dirty="0" smtClean="0"/>
              <a:t> transaction.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84507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is identified by its Public Key(Address)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60399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Private Key is kept by the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973326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network is very much transparent and how it works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400" y="3275391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 Ledger: all </a:t>
            </a:r>
            <a:r>
              <a:rPr lang="en-US" dirty="0"/>
              <a:t> 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ransactions are  visible </a:t>
            </a:r>
            <a:r>
              <a:rPr lang="en-US" dirty="0"/>
              <a:t> </a:t>
            </a:r>
            <a:r>
              <a:rPr lang="en-US" dirty="0" smtClean="0"/>
              <a:t>to everyone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89400" y="3921740"/>
            <a:ext cx="493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transactions are inherently  secure because the user is not passing any personal information in the transaction such as PIN , Credit Card etc.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29315" y="4798903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Transfer/Send of any coin is required a little  fee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86" y="7257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Bitcoin</a:t>
            </a:r>
            <a:r>
              <a:rPr lang="en-US" dirty="0" smtClean="0">
                <a:solidFill>
                  <a:schemeClr val="bg1"/>
                </a:solidFill>
              </a:rPr>
              <a:t> Evolution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8344" y="5435721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Miner who rewarded  with that fee for the validation of 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 ( or </a:t>
            </a:r>
            <a:r>
              <a:rPr lang="en-US" dirty="0" err="1" smtClean="0"/>
              <a:t>webapps</a:t>
            </a:r>
            <a:r>
              <a:rPr lang="en-US" dirty="0" smtClean="0"/>
              <a:t>) that show information on.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700"/>
            <a:ext cx="300137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Blockchain Explorer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Transactions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667000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Blocks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2667000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Accounts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8" y="3657600"/>
            <a:ext cx="2844362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93" y="3657600"/>
            <a:ext cx="1885896" cy="7937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96485" y="4648200"/>
            <a:ext cx="2376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https://etherchain.org/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199" y="4694535"/>
            <a:ext cx="2872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hlinkClick r:id="rId5"/>
              </a:rPr>
              <a:t>https://live.ether.camp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fontAlgn="ctr"/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5808" y="472696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hlinkClick r:id="rId6"/>
              </a:rPr>
              <a:t>https://etherscan.io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fontAlgn="ctr"/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51" y="3806994"/>
            <a:ext cx="1600200" cy="7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43200" y="2209800"/>
            <a:ext cx="24384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43600" y="457200"/>
            <a:ext cx="24384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83975" y="4101919"/>
            <a:ext cx="24384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274610" y="4006185"/>
            <a:ext cx="838200" cy="914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4241610" y="5334000"/>
            <a:ext cx="990600" cy="91440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930" y="1188207"/>
            <a:ext cx="12954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Wallet Or DAAP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5181600" y="1447799"/>
            <a:ext cx="2438400" cy="112886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6" idx="0"/>
          </p:cNvCxnSpPr>
          <p:nvPr/>
        </p:nvCxnSpPr>
        <p:spPr>
          <a:xfrm>
            <a:off x="5181600" y="3035119"/>
            <a:ext cx="2021575" cy="1066800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693710" y="3244185"/>
            <a:ext cx="0" cy="7620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60710" y="3200400"/>
            <a:ext cx="76200" cy="21336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4" idx="1"/>
          </p:cNvCxnSpPr>
          <p:nvPr/>
        </p:nvCxnSpPr>
        <p:spPr>
          <a:xfrm>
            <a:off x="1447800" y="1957315"/>
            <a:ext cx="1295400" cy="747785"/>
          </a:xfrm>
          <a:prstGeom prst="bentConnector3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p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349319"/>
            <a:ext cx="685800" cy="7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p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96719"/>
            <a:ext cx="685800" cy="7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Hp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55" y="4241438"/>
            <a:ext cx="685800" cy="7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/>
          <p:cNvSpPr txBox="1"/>
          <p:nvPr/>
        </p:nvSpPr>
        <p:spPr>
          <a:xfrm>
            <a:off x="6480980" y="2025134"/>
            <a:ext cx="23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1.Receives Blocks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13277" y="3456021"/>
            <a:ext cx="23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3.Send  Blocks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34167" y="6400800"/>
            <a:ext cx="23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7.Mining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0930" y="2482334"/>
            <a:ext cx="182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Transactions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73990" y="1216219"/>
            <a:ext cx="23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Execute Contracts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73990" y="767833"/>
            <a:ext cx="23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.Deploy Contracts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4815" y="5009865"/>
            <a:ext cx="23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2.Validate Blocks</a:t>
            </a:r>
            <a:endParaRPr lang="en-US" dirty="0"/>
          </a:p>
        </p:txBody>
      </p:sp>
      <p:sp>
        <p:nvSpPr>
          <p:cNvPr id="1028" name="Rectangle 1027"/>
          <p:cNvSpPr/>
          <p:nvPr/>
        </p:nvSpPr>
        <p:spPr>
          <a:xfrm>
            <a:off x="160930" y="152400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Ethereum Client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1" name="Rounded Rectangle 1030"/>
          <p:cNvSpPr/>
          <p:nvPr/>
        </p:nvSpPr>
        <p:spPr>
          <a:xfrm>
            <a:off x="201589" y="5543885"/>
            <a:ext cx="2209800" cy="1041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4" y="5707180"/>
            <a:ext cx="2000250" cy="542925"/>
          </a:xfrm>
          <a:prstGeom prst="rect">
            <a:avLst/>
          </a:prstGeom>
        </p:spPr>
      </p:pic>
      <p:cxnSp>
        <p:nvCxnSpPr>
          <p:cNvPr id="1035" name="Elbow Connector 1034"/>
          <p:cNvCxnSpPr/>
          <p:nvPr/>
        </p:nvCxnSpPr>
        <p:spPr>
          <a:xfrm rot="5400000">
            <a:off x="896817" y="3377918"/>
            <a:ext cx="2343487" cy="1988450"/>
          </a:xfrm>
          <a:prstGeom prst="bentConnector3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7379" y="4940488"/>
            <a:ext cx="23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Explore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00399" y="2799690"/>
            <a:ext cx="1981201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:\Users\Hp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66" y="2939098"/>
            <a:ext cx="521870" cy="61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711553" y="2288412"/>
            <a:ext cx="1066800" cy="120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C:\Users\Hp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053" y="2533702"/>
            <a:ext cx="685800" cy="7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8006117" y="2644193"/>
            <a:ext cx="1066800" cy="120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C:\Users\Hp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53" y="2844928"/>
            <a:ext cx="685800" cy="7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7539250" y="2903548"/>
            <a:ext cx="1066800" cy="120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 descr="C:\Users\Hp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750" y="3072837"/>
            <a:ext cx="685800" cy="7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86400" y="267748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DEV P2P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8935" y="2010482"/>
            <a:ext cx="260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[Port No:30303]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01" y="4071569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" y="2830014"/>
            <a:ext cx="1272190" cy="92041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6" name="Straight Connector 55"/>
          <p:cNvCxnSpPr>
            <a:stCxn id="6" idx="3"/>
          </p:cNvCxnSpPr>
          <p:nvPr/>
        </p:nvCxnSpPr>
        <p:spPr>
          <a:xfrm>
            <a:off x="5181600" y="3294990"/>
            <a:ext cx="23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" y="4477592"/>
            <a:ext cx="156135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3067334" y="3790290"/>
            <a:ext cx="838200" cy="4788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WEB3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Elbow Connector 61"/>
          <p:cNvCxnSpPr>
            <a:stCxn id="2050" idx="3"/>
            <a:endCxn id="57" idx="2"/>
          </p:cNvCxnSpPr>
          <p:nvPr/>
        </p:nvCxnSpPr>
        <p:spPr>
          <a:xfrm flipV="1">
            <a:off x="1617421" y="4269149"/>
            <a:ext cx="1869013" cy="741843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513561" y="2650390"/>
            <a:ext cx="1447800" cy="38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JSON-RPC</a:t>
            </a:r>
            <a:endParaRPr lang="en-US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1551632" y="3361951"/>
            <a:ext cx="1447800" cy="38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IPC-RPC</a:t>
            </a:r>
            <a:endParaRPr lang="en-US" b="1" dirty="0"/>
          </a:p>
        </p:txBody>
      </p:sp>
      <p:cxnSp>
        <p:nvCxnSpPr>
          <p:cNvPr id="2059" name="Straight Connector 2058"/>
          <p:cNvCxnSpPr/>
          <p:nvPr/>
        </p:nvCxnSpPr>
        <p:spPr>
          <a:xfrm>
            <a:off x="1391608" y="3189020"/>
            <a:ext cx="18087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76633" y="1295400"/>
            <a:ext cx="22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99432" y="5776362"/>
            <a:ext cx="22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Put/Get/Delete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32414" y="5407030"/>
            <a:ext cx="275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Fast Key-Value Storage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9600" y="1644092"/>
            <a:ext cx="35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http://localhost:8545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63" name="Straight Connector 2062"/>
          <p:cNvCxnSpPr>
            <a:stCxn id="6" idx="2"/>
          </p:cNvCxnSpPr>
          <p:nvPr/>
        </p:nvCxnSpPr>
        <p:spPr>
          <a:xfrm flipH="1">
            <a:off x="4190999" y="3790290"/>
            <a:ext cx="1" cy="4788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/>
          <p:cNvSpPr/>
          <p:nvPr/>
        </p:nvSpPr>
        <p:spPr>
          <a:xfrm>
            <a:off x="0" y="0"/>
            <a:ext cx="387573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Working for client</a:t>
            </a:r>
            <a:endParaRPr lang="en-US" sz="2800" b="1" dirty="0"/>
          </a:p>
        </p:txBody>
      </p:sp>
      <p:sp>
        <p:nvSpPr>
          <p:cNvPr id="2066" name="TextBox 2065"/>
          <p:cNvSpPr txBox="1"/>
          <p:nvPr/>
        </p:nvSpPr>
        <p:spPr>
          <a:xfrm>
            <a:off x="30681" y="5730195"/>
            <a:ext cx="265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&gt; JS API Console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45" y="76200"/>
            <a:ext cx="2496403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  Ethereum Client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Objectives :</a:t>
            </a:r>
            <a:endParaRPr lang="en-US" sz="2400" b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508948" y="2286000"/>
            <a:ext cx="7492052" cy="3810000"/>
          </a:xfrm>
        </p:spPr>
        <p:txBody>
          <a:bodyPr/>
          <a:lstStyle/>
          <a:p>
            <a:r>
              <a:rPr lang="en-US" dirty="0" smtClean="0"/>
              <a:t>Installation </a:t>
            </a:r>
          </a:p>
          <a:p>
            <a:r>
              <a:rPr lang="en-US" dirty="0" smtClean="0"/>
              <a:t>Commands</a:t>
            </a:r>
          </a:p>
          <a:p>
            <a:r>
              <a:rPr lang="en-US" dirty="0" smtClean="0"/>
              <a:t>Option overview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</a:rPr>
              <a:t>Geth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 Version 1.6.5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824" y="914400"/>
            <a:ext cx="631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GoLang</a:t>
            </a:r>
            <a:r>
              <a:rPr lang="en-US" sz="4000" b="1" dirty="0" smtClean="0"/>
              <a:t> Ethereum Client: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99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Installation Ethereum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676401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Windows :</a:t>
            </a:r>
          </a:p>
          <a:p>
            <a:pPr marL="0" indent="0">
              <a:buNone/>
            </a:pPr>
            <a:r>
              <a:rPr lang="en-US" dirty="0" err="1" smtClean="0"/>
              <a:t>Geth</a:t>
            </a:r>
            <a:r>
              <a:rPr lang="en-US" dirty="0" smtClean="0"/>
              <a:t> Binaries: %APPDATA%\Mist\Binaries\</a:t>
            </a:r>
            <a:r>
              <a:rPr lang="en-US" dirty="0" err="1" smtClean="0"/>
              <a:t>geth</a:t>
            </a:r>
            <a:endParaRPr lang="en-US" dirty="0" smtClean="0"/>
          </a:p>
          <a:p>
            <a:r>
              <a:rPr lang="en-US" dirty="0" smtClean="0"/>
              <a:t>Windows:</a:t>
            </a:r>
          </a:p>
          <a:p>
            <a:pPr marL="0" indent="0">
              <a:buNone/>
            </a:pPr>
            <a:r>
              <a:rPr lang="en-US" dirty="0" smtClean="0"/>
              <a:t>%APPDATA%\Roaming\</a:t>
            </a:r>
            <a:r>
              <a:rPr lang="en-US" dirty="0" err="1" smtClean="0"/>
              <a:t>Ethereum</a:t>
            </a:r>
            <a:r>
              <a:rPr lang="en-US" dirty="0" smtClean="0"/>
              <a:t> Wallet\ binaries\</a:t>
            </a:r>
            <a:r>
              <a:rPr lang="en-US" dirty="0" err="1" smtClean="0"/>
              <a:t>geth</a:t>
            </a:r>
            <a:endParaRPr lang="en-US" dirty="0" smtClean="0"/>
          </a:p>
          <a:p>
            <a:r>
              <a:rPr lang="en-US" dirty="0" smtClean="0"/>
              <a:t>Run PS command as 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ps</a:t>
            </a:r>
            <a:r>
              <a:rPr lang="en-US" dirty="0"/>
              <a:t> </a:t>
            </a:r>
            <a:r>
              <a:rPr lang="en-US" dirty="0" smtClean="0"/>
              <a:t>–e |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geth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geth</a:t>
            </a:r>
            <a:r>
              <a:rPr lang="en-US" dirty="0" smtClean="0"/>
              <a:t> to PATH to execute anywhere.</a:t>
            </a:r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67" y="1676401"/>
            <a:ext cx="258445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1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876800" y="1139191"/>
            <a:ext cx="3810000" cy="51130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14950" y="1527242"/>
            <a:ext cx="838200" cy="6042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80947" y="5234940"/>
            <a:ext cx="3414784" cy="502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Replicated Ledger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080947" y="4472940"/>
            <a:ext cx="3414784" cy="502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Consensus Algorithm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80947" y="2378009"/>
            <a:ext cx="3414784" cy="502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Layer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080947" y="3024913"/>
            <a:ext cx="3414784" cy="582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044554" y="3770080"/>
            <a:ext cx="3451177" cy="502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Cryptographic Protocols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23412" y="1533581"/>
            <a:ext cx="838200" cy="631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24" y="1527242"/>
            <a:ext cx="838200" cy="6042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12194" y="3986397"/>
            <a:ext cx="1378991" cy="7731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676400" y="2742346"/>
            <a:ext cx="2438399" cy="7944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28600" y="1575092"/>
            <a:ext cx="1447800" cy="8650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691184" y="1575093"/>
            <a:ext cx="2423615" cy="8650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Web,Mobile,HTML,CSS,Node.js, Angular </a:t>
            </a:r>
            <a:r>
              <a:rPr lang="en-US" dirty="0" err="1" smtClean="0"/>
              <a:t>Js</a:t>
            </a:r>
            <a:r>
              <a:rPr lang="en-US" dirty="0" smtClean="0"/>
              <a:t>, Client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93997" y="2762819"/>
            <a:ext cx="1397188" cy="7944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Chain Code(Smart Contract)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4191000" y="1614530"/>
            <a:ext cx="609600" cy="381318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691186" y="3962684"/>
            <a:ext cx="2423614" cy="7944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Blocks , Mines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48588" y="5099827"/>
            <a:ext cx="1378991" cy="7731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Fabric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727580" y="5076114"/>
            <a:ext cx="2423614" cy="7944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Contribute to Ethereum Community</a:t>
            </a:r>
            <a:endParaRPr lang="en-US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31845"/>
            <a:ext cx="2667000" cy="42535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Blockchain Roles</a:t>
            </a:r>
            <a:endParaRPr lang="en-US" sz="2800" dirty="0"/>
          </a:p>
        </p:txBody>
      </p:sp>
      <p:sp>
        <p:nvSpPr>
          <p:cNvPr id="43" name="Up Arrow 42"/>
          <p:cNvSpPr/>
          <p:nvPr/>
        </p:nvSpPr>
        <p:spPr>
          <a:xfrm>
            <a:off x="5600700" y="2131496"/>
            <a:ext cx="266700" cy="246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 flipH="1">
            <a:off x="6770142" y="2157768"/>
            <a:ext cx="240258" cy="1863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 flipH="1">
            <a:off x="7936457" y="2155009"/>
            <a:ext cx="240258" cy="1863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16" y="533400"/>
            <a:ext cx="8305800" cy="488950"/>
          </a:xfrm>
        </p:spPr>
        <p:txBody>
          <a:bodyPr/>
          <a:lstStyle/>
          <a:p>
            <a:r>
              <a:rPr lang="en-US" dirty="0" err="1" smtClean="0"/>
              <a:t>Geth</a:t>
            </a:r>
            <a:r>
              <a:rPr lang="en-US" dirty="0" smtClean="0"/>
              <a:t> CLI  - Setting Up RPC for </a:t>
            </a:r>
            <a:r>
              <a:rPr lang="en-US" dirty="0" err="1" smtClean="0"/>
              <a:t>geth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16" y="1686151"/>
            <a:ext cx="8153400" cy="3611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Geth</a:t>
            </a:r>
            <a:r>
              <a:rPr lang="en-US" dirty="0" smtClean="0"/>
              <a:t> [Options] command [Options]  [</a:t>
            </a:r>
            <a:r>
              <a:rPr lang="en-US" dirty="0" err="1" smtClean="0"/>
              <a:t>args</a:t>
            </a:r>
            <a:r>
              <a:rPr lang="en-US" dirty="0" smtClean="0"/>
              <a:t>…]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16" y="990600"/>
            <a:ext cx="8305800" cy="8382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Objective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the IPC for </a:t>
            </a:r>
            <a:r>
              <a:rPr lang="en-US" dirty="0" err="1" smtClean="0"/>
              <a:t>geth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 the RPC for JSON &amp; Web Socket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438400"/>
            <a:ext cx="2438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9400" y="2418200"/>
            <a:ext cx="22860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2438400"/>
            <a:ext cx="2514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&amp; Console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3316" y="3200400"/>
            <a:ext cx="8458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3316" y="3200400"/>
            <a:ext cx="0" cy="304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91516" y="3200400"/>
            <a:ext cx="0" cy="304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5" y="3657600"/>
            <a:ext cx="1272190" cy="92041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5" y="5027889"/>
            <a:ext cx="127219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3385" y="4658557"/>
            <a:ext cx="12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385" y="6248400"/>
            <a:ext cx="204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&gt;JS API Console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38600" y="4038600"/>
            <a:ext cx="2438400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C:\Users\Hp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7" y="4394169"/>
            <a:ext cx="521870" cy="61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057400" y="4038600"/>
            <a:ext cx="0" cy="1752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15575" y="4038600"/>
            <a:ext cx="5418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15575" y="5791200"/>
            <a:ext cx="5418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57400" y="4686300"/>
            <a:ext cx="1981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781800" y="4038600"/>
            <a:ext cx="2109716" cy="129540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Admin,eth,web3,personal,net,miner,debug,shh,txpool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80016" y="5606534"/>
            <a:ext cx="6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ipcdisable</a:t>
            </a:r>
            <a:r>
              <a:rPr lang="en-US" dirty="0" smtClean="0"/>
              <a:t> enabled by default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67084" y="6107110"/>
            <a:ext cx="6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ipcvalue</a:t>
            </a:r>
            <a:r>
              <a:rPr lang="en-US" dirty="0" smtClean="0"/>
              <a:t> all enabled by default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98159" y="6476442"/>
            <a:ext cx="6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ipcpath</a:t>
            </a:r>
            <a:r>
              <a:rPr lang="en-US" dirty="0" smtClean="0"/>
              <a:t> “</a:t>
            </a:r>
            <a:r>
              <a:rPr lang="en-US" dirty="0" err="1" smtClean="0"/>
              <a:t>geth.ipc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4829" y="3472098"/>
            <a:ext cx="21698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IPC-RPC by Default</a:t>
            </a:r>
            <a:endParaRPr lang="en-US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0" y="31845"/>
            <a:ext cx="3733800" cy="42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Ethereum Command IPC-RPC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2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3385" y="2133600"/>
            <a:ext cx="2438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1382" y="2133600"/>
            <a:ext cx="2514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&amp; Console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5" y="3657600"/>
            <a:ext cx="1272190" cy="92041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5" y="5027889"/>
            <a:ext cx="127219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3385" y="4658557"/>
            <a:ext cx="12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385" y="6248400"/>
            <a:ext cx="204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&gt;JS API Console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77000" y="4010857"/>
            <a:ext cx="2438400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C:\Users\Hp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30" y="4303520"/>
            <a:ext cx="521870" cy="61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2057400" y="4038600"/>
            <a:ext cx="0" cy="1752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15575" y="4038600"/>
            <a:ext cx="5418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15575" y="5791200"/>
            <a:ext cx="5418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3" idx="1"/>
          </p:cNvCxnSpPr>
          <p:nvPr/>
        </p:nvCxnSpPr>
        <p:spPr>
          <a:xfrm flipV="1">
            <a:off x="2057400" y="4658557"/>
            <a:ext cx="2062843" cy="2774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42456" y="4038600"/>
            <a:ext cx="160745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JSON-RPC 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226951" y="2133600"/>
            <a:ext cx="22860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Misc.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43" y="3872744"/>
            <a:ext cx="1346009" cy="157162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3" idx="3"/>
            <a:endCxn id="12" idx="1"/>
          </p:cNvCxnSpPr>
          <p:nvPr/>
        </p:nvCxnSpPr>
        <p:spPr>
          <a:xfrm>
            <a:off x="5466252" y="4658557"/>
            <a:ext cx="10107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9713" y="4961448"/>
            <a:ext cx="160745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WS-RPC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36657" y="560049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th,web3,net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43385" y="2819400"/>
            <a:ext cx="82586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3385" y="28194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502065" y="28194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2363" y="1295400"/>
            <a:ext cx="8230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Geth</a:t>
            </a:r>
            <a:r>
              <a:rPr lang="en-US" sz="3200" dirty="0" smtClean="0"/>
              <a:t> [Options] command [Options]  [</a:t>
            </a:r>
            <a:r>
              <a:rPr lang="en-US" sz="3200" dirty="0" err="1" smtClean="0"/>
              <a:t>args</a:t>
            </a:r>
            <a:r>
              <a:rPr lang="en-US" sz="3200" dirty="0" smtClean="0"/>
              <a:t>…]</a:t>
            </a:r>
            <a:endParaRPr lang="en-US" sz="3200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0" y="31845"/>
            <a:ext cx="3733800" cy="42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Ethereum Command JSON-RPC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0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36744" cy="2674257"/>
          </a:xfrm>
        </p:spPr>
      </p:pic>
      <p:sp>
        <p:nvSpPr>
          <p:cNvPr id="10" name="TextBox 9"/>
          <p:cNvSpPr txBox="1"/>
          <p:nvPr/>
        </p:nvSpPr>
        <p:spPr>
          <a:xfrm>
            <a:off x="4089400" y="3124201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SATOSHI NAKAMOTO was designed and conceptualized the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89400" y="3770550"/>
            <a:ext cx="493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one knows Satoshi is real person or a group of people , this is a mystery  till date.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9400" y="4382527"/>
            <a:ext cx="393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2008 Satoshi Published a yellow paper “Peer to Peer Electronic Cash System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86" y="7257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Bitcoin</a:t>
            </a:r>
            <a:r>
              <a:rPr lang="en-US" dirty="0" smtClean="0">
                <a:solidFill>
                  <a:schemeClr val="bg1"/>
                </a:solidFill>
              </a:rPr>
              <a:t> Evolution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6573" y="5294971"/>
            <a:ext cx="393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Satoshi  used the term block chain in his paper , since that day block chain was coined.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3124201"/>
            <a:ext cx="3912044" cy="37337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36573" y="6125029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Bitcoin</a:t>
            </a:r>
            <a:r>
              <a:rPr lang="en-US" dirty="0" smtClean="0"/>
              <a:t> is the first </a:t>
            </a:r>
            <a:r>
              <a:rPr lang="en-US" dirty="0" err="1" smtClean="0"/>
              <a:t>blockchain</a:t>
            </a:r>
            <a:r>
              <a:rPr lang="en-US" dirty="0" smtClean="0"/>
              <a:t> application in the world.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880" y="6448194"/>
            <a:ext cx="3890050" cy="44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Wanted: SATOSHI NAKAMOTO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9223" y="1752600"/>
            <a:ext cx="2438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57220" y="1752600"/>
            <a:ext cx="2514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&amp; Console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62789" y="1752600"/>
            <a:ext cx="22860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Misc.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3385" y="2819400"/>
            <a:ext cx="82586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3385" y="28194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2065" y="28194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9227" y="840874"/>
            <a:ext cx="8230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Geth</a:t>
            </a:r>
            <a:r>
              <a:rPr lang="en-US" sz="3200" dirty="0" smtClean="0"/>
              <a:t> [Options] command [Options]  [</a:t>
            </a:r>
            <a:r>
              <a:rPr lang="en-US" sz="3200" dirty="0" err="1" smtClean="0"/>
              <a:t>args</a:t>
            </a:r>
            <a:r>
              <a:rPr lang="en-US" sz="3200" dirty="0" smtClean="0"/>
              <a:t>…]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326977" y="3788229"/>
            <a:ext cx="8175088" cy="274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385" y="3200400"/>
            <a:ext cx="2877997" cy="5878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JSON-RPC [HTTP 8545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4114800"/>
            <a:ext cx="24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rpc</a:t>
            </a:r>
            <a:r>
              <a:rPr lang="en-US" dirty="0" smtClean="0"/>
              <a:t>  Enable JSON-RPC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976" y="4627602"/>
            <a:ext cx="3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rpcapi</a:t>
            </a:r>
            <a:r>
              <a:rPr lang="en-US" dirty="0" smtClean="0"/>
              <a:t>  Default =  eth , web3 , net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035568"/>
            <a:ext cx="3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rpcaddr</a:t>
            </a:r>
            <a:r>
              <a:rPr lang="en-US" dirty="0" smtClean="0"/>
              <a:t>   = “host” 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976" y="5579071"/>
            <a:ext cx="3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rpcport</a:t>
            </a:r>
            <a:r>
              <a:rPr lang="en-US" dirty="0" smtClean="0"/>
              <a:t>  =  “port”  8545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610080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rpccrossdomain</a:t>
            </a:r>
            <a:r>
              <a:rPr lang="en-US" dirty="0" smtClean="0"/>
              <a:t>  =  “domains, . ,” or “*” 8545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9223" y="1752600"/>
            <a:ext cx="2438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57220" y="1752600"/>
            <a:ext cx="2514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&amp; Console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62789" y="1752600"/>
            <a:ext cx="22860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Misc.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3385" y="2819400"/>
            <a:ext cx="82586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3385" y="28194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2065" y="28194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9227" y="840874"/>
            <a:ext cx="8230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Geth</a:t>
            </a:r>
            <a:r>
              <a:rPr lang="en-US" sz="3200" dirty="0" smtClean="0"/>
              <a:t> [Options] command [Options]  [</a:t>
            </a:r>
            <a:r>
              <a:rPr lang="en-US" sz="3200" dirty="0" err="1" smtClean="0"/>
              <a:t>args</a:t>
            </a:r>
            <a:r>
              <a:rPr lang="en-US" sz="3200" dirty="0" smtClean="0"/>
              <a:t>…]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326977" y="3788229"/>
            <a:ext cx="8175088" cy="274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385" y="3200400"/>
            <a:ext cx="2877997" cy="5878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WS-RPC [HTTP 8546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4114800"/>
            <a:ext cx="24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ws</a:t>
            </a:r>
            <a:r>
              <a:rPr lang="en-US" dirty="0" smtClean="0"/>
              <a:t>  Enable WS-RPC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976" y="4627602"/>
            <a:ext cx="3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wsapi</a:t>
            </a:r>
            <a:r>
              <a:rPr lang="en-US" dirty="0" smtClean="0"/>
              <a:t>  Default =  eth , web3 , net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035568"/>
            <a:ext cx="3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wsaddr</a:t>
            </a:r>
            <a:r>
              <a:rPr lang="en-US" dirty="0" smtClean="0"/>
              <a:t>   = “host” 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976" y="5579071"/>
            <a:ext cx="3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wsport</a:t>
            </a:r>
            <a:r>
              <a:rPr lang="en-US" dirty="0" smtClean="0"/>
              <a:t>  =  “port”  8546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2" y="1447801"/>
            <a:ext cx="8567057" cy="761999"/>
          </a:xfrm>
        </p:spPr>
        <p:txBody>
          <a:bodyPr>
            <a:noAutofit/>
          </a:bodyPr>
          <a:lstStyle/>
          <a:p>
            <a:r>
              <a:rPr lang="en-US" dirty="0" smtClean="0"/>
              <a:t>Decentralized system for the exchange of value.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381000"/>
            <a:ext cx="2957285" cy="1152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00" y="0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Blockchain?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2209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Uses a shared distributed ledger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79285" y="2882205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Transactions are immutable , immutability is achieved by the way of Blocks and chaining.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0171" y="42672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Leverages Consensus mechanism for the validation of the transactions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3799" y="51816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Uses cryptography for the TRUST , ACCOUNTABILITY and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58" y="527504"/>
            <a:ext cx="2957285" cy="14536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00" y="0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Centralized Network 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2357437"/>
            <a:ext cx="2228850" cy="20478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3" y="2362200"/>
            <a:ext cx="2686050" cy="17049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09973" y="18959"/>
            <a:ext cx="3001370" cy="444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Decentralized Network 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04"/>
            <a:ext cx="2762250" cy="16573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4376839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All nodes are connected to a central node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5050972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Single </a:t>
            </a:r>
            <a:r>
              <a:rPr lang="en-US" sz="2000" dirty="0" smtClean="0"/>
              <a:t>Point</a:t>
            </a:r>
            <a:r>
              <a:rPr lang="en-US" dirty="0" smtClean="0"/>
              <a:t> of Failure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5555734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Scaling </a:t>
            </a:r>
            <a:r>
              <a:rPr lang="en-US" sz="2000" dirty="0" smtClean="0"/>
              <a:t>inefficiency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5543" y="4395373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Is a Peer to Peer network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615543" y="4992713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nodes are </a:t>
            </a:r>
            <a:r>
              <a:rPr lang="en-US" sz="2000" dirty="0" smtClean="0"/>
              <a:t>equal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15543" y="5617290"/>
            <a:ext cx="4495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Any node </a:t>
            </a:r>
            <a:r>
              <a:rPr lang="en-US" sz="2000" dirty="0" smtClean="0"/>
              <a:t>fails</a:t>
            </a:r>
            <a:r>
              <a:rPr lang="en-US" dirty="0" smtClean="0"/>
              <a:t> , can be recovered the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507472"/>
            <a:ext cx="2143125" cy="2143125"/>
          </a:xfrm>
        </p:spPr>
      </p:pic>
      <p:sp>
        <p:nvSpPr>
          <p:cNvPr id="4" name="Rectangle 3"/>
          <p:cNvSpPr/>
          <p:nvPr/>
        </p:nvSpPr>
        <p:spPr>
          <a:xfrm>
            <a:off x="25400" y="0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8856" y="6933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Buy/Sale Bit coin in Exchanges of Dollar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44319"/>
            <a:ext cx="2552700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7257" y="132213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represents </a:t>
            </a:r>
            <a:r>
              <a:rPr lang="en-US" dirty="0" err="1" smtClean="0"/>
              <a:t>bitcoin</a:t>
            </a:r>
            <a:r>
              <a:rPr lang="en-US" dirty="0" smtClean="0"/>
              <a:t> as value in </a:t>
            </a:r>
            <a:r>
              <a:rPr lang="en-US" dirty="0" err="1" smtClean="0"/>
              <a:t>bitcoin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69506" y="2743200"/>
            <a:ext cx="3503887" cy="3276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72" y="5050580"/>
            <a:ext cx="955125" cy="931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3356" y="56123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Ethereum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0" y="2895600"/>
            <a:ext cx="1409429" cy="167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540599" y="3276600"/>
            <a:ext cx="232890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6085" y="2895600"/>
            <a:ext cx="20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49" y="2800030"/>
            <a:ext cx="1118969" cy="9298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6618" y="3068206"/>
            <a:ext cx="2057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Asset Created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6085" y="3962400"/>
            <a:ext cx="236156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79169" y="3781754"/>
            <a:ext cx="3484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Asset Transferred to dealership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0599" y="3593068"/>
            <a:ext cx="21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Ownership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" y="4547120"/>
            <a:ext cx="1640978" cy="9392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774372" y="4933062"/>
            <a:ext cx="209513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0" y="5650468"/>
            <a:ext cx="1164557" cy="914399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932112" y="5050580"/>
            <a:ext cx="2984565" cy="11978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81629" y="4563730"/>
            <a:ext cx="213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Ownership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88834" y="4664895"/>
            <a:ext cx="3484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Asset Transferred to Customer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223" y="3729832"/>
            <a:ext cx="1314153" cy="1262505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10" idx="3"/>
          </p:cNvCxnSpPr>
          <p:nvPr/>
        </p:nvCxnSpPr>
        <p:spPr>
          <a:xfrm flipH="1">
            <a:off x="7373393" y="4381500"/>
            <a:ext cx="69143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20000" y="3068205"/>
            <a:ext cx="11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owns the car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00" y="5257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History of the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00" y="0"/>
            <a:ext cx="3001370" cy="44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Ledger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65" y="502374"/>
            <a:ext cx="3001370" cy="444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Traditional Ledger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7029" y="443138"/>
            <a:ext cx="3001370" cy="444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Distributed Ledger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4257" y="40136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Vs.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28600" y="1150257"/>
            <a:ext cx="3429000" cy="2438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1981200"/>
            <a:ext cx="15240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pic>
        <p:nvPicPr>
          <p:cNvPr id="12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08" y="2295071"/>
            <a:ext cx="1031124" cy="990600"/>
          </a:xfrm>
        </p:spPr>
      </p:pic>
      <p:sp>
        <p:nvSpPr>
          <p:cNvPr id="13" name="TextBox 12"/>
          <p:cNvSpPr txBox="1"/>
          <p:nvPr/>
        </p:nvSpPr>
        <p:spPr>
          <a:xfrm>
            <a:off x="895350" y="2971800"/>
            <a:ext cx="1409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9" y="5105400"/>
            <a:ext cx="10160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95800"/>
            <a:ext cx="1016000" cy="101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70" y="5003800"/>
            <a:ext cx="1016000" cy="10160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693599" y="3652234"/>
            <a:ext cx="0" cy="14531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</p:cNvCxnSpPr>
          <p:nvPr/>
        </p:nvCxnSpPr>
        <p:spPr>
          <a:xfrm flipV="1">
            <a:off x="2108200" y="3658121"/>
            <a:ext cx="0" cy="8376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</p:cNvCxnSpPr>
          <p:nvPr/>
        </p:nvCxnSpPr>
        <p:spPr>
          <a:xfrm flipV="1">
            <a:off x="3560170" y="3652234"/>
            <a:ext cx="0" cy="13515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02172" y="1168400"/>
            <a:ext cx="3125782" cy="449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55029" y="3039431"/>
            <a:ext cx="1219200" cy="549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98845" y="1705428"/>
            <a:ext cx="1175384" cy="5297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55028" y="4328016"/>
            <a:ext cx="1321593" cy="5487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96708" y="4659479"/>
            <a:ext cx="1221692" cy="4650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10421" y="3036206"/>
            <a:ext cx="1016000" cy="4958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117714" y="1553028"/>
            <a:ext cx="1199007" cy="5297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57" y="1215571"/>
            <a:ext cx="710836" cy="71083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54" y="939436"/>
            <a:ext cx="602154" cy="7063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72" y="3479800"/>
            <a:ext cx="745900" cy="7459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15" y="5301343"/>
            <a:ext cx="1016000" cy="1016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99" y="4043434"/>
            <a:ext cx="525601" cy="6160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084" y="5493657"/>
            <a:ext cx="1016000" cy="101600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4363175" y="3479800"/>
            <a:ext cx="535670" cy="5401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  <a:endCxn id="28" idx="1"/>
          </p:cNvCxnSpPr>
          <p:nvPr/>
        </p:nvCxnSpPr>
        <p:spPr>
          <a:xfrm>
            <a:off x="4363175" y="1926407"/>
            <a:ext cx="535670" cy="439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0"/>
          </p:cNvCxnSpPr>
          <p:nvPr/>
        </p:nvCxnSpPr>
        <p:spPr>
          <a:xfrm flipV="1">
            <a:off x="5031015" y="4844143"/>
            <a:ext cx="704719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1" idx="2"/>
          </p:cNvCxnSpPr>
          <p:nvPr/>
        </p:nvCxnSpPr>
        <p:spPr>
          <a:xfrm flipH="1" flipV="1">
            <a:off x="8007554" y="5124528"/>
            <a:ext cx="145846" cy="5396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8" idx="1"/>
            <a:endCxn id="32" idx="2"/>
          </p:cNvCxnSpPr>
          <p:nvPr/>
        </p:nvCxnSpPr>
        <p:spPr>
          <a:xfrm flipH="1" flipV="1">
            <a:off x="8418421" y="3532027"/>
            <a:ext cx="199978" cy="8194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1"/>
          </p:cNvCxnSpPr>
          <p:nvPr/>
        </p:nvCxnSpPr>
        <p:spPr>
          <a:xfrm flipH="1">
            <a:off x="8316721" y="1292588"/>
            <a:ext cx="211233" cy="35315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63" y="2264229"/>
            <a:ext cx="775202" cy="77520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53" y="3284117"/>
            <a:ext cx="740512" cy="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22887</TotalTime>
  <Words>1849</Words>
  <Application>Microsoft Office PowerPoint</Application>
  <PresentationFormat>On-screen Show (4:3)</PresentationFormat>
  <Paragraphs>537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Worksheet</vt:lpstr>
      <vt:lpstr>PowerPoint Presentation</vt:lpstr>
      <vt:lpstr>Evolution Of Blockchain</vt:lpstr>
      <vt:lpstr>Bitcoin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Ledger = Distributed Database</vt:lpstr>
      <vt:lpstr>PowerPoint Presentation</vt:lpstr>
      <vt:lpstr>Ethereum 101</vt:lpstr>
      <vt:lpstr>PowerPoint Presentation</vt:lpstr>
      <vt:lpstr>PowerPoint Presentation</vt:lpstr>
      <vt:lpstr>PowerPoint Presentation</vt:lpstr>
      <vt:lpstr>PowerPoint Presentation</vt:lpstr>
      <vt:lpstr>Computer code ,written in multiple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Ethereum Client</vt:lpstr>
      <vt:lpstr>PowerPoint Presentation</vt:lpstr>
      <vt:lpstr>Blockchain Roles</vt:lpstr>
      <vt:lpstr>Geth CLI  - Setting Up RPC for geth Client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98</cp:revision>
  <dcterms:created xsi:type="dcterms:W3CDTF">2017-06-28T06:45:41Z</dcterms:created>
  <dcterms:modified xsi:type="dcterms:W3CDTF">2017-09-01T17:10:25Z</dcterms:modified>
</cp:coreProperties>
</file>