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0" r:id="rId1"/>
  </p:sldMasterIdLst>
  <p:notesMasterIdLst>
    <p:notesMasterId r:id="rId12"/>
  </p:notesMasterIdLst>
  <p:sldIdLst>
    <p:sldId id="256" r:id="rId2"/>
    <p:sldId id="260" r:id="rId3"/>
    <p:sldId id="259" r:id="rId4"/>
    <p:sldId id="257" r:id="rId5"/>
    <p:sldId id="258" r:id="rId6"/>
    <p:sldId id="261" r:id="rId7"/>
    <p:sldId id="262" r:id="rId8"/>
    <p:sldId id="263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3" autoAdjust="0"/>
    <p:restoredTop sz="94656"/>
  </p:normalViewPr>
  <p:slideViewPr>
    <p:cSldViewPr snapToGrid="0">
      <p:cViewPr varScale="1">
        <p:scale>
          <a:sx n="79" d="100"/>
          <a:sy n="79" d="100"/>
        </p:scale>
        <p:origin x="8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CF9A6D-086B-AE40-9A79-1F8F1406E3B9}" type="datetimeFigureOut">
              <a:rPr lang="en-HR" smtClean="0"/>
              <a:t>10/23/2024</a:t>
            </a:fld>
            <a:endParaRPr lang="en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H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8D0E60-583F-114A-8A27-EE63ED9C3962}" type="slidenum">
              <a:rPr lang="en-HR" smtClean="0"/>
              <a:t>‹#›</a:t>
            </a:fld>
            <a:endParaRPr lang="en-HR"/>
          </a:p>
        </p:txBody>
      </p:sp>
    </p:spTree>
    <p:extLst>
      <p:ext uri="{BB962C8B-B14F-4D97-AF65-F5344CB8AC3E}">
        <p14:creationId xmlns:p14="http://schemas.microsoft.com/office/powerpoint/2010/main" val="40190321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8D0E60-583F-114A-8A27-EE63ED9C3962}" type="slidenum">
              <a:rPr lang="en-HR" smtClean="0"/>
              <a:t>3</a:t>
            </a:fld>
            <a:endParaRPr lang="en-HR"/>
          </a:p>
        </p:txBody>
      </p:sp>
    </p:spTree>
    <p:extLst>
      <p:ext uri="{BB962C8B-B14F-4D97-AF65-F5344CB8AC3E}">
        <p14:creationId xmlns:p14="http://schemas.microsoft.com/office/powerpoint/2010/main" val="29660068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8782769-A5CB-47B9-B5CA-052A2BC00F23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FD49553-744E-4C0F-B263-36248281B0B4}" type="slidenum">
              <a:rPr lang="en-US" smtClean="0"/>
              <a:t>‹#›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213068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82769-A5CB-47B9-B5CA-052A2BC00F23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49553-744E-4C0F-B263-36248281B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8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82769-A5CB-47B9-B5CA-052A2BC00F23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49553-744E-4C0F-B263-36248281B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54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82769-A5CB-47B9-B5CA-052A2BC00F23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49553-744E-4C0F-B263-36248281B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137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8782769-A5CB-47B9-B5CA-052A2BC00F23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FD49553-744E-4C0F-B263-36248281B0B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4638191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82769-A5CB-47B9-B5CA-052A2BC00F23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49553-744E-4C0F-B263-36248281B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574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82769-A5CB-47B9-B5CA-052A2BC00F23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49553-744E-4C0F-B263-36248281B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250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82769-A5CB-47B9-B5CA-052A2BC00F23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49553-744E-4C0F-B263-36248281B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974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82769-A5CB-47B9-B5CA-052A2BC00F23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49553-744E-4C0F-B263-36248281B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944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8782769-A5CB-47B9-B5CA-052A2BC00F23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FD49553-744E-4C0F-B263-36248281B0B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48344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8782769-A5CB-47B9-B5CA-052A2BC00F23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FD49553-744E-4C0F-B263-36248281B0B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16490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18782769-A5CB-47B9-B5CA-052A2BC00F23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1FD49553-744E-4C0F-B263-36248281B0B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57350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1" r:id="rId1"/>
    <p:sldLayoutId id="2147483892" r:id="rId2"/>
    <p:sldLayoutId id="2147483893" r:id="rId3"/>
    <p:sldLayoutId id="2147483894" r:id="rId4"/>
    <p:sldLayoutId id="2147483895" r:id="rId5"/>
    <p:sldLayoutId id="2147483896" r:id="rId6"/>
    <p:sldLayoutId id="2147483897" r:id="rId7"/>
    <p:sldLayoutId id="2147483898" r:id="rId8"/>
    <p:sldLayoutId id="2147483899" r:id="rId9"/>
    <p:sldLayoutId id="2147483900" r:id="rId10"/>
    <p:sldLayoutId id="214748390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290E1-4FA7-EB98-952A-E2063B768C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542" y="1520588"/>
            <a:ext cx="10058400" cy="1381133"/>
          </a:xfrm>
        </p:spPr>
        <p:txBody>
          <a:bodyPr/>
          <a:lstStyle/>
          <a:p>
            <a:pPr algn="ctr"/>
            <a:r>
              <a:rPr lang="en-US" dirty="0"/>
              <a:t>Planer </a:t>
            </a:r>
            <a:r>
              <a:rPr lang="en-US" dirty="0" err="1"/>
              <a:t>Doga</a:t>
            </a:r>
            <a:r>
              <a:rPr lang="hr-HR" dirty="0"/>
              <a:t>đaja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936986-B625-7DD1-6536-A646099899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r-HR" dirty="0">
                <a:latin typeface="Arial" panose="020B0604020202020204" pitchFamily="34" charset="0"/>
                <a:cs typeface="Arial" panose="020B0604020202020204" pitchFamily="34" charset="0"/>
              </a:rPr>
              <a:t>TG11.2. </a:t>
            </a:r>
            <a:r>
              <a:rPr lang="en-US" cap="none" dirty="0" err="1">
                <a:latin typeface="Arial" panose="020B0604020202020204" pitchFamily="34" charset="0"/>
                <a:cs typeface="Arial" panose="020B0604020202020204" pitchFamily="34" charset="0"/>
              </a:rPr>
              <a:t>PlanB</a:t>
            </a:r>
            <a:r>
              <a:rPr lang="hr-HR" cap="none" dirty="0">
                <a:latin typeface="Arial" panose="020B0604020202020204" pitchFamily="34" charset="0"/>
                <a:cs typeface="Arial" panose="020B0604020202020204" pitchFamily="34" charset="0"/>
              </a:rPr>
              <a:t>ot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67788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D6AE286-5D1B-46E2-1B15-BD81EE2A52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EB433BC-BC8A-7A93-8950-8304E8525E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6"/>
            <a:ext cx="12191998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F4BD8063-9363-CD95-4399-6EE89CF0D1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8299640" y="626654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HR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6BD0A7A-5888-B86C-2A60-0ACBE2EA9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0266" y="1010266"/>
            <a:ext cx="10171466" cy="485713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50C90B-7B2B-812A-3750-6F8E4EDB3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4430" y="1398896"/>
            <a:ext cx="9325970" cy="1160059"/>
          </a:xfrm>
        </p:spPr>
        <p:txBody>
          <a:bodyPr>
            <a:normAutofit/>
          </a:bodyPr>
          <a:lstStyle/>
          <a:p>
            <a:r>
              <a:rPr lang="en-US" sz="4800" dirty="0"/>
              <a:t>Rad </a:t>
            </a:r>
            <a:r>
              <a:rPr lang="en-US" sz="4800" dirty="0" err="1"/>
              <a:t>na</a:t>
            </a:r>
            <a:r>
              <a:rPr lang="en-US" sz="4800" dirty="0"/>
              <a:t> </a:t>
            </a:r>
            <a:r>
              <a:rPr lang="en-US" sz="4800" dirty="0" err="1"/>
              <a:t>projektu</a:t>
            </a:r>
            <a:endParaRPr lang="en-US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584F6-9295-3D64-6DD1-AD6F5180C9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4430" y="2268187"/>
            <a:ext cx="9325970" cy="3418379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§"/>
            </a:pPr>
            <a:r>
              <a:rPr lang="en-US" dirty="0"/>
              <a:t>Discord za </a:t>
            </a:r>
            <a:r>
              <a:rPr lang="en-US" dirty="0" err="1"/>
              <a:t>komunikaciju</a:t>
            </a:r>
            <a:endParaRPr lang="en-US" dirty="0"/>
          </a:p>
          <a:p>
            <a:pPr>
              <a:buFont typeface="Wingdings" pitchFamily="2" charset="2"/>
              <a:buChar char="§"/>
            </a:pPr>
            <a:r>
              <a:rPr lang="en-US" dirty="0"/>
              <a:t>GitHub za </a:t>
            </a:r>
            <a:r>
              <a:rPr lang="en-US" dirty="0" err="1"/>
              <a:t>kolaborativni</a:t>
            </a:r>
            <a:r>
              <a:rPr lang="en-US" dirty="0"/>
              <a:t> rad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kodu</a:t>
            </a:r>
            <a:endParaRPr lang="en-US" dirty="0"/>
          </a:p>
          <a:p>
            <a:pPr>
              <a:buFont typeface="Wingdings" pitchFamily="2" charset="2"/>
              <a:buChar char="§"/>
            </a:pPr>
            <a:r>
              <a:rPr lang="en-US" dirty="0" err="1"/>
              <a:t>Lucidchart</a:t>
            </a:r>
            <a:r>
              <a:rPr lang="en-US" dirty="0"/>
              <a:t> za </a:t>
            </a:r>
            <a:r>
              <a:rPr lang="en-US" dirty="0" err="1"/>
              <a:t>kreiranje</a:t>
            </a:r>
            <a:r>
              <a:rPr lang="en-US" dirty="0"/>
              <a:t> UML </a:t>
            </a:r>
            <a:r>
              <a:rPr lang="en-US" dirty="0" err="1"/>
              <a:t>dijagrama</a:t>
            </a:r>
            <a:r>
              <a:rPr lang="en-US" dirty="0"/>
              <a:t> 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Visual Paradigm </a:t>
            </a:r>
            <a:r>
              <a:rPr lang="en-US" dirty="0" err="1"/>
              <a:t>kao</a:t>
            </a:r>
            <a:r>
              <a:rPr lang="en-US" dirty="0"/>
              <a:t> </a:t>
            </a:r>
            <a:r>
              <a:rPr lang="en-US" dirty="0" err="1"/>
              <a:t>alat</a:t>
            </a:r>
            <a:r>
              <a:rPr lang="en-US" dirty="0"/>
              <a:t> za </a:t>
            </a:r>
            <a:r>
              <a:rPr lang="en-US" dirty="0" err="1"/>
              <a:t>razvoj</a:t>
            </a:r>
            <a:r>
              <a:rPr lang="en-US" dirty="0"/>
              <a:t> CASE</a:t>
            </a:r>
          </a:p>
          <a:p>
            <a:pPr>
              <a:buFont typeface="Wingdings" pitchFamily="2" charset="2"/>
              <a:buChar char="§"/>
            </a:pPr>
            <a:r>
              <a:rPr lang="en-US" dirty="0" err="1"/>
              <a:t>dokumentacija</a:t>
            </a:r>
            <a:r>
              <a:rPr lang="en-US" dirty="0"/>
              <a:t> </a:t>
            </a:r>
            <a:r>
              <a:rPr lang="en-US" dirty="0" err="1"/>
              <a:t>projekta</a:t>
            </a:r>
            <a:r>
              <a:rPr lang="en-US" dirty="0"/>
              <a:t> </a:t>
            </a:r>
            <a:r>
              <a:rPr lang="en-US" dirty="0" err="1"/>
              <a:t>preko</a:t>
            </a:r>
            <a:r>
              <a:rPr lang="en-US" dirty="0"/>
              <a:t> Wiki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Java </a:t>
            </a:r>
            <a:r>
              <a:rPr lang="en-US" dirty="0" err="1"/>
              <a:t>kao</a:t>
            </a:r>
            <a:r>
              <a:rPr lang="en-US" dirty="0"/>
              <a:t> </a:t>
            </a:r>
            <a:r>
              <a:rPr lang="en-US" dirty="0" err="1"/>
              <a:t>programski</a:t>
            </a:r>
            <a:r>
              <a:rPr lang="en-US" dirty="0"/>
              <a:t> </a:t>
            </a:r>
            <a:r>
              <a:rPr lang="en-US" dirty="0" err="1"/>
              <a:t>jezik</a:t>
            </a:r>
            <a:r>
              <a:rPr lang="en-US" dirty="0"/>
              <a:t> </a:t>
            </a:r>
            <a:r>
              <a:rPr lang="en-US" dirty="0" err="1"/>
              <a:t>uz</a:t>
            </a:r>
            <a:r>
              <a:rPr lang="en-US" dirty="0"/>
              <a:t> </a:t>
            </a:r>
            <a:r>
              <a:rPr lang="en-US" dirty="0" err="1"/>
              <a:t>objektni</a:t>
            </a:r>
            <a:r>
              <a:rPr lang="en-US" dirty="0"/>
              <a:t> </a:t>
            </a:r>
            <a:r>
              <a:rPr lang="en-US" dirty="0" err="1"/>
              <a:t>pristup</a:t>
            </a:r>
            <a:endParaRPr lang="en-US" dirty="0"/>
          </a:p>
          <a:p>
            <a:pPr>
              <a:buFont typeface="Wingdings" pitchFamily="2" charset="2"/>
              <a:buChar char="§"/>
            </a:pPr>
            <a:r>
              <a:rPr lang="en-US" dirty="0"/>
              <a:t>Spring Boot za </a:t>
            </a:r>
            <a:r>
              <a:rPr lang="en-US" dirty="0" err="1"/>
              <a:t>razvoj</a:t>
            </a:r>
            <a:r>
              <a:rPr lang="en-US" dirty="0"/>
              <a:t> </a:t>
            </a:r>
            <a:r>
              <a:rPr lang="en-US" dirty="0" err="1"/>
              <a:t>poslužiteljske</a:t>
            </a:r>
            <a:r>
              <a:rPr lang="en-US" dirty="0"/>
              <a:t> </a:t>
            </a:r>
            <a:r>
              <a:rPr lang="en-US" dirty="0" err="1"/>
              <a:t>strane</a:t>
            </a:r>
            <a:r>
              <a:rPr lang="en-US" dirty="0"/>
              <a:t> </a:t>
            </a:r>
            <a:r>
              <a:rPr lang="en-US" dirty="0" err="1"/>
              <a:t>aplikacija</a:t>
            </a:r>
            <a:r>
              <a:rPr lang="en-US" dirty="0"/>
              <a:t> (backend)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React za </a:t>
            </a:r>
            <a:r>
              <a:rPr lang="en-US" dirty="0" err="1"/>
              <a:t>razvoj</a:t>
            </a:r>
            <a:r>
              <a:rPr lang="en-US" dirty="0"/>
              <a:t> </a:t>
            </a:r>
            <a:r>
              <a:rPr lang="en-US" dirty="0" err="1"/>
              <a:t>korisničkog</a:t>
            </a:r>
            <a:r>
              <a:rPr lang="en-US" dirty="0"/>
              <a:t> </a:t>
            </a:r>
            <a:r>
              <a:rPr lang="en-US" dirty="0" err="1"/>
              <a:t>sučelja</a:t>
            </a:r>
            <a:r>
              <a:rPr lang="en-US" dirty="0"/>
              <a:t> (frontend)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za deployment </a:t>
            </a:r>
            <a:r>
              <a:rPr lang="en-US" dirty="0" err="1"/>
              <a:t>korisiti</a:t>
            </a:r>
            <a:r>
              <a:rPr lang="en-US" dirty="0"/>
              <a:t> </a:t>
            </a:r>
            <a:r>
              <a:rPr lang="hr-HR" dirty="0"/>
              <a:t>ć</a:t>
            </a:r>
            <a:r>
              <a:rPr lang="en-US" dirty="0"/>
              <a:t>emo Render, Azure </a:t>
            </a:r>
            <a:r>
              <a:rPr lang="en-US" dirty="0" err="1"/>
              <a:t>ili</a:t>
            </a:r>
            <a:r>
              <a:rPr lang="en-US" dirty="0"/>
              <a:t> Amazon AWS (</a:t>
            </a:r>
            <a:r>
              <a:rPr lang="en-US" dirty="0" err="1"/>
              <a:t>kasnije</a:t>
            </a:r>
            <a:r>
              <a:rPr lang="en-US" dirty="0"/>
              <a:t> </a:t>
            </a:r>
            <a:r>
              <a:rPr lang="en-US" dirty="0" err="1"/>
              <a:t>kona</a:t>
            </a:r>
            <a:r>
              <a:rPr lang="hr-HR" dirty="0"/>
              <a:t>čno odlučiti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278005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group of people standing together&#10;&#10;Description automatically generated">
            <a:extLst>
              <a:ext uri="{FF2B5EF4-FFF2-40B4-BE49-F238E27FC236}">
                <a16:creationId xmlns:a16="http://schemas.microsoft.com/office/drawing/2014/main" id="{CD32AA64-D291-EB6E-9D52-B4149FEFF9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"/>
          <a:stretch/>
        </p:blipFill>
        <p:spPr>
          <a:xfrm>
            <a:off x="-1" y="10"/>
            <a:ext cx="12188652" cy="685799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21B0DF80-22CF-4D07-BEFF-4119D53F7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-258" y="0"/>
            <a:ext cx="12192000" cy="6858000"/>
          </a:xfrm>
          <a:prstGeom prst="rect">
            <a:avLst/>
          </a:prstGeom>
          <a:gradFill flip="none" rotWithShape="1">
            <a:gsLst>
              <a:gs pos="20000">
                <a:schemeClr val="tx2">
                  <a:alpha val="70000"/>
                </a:schemeClr>
              </a:gs>
              <a:gs pos="10000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3C8355-0885-9575-51E8-30F95144B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>
            <a:normAutofit/>
          </a:bodyPr>
          <a:lstStyle/>
          <a:p>
            <a:r>
              <a:rPr lang="hr-HR" sz="4800" dirty="0">
                <a:solidFill>
                  <a:schemeClr val="bg2"/>
                </a:solidFill>
              </a:rPr>
              <a:t>Problem</a:t>
            </a:r>
            <a:endParaRPr lang="en-US" sz="4800" dirty="0">
              <a:solidFill>
                <a:schemeClr val="bg2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CDDA647-412B-4CF7-812B-2F036F8C64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2D7CF-2EE8-F5FF-BCD6-D413D2C02F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3581400"/>
          </a:xfrm>
        </p:spPr>
        <p:txBody>
          <a:bodyPr>
            <a:normAutofit/>
          </a:bodyPr>
          <a:lstStyle/>
          <a:p>
            <a:r>
              <a:rPr lang="en-US" sz="2800" dirty="0" err="1">
                <a:solidFill>
                  <a:schemeClr val="bg2"/>
                </a:solidFill>
              </a:rPr>
              <a:t>Organizacija</a:t>
            </a:r>
            <a:r>
              <a:rPr lang="en-US" sz="2800" dirty="0">
                <a:solidFill>
                  <a:schemeClr val="bg2"/>
                </a:solidFill>
              </a:rPr>
              <a:t> </a:t>
            </a:r>
            <a:r>
              <a:rPr lang="en-US" sz="2800" dirty="0" err="1">
                <a:solidFill>
                  <a:schemeClr val="bg2"/>
                </a:solidFill>
              </a:rPr>
              <a:t>grupnih</a:t>
            </a:r>
            <a:r>
              <a:rPr lang="en-US" sz="2800" dirty="0">
                <a:solidFill>
                  <a:schemeClr val="bg2"/>
                </a:solidFill>
              </a:rPr>
              <a:t> </a:t>
            </a:r>
            <a:r>
              <a:rPr lang="en-US" sz="2800" dirty="0" err="1">
                <a:solidFill>
                  <a:schemeClr val="bg2"/>
                </a:solidFill>
              </a:rPr>
              <a:t>događaja</a:t>
            </a:r>
            <a:r>
              <a:rPr lang="en-US" sz="2800" dirty="0">
                <a:solidFill>
                  <a:schemeClr val="bg2"/>
                </a:solidFill>
              </a:rPr>
              <a:t> </a:t>
            </a:r>
            <a:r>
              <a:rPr lang="en-US" sz="2800" dirty="0" err="1">
                <a:solidFill>
                  <a:schemeClr val="bg2"/>
                </a:solidFill>
              </a:rPr>
              <a:t>može</a:t>
            </a:r>
            <a:r>
              <a:rPr lang="en-US" sz="2800" dirty="0">
                <a:solidFill>
                  <a:schemeClr val="bg2"/>
                </a:solidFill>
              </a:rPr>
              <a:t> </a:t>
            </a:r>
            <a:r>
              <a:rPr lang="en-US" sz="2800" dirty="0" err="1">
                <a:solidFill>
                  <a:schemeClr val="bg2"/>
                </a:solidFill>
              </a:rPr>
              <a:t>biti</a:t>
            </a:r>
            <a:r>
              <a:rPr lang="en-US" sz="2800" dirty="0">
                <a:solidFill>
                  <a:schemeClr val="bg2"/>
                </a:solidFill>
              </a:rPr>
              <a:t> </a:t>
            </a:r>
            <a:r>
              <a:rPr lang="en-US" sz="2800" dirty="0" err="1">
                <a:solidFill>
                  <a:schemeClr val="bg2"/>
                </a:solidFill>
              </a:rPr>
              <a:t>zahtjevna</a:t>
            </a:r>
            <a:r>
              <a:rPr lang="en-US" sz="2800" dirty="0">
                <a:solidFill>
                  <a:schemeClr val="bg2"/>
                </a:solidFill>
              </a:rPr>
              <a:t> </a:t>
            </a:r>
          </a:p>
          <a:p>
            <a:r>
              <a:rPr lang="en-US" sz="2800" dirty="0">
                <a:solidFill>
                  <a:schemeClr val="bg2"/>
                </a:solidFill>
              </a:rPr>
              <a:t>Problem je </a:t>
            </a:r>
            <a:r>
              <a:rPr lang="en-US" sz="2800" dirty="0" err="1">
                <a:solidFill>
                  <a:schemeClr val="bg2"/>
                </a:solidFill>
              </a:rPr>
              <a:t>uskladiti</a:t>
            </a:r>
            <a:r>
              <a:rPr lang="en-US" sz="2800" dirty="0">
                <a:solidFill>
                  <a:schemeClr val="bg2"/>
                </a:solidFill>
              </a:rPr>
              <a:t> </a:t>
            </a:r>
            <a:r>
              <a:rPr lang="en-US" sz="2800" dirty="0" err="1">
                <a:solidFill>
                  <a:schemeClr val="bg2"/>
                </a:solidFill>
              </a:rPr>
              <a:t>vrijeme</a:t>
            </a:r>
            <a:r>
              <a:rPr lang="en-US" sz="2800" dirty="0">
                <a:solidFill>
                  <a:schemeClr val="bg2"/>
                </a:solidFill>
              </a:rPr>
              <a:t> </a:t>
            </a:r>
            <a:r>
              <a:rPr lang="en-US" sz="2800" dirty="0" err="1">
                <a:solidFill>
                  <a:schemeClr val="bg2"/>
                </a:solidFill>
              </a:rPr>
              <a:t>i</a:t>
            </a:r>
            <a:r>
              <a:rPr lang="en-US" sz="2800" dirty="0">
                <a:solidFill>
                  <a:schemeClr val="bg2"/>
                </a:solidFill>
              </a:rPr>
              <a:t> </a:t>
            </a:r>
            <a:r>
              <a:rPr lang="en-US" sz="2800" dirty="0" err="1">
                <a:solidFill>
                  <a:schemeClr val="bg2"/>
                </a:solidFill>
              </a:rPr>
              <a:t>mjesto</a:t>
            </a:r>
            <a:r>
              <a:rPr lang="en-US" sz="2800" dirty="0">
                <a:solidFill>
                  <a:schemeClr val="bg2"/>
                </a:solidFill>
              </a:rPr>
              <a:t> za </a:t>
            </a:r>
            <a:r>
              <a:rPr lang="en-US" sz="2800" dirty="0" err="1">
                <a:solidFill>
                  <a:schemeClr val="bg2"/>
                </a:solidFill>
              </a:rPr>
              <a:t>više</a:t>
            </a:r>
            <a:r>
              <a:rPr lang="en-US" sz="2800" dirty="0">
                <a:solidFill>
                  <a:schemeClr val="bg2"/>
                </a:solidFill>
              </a:rPr>
              <a:t> </a:t>
            </a:r>
            <a:r>
              <a:rPr lang="en-US" sz="2800" dirty="0" err="1">
                <a:solidFill>
                  <a:schemeClr val="bg2"/>
                </a:solidFill>
              </a:rPr>
              <a:t>sudionika</a:t>
            </a:r>
            <a:endParaRPr lang="en-US" sz="2800" dirty="0">
              <a:solidFill>
                <a:schemeClr val="bg2"/>
              </a:solidFill>
            </a:endParaRPr>
          </a:p>
          <a:p>
            <a:r>
              <a:rPr lang="en-US" sz="2800" dirty="0">
                <a:solidFill>
                  <a:schemeClr val="bg2"/>
                </a:solidFill>
              </a:rPr>
              <a:t>Planer </a:t>
            </a:r>
            <a:r>
              <a:rPr lang="en-US" sz="2800" dirty="0" err="1">
                <a:solidFill>
                  <a:schemeClr val="bg2"/>
                </a:solidFill>
              </a:rPr>
              <a:t>će</a:t>
            </a:r>
            <a:r>
              <a:rPr lang="en-US" sz="2800" dirty="0">
                <a:solidFill>
                  <a:schemeClr val="bg2"/>
                </a:solidFill>
              </a:rPr>
              <a:t> </a:t>
            </a:r>
            <a:r>
              <a:rPr lang="en-US" sz="2800" dirty="0" err="1">
                <a:solidFill>
                  <a:schemeClr val="bg2"/>
                </a:solidFill>
              </a:rPr>
              <a:t>pomoći</a:t>
            </a:r>
            <a:r>
              <a:rPr lang="en-US" sz="2800" dirty="0">
                <a:solidFill>
                  <a:schemeClr val="bg2"/>
                </a:solidFill>
              </a:rPr>
              <a:t> za </a:t>
            </a:r>
            <a:r>
              <a:rPr lang="en-US" sz="2800" dirty="0" err="1">
                <a:solidFill>
                  <a:schemeClr val="bg2"/>
                </a:solidFill>
              </a:rPr>
              <a:t>bolju</a:t>
            </a:r>
            <a:r>
              <a:rPr lang="en-US" sz="2800" dirty="0">
                <a:solidFill>
                  <a:schemeClr val="bg2"/>
                </a:solidFill>
              </a:rPr>
              <a:t> </a:t>
            </a:r>
            <a:r>
              <a:rPr lang="en-US" sz="2800" dirty="0" err="1">
                <a:solidFill>
                  <a:schemeClr val="bg2"/>
                </a:solidFill>
              </a:rPr>
              <a:t>organizaciju</a:t>
            </a:r>
            <a:r>
              <a:rPr lang="en-US" sz="2800" dirty="0">
                <a:solidFill>
                  <a:schemeClr val="bg2"/>
                </a:solidFill>
              </a:rPr>
              <a:t> </a:t>
            </a:r>
            <a:r>
              <a:rPr lang="en-US" sz="2800" dirty="0" err="1">
                <a:solidFill>
                  <a:schemeClr val="bg2"/>
                </a:solidFill>
              </a:rPr>
              <a:t>događaja</a:t>
            </a:r>
            <a:r>
              <a:rPr lang="en-US" sz="2800" dirty="0">
                <a:solidFill>
                  <a:schemeClr val="bg2"/>
                </a:solidFill>
              </a:rPr>
              <a:t>, </a:t>
            </a:r>
            <a:r>
              <a:rPr lang="en-US" sz="2800" dirty="0" err="1">
                <a:solidFill>
                  <a:schemeClr val="bg2"/>
                </a:solidFill>
              </a:rPr>
              <a:t>te</a:t>
            </a:r>
            <a:r>
              <a:rPr lang="en-US" sz="2800" dirty="0">
                <a:solidFill>
                  <a:schemeClr val="bg2"/>
                </a:solidFill>
              </a:rPr>
              <a:t> </a:t>
            </a:r>
            <a:r>
              <a:rPr lang="en-US" sz="2800" dirty="0" err="1">
                <a:solidFill>
                  <a:schemeClr val="bg2"/>
                </a:solidFill>
              </a:rPr>
              <a:t>povezati</a:t>
            </a:r>
            <a:r>
              <a:rPr lang="en-US" sz="2800" dirty="0">
                <a:solidFill>
                  <a:schemeClr val="bg2"/>
                </a:solidFill>
              </a:rPr>
              <a:t> </a:t>
            </a:r>
            <a:r>
              <a:rPr lang="en-US" sz="2800" dirty="0" err="1">
                <a:solidFill>
                  <a:schemeClr val="bg2"/>
                </a:solidFill>
              </a:rPr>
              <a:t>ljude</a:t>
            </a:r>
            <a:r>
              <a:rPr lang="en-US" sz="2800" dirty="0">
                <a:solidFill>
                  <a:schemeClr val="bg2"/>
                </a:solidFill>
              </a:rPr>
              <a:t> </a:t>
            </a:r>
            <a:r>
              <a:rPr lang="en-US" sz="2800" dirty="0" err="1">
                <a:solidFill>
                  <a:schemeClr val="bg2"/>
                </a:solidFill>
              </a:rPr>
              <a:t>sličnih</a:t>
            </a:r>
            <a:r>
              <a:rPr lang="en-US" sz="2800" dirty="0">
                <a:solidFill>
                  <a:schemeClr val="bg2"/>
                </a:solidFill>
              </a:rPr>
              <a:t> </a:t>
            </a:r>
            <a:r>
              <a:rPr lang="en-US" sz="2800" dirty="0" err="1">
                <a:solidFill>
                  <a:schemeClr val="bg2"/>
                </a:solidFill>
              </a:rPr>
              <a:t>interesa</a:t>
            </a:r>
            <a:endParaRPr lang="en-US" sz="2800" dirty="0">
              <a:solidFill>
                <a:schemeClr val="bg2"/>
              </a:solidFill>
            </a:endParaRPr>
          </a:p>
        </p:txBody>
      </p:sp>
      <p:sp>
        <p:nvSpPr>
          <p:cNvPr id="4" name="AutoShape 2" descr="7,500+ Group Of Cartoon People Stock Videos and Royalty-Free Footage -  iStock">
            <a:extLst>
              <a:ext uri="{FF2B5EF4-FFF2-40B4-BE49-F238E27FC236}">
                <a16:creationId xmlns:a16="http://schemas.microsoft.com/office/drawing/2014/main" id="{9783D598-E198-862E-8B8D-B17D4E21257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4601570" cy="4601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HR"/>
          </a:p>
        </p:txBody>
      </p:sp>
      <p:sp>
        <p:nvSpPr>
          <p:cNvPr id="5" name="AutoShape 4" descr="7,500+ Group Of Cartoon People Stock Videos and Royalty-Free Footage -  iStock">
            <a:extLst>
              <a:ext uri="{FF2B5EF4-FFF2-40B4-BE49-F238E27FC236}">
                <a16:creationId xmlns:a16="http://schemas.microsoft.com/office/drawing/2014/main" id="{C8936C51-AD53-7A57-B11A-3F6C9249F82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599"/>
            <a:ext cx="28314070" cy="3112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HR"/>
          </a:p>
        </p:txBody>
      </p:sp>
    </p:spTree>
    <p:extLst>
      <p:ext uri="{BB962C8B-B14F-4D97-AF65-F5344CB8AC3E}">
        <p14:creationId xmlns:p14="http://schemas.microsoft.com/office/powerpoint/2010/main" val="2907230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14902AA-4E7E-4D93-A756-AC2EF9AAF9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6"/>
            <a:ext cx="12191998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AE0AE5A0-0098-4DC4-82DC-CCE4071B65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8299640" y="626654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HR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6D28670-6E3D-4F4B-AD22-EFA33BF3C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0266" y="1010266"/>
            <a:ext cx="10171466" cy="485713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4C0469-44B4-94BE-BCC1-8854198DD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4430" y="1398896"/>
            <a:ext cx="9325970" cy="1160059"/>
          </a:xfrm>
        </p:spPr>
        <p:txBody>
          <a:bodyPr>
            <a:normAutofit/>
          </a:bodyPr>
          <a:lstStyle/>
          <a:p>
            <a:r>
              <a:rPr lang="hr-HR" sz="4800" dirty="0"/>
              <a:t>3 stranice </a:t>
            </a:r>
            <a:endParaRPr lang="en-US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7BB14-4894-73B4-6C29-A3F5B7FFCF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4430" y="2181646"/>
            <a:ext cx="5892022" cy="3494759"/>
          </a:xfrm>
        </p:spPr>
        <p:txBody>
          <a:bodyPr>
            <a:normAutofit lnSpcReduction="10000"/>
          </a:bodyPr>
          <a:lstStyle/>
          <a:p>
            <a:r>
              <a:rPr lang="en-US" sz="2800" dirty="0" err="1"/>
              <a:t>Stranica</a:t>
            </a:r>
            <a:r>
              <a:rPr lang="en-US" sz="2800" dirty="0"/>
              <a:t> za </a:t>
            </a:r>
            <a:r>
              <a:rPr lang="en-US" sz="2800" dirty="0" err="1"/>
              <a:t>prijavu</a:t>
            </a:r>
            <a:r>
              <a:rPr lang="en-US" sz="2800" dirty="0"/>
              <a:t> – </a:t>
            </a:r>
            <a:r>
              <a:rPr lang="en-US" sz="2800" dirty="0" err="1"/>
              <a:t>korisnik</a:t>
            </a:r>
            <a:r>
              <a:rPr lang="en-US" sz="2800" dirty="0"/>
              <a:t> </a:t>
            </a:r>
            <a:r>
              <a:rPr lang="en-US" sz="2800" dirty="0" err="1"/>
              <a:t>može</a:t>
            </a:r>
            <a:r>
              <a:rPr lang="en-US" sz="2800" dirty="0"/>
              <a:t> </a:t>
            </a:r>
            <a:r>
              <a:rPr lang="en-US" sz="2800" dirty="0" err="1"/>
              <a:t>kreirati</a:t>
            </a:r>
            <a:r>
              <a:rPr lang="en-US" sz="2800" dirty="0"/>
              <a:t> </a:t>
            </a:r>
            <a:r>
              <a:rPr lang="en-US" sz="2800" dirty="0" err="1"/>
              <a:t>svoj</a:t>
            </a:r>
            <a:r>
              <a:rPr lang="en-US" sz="2800" dirty="0"/>
              <a:t> </a:t>
            </a:r>
            <a:r>
              <a:rPr lang="en-US" sz="2800" dirty="0" err="1"/>
              <a:t>račun</a:t>
            </a:r>
            <a:endParaRPr lang="en-US" sz="2800" dirty="0"/>
          </a:p>
          <a:p>
            <a:r>
              <a:rPr lang="en-US" sz="2800" dirty="0" err="1"/>
              <a:t>Početna</a:t>
            </a:r>
            <a:r>
              <a:rPr lang="en-US" sz="2800" dirty="0"/>
              <a:t> </a:t>
            </a:r>
            <a:r>
              <a:rPr lang="en-US" sz="2800" dirty="0" err="1"/>
              <a:t>stranica</a:t>
            </a:r>
            <a:r>
              <a:rPr lang="en-US" sz="2800" dirty="0"/>
              <a:t> – </a:t>
            </a:r>
            <a:r>
              <a:rPr lang="en-US" sz="2800" dirty="0" err="1"/>
              <a:t>prikaz</a:t>
            </a:r>
            <a:r>
              <a:rPr lang="en-US" sz="2800" dirty="0"/>
              <a:t> </a:t>
            </a:r>
            <a:r>
              <a:rPr lang="en-US" sz="2800" dirty="0" err="1"/>
              <a:t>svih</a:t>
            </a:r>
            <a:r>
              <a:rPr lang="en-US" sz="2800" dirty="0"/>
              <a:t> </a:t>
            </a:r>
            <a:r>
              <a:rPr lang="en-US" sz="2800" dirty="0" err="1"/>
              <a:t>ponuđenih</a:t>
            </a:r>
            <a:r>
              <a:rPr lang="en-US" sz="2800" dirty="0"/>
              <a:t> </a:t>
            </a:r>
            <a:r>
              <a:rPr lang="en-US" sz="2800" dirty="0" err="1"/>
              <a:t>događaja</a:t>
            </a:r>
            <a:r>
              <a:rPr lang="en-US" sz="2800" dirty="0"/>
              <a:t> </a:t>
            </a:r>
            <a:r>
              <a:rPr lang="en-US" sz="2800" dirty="0" err="1"/>
              <a:t>koje</a:t>
            </a:r>
            <a:r>
              <a:rPr lang="en-US" sz="2800" dirty="0"/>
              <a:t> </a:t>
            </a:r>
            <a:r>
              <a:rPr lang="en-US" sz="2800" dirty="0" err="1"/>
              <a:t>korisnik</a:t>
            </a:r>
            <a:r>
              <a:rPr lang="en-US" sz="2800" dirty="0"/>
              <a:t> </a:t>
            </a:r>
            <a:r>
              <a:rPr lang="en-US" sz="2800" dirty="0" err="1"/>
              <a:t>može</a:t>
            </a:r>
            <a:r>
              <a:rPr lang="en-US" sz="2800" dirty="0"/>
              <a:t> </a:t>
            </a:r>
            <a:r>
              <a:rPr lang="en-US" sz="2800" dirty="0" err="1"/>
              <a:t>odabrati</a:t>
            </a:r>
            <a:endParaRPr lang="en-US" sz="2800" dirty="0"/>
          </a:p>
          <a:p>
            <a:r>
              <a:rPr lang="en-US" sz="2800" dirty="0" err="1"/>
              <a:t>Stranica</a:t>
            </a:r>
            <a:r>
              <a:rPr lang="en-US" sz="2800" dirty="0"/>
              <a:t> </a:t>
            </a:r>
            <a:r>
              <a:rPr lang="en-US" sz="2800" dirty="0" err="1"/>
              <a:t>budu</a:t>
            </a:r>
            <a:r>
              <a:rPr lang="hr-HR" sz="2800" dirty="0"/>
              <a:t>ćih</a:t>
            </a:r>
            <a:r>
              <a:rPr lang="en-US" sz="2800" dirty="0"/>
              <a:t> </a:t>
            </a:r>
            <a:r>
              <a:rPr lang="en-US" sz="2800" dirty="0" err="1"/>
              <a:t>događa</a:t>
            </a:r>
            <a:r>
              <a:rPr lang="hr-HR" sz="2800" dirty="0"/>
              <a:t>ja</a:t>
            </a:r>
            <a:r>
              <a:rPr lang="en-US" sz="2800" dirty="0"/>
              <a:t> – </a:t>
            </a:r>
            <a:r>
              <a:rPr lang="en-US" sz="2800" dirty="0" err="1"/>
              <a:t>prikazana</a:t>
            </a:r>
            <a:r>
              <a:rPr lang="en-US" sz="2800" dirty="0"/>
              <a:t> </a:t>
            </a:r>
            <a:r>
              <a:rPr lang="en-US" sz="2800" dirty="0" err="1"/>
              <a:t>su</a:t>
            </a:r>
            <a:r>
              <a:rPr lang="en-US" sz="2800" dirty="0"/>
              <a:t> </a:t>
            </a:r>
            <a:r>
              <a:rPr lang="en-US" sz="2800" dirty="0" err="1"/>
              <a:t>događanja</a:t>
            </a:r>
            <a:r>
              <a:rPr lang="en-US" sz="2800" dirty="0"/>
              <a:t> </a:t>
            </a:r>
            <a:r>
              <a:rPr lang="en-US" sz="2800" dirty="0" err="1"/>
              <a:t>koje</a:t>
            </a:r>
            <a:r>
              <a:rPr lang="en-US" sz="2800" dirty="0"/>
              <a:t> je k</a:t>
            </a:r>
            <a:r>
              <a:rPr lang="hr-HR" sz="2800" dirty="0"/>
              <a:t>reator objave potvrdio</a:t>
            </a:r>
            <a:endParaRPr lang="en-US" sz="2800" dirty="0"/>
          </a:p>
          <a:p>
            <a:endParaRPr lang="en-US" sz="2800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01ABB5-001D-9CAE-F329-04FEBDFCAE1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02" b="2179"/>
          <a:stretch/>
        </p:blipFill>
        <p:spPr>
          <a:xfrm>
            <a:off x="8343831" y="1443251"/>
            <a:ext cx="1955442" cy="4001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0264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1137A68B-1C01-4B21-8F62-9F127D1709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H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2D04DD-D9DF-DDEF-2066-7E10CD2FB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1" y="631373"/>
            <a:ext cx="4018839" cy="2035628"/>
          </a:xfrm>
        </p:spPr>
        <p:txBody>
          <a:bodyPr>
            <a:normAutofit/>
          </a:bodyPr>
          <a:lstStyle/>
          <a:p>
            <a:r>
              <a:rPr lang="hr-HR" dirty="0"/>
              <a:t>Općenito o programu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3D244-9939-513F-A303-1024DDAE28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1" y="2155371"/>
            <a:ext cx="4010296" cy="4082143"/>
          </a:xfrm>
        </p:spPr>
        <p:txBody>
          <a:bodyPr>
            <a:normAutofit/>
          </a:bodyPr>
          <a:lstStyle/>
          <a:p>
            <a:r>
              <a:rPr lang="en-US" sz="2400" dirty="0" err="1"/>
              <a:t>Više</a:t>
            </a:r>
            <a:r>
              <a:rPr lang="en-US" sz="2400" dirty="0"/>
              <a:t> </a:t>
            </a:r>
            <a:r>
              <a:rPr lang="en-US" sz="2400" dirty="0" err="1"/>
              <a:t>sudionika</a:t>
            </a:r>
            <a:r>
              <a:rPr lang="en-US" sz="2400" dirty="0"/>
              <a:t> </a:t>
            </a:r>
            <a:r>
              <a:rPr lang="en-US" sz="2400" dirty="0" err="1"/>
              <a:t>može</a:t>
            </a:r>
            <a:r>
              <a:rPr lang="en-US" sz="2400" dirty="0"/>
              <a:t> </a:t>
            </a:r>
            <a:r>
              <a:rPr lang="en-US" sz="2400" dirty="0" err="1"/>
              <a:t>predložiti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</a:t>
            </a:r>
            <a:r>
              <a:rPr lang="en-US" sz="2400" dirty="0" err="1"/>
              <a:t>glasati</a:t>
            </a:r>
            <a:r>
              <a:rPr lang="en-US" sz="2400" dirty="0"/>
              <a:t> o </a:t>
            </a:r>
            <a:r>
              <a:rPr lang="en-US" sz="2400" dirty="0" err="1"/>
              <a:t>vremenu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</a:t>
            </a:r>
            <a:r>
              <a:rPr lang="en-US" sz="2400" dirty="0" err="1"/>
              <a:t>mjestu</a:t>
            </a:r>
            <a:endParaRPr lang="en-US" sz="2400" dirty="0"/>
          </a:p>
          <a:p>
            <a:r>
              <a:rPr lang="en-US" sz="2400" kern="100" dirty="0" err="1">
                <a:ea typeface="Aptos" panose="020B0004020202020204" pitchFamily="34" charset="0"/>
                <a:cs typeface="Times New Roman" panose="02020603050405020304" pitchFamily="18" charset="0"/>
              </a:rPr>
              <a:t>Omogućuje</a:t>
            </a:r>
            <a:r>
              <a:rPr lang="en-US" sz="2400" kern="100" dirty="0"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a typeface="Aptos" panose="020B0004020202020204" pitchFamily="34" charset="0"/>
                <a:cs typeface="Times New Roman" panose="02020603050405020304" pitchFamily="18" charset="0"/>
              </a:rPr>
              <a:t>grupnu</a:t>
            </a:r>
            <a:r>
              <a:rPr lang="en-US" sz="2400" kern="100" dirty="0"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a typeface="Aptos" panose="020B0004020202020204" pitchFamily="34" charset="0"/>
                <a:cs typeface="Times New Roman" panose="02020603050405020304" pitchFamily="18" charset="0"/>
              </a:rPr>
              <a:t>organizaciju</a:t>
            </a:r>
            <a:r>
              <a:rPr lang="en-US" sz="2400" kern="100" dirty="0"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a typeface="Aptos" panose="020B0004020202020204" pitchFamily="34" charset="0"/>
                <a:cs typeface="Times New Roman" panose="02020603050405020304" pitchFamily="18" charset="0"/>
              </a:rPr>
              <a:t>događaja</a:t>
            </a:r>
            <a:r>
              <a:rPr lang="en-US" sz="2400" kern="100" dirty="0">
                <a:ea typeface="Aptos" panose="020B0004020202020204" pitchFamily="34" charset="0"/>
                <a:cs typeface="Times New Roman" panose="02020603050405020304" pitchFamily="18" charset="0"/>
              </a:rPr>
              <a:t> (online </a:t>
            </a:r>
            <a:r>
              <a:rPr lang="en-US" sz="2400" kern="100" dirty="0" err="1">
                <a:ea typeface="Aptos" panose="020B0004020202020204" pitchFamily="34" charset="0"/>
                <a:cs typeface="Times New Roman" panose="02020603050405020304" pitchFamily="18" charset="0"/>
              </a:rPr>
              <a:t>ili</a:t>
            </a:r>
            <a:r>
              <a:rPr lang="en-US" sz="2400" kern="100" dirty="0"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a typeface="Aptos" panose="020B0004020202020204" pitchFamily="34" charset="0"/>
                <a:cs typeface="Times New Roman" panose="02020603050405020304" pitchFamily="18" charset="0"/>
              </a:rPr>
              <a:t>uživo</a:t>
            </a:r>
            <a:r>
              <a:rPr lang="en-US" sz="2400" kern="100" dirty="0">
                <a:ea typeface="Aptos" panose="020B0004020202020204" pitchFamily="34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2400" kern="100" dirty="0" err="1">
                <a:cs typeface="Times New Roman" panose="02020603050405020304" pitchFamily="18" charset="0"/>
              </a:rPr>
              <a:t>Integracija</a:t>
            </a:r>
            <a:r>
              <a:rPr lang="en-US" sz="2400" kern="100" dirty="0">
                <a:cs typeface="Times New Roman" panose="02020603050405020304" pitchFamily="18" charset="0"/>
              </a:rPr>
              <a:t> s Google </a:t>
            </a:r>
            <a:r>
              <a:rPr lang="en-US" sz="2400" kern="100" dirty="0" err="1">
                <a:cs typeface="Times New Roman" panose="02020603050405020304" pitchFamily="18" charset="0"/>
              </a:rPr>
              <a:t>kalendarom</a:t>
            </a:r>
            <a:r>
              <a:rPr lang="en-US" sz="2400" kern="100" dirty="0">
                <a:cs typeface="Times New Roman" panose="02020603050405020304" pitchFamily="18" charset="0"/>
              </a:rPr>
              <a:t> za </a:t>
            </a:r>
            <a:r>
              <a:rPr lang="en-US" sz="2400" kern="100" dirty="0" err="1">
                <a:cs typeface="Times New Roman" panose="02020603050405020304" pitchFamily="18" charset="0"/>
              </a:rPr>
              <a:t>lakše</a:t>
            </a:r>
            <a:r>
              <a:rPr lang="en-US" sz="2400" kern="100" dirty="0"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cs typeface="Times New Roman" panose="02020603050405020304" pitchFamily="18" charset="0"/>
              </a:rPr>
              <a:t>praćenje</a:t>
            </a:r>
            <a:r>
              <a:rPr lang="en-US" sz="2400" kern="100" dirty="0"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cs typeface="Times New Roman" panose="02020603050405020304" pitchFamily="18" charset="0"/>
              </a:rPr>
              <a:t>događaja</a:t>
            </a:r>
            <a:endParaRPr lang="en-US" sz="2400" dirty="0"/>
          </a:p>
          <a:p>
            <a:endParaRPr lang="en-US" sz="1500" dirty="0"/>
          </a:p>
          <a:p>
            <a:endParaRPr lang="en-US" sz="15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7BCBE98-69EA-40E7-B937-FCA553A58D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HR"/>
          </a:p>
        </p:txBody>
      </p:sp>
      <p:pic>
        <p:nvPicPr>
          <p:cNvPr id="5" name="Picture 4" descr="A blue calendar with white numbers&#10;&#10;Description automatically generated">
            <a:extLst>
              <a:ext uri="{FF2B5EF4-FFF2-40B4-BE49-F238E27FC236}">
                <a16:creationId xmlns:a16="http://schemas.microsoft.com/office/drawing/2014/main" id="{C99128B1-042A-AF5D-8B30-0858B6559A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7683" y="1400845"/>
            <a:ext cx="5384074" cy="4064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504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14902AA-4E7E-4D93-A756-AC2EF9AAF9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6"/>
            <a:ext cx="12191998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AE0AE5A0-0098-4DC4-82DC-CCE4071B65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8299640" y="626654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HR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6D28670-6E3D-4F4B-AD22-EFA33BF3C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0266" y="1010266"/>
            <a:ext cx="10171466" cy="485713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B5DC96-1F62-6A60-BE20-E0CBCBA23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4430" y="1398896"/>
            <a:ext cx="9325970" cy="1160059"/>
          </a:xfrm>
        </p:spPr>
        <p:txBody>
          <a:bodyPr>
            <a:normAutofit/>
          </a:bodyPr>
          <a:lstStyle/>
          <a:p>
            <a:r>
              <a:rPr lang="hr-HR" sz="4800" dirty="0"/>
              <a:t>Ključne funkcionalnosti</a:t>
            </a:r>
            <a:endParaRPr lang="en-US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E1AFF-ABEE-026D-AABB-EE01496B2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4430" y="2269195"/>
            <a:ext cx="9325970" cy="339222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900" dirty="0"/>
              <a:t>1. </a:t>
            </a:r>
            <a:r>
              <a:rPr lang="en-US" sz="1900" dirty="0" err="1"/>
              <a:t>Kreiranje</a:t>
            </a:r>
            <a:r>
              <a:rPr lang="en-US" sz="1900" dirty="0"/>
              <a:t> </a:t>
            </a:r>
            <a:r>
              <a:rPr lang="en-US" sz="1900" dirty="0" err="1"/>
              <a:t>događaja</a:t>
            </a:r>
            <a:r>
              <a:rPr lang="en-US" sz="1900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900" dirty="0" err="1"/>
              <a:t>Predložiti</a:t>
            </a:r>
            <a:r>
              <a:rPr lang="en-US" sz="1900" dirty="0"/>
              <a:t> </a:t>
            </a:r>
            <a:r>
              <a:rPr lang="en-US" sz="1900" dirty="0" err="1"/>
              <a:t>ime</a:t>
            </a:r>
            <a:r>
              <a:rPr lang="en-US" sz="1900" dirty="0"/>
              <a:t>, </a:t>
            </a:r>
            <a:r>
              <a:rPr lang="en-US" sz="1900" dirty="0" err="1"/>
              <a:t>vrijeme</a:t>
            </a:r>
            <a:r>
              <a:rPr lang="en-US" sz="1900" dirty="0"/>
              <a:t> </a:t>
            </a:r>
            <a:r>
              <a:rPr lang="en-US" sz="1900" dirty="0" err="1"/>
              <a:t>i</a:t>
            </a:r>
            <a:r>
              <a:rPr lang="en-US" sz="1900" dirty="0"/>
              <a:t> </a:t>
            </a:r>
            <a:r>
              <a:rPr lang="en-US" sz="1900" dirty="0" err="1"/>
              <a:t>mjesto</a:t>
            </a:r>
            <a:endParaRPr lang="en-US" sz="1900" dirty="0"/>
          </a:p>
          <a:p>
            <a:pPr marL="0" indent="0">
              <a:buNone/>
            </a:pPr>
            <a:r>
              <a:rPr lang="en-US" sz="1900" dirty="0"/>
              <a:t>2. </a:t>
            </a:r>
            <a:r>
              <a:rPr lang="en-US" sz="1900" dirty="0" err="1"/>
              <a:t>Zajedničko</a:t>
            </a:r>
            <a:r>
              <a:rPr lang="en-US" sz="1900" dirty="0"/>
              <a:t> </a:t>
            </a:r>
            <a:r>
              <a:rPr lang="en-US" sz="1900" dirty="0" err="1"/>
              <a:t>planiranje</a:t>
            </a:r>
            <a:r>
              <a:rPr lang="en-US" sz="1900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900" dirty="0" err="1"/>
              <a:t>Sudionici</a:t>
            </a:r>
            <a:r>
              <a:rPr lang="en-US" sz="1900" dirty="0"/>
              <a:t> </a:t>
            </a:r>
            <a:r>
              <a:rPr lang="en-US" sz="1900" dirty="0" err="1"/>
              <a:t>mogu</a:t>
            </a:r>
            <a:r>
              <a:rPr lang="en-US" sz="1900" dirty="0"/>
              <a:t> </a:t>
            </a:r>
            <a:r>
              <a:rPr lang="en-US" sz="1900" dirty="0" err="1"/>
              <a:t>predložiti</a:t>
            </a:r>
            <a:r>
              <a:rPr lang="en-US" sz="1900" dirty="0"/>
              <a:t> </a:t>
            </a:r>
            <a:r>
              <a:rPr lang="en-US" sz="1900" dirty="0" err="1"/>
              <a:t>alternativno</a:t>
            </a:r>
            <a:r>
              <a:rPr lang="en-US" sz="1900" dirty="0"/>
              <a:t> </a:t>
            </a:r>
            <a:r>
              <a:rPr lang="en-US" sz="1900" dirty="0" err="1"/>
              <a:t>vrijeme</a:t>
            </a:r>
            <a:r>
              <a:rPr lang="en-US" sz="1900" dirty="0"/>
              <a:t> </a:t>
            </a:r>
            <a:r>
              <a:rPr lang="en-US" sz="1900" dirty="0" err="1"/>
              <a:t>ili</a:t>
            </a:r>
            <a:r>
              <a:rPr lang="en-US" sz="1900" dirty="0"/>
              <a:t> </a:t>
            </a:r>
            <a:r>
              <a:rPr lang="en-US" sz="1900" dirty="0" err="1"/>
              <a:t>mjesto</a:t>
            </a:r>
            <a:endParaRPr lang="en-US" sz="19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900" dirty="0" err="1"/>
              <a:t>Glasanje</a:t>
            </a:r>
            <a:r>
              <a:rPr lang="en-US" sz="1900" dirty="0"/>
              <a:t> o </a:t>
            </a:r>
            <a:r>
              <a:rPr lang="en-US" sz="1900" dirty="0" err="1"/>
              <a:t>predloženim</a:t>
            </a:r>
            <a:r>
              <a:rPr lang="en-US" sz="1900" dirty="0"/>
              <a:t> </a:t>
            </a:r>
            <a:r>
              <a:rPr lang="en-US" sz="1900" dirty="0" err="1"/>
              <a:t>opcijama</a:t>
            </a:r>
            <a:endParaRPr lang="hr-HR" sz="1900" dirty="0"/>
          </a:p>
          <a:p>
            <a:pPr>
              <a:buFont typeface="Arial" panose="020B0604020202020204" pitchFamily="34" charset="0"/>
              <a:buChar char="•"/>
            </a:pPr>
            <a:r>
              <a:rPr lang="hr-HR" sz="1900" dirty="0"/>
              <a:t>Objavu mogu označiti sa </a:t>
            </a:r>
            <a:r>
              <a:rPr lang="en-US" sz="1900" dirty="0"/>
              <a:t>“</a:t>
            </a:r>
            <a:r>
              <a:rPr lang="hr-HR" sz="1900" dirty="0"/>
              <a:t>join</a:t>
            </a:r>
            <a:r>
              <a:rPr lang="en-US" sz="1900" dirty="0"/>
              <a:t>” </a:t>
            </a:r>
            <a:r>
              <a:rPr lang="en-US" sz="1900" dirty="0" err="1"/>
              <a:t>ili</a:t>
            </a:r>
            <a:r>
              <a:rPr lang="en-US" sz="1900" dirty="0"/>
              <a:t> “</a:t>
            </a:r>
            <a:r>
              <a:rPr lang="hr-HR" sz="1900" dirty="0"/>
              <a:t>not joining</a:t>
            </a:r>
            <a:r>
              <a:rPr lang="en-US" sz="1900" dirty="0"/>
              <a:t>”</a:t>
            </a:r>
          </a:p>
          <a:p>
            <a:pPr marL="0" indent="0">
              <a:buNone/>
            </a:pPr>
            <a:r>
              <a:rPr lang="en-US" sz="1900" dirty="0"/>
              <a:t>3. </a:t>
            </a:r>
            <a:r>
              <a:rPr lang="en-US" sz="1900" dirty="0" err="1"/>
              <a:t>Finalizacija</a:t>
            </a:r>
            <a:r>
              <a:rPr lang="en-US" sz="1900" dirty="0"/>
              <a:t> </a:t>
            </a:r>
            <a:r>
              <a:rPr lang="en-US" sz="1900" dirty="0" err="1"/>
              <a:t>događaja</a:t>
            </a:r>
            <a:r>
              <a:rPr lang="en-US" sz="1900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900" dirty="0" err="1"/>
              <a:t>Kreator</a:t>
            </a:r>
            <a:r>
              <a:rPr lang="en-US" sz="1900" dirty="0"/>
              <a:t> </a:t>
            </a:r>
            <a:r>
              <a:rPr lang="hr-HR" sz="1900" dirty="0"/>
              <a:t>objave </a:t>
            </a:r>
            <a:r>
              <a:rPr lang="en-US" sz="1900" dirty="0" err="1"/>
              <a:t>potvrđuje</a:t>
            </a:r>
            <a:r>
              <a:rPr lang="en-US" sz="1900" dirty="0"/>
              <a:t> </a:t>
            </a:r>
            <a:r>
              <a:rPr lang="en-US" sz="1900" dirty="0" err="1"/>
              <a:t>vrijeme</a:t>
            </a:r>
            <a:r>
              <a:rPr lang="en-US" sz="1900" dirty="0"/>
              <a:t> </a:t>
            </a:r>
            <a:r>
              <a:rPr lang="en-US" sz="1900" dirty="0" err="1"/>
              <a:t>i</a:t>
            </a:r>
            <a:r>
              <a:rPr lang="en-US" sz="1900" dirty="0"/>
              <a:t> </a:t>
            </a:r>
            <a:r>
              <a:rPr lang="en-US" sz="1900" dirty="0" err="1"/>
              <a:t>mjesto</a:t>
            </a:r>
            <a:endParaRPr lang="en-US" sz="1900" dirty="0"/>
          </a:p>
          <a:p>
            <a:pPr>
              <a:buFont typeface="Arial" panose="020B0604020202020204" pitchFamily="34" charset="0"/>
              <a:buChar char="•"/>
            </a:pPr>
            <a:r>
              <a:rPr lang="hr-HR" sz="1900" dirty="0"/>
              <a:t>Objava prelazi na stranicu budućih događaja</a:t>
            </a:r>
            <a:endParaRPr lang="en-US" sz="1900" dirty="0"/>
          </a:p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5095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alendar with numbers on it&#10;&#10;Description automatically generated">
            <a:extLst>
              <a:ext uri="{FF2B5EF4-FFF2-40B4-BE49-F238E27FC236}">
                <a16:creationId xmlns:a16="http://schemas.microsoft.com/office/drawing/2014/main" id="{CF03EBB5-8637-AEBF-B981-0B4E767167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89" r="1" b="21847"/>
          <a:stretch/>
        </p:blipFill>
        <p:spPr>
          <a:xfrm>
            <a:off x="-1" y="10"/>
            <a:ext cx="12188652" cy="685799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FCF627C-AB57-4042-8805-913BB9D0D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58" y="0"/>
            <a:ext cx="12192000" cy="6858000"/>
          </a:xfrm>
          <a:prstGeom prst="rect">
            <a:avLst/>
          </a:prstGeom>
          <a:gradFill flip="none" rotWithShape="1">
            <a:gsLst>
              <a:gs pos="30000">
                <a:schemeClr val="bg2">
                  <a:alpha val="75000"/>
                </a:schemeClr>
              </a:gs>
              <a:gs pos="100000">
                <a:schemeClr val="bg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C5A7C6-0823-EA59-9CEA-BC1FC0EC8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>
            <a:normAutofit/>
          </a:bodyPr>
          <a:lstStyle/>
          <a:p>
            <a:r>
              <a:rPr lang="hr-HR" sz="4800" dirty="0"/>
              <a:t>Integracija s kalendarima</a:t>
            </a:r>
            <a:endParaRPr lang="en-US" sz="48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7F814E5-B8DC-48E9-8500-1A15C550BD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7BE238-0322-54E0-7FC0-FDA22F61B9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9714" y="1752600"/>
            <a:ext cx="9601200" cy="3581400"/>
          </a:xfrm>
        </p:spPr>
        <p:txBody>
          <a:bodyPr>
            <a:normAutofit/>
          </a:bodyPr>
          <a:lstStyle/>
          <a:p>
            <a:pPr marL="457200" lvl="1" indent="0">
              <a:spcAft>
                <a:spcPts val="800"/>
              </a:spcAft>
              <a:buSzPts val="1000"/>
              <a:buNone/>
              <a:tabLst>
                <a:tab pos="914400" algn="l"/>
              </a:tabLst>
            </a:pPr>
            <a:r>
              <a:rPr lang="en-US" sz="2400" i="0" kern="1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Sinkronizacija</a:t>
            </a:r>
            <a:r>
              <a:rPr lang="en-US" sz="2400" i="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s Google </a:t>
            </a:r>
            <a:r>
              <a:rPr lang="en-US" sz="2400" i="0" kern="1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kalendarom</a:t>
            </a:r>
            <a:r>
              <a:rPr lang="en-US" sz="2400" i="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  <a:endParaRPr lang="en-US" sz="2400" i="0" kern="100" dirty="0"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spcAft>
                <a:spcPts val="800"/>
              </a:spcAft>
              <a:buSzPct val="50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hr-HR" sz="2400" i="0" kern="100" dirty="0">
                <a:ea typeface="Aptos" panose="020B0004020202020204" pitchFamily="34" charset="0"/>
                <a:cs typeface="Times New Roman" panose="02020603050405020304" pitchFamily="18" charset="0"/>
              </a:rPr>
              <a:t>D</a:t>
            </a:r>
            <a:r>
              <a:rPr lang="en-US" sz="2400" i="0" kern="100" dirty="0" err="1">
                <a:ea typeface="Aptos" panose="020B0004020202020204" pitchFamily="34" charset="0"/>
                <a:cs typeface="Times New Roman" panose="02020603050405020304" pitchFamily="18" charset="0"/>
              </a:rPr>
              <a:t>odavanje</a:t>
            </a:r>
            <a:r>
              <a:rPr lang="en-US" sz="2400" i="0" kern="100" dirty="0"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i="0" kern="100" dirty="0" err="1">
                <a:ea typeface="Aptos" panose="020B0004020202020204" pitchFamily="34" charset="0"/>
                <a:cs typeface="Times New Roman" panose="02020603050405020304" pitchFamily="18" charset="0"/>
              </a:rPr>
              <a:t>potvrđenih</a:t>
            </a:r>
            <a:r>
              <a:rPr lang="en-US" sz="2400" i="0" kern="100" dirty="0"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i="0" kern="100" dirty="0" err="1">
                <a:ea typeface="Aptos" panose="020B0004020202020204" pitchFamily="34" charset="0"/>
                <a:cs typeface="Times New Roman" panose="02020603050405020304" pitchFamily="18" charset="0"/>
              </a:rPr>
              <a:t>događaja</a:t>
            </a:r>
            <a:r>
              <a:rPr lang="en-US" sz="2400" i="0" kern="100" dirty="0">
                <a:ea typeface="Aptos" panose="020B0004020202020204" pitchFamily="34" charset="0"/>
                <a:cs typeface="Times New Roman" panose="02020603050405020304" pitchFamily="18" charset="0"/>
              </a:rPr>
              <a:t> u </a:t>
            </a:r>
            <a:r>
              <a:rPr lang="en-US" sz="2400" i="0" kern="100" dirty="0" err="1">
                <a:ea typeface="Aptos" panose="020B0004020202020204" pitchFamily="34" charset="0"/>
                <a:cs typeface="Times New Roman" panose="02020603050405020304" pitchFamily="18" charset="0"/>
              </a:rPr>
              <a:t>kalendare</a:t>
            </a:r>
            <a:r>
              <a:rPr lang="hr-HR" sz="2400" i="0" kern="100" dirty="0">
                <a:ea typeface="Aptos" panose="020B0004020202020204" pitchFamily="34" charset="0"/>
                <a:cs typeface="Times New Roman" panose="02020603050405020304" pitchFamily="18" charset="0"/>
              </a:rPr>
              <a:t> jednim klikom</a:t>
            </a:r>
            <a:endParaRPr lang="en-US" sz="2400" i="0" kern="100" dirty="0"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spcAft>
                <a:spcPts val="800"/>
              </a:spcAft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400" i="0" kern="100" dirty="0" err="1">
                <a:ea typeface="Aptos" panose="020B0004020202020204" pitchFamily="34" charset="0"/>
                <a:cs typeface="Times New Roman" panose="02020603050405020304" pitchFamily="18" charset="0"/>
              </a:rPr>
              <a:t>Pregled</a:t>
            </a:r>
            <a:r>
              <a:rPr lang="en-US" sz="2400" i="0" kern="100" dirty="0"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i="0" kern="100" dirty="0" err="1">
                <a:ea typeface="Aptos" panose="020B0004020202020204" pitchFamily="34" charset="0"/>
                <a:cs typeface="Times New Roman" panose="02020603050405020304" pitchFamily="18" charset="0"/>
              </a:rPr>
              <a:t>slobodnih</a:t>
            </a:r>
            <a:r>
              <a:rPr lang="en-US" sz="2400" i="0" kern="100" dirty="0">
                <a:ea typeface="Aptos" panose="020B0004020202020204" pitchFamily="34" charset="0"/>
                <a:cs typeface="Times New Roman" panose="02020603050405020304" pitchFamily="18" charset="0"/>
              </a:rPr>
              <a:t> termina </a:t>
            </a:r>
            <a:r>
              <a:rPr lang="en-US" sz="2400" i="0" kern="100" dirty="0" err="1">
                <a:ea typeface="Aptos" panose="020B0004020202020204" pitchFamily="34" charset="0"/>
                <a:cs typeface="Times New Roman" panose="02020603050405020304" pitchFamily="18" charset="0"/>
              </a:rPr>
              <a:t>i</a:t>
            </a:r>
            <a:r>
              <a:rPr lang="en-US" sz="2400" i="0" kern="100" dirty="0"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i="0" kern="100" dirty="0" err="1">
                <a:ea typeface="Aptos" panose="020B0004020202020204" pitchFamily="34" charset="0"/>
                <a:cs typeface="Times New Roman" panose="02020603050405020304" pitchFamily="18" charset="0"/>
              </a:rPr>
              <a:t>preklapanje</a:t>
            </a:r>
            <a:r>
              <a:rPr lang="en-US" sz="2400" i="0" kern="100" dirty="0">
                <a:ea typeface="Aptos" panose="020B0004020202020204" pitchFamily="34" charset="0"/>
                <a:cs typeface="Times New Roman" panose="02020603050405020304" pitchFamily="18" charset="0"/>
              </a:rPr>
              <a:t> u </a:t>
            </a:r>
            <a:r>
              <a:rPr lang="en-US" sz="2400" i="0" kern="100" dirty="0" err="1">
                <a:ea typeface="Aptos" panose="020B0004020202020204" pitchFamily="34" charset="0"/>
                <a:cs typeface="Times New Roman" panose="02020603050405020304" pitchFamily="18" charset="0"/>
              </a:rPr>
              <a:t>realnom</a:t>
            </a:r>
            <a:r>
              <a:rPr lang="en-US" sz="2400" i="0" kern="100" dirty="0"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i="0" kern="100" dirty="0" err="1">
                <a:ea typeface="Aptos" panose="020B0004020202020204" pitchFamily="34" charset="0"/>
                <a:cs typeface="Times New Roman" panose="02020603050405020304" pitchFamily="18" charset="0"/>
              </a:rPr>
              <a:t>vremenu</a:t>
            </a:r>
            <a:endParaRPr lang="en-US" sz="2400" i="0" kern="100" dirty="0"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1768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14902AA-4E7E-4D93-A756-AC2EF9AAF9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6"/>
            <a:ext cx="12191998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AE0AE5A0-0098-4DC4-82DC-CCE4071B65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8299640" y="626654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HR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6D28670-6E3D-4F4B-AD22-EFA33BF3C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0266" y="1010266"/>
            <a:ext cx="10171466" cy="485713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C5A7C6-0823-EA59-9CEA-BC1FC0EC8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4430" y="1398896"/>
            <a:ext cx="9325970" cy="1160059"/>
          </a:xfrm>
        </p:spPr>
        <p:txBody>
          <a:bodyPr>
            <a:normAutofit/>
          </a:bodyPr>
          <a:lstStyle/>
          <a:p>
            <a:r>
              <a:rPr lang="hr-HR" sz="4800" dirty="0"/>
              <a:t>Obavijesti i podsjetnici</a:t>
            </a:r>
            <a:endParaRPr lang="en-US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7BE238-0322-54E0-7FC0-FDA22F61B9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4430" y="2323659"/>
            <a:ext cx="9325970" cy="2946779"/>
          </a:xfrm>
        </p:spPr>
        <p:txBody>
          <a:bodyPr>
            <a:normAutofit/>
          </a:bodyPr>
          <a:lstStyle/>
          <a:p>
            <a:pPr marL="0" lvl="0" indent="0">
              <a:buNone/>
              <a:tabLst>
                <a:tab pos="457200" algn="l"/>
              </a:tabLst>
            </a:pPr>
            <a:r>
              <a:rPr lang="en-US" sz="2400" kern="1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Notifikacije</a:t>
            </a:r>
            <a:r>
              <a:rPr lang="en-US" sz="24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</a:p>
          <a:p>
            <a:pPr lvl="0"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kern="100" dirty="0" err="1">
                <a:ea typeface="Aptos" panose="020B0004020202020204" pitchFamily="34" charset="0"/>
                <a:cs typeface="Times New Roman" panose="02020603050405020304" pitchFamily="18" charset="0"/>
              </a:rPr>
              <a:t>Obavijesti</a:t>
            </a:r>
            <a:r>
              <a:rPr lang="en-US" sz="2400" kern="100" dirty="0">
                <a:ea typeface="Aptos" panose="020B0004020202020204" pitchFamily="34" charset="0"/>
                <a:cs typeface="Times New Roman" panose="02020603050405020304" pitchFamily="18" charset="0"/>
              </a:rPr>
              <a:t> o </a:t>
            </a:r>
            <a:r>
              <a:rPr lang="en-US" sz="2400" kern="100" dirty="0" err="1">
                <a:ea typeface="Aptos" panose="020B0004020202020204" pitchFamily="34" charset="0"/>
                <a:cs typeface="Times New Roman" panose="02020603050405020304" pitchFamily="18" charset="0"/>
              </a:rPr>
              <a:t>novim</a:t>
            </a:r>
            <a:r>
              <a:rPr lang="en-US" sz="2400" kern="100" dirty="0"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a typeface="Aptos" panose="020B0004020202020204" pitchFamily="34" charset="0"/>
                <a:cs typeface="Times New Roman" panose="02020603050405020304" pitchFamily="18" charset="0"/>
              </a:rPr>
              <a:t>događajima</a:t>
            </a:r>
            <a:r>
              <a:rPr lang="en-US" sz="2400" kern="100" dirty="0"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a typeface="Aptos" panose="020B0004020202020204" pitchFamily="34" charset="0"/>
                <a:cs typeface="Times New Roman" panose="02020603050405020304" pitchFamily="18" charset="0"/>
              </a:rPr>
              <a:t>i</a:t>
            </a:r>
            <a:r>
              <a:rPr lang="en-US" sz="2400" kern="100" dirty="0"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a typeface="Aptos" panose="020B0004020202020204" pitchFamily="34" charset="0"/>
                <a:cs typeface="Times New Roman" panose="02020603050405020304" pitchFamily="18" charset="0"/>
              </a:rPr>
              <a:t>finalizacijama</a:t>
            </a:r>
            <a:r>
              <a:rPr lang="en-US" sz="2400" kern="100" dirty="0"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a typeface="Aptos" panose="020B0004020202020204" pitchFamily="34" charset="0"/>
                <a:cs typeface="Times New Roman" panose="02020603050405020304" pitchFamily="18" charset="0"/>
              </a:rPr>
              <a:t>putem</a:t>
            </a:r>
            <a:r>
              <a:rPr lang="en-US" sz="2400" kern="100" dirty="0"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a typeface="Aptos" panose="020B0004020202020204" pitchFamily="34" charset="0"/>
                <a:cs typeface="Times New Roman" panose="02020603050405020304" pitchFamily="18" charset="0"/>
              </a:rPr>
              <a:t>emaila</a:t>
            </a:r>
            <a:endParaRPr lang="en-US" sz="2400" kern="100" dirty="0"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lvl="0" indent="0">
              <a:buNone/>
              <a:tabLst>
                <a:tab pos="457200" algn="l"/>
              </a:tabLst>
            </a:pPr>
            <a:r>
              <a:rPr lang="en-US" sz="2400" kern="1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Podsjetnici</a:t>
            </a:r>
            <a:r>
              <a:rPr lang="en-US" sz="24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</a:p>
          <a:p>
            <a:pPr lvl="0"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kern="1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Podsjetnici</a:t>
            </a:r>
            <a:r>
              <a:rPr lang="en-US" sz="24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za </a:t>
            </a:r>
            <a:r>
              <a:rPr lang="en-US" sz="2400" kern="1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nadolazeće</a:t>
            </a:r>
            <a:r>
              <a:rPr lang="en-US" sz="24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događaje</a:t>
            </a:r>
            <a:endParaRPr lang="en-US" sz="2400" kern="100" dirty="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D39A888D-78E4-53B4-1C81-3E16127C3A4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3740" y="3797048"/>
            <a:ext cx="4264780" cy="2565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9782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14902AA-4E7E-4D93-A756-AC2EF9AAF9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6"/>
            <a:ext cx="12191998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AE0AE5A0-0098-4DC4-82DC-CCE4071B65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8299640" y="626654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HR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6D28670-6E3D-4F4B-AD22-EFA33BF3C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0266" y="1010266"/>
            <a:ext cx="10171466" cy="485713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C5A7C6-0823-EA59-9CEA-BC1FC0EC8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4430" y="1398896"/>
            <a:ext cx="9325970" cy="1160059"/>
          </a:xfrm>
        </p:spPr>
        <p:txBody>
          <a:bodyPr>
            <a:normAutofit/>
          </a:bodyPr>
          <a:lstStyle/>
          <a:p>
            <a:r>
              <a:rPr lang="hr-HR" sz="4800" dirty="0"/>
              <a:t>Stranica budućih događaja </a:t>
            </a:r>
            <a:endParaRPr lang="en-US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7BE238-0322-54E0-7FC0-FDA22F61B9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4430" y="2269195"/>
            <a:ext cx="9325970" cy="2946779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400" dirty="0" err="1"/>
              <a:t>Korisnici</a:t>
            </a:r>
            <a:r>
              <a:rPr lang="en-GB" sz="2400" dirty="0"/>
              <a:t> </a:t>
            </a:r>
            <a:r>
              <a:rPr lang="en-GB" sz="2400" dirty="0" err="1"/>
              <a:t>mogu</a:t>
            </a:r>
            <a:r>
              <a:rPr lang="en-GB" sz="2400" dirty="0"/>
              <a:t> </a:t>
            </a:r>
            <a:r>
              <a:rPr lang="en-GB" sz="2400" dirty="0" err="1"/>
              <a:t>vidjeti</a:t>
            </a:r>
            <a:r>
              <a:rPr lang="hr-HR" sz="2400" dirty="0"/>
              <a:t> potvrđene (nadolazeće) </a:t>
            </a:r>
            <a:r>
              <a:rPr lang="en-GB" sz="2400" dirty="0" err="1"/>
              <a:t>događaje</a:t>
            </a:r>
            <a:endParaRPr lang="en-GB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err="1"/>
              <a:t>Brzo</a:t>
            </a:r>
            <a:r>
              <a:rPr lang="en-GB" sz="2400" dirty="0"/>
              <a:t> </a:t>
            </a:r>
            <a:r>
              <a:rPr lang="en-GB" sz="2400" dirty="0" err="1"/>
              <a:t>pretraživanje</a:t>
            </a:r>
            <a:r>
              <a:rPr lang="en-GB" sz="2400" dirty="0"/>
              <a:t> </a:t>
            </a:r>
            <a:r>
              <a:rPr lang="en-GB" sz="2400" dirty="0" err="1"/>
              <a:t>i</a:t>
            </a:r>
            <a:r>
              <a:rPr lang="en-GB" sz="2400" dirty="0"/>
              <a:t> </a:t>
            </a:r>
            <a:r>
              <a:rPr lang="en-GB" sz="2400" dirty="0" err="1"/>
              <a:t>pregled</a:t>
            </a:r>
            <a:r>
              <a:rPr lang="en-GB" sz="2400" dirty="0"/>
              <a:t> </a:t>
            </a:r>
            <a:r>
              <a:rPr lang="en-GB" sz="2400" dirty="0" err="1"/>
              <a:t>detalja</a:t>
            </a:r>
            <a:r>
              <a:rPr lang="en-GB" sz="2400" dirty="0"/>
              <a:t> </a:t>
            </a:r>
            <a:r>
              <a:rPr lang="en-GB" sz="2400" dirty="0" err="1"/>
              <a:t>događaja</a:t>
            </a:r>
            <a:endParaRPr lang="en-GB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err="1"/>
              <a:t>Mogućnost</a:t>
            </a:r>
            <a:r>
              <a:rPr lang="en-GB" sz="2400" dirty="0"/>
              <a:t> </a:t>
            </a:r>
            <a:r>
              <a:rPr lang="en-GB" sz="2400" dirty="0" err="1"/>
              <a:t>komentiranja</a:t>
            </a:r>
            <a:r>
              <a:rPr lang="en-GB" sz="2400" dirty="0"/>
              <a:t> </a:t>
            </a:r>
            <a:r>
              <a:rPr lang="en-GB" sz="2400" dirty="0" err="1"/>
              <a:t>i</a:t>
            </a:r>
            <a:r>
              <a:rPr lang="en-GB" sz="2400" dirty="0"/>
              <a:t> </a:t>
            </a:r>
            <a:r>
              <a:rPr lang="en-GB" sz="2400" dirty="0" err="1"/>
              <a:t>dijeljenja</a:t>
            </a:r>
            <a:r>
              <a:rPr lang="en-GB" sz="2400" dirty="0"/>
              <a:t> </a:t>
            </a:r>
            <a:r>
              <a:rPr lang="en-GB" sz="2400" dirty="0" err="1"/>
              <a:t>poveznica</a:t>
            </a:r>
            <a:endParaRPr lang="hr-HR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hr-HR" sz="2400" dirty="0"/>
              <a:t>Prikaz potvrđenih događaja koje je korisnik označio sa </a:t>
            </a:r>
            <a:r>
              <a:rPr lang="en-US" sz="2400" dirty="0"/>
              <a:t>“</a:t>
            </a:r>
            <a:r>
              <a:rPr lang="hr-HR" sz="2400" dirty="0"/>
              <a:t>join</a:t>
            </a:r>
            <a:r>
              <a:rPr lang="en-US" sz="2400" dirty="0"/>
              <a:t>”</a:t>
            </a:r>
            <a:endParaRPr lang="hr-HR" sz="2400" dirty="0"/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60603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6ECBD07-C386-7E3C-1E38-7192024CB2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B93CD2E-8986-CDC9-B4AD-A27C9ACB33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6"/>
            <a:ext cx="12191998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58013359-9271-B3E3-9568-5F2C7E9E0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8299640" y="626654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HR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7BC72FF-0A22-47A2-9760-A7752EEA30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0266" y="1010266"/>
            <a:ext cx="10171466" cy="485713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BF741-9CE9-5EA2-2D06-9B16A55DF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4430" y="1398896"/>
            <a:ext cx="9325970" cy="1160059"/>
          </a:xfrm>
        </p:spPr>
        <p:txBody>
          <a:bodyPr>
            <a:normAutofit/>
          </a:bodyPr>
          <a:lstStyle/>
          <a:p>
            <a:r>
              <a:rPr lang="hr-HR" sz="4800" dirty="0"/>
              <a:t>Upravljanje korisnicima</a:t>
            </a:r>
            <a:endParaRPr lang="en-US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27B48-AC3F-206F-BAE9-7DA211A72C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4430" y="2269195"/>
            <a:ext cx="9325970" cy="29467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/>
              <a:t>Autentifikacija</a:t>
            </a:r>
            <a:r>
              <a:rPr lang="en-US" sz="2400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err="1"/>
              <a:t>Prijava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</a:t>
            </a:r>
            <a:r>
              <a:rPr lang="en-US" sz="2400" dirty="0" err="1"/>
              <a:t>registracija</a:t>
            </a:r>
            <a:r>
              <a:rPr lang="en-US" sz="2400" dirty="0"/>
              <a:t> </a:t>
            </a:r>
            <a:r>
              <a:rPr lang="en-US" sz="2400" dirty="0" err="1"/>
              <a:t>putem</a:t>
            </a:r>
            <a:r>
              <a:rPr lang="en-US" sz="2400" dirty="0"/>
              <a:t> </a:t>
            </a:r>
            <a:r>
              <a:rPr lang="en-US" sz="2400" dirty="0" err="1"/>
              <a:t>emaila</a:t>
            </a:r>
            <a:endParaRPr lang="en-US" sz="2400" dirty="0"/>
          </a:p>
          <a:p>
            <a:pPr marL="0" indent="0">
              <a:buNone/>
            </a:pPr>
            <a:r>
              <a:rPr lang="en-US" sz="2400" dirty="0" err="1"/>
              <a:t>Personalizacija</a:t>
            </a:r>
            <a:r>
              <a:rPr lang="en-US" sz="2400" dirty="0"/>
              <a:t> p</a:t>
            </a:r>
            <a:r>
              <a:rPr lang="hr-HR" sz="2400" dirty="0"/>
              <a:t>r</a:t>
            </a:r>
            <a:r>
              <a:rPr lang="en-US" sz="2400" dirty="0" err="1"/>
              <a:t>ofila</a:t>
            </a:r>
            <a:r>
              <a:rPr lang="en-US" sz="2400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err="1"/>
              <a:t>Podešavanje</a:t>
            </a:r>
            <a:r>
              <a:rPr lang="en-US" sz="2400" dirty="0"/>
              <a:t> </a:t>
            </a:r>
            <a:r>
              <a:rPr lang="en-US" sz="2400" dirty="0" err="1"/>
              <a:t>dostupnosti</a:t>
            </a:r>
            <a:r>
              <a:rPr lang="en-US" sz="2400" dirty="0"/>
              <a:t> </a:t>
            </a:r>
            <a:r>
              <a:rPr lang="en-US" sz="2400" dirty="0" err="1"/>
              <a:t>osobnih</a:t>
            </a:r>
            <a:r>
              <a:rPr lang="en-US" sz="2400" dirty="0"/>
              <a:t> </a:t>
            </a:r>
            <a:r>
              <a:rPr lang="en-US" sz="2400" dirty="0" err="1"/>
              <a:t>informacija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858198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A2E40"/>
      </a:dk2>
      <a:lt2>
        <a:srgbClr val="EBE7DD"/>
      </a:lt2>
      <a:accent1>
        <a:srgbClr val="69A1AB"/>
      </a:accent1>
      <a:accent2>
        <a:srgbClr val="F2C418"/>
      </a:accent2>
      <a:accent3>
        <a:srgbClr val="87492C"/>
      </a:accent3>
      <a:accent4>
        <a:srgbClr val="4A845E"/>
      </a:accent4>
      <a:accent5>
        <a:srgbClr val="DC9528"/>
      </a:accent5>
      <a:accent6>
        <a:srgbClr val="9A5D78"/>
      </a:accent6>
      <a:hlink>
        <a:srgbClr val="66C8E3"/>
      </a:hlink>
      <a:folHlink>
        <a:srgbClr val="B162A1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17F9D331-421E-442F-B033-AF5B21A4485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127</TotalTime>
  <Words>326</Words>
  <Application>Microsoft Office PowerPoint</Application>
  <PresentationFormat>Widescreen</PresentationFormat>
  <Paragraphs>54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Aptos</vt:lpstr>
      <vt:lpstr>Arial</vt:lpstr>
      <vt:lpstr>Franklin Gothic Book</vt:lpstr>
      <vt:lpstr>Times New Roman</vt:lpstr>
      <vt:lpstr>Wingdings</vt:lpstr>
      <vt:lpstr>Crop</vt:lpstr>
      <vt:lpstr>Planer Događaja</vt:lpstr>
      <vt:lpstr>Problem</vt:lpstr>
      <vt:lpstr>3 stranice </vt:lpstr>
      <vt:lpstr>Općenito o programu</vt:lpstr>
      <vt:lpstr>Ključne funkcionalnosti</vt:lpstr>
      <vt:lpstr>Integracija s kalendarima</vt:lpstr>
      <vt:lpstr>Obavijesti i podsjetnici</vt:lpstr>
      <vt:lpstr>Stranica budućih događaja </vt:lpstr>
      <vt:lpstr>Upravljanje korisnicima</vt:lpstr>
      <vt:lpstr>Rad na projektu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ms17027</dc:creator>
  <cp:lastModifiedBy>ms17027</cp:lastModifiedBy>
  <cp:revision>89</cp:revision>
  <dcterms:created xsi:type="dcterms:W3CDTF">2024-10-21T14:32:33Z</dcterms:created>
  <dcterms:modified xsi:type="dcterms:W3CDTF">2024-10-23T10:29:38Z</dcterms:modified>
</cp:coreProperties>
</file>