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11/9/2024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11/9/2024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11/9/2024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11/9/2024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11/9/2024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11/9/2024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11/9/2024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11/9/2024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11/9/2024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11/9/2024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11/9/2024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11/9/2024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app/profile/mennatallah.eid/viz/Jobswithsalariesandtype/Dashboard1#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AFF73DDA-68A6-4F77-98E0-0143394F17FD}"/>
              </a:ext>
            </a:extLst>
          </p:cNvPr>
          <p:cNvSpPr>
            <a:spLocks noGrp="1"/>
          </p:cNvSpPr>
          <p:nvPr>
            <p:ph type="ctrTitle"/>
          </p:nvPr>
        </p:nvSpPr>
        <p:spPr/>
        <p:txBody>
          <a:bodyPr/>
          <a:lstStyle/>
          <a:p>
            <a:pPr fontAlgn="base">
              <a:lnSpc>
                <a:spcPct val="100000"/>
              </a:lnSpc>
              <a:spcAft>
                <a:spcPts val="1200"/>
              </a:spcAft>
            </a:pPr>
            <a:r>
              <a:rPr lang="en-US" b="1" i="0" u="sng" dirty="0">
                <a:solidFill>
                  <a:schemeClr val="accent1">
                    <a:lumMod val="75000"/>
                  </a:schemeClr>
                </a:solidFill>
                <a:effectLst>
                  <a:outerShdw blurRad="38100" dist="38100" dir="2700000" algn="tl">
                    <a:srgbClr val="000000">
                      <a:alpha val="43137"/>
                    </a:srgbClr>
                  </a:outerShdw>
                </a:effectLst>
                <a:latin typeface="zeitung"/>
                <a:hlinkClick r:id="rId2"/>
              </a:rPr>
              <a:t>Employee Salaries for different job roles</a:t>
            </a:r>
            <a:endParaRPr lang="en-US" b="1" i="0" u="sng" dirty="0">
              <a:solidFill>
                <a:schemeClr val="accent1">
                  <a:lumMod val="75000"/>
                </a:schemeClr>
              </a:solidFill>
              <a:effectLst>
                <a:outerShdw blurRad="38100" dist="38100" dir="2700000" algn="tl">
                  <a:srgbClr val="000000">
                    <a:alpha val="43137"/>
                  </a:srgbClr>
                </a:outerShdw>
              </a:effectLst>
              <a:latin typeface="zeitung"/>
            </a:endParaRPr>
          </a:p>
        </p:txBody>
      </p:sp>
      <p:sp>
        <p:nvSpPr>
          <p:cNvPr id="3" name="slide1">
            <a:extLst>
              <a:ext uri="{FF2B5EF4-FFF2-40B4-BE49-F238E27FC236}">
                <a16:creationId xmlns:a16="http://schemas.microsoft.com/office/drawing/2014/main" id="{FAC07F12-515A-4132-97C3-1A89CCC6F16B}"/>
              </a:ext>
            </a:extLst>
          </p:cNvPr>
          <p:cNvSpPr>
            <a:spLocks noGrp="1"/>
          </p:cNvSpPr>
          <p:nvPr>
            <p:ph type="subTitle" idx="1"/>
          </p:nvPr>
        </p:nvSpPr>
        <p:spPr/>
        <p:txBody>
          <a:bodyPr/>
          <a:lstStyle/>
          <a:p>
            <a:r>
              <a:rPr lang="en-US" dirty="0"/>
              <a:t>Mennatallah EL-</a:t>
            </a:r>
            <a:r>
              <a:rPr lang="en-US" dirty="0" err="1"/>
              <a:t>Khateeb</a:t>
            </a:r>
            <a:endParaRPr dirty="0"/>
          </a:p>
        </p:txBody>
      </p:sp>
      <p:sp>
        <p:nvSpPr>
          <p:cNvPr id="5" name="TextBox 4">
            <a:extLst>
              <a:ext uri="{FF2B5EF4-FFF2-40B4-BE49-F238E27FC236}">
                <a16:creationId xmlns:a16="http://schemas.microsoft.com/office/drawing/2014/main" id="{7791530A-071D-476E-DDBA-1C4849576C24}"/>
              </a:ext>
            </a:extLst>
          </p:cNvPr>
          <p:cNvSpPr txBox="1"/>
          <p:nvPr/>
        </p:nvSpPr>
        <p:spPr>
          <a:xfrm>
            <a:off x="2792360" y="4187298"/>
            <a:ext cx="7118556" cy="1477328"/>
          </a:xfrm>
          <a:prstGeom prst="rect">
            <a:avLst/>
          </a:prstGeom>
          <a:noFill/>
        </p:spPr>
        <p:txBody>
          <a:bodyPr wrap="square">
            <a:spAutoFit/>
          </a:bodyPr>
          <a:lstStyle/>
          <a:p>
            <a:r>
              <a:rPr lang="en-US" b="0" i="0" dirty="0">
                <a:solidFill>
                  <a:srgbClr val="3C4043"/>
                </a:solidFill>
                <a:effectLst/>
                <a:latin typeface="Inter"/>
              </a:rPr>
              <a:t>Welcome to the Employee Salaries for Different Job Roles Dataset! This dataset provides valuable insights into the compensation and job roles of employees across various industries and regions. Whether you're an HR analyst, data scientist, or someone interested in understanding salary trends, this dataset offers a wealth of information to explore and analyze.</a:t>
            </a:r>
            <a:endParaRPr lang="ar-EG"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anim calcmode="lin" valueType="num">
                                      <p:cBhvr>
                                        <p:cTn id="1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2">
            <a:extLst>
              <a:ext uri="{FF2B5EF4-FFF2-40B4-BE49-F238E27FC236}">
                <a16:creationId xmlns:a16="http://schemas.microsoft.com/office/drawing/2014/main" id="{0C559935-06CB-4009-B11E-42A39716D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 y="3205316"/>
            <a:ext cx="11926529" cy="2486183"/>
          </a:xfrm>
          <a:prstGeom prst="rect">
            <a:avLst/>
          </a:prstGeom>
        </p:spPr>
      </p:pic>
      <p:sp>
        <p:nvSpPr>
          <p:cNvPr id="4" name="TextBox 3">
            <a:extLst>
              <a:ext uri="{FF2B5EF4-FFF2-40B4-BE49-F238E27FC236}">
                <a16:creationId xmlns:a16="http://schemas.microsoft.com/office/drawing/2014/main" id="{25F579DA-5A1F-B2AD-FFD2-B0B48F7527A2}"/>
              </a:ext>
            </a:extLst>
          </p:cNvPr>
          <p:cNvSpPr txBox="1"/>
          <p:nvPr/>
        </p:nvSpPr>
        <p:spPr>
          <a:xfrm>
            <a:off x="132735" y="198792"/>
            <a:ext cx="7762568" cy="461665"/>
          </a:xfrm>
          <a:prstGeom prst="rect">
            <a:avLst/>
          </a:prstGeom>
          <a:noFill/>
        </p:spPr>
        <p:txBody>
          <a:bodyPr wrap="square">
            <a:spAutoFit/>
          </a:bodyPr>
          <a:lstStyle/>
          <a:p>
            <a:r>
              <a:rPr lang="ar-EG" sz="2400" b="1" dirty="0" err="1">
                <a:solidFill>
                  <a:schemeClr val="accent1">
                    <a:lumMod val="75000"/>
                  </a:schemeClr>
                </a:solidFill>
              </a:rPr>
              <a:t>Salary</a:t>
            </a:r>
            <a:r>
              <a:rPr lang="ar-EG" sz="2400" b="1" dirty="0">
                <a:solidFill>
                  <a:schemeClr val="accent1">
                    <a:lumMod val="75000"/>
                  </a:schemeClr>
                </a:solidFill>
              </a:rPr>
              <a:t> </a:t>
            </a:r>
            <a:r>
              <a:rPr lang="ar-EG" sz="2400" b="1" dirty="0" err="1">
                <a:solidFill>
                  <a:schemeClr val="accent1">
                    <a:lumMod val="75000"/>
                  </a:schemeClr>
                </a:solidFill>
              </a:rPr>
              <a:t>Relationship</a:t>
            </a:r>
            <a:r>
              <a:rPr lang="ar-EG" sz="2400" b="1" dirty="0">
                <a:solidFill>
                  <a:schemeClr val="accent1">
                    <a:lumMod val="75000"/>
                  </a:schemeClr>
                </a:solidFill>
              </a:rPr>
              <a:t> </a:t>
            </a:r>
            <a:r>
              <a:rPr lang="ar-EG" sz="2400" b="1" dirty="0" err="1">
                <a:solidFill>
                  <a:schemeClr val="accent1">
                    <a:lumMod val="75000"/>
                  </a:schemeClr>
                </a:solidFill>
              </a:rPr>
              <a:t>to</a:t>
            </a:r>
            <a:r>
              <a:rPr lang="ar-EG" sz="2400" b="1" dirty="0">
                <a:solidFill>
                  <a:schemeClr val="accent1">
                    <a:lumMod val="75000"/>
                  </a:schemeClr>
                </a:solidFill>
              </a:rPr>
              <a:t> </a:t>
            </a:r>
            <a:r>
              <a:rPr lang="ar-EG" sz="2400" b="1" dirty="0" err="1">
                <a:solidFill>
                  <a:schemeClr val="accent1">
                    <a:lumMod val="75000"/>
                  </a:schemeClr>
                </a:solidFill>
              </a:rPr>
              <a:t>Employees</a:t>
            </a:r>
            <a:r>
              <a:rPr lang="ar-EG" sz="2400" b="1" dirty="0">
                <a:solidFill>
                  <a:schemeClr val="accent1">
                    <a:lumMod val="75000"/>
                  </a:schemeClr>
                </a:solidFill>
              </a:rPr>
              <a:t>' </a:t>
            </a:r>
            <a:r>
              <a:rPr lang="ar-EG" sz="2400" b="1" dirty="0" err="1">
                <a:solidFill>
                  <a:schemeClr val="accent1">
                    <a:lumMod val="75000"/>
                  </a:schemeClr>
                </a:solidFill>
              </a:rPr>
              <a:t>Level</a:t>
            </a:r>
            <a:r>
              <a:rPr lang="ar-EG" sz="2400" b="1" dirty="0">
                <a:solidFill>
                  <a:schemeClr val="accent1">
                    <a:lumMod val="75000"/>
                  </a:schemeClr>
                </a:solidFill>
              </a:rPr>
              <a:t> </a:t>
            </a:r>
            <a:r>
              <a:rPr lang="ar-EG" sz="2400" b="1" dirty="0" err="1">
                <a:solidFill>
                  <a:schemeClr val="accent1">
                    <a:lumMod val="75000"/>
                  </a:schemeClr>
                </a:solidFill>
              </a:rPr>
              <a:t>of</a:t>
            </a:r>
            <a:r>
              <a:rPr lang="ar-EG" sz="2400" b="1" dirty="0">
                <a:solidFill>
                  <a:schemeClr val="accent1">
                    <a:lumMod val="75000"/>
                  </a:schemeClr>
                </a:solidFill>
              </a:rPr>
              <a:t> </a:t>
            </a:r>
            <a:r>
              <a:rPr lang="ar-EG" sz="2400" b="1" dirty="0" err="1">
                <a:solidFill>
                  <a:schemeClr val="accent1">
                    <a:lumMod val="75000"/>
                  </a:schemeClr>
                </a:solidFill>
              </a:rPr>
              <a:t>Experience</a:t>
            </a:r>
            <a:endParaRPr lang="ar-EG" sz="2400" b="1" dirty="0">
              <a:solidFill>
                <a:schemeClr val="accent1">
                  <a:lumMod val="75000"/>
                </a:schemeClr>
              </a:solidFill>
            </a:endParaRPr>
          </a:p>
        </p:txBody>
      </p:sp>
      <p:sp>
        <p:nvSpPr>
          <p:cNvPr id="6" name="TextBox 5">
            <a:extLst>
              <a:ext uri="{FF2B5EF4-FFF2-40B4-BE49-F238E27FC236}">
                <a16:creationId xmlns:a16="http://schemas.microsoft.com/office/drawing/2014/main" id="{76E5C857-A3E0-A6B4-B941-DFE68FD77E59}"/>
              </a:ext>
            </a:extLst>
          </p:cNvPr>
          <p:cNvSpPr txBox="1"/>
          <p:nvPr/>
        </p:nvSpPr>
        <p:spPr>
          <a:xfrm>
            <a:off x="403123" y="1298309"/>
            <a:ext cx="6096000" cy="923330"/>
          </a:xfrm>
          <a:prstGeom prst="rect">
            <a:avLst/>
          </a:prstGeom>
          <a:noFill/>
        </p:spPr>
        <p:txBody>
          <a:bodyPr wrap="square">
            <a:spAutoFit/>
          </a:bodyPr>
          <a:lstStyle/>
          <a:p>
            <a:r>
              <a:rPr lang="ar-EG" dirty="0" err="1"/>
              <a:t>Note</a:t>
            </a:r>
            <a:r>
              <a:rPr lang="ar-EG" dirty="0"/>
              <a:t> </a:t>
            </a:r>
            <a:r>
              <a:rPr lang="ar-EG" dirty="0" err="1"/>
              <a:t>that</a:t>
            </a:r>
            <a:r>
              <a:rPr lang="ar-EG" dirty="0"/>
              <a:t> </a:t>
            </a:r>
            <a:r>
              <a:rPr lang="ar-EG" dirty="0" err="1"/>
              <a:t>the</a:t>
            </a:r>
            <a:r>
              <a:rPr lang="ar-EG" dirty="0"/>
              <a:t> </a:t>
            </a:r>
            <a:r>
              <a:rPr lang="ar-EG" dirty="0" err="1"/>
              <a:t>most</a:t>
            </a:r>
            <a:r>
              <a:rPr lang="ar-EG" dirty="0"/>
              <a:t> </a:t>
            </a:r>
            <a:r>
              <a:rPr lang="ar-EG" dirty="0" err="1"/>
              <a:t>salaries</a:t>
            </a:r>
            <a:r>
              <a:rPr lang="ar-EG" dirty="0"/>
              <a:t> </a:t>
            </a:r>
            <a:r>
              <a:rPr lang="ar-EG" dirty="0" err="1"/>
              <a:t>for</a:t>
            </a:r>
            <a:r>
              <a:rPr lang="ar-EG" dirty="0"/>
              <a:t> </a:t>
            </a:r>
            <a:r>
              <a:rPr lang="ar-EG" dirty="0" err="1"/>
              <a:t>employees</a:t>
            </a:r>
            <a:r>
              <a:rPr lang="ar-EG" dirty="0"/>
              <a:t> </a:t>
            </a:r>
            <a:r>
              <a:rPr lang="ar-EG" dirty="0" err="1"/>
              <a:t>have</a:t>
            </a:r>
            <a:r>
              <a:rPr lang="ar-EG" dirty="0"/>
              <a:t> a </a:t>
            </a:r>
            <a:r>
              <a:rPr lang="ar-EG" dirty="0" err="1"/>
              <a:t>high</a:t>
            </a:r>
            <a:r>
              <a:rPr lang="ar-EG" dirty="0"/>
              <a:t> </a:t>
            </a:r>
            <a:r>
              <a:rPr lang="ar-EG" dirty="0" err="1"/>
              <a:t>level</a:t>
            </a:r>
            <a:r>
              <a:rPr lang="ar-EG" dirty="0"/>
              <a:t> </a:t>
            </a:r>
            <a:r>
              <a:rPr lang="ar-EG" dirty="0" err="1"/>
              <a:t>of</a:t>
            </a:r>
            <a:r>
              <a:rPr lang="ar-EG" dirty="0"/>
              <a:t> </a:t>
            </a:r>
            <a:r>
              <a:rPr lang="ar-EG" dirty="0" err="1"/>
              <a:t>experience</a:t>
            </a:r>
            <a:r>
              <a:rPr lang="ar-EG" dirty="0"/>
              <a:t> </a:t>
            </a:r>
            <a:r>
              <a:rPr lang="ar-EG" dirty="0" err="1"/>
              <a:t>and</a:t>
            </a:r>
            <a:r>
              <a:rPr lang="ar-EG" dirty="0"/>
              <a:t> </a:t>
            </a:r>
            <a:r>
              <a:rPr lang="ar-EG" dirty="0" err="1"/>
              <a:t>the</a:t>
            </a:r>
            <a:r>
              <a:rPr lang="ar-EG" dirty="0"/>
              <a:t> </a:t>
            </a:r>
            <a:r>
              <a:rPr lang="ar-EG" dirty="0" err="1"/>
              <a:t>salaries</a:t>
            </a:r>
            <a:r>
              <a:rPr lang="ar-EG" dirty="0"/>
              <a:t> </a:t>
            </a:r>
            <a:r>
              <a:rPr lang="ar-EG" dirty="0" err="1"/>
              <a:t>are</a:t>
            </a:r>
            <a:r>
              <a:rPr lang="ar-EG" dirty="0"/>
              <a:t> </a:t>
            </a:r>
            <a:r>
              <a:rPr lang="ar-EG" dirty="0" err="1"/>
              <a:t>lower</a:t>
            </a:r>
            <a:r>
              <a:rPr lang="ar-EG" dirty="0"/>
              <a:t> </a:t>
            </a:r>
            <a:r>
              <a:rPr lang="ar-EG" dirty="0" err="1"/>
              <a:t>by</a:t>
            </a:r>
            <a:r>
              <a:rPr lang="ar-EG" dirty="0"/>
              <a:t> </a:t>
            </a:r>
            <a:r>
              <a:rPr lang="ar-EG" dirty="0" err="1"/>
              <a:t>dependence</a:t>
            </a:r>
            <a:r>
              <a:rPr lang="ar-EG" dirty="0"/>
              <a:t> </a:t>
            </a:r>
            <a:r>
              <a:rPr lang="ar-EG" dirty="0" err="1"/>
              <a:t>to</a:t>
            </a:r>
            <a:r>
              <a:rPr lang="ar-EG" dirty="0"/>
              <a:t> </a:t>
            </a:r>
            <a:r>
              <a:rPr lang="ar-EG" dirty="0" err="1"/>
              <a:t>the</a:t>
            </a:r>
            <a:r>
              <a:rPr lang="ar-EG" dirty="0"/>
              <a:t> </a:t>
            </a:r>
            <a:r>
              <a:rPr lang="ar-EG" dirty="0" err="1"/>
              <a:t>level</a:t>
            </a:r>
            <a:r>
              <a:rPr lang="ar-EG" dirty="0"/>
              <a:t> </a:t>
            </a:r>
            <a:r>
              <a:rPr lang="ar-EG" dirty="0" err="1"/>
              <a:t>of</a:t>
            </a:r>
            <a:r>
              <a:rPr lang="ar-EG" dirty="0"/>
              <a:t> </a:t>
            </a:r>
            <a:r>
              <a:rPr lang="ar-EG" dirty="0" err="1"/>
              <a:t>experience</a:t>
            </a:r>
            <a:endParaRPr lang="ar-EG"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14" presetClass="entr" presetSubtype="1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heet 3">
            <a:extLst>
              <a:ext uri="{FF2B5EF4-FFF2-40B4-BE49-F238E27FC236}">
                <a16:creationId xmlns:a16="http://schemas.microsoft.com/office/drawing/2014/main" id="{C5BA144A-3F0C-4E19-BDB4-DA44C1C71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489" y="0"/>
            <a:ext cx="7933873" cy="6858000"/>
          </a:xfrm>
          <a:prstGeom prst="rect">
            <a:avLst/>
          </a:prstGeom>
        </p:spPr>
      </p:pic>
      <p:sp>
        <p:nvSpPr>
          <p:cNvPr id="4" name="TextBox 3">
            <a:extLst>
              <a:ext uri="{FF2B5EF4-FFF2-40B4-BE49-F238E27FC236}">
                <a16:creationId xmlns:a16="http://schemas.microsoft.com/office/drawing/2014/main" id="{C6320AFC-22E8-5810-45C6-B8B52550AA1B}"/>
              </a:ext>
            </a:extLst>
          </p:cNvPr>
          <p:cNvSpPr txBox="1"/>
          <p:nvPr/>
        </p:nvSpPr>
        <p:spPr>
          <a:xfrm>
            <a:off x="194188" y="228289"/>
            <a:ext cx="4137301" cy="830997"/>
          </a:xfrm>
          <a:prstGeom prst="rect">
            <a:avLst/>
          </a:prstGeom>
          <a:noFill/>
        </p:spPr>
        <p:txBody>
          <a:bodyPr wrap="square">
            <a:spAutoFit/>
          </a:bodyPr>
          <a:lstStyle/>
          <a:p>
            <a:r>
              <a:rPr lang="ar-EG" sz="2400" b="1" dirty="0" err="1">
                <a:solidFill>
                  <a:schemeClr val="accent1">
                    <a:lumMod val="75000"/>
                  </a:schemeClr>
                </a:solidFill>
              </a:rPr>
              <a:t>Salary</a:t>
            </a:r>
            <a:r>
              <a:rPr lang="ar-EG" sz="2400" b="1" dirty="0">
                <a:solidFill>
                  <a:schemeClr val="accent1">
                    <a:lumMod val="75000"/>
                  </a:schemeClr>
                </a:solidFill>
              </a:rPr>
              <a:t> </a:t>
            </a:r>
            <a:r>
              <a:rPr lang="ar-EG" sz="2400" b="1" dirty="0" err="1">
                <a:solidFill>
                  <a:schemeClr val="accent1">
                    <a:lumMod val="75000"/>
                  </a:schemeClr>
                </a:solidFill>
              </a:rPr>
              <a:t>level</a:t>
            </a:r>
            <a:r>
              <a:rPr lang="ar-EG" sz="2400" b="1" dirty="0">
                <a:solidFill>
                  <a:schemeClr val="accent1">
                    <a:lumMod val="75000"/>
                  </a:schemeClr>
                </a:solidFill>
              </a:rPr>
              <a:t> </a:t>
            </a:r>
            <a:r>
              <a:rPr lang="ar-EG" sz="2400" b="1" dirty="0" err="1">
                <a:solidFill>
                  <a:schemeClr val="accent1">
                    <a:lumMod val="75000"/>
                  </a:schemeClr>
                </a:solidFill>
              </a:rPr>
              <a:t>and</a:t>
            </a:r>
            <a:r>
              <a:rPr lang="ar-EG" sz="2400" b="1" dirty="0">
                <a:solidFill>
                  <a:schemeClr val="accent1">
                    <a:lumMod val="75000"/>
                  </a:schemeClr>
                </a:solidFill>
              </a:rPr>
              <a:t> </a:t>
            </a:r>
            <a:r>
              <a:rPr lang="ar-EG" sz="2400" b="1" dirty="0" err="1">
                <a:solidFill>
                  <a:schemeClr val="accent1">
                    <a:lumMod val="75000"/>
                  </a:schemeClr>
                </a:solidFill>
              </a:rPr>
              <a:t>jobs</a:t>
            </a:r>
            <a:r>
              <a:rPr lang="ar-EG" sz="2400" b="1" dirty="0">
                <a:solidFill>
                  <a:schemeClr val="accent1">
                    <a:lumMod val="75000"/>
                  </a:schemeClr>
                </a:solidFill>
              </a:rPr>
              <a:t> </a:t>
            </a:r>
            <a:r>
              <a:rPr lang="ar-EG" sz="2400" b="1" dirty="0" err="1">
                <a:solidFill>
                  <a:schemeClr val="accent1">
                    <a:lumMod val="75000"/>
                  </a:schemeClr>
                </a:solidFill>
              </a:rPr>
              <a:t>with</a:t>
            </a:r>
            <a:r>
              <a:rPr lang="ar-EG" sz="2400" b="1" dirty="0">
                <a:solidFill>
                  <a:schemeClr val="accent1">
                    <a:lumMod val="75000"/>
                  </a:schemeClr>
                </a:solidFill>
              </a:rPr>
              <a:t> </a:t>
            </a:r>
            <a:r>
              <a:rPr lang="ar-EG" sz="2400" b="1" dirty="0" err="1">
                <a:solidFill>
                  <a:schemeClr val="accent1">
                    <a:lumMod val="75000"/>
                  </a:schemeClr>
                </a:solidFill>
              </a:rPr>
              <a:t>company</a:t>
            </a:r>
            <a:r>
              <a:rPr lang="ar-EG" sz="2400" b="1" dirty="0">
                <a:solidFill>
                  <a:schemeClr val="accent1">
                    <a:lumMod val="75000"/>
                  </a:schemeClr>
                </a:solidFill>
              </a:rPr>
              <a:t> </a:t>
            </a:r>
            <a:r>
              <a:rPr lang="ar-EG" sz="2400" b="1" dirty="0" err="1">
                <a:solidFill>
                  <a:schemeClr val="accent1">
                    <a:lumMod val="75000"/>
                  </a:schemeClr>
                </a:solidFill>
              </a:rPr>
              <a:t>size</a:t>
            </a:r>
            <a:endParaRPr lang="ar-EG" sz="2400" b="1" dirty="0">
              <a:solidFill>
                <a:schemeClr val="accent1">
                  <a:lumMod val="75000"/>
                </a:schemeClr>
              </a:solidFill>
            </a:endParaRPr>
          </a:p>
        </p:txBody>
      </p:sp>
      <p:sp>
        <p:nvSpPr>
          <p:cNvPr id="6" name="TextBox 5">
            <a:extLst>
              <a:ext uri="{FF2B5EF4-FFF2-40B4-BE49-F238E27FC236}">
                <a16:creationId xmlns:a16="http://schemas.microsoft.com/office/drawing/2014/main" id="{1648C027-FB26-9402-799E-C6698DF9CCCB}"/>
              </a:ext>
            </a:extLst>
          </p:cNvPr>
          <p:cNvSpPr txBox="1"/>
          <p:nvPr/>
        </p:nvSpPr>
        <p:spPr>
          <a:xfrm>
            <a:off x="194188" y="1503939"/>
            <a:ext cx="3178277" cy="1754326"/>
          </a:xfrm>
          <a:prstGeom prst="rect">
            <a:avLst/>
          </a:prstGeom>
          <a:noFill/>
        </p:spPr>
        <p:txBody>
          <a:bodyPr wrap="square">
            <a:spAutoFit/>
          </a:bodyPr>
          <a:lstStyle/>
          <a:p>
            <a:r>
              <a:rPr lang="ar-EG" dirty="0" err="1"/>
              <a:t>Note</a:t>
            </a:r>
            <a:r>
              <a:rPr lang="ar-EG" dirty="0"/>
              <a:t> </a:t>
            </a:r>
            <a:r>
              <a:rPr lang="ar-EG" dirty="0" err="1"/>
              <a:t>that</a:t>
            </a:r>
            <a:r>
              <a:rPr lang="ar-EG" dirty="0"/>
              <a:t> </a:t>
            </a:r>
            <a:r>
              <a:rPr lang="ar-EG" dirty="0" err="1"/>
              <a:t>there</a:t>
            </a:r>
            <a:r>
              <a:rPr lang="ar-EG" dirty="0"/>
              <a:t> </a:t>
            </a:r>
            <a:r>
              <a:rPr lang="ar-EG" dirty="0" err="1"/>
              <a:t>are</a:t>
            </a:r>
            <a:r>
              <a:rPr lang="ar-EG" dirty="0"/>
              <a:t> </a:t>
            </a:r>
            <a:r>
              <a:rPr lang="ar-EG" dirty="0" err="1"/>
              <a:t>no</a:t>
            </a:r>
            <a:r>
              <a:rPr lang="ar-EG" dirty="0"/>
              <a:t> </a:t>
            </a:r>
            <a:r>
              <a:rPr lang="ar-EG" dirty="0" err="1"/>
              <a:t>jobs</a:t>
            </a:r>
            <a:r>
              <a:rPr lang="ar-EG" dirty="0"/>
              <a:t> </a:t>
            </a:r>
            <a:r>
              <a:rPr lang="ar-EG" dirty="0" err="1"/>
              <a:t>in</a:t>
            </a:r>
            <a:r>
              <a:rPr lang="ar-EG" dirty="0"/>
              <a:t> </a:t>
            </a:r>
            <a:r>
              <a:rPr lang="ar-EG" dirty="0" err="1"/>
              <a:t>small</a:t>
            </a:r>
            <a:r>
              <a:rPr lang="ar-EG" dirty="0"/>
              <a:t> </a:t>
            </a:r>
            <a:r>
              <a:rPr lang="ar-EG" dirty="0" err="1"/>
              <a:t>companies</a:t>
            </a:r>
            <a:r>
              <a:rPr lang="ar-EG" dirty="0"/>
              <a:t> </a:t>
            </a:r>
            <a:r>
              <a:rPr lang="ar-EG" dirty="0" err="1"/>
              <a:t>such</a:t>
            </a:r>
            <a:r>
              <a:rPr lang="ar-EG" dirty="0"/>
              <a:t> </a:t>
            </a:r>
            <a:r>
              <a:rPr lang="ar-EG" dirty="0" err="1"/>
              <a:t>as</a:t>
            </a:r>
            <a:r>
              <a:rPr lang="ar-EG" dirty="0"/>
              <a:t> </a:t>
            </a:r>
            <a:r>
              <a:rPr lang="ar-EG" dirty="0" err="1"/>
              <a:t>lead</a:t>
            </a:r>
            <a:endParaRPr lang="ar-EG" dirty="0"/>
          </a:p>
          <a:p>
            <a:r>
              <a:rPr lang="ar-EG" dirty="0"/>
              <a:t> </a:t>
            </a:r>
            <a:r>
              <a:rPr lang="ar-EG" dirty="0" err="1"/>
              <a:t>data</a:t>
            </a:r>
            <a:r>
              <a:rPr lang="ar-EG" dirty="0"/>
              <a:t> </a:t>
            </a:r>
            <a:r>
              <a:rPr lang="ar-EG" dirty="0" err="1"/>
              <a:t>analyst</a:t>
            </a:r>
            <a:r>
              <a:rPr lang="ar-EG" dirty="0"/>
              <a:t> </a:t>
            </a:r>
            <a:r>
              <a:rPr lang="ar-EG" dirty="0" err="1"/>
              <a:t>Also</a:t>
            </a:r>
            <a:r>
              <a:rPr lang="ar-EG" dirty="0"/>
              <a:t> </a:t>
            </a:r>
            <a:r>
              <a:rPr lang="ar-EG" dirty="0" err="1"/>
              <a:t>notes</a:t>
            </a:r>
            <a:r>
              <a:rPr lang="ar-EG" dirty="0"/>
              <a:t> </a:t>
            </a:r>
            <a:r>
              <a:rPr lang="ar-EG" dirty="0" err="1"/>
              <a:t>the</a:t>
            </a:r>
            <a:r>
              <a:rPr lang="ar-EG" dirty="0"/>
              <a:t> </a:t>
            </a:r>
            <a:r>
              <a:rPr lang="ar-EG" dirty="0" err="1"/>
              <a:t>high</a:t>
            </a:r>
            <a:r>
              <a:rPr lang="ar-EG" dirty="0"/>
              <a:t> </a:t>
            </a:r>
            <a:r>
              <a:rPr lang="ar-EG" dirty="0" err="1"/>
              <a:t>salaries</a:t>
            </a:r>
            <a:r>
              <a:rPr lang="ar-EG" dirty="0"/>
              <a:t> </a:t>
            </a:r>
            <a:r>
              <a:rPr lang="ar-EG" dirty="0" err="1"/>
              <a:t>for</a:t>
            </a:r>
            <a:r>
              <a:rPr lang="ar-EG" dirty="0"/>
              <a:t> </a:t>
            </a:r>
            <a:r>
              <a:rPr lang="ar-EG" dirty="0" err="1"/>
              <a:t>some</a:t>
            </a:r>
            <a:r>
              <a:rPr lang="ar-EG" dirty="0"/>
              <a:t> </a:t>
            </a:r>
            <a:r>
              <a:rPr lang="ar-EG" dirty="0" err="1"/>
              <a:t>jobs</a:t>
            </a:r>
            <a:r>
              <a:rPr lang="ar-EG" dirty="0"/>
              <a:t> </a:t>
            </a:r>
            <a:r>
              <a:rPr lang="ar-EG" dirty="0" err="1"/>
              <a:t>while</a:t>
            </a:r>
            <a:r>
              <a:rPr lang="ar-EG" dirty="0"/>
              <a:t> </a:t>
            </a:r>
            <a:r>
              <a:rPr lang="ar-EG" dirty="0" err="1"/>
              <a:t>increasing</a:t>
            </a:r>
            <a:r>
              <a:rPr lang="ar-EG" dirty="0"/>
              <a:t> </a:t>
            </a:r>
            <a:r>
              <a:rPr lang="ar-EG" dirty="0" err="1"/>
              <a:t>the</a:t>
            </a:r>
            <a:r>
              <a:rPr lang="ar-EG" dirty="0"/>
              <a:t> </a:t>
            </a:r>
            <a:r>
              <a:rPr lang="ar-EG" dirty="0" err="1"/>
              <a:t>size</a:t>
            </a:r>
            <a:r>
              <a:rPr lang="ar-EG" dirty="0"/>
              <a:t> </a:t>
            </a:r>
            <a:r>
              <a:rPr lang="ar-EG" dirty="0" err="1"/>
              <a:t>of</a:t>
            </a:r>
            <a:r>
              <a:rPr lang="ar-EG" dirty="0"/>
              <a:t> </a:t>
            </a:r>
            <a:r>
              <a:rPr lang="ar-EG" dirty="0" err="1"/>
              <a:t>the</a:t>
            </a:r>
            <a:r>
              <a:rPr lang="ar-EG" dirty="0"/>
              <a:t> </a:t>
            </a:r>
            <a:r>
              <a:rPr lang="ar-EG" dirty="0" err="1"/>
              <a:t>company</a:t>
            </a:r>
            <a:r>
              <a:rPr lang="ar-EG" dirty="0"/>
              <a:t> </a:t>
            </a:r>
            <a:r>
              <a:rPr lang="ar-EG" dirty="0" err="1"/>
              <a:t>such</a:t>
            </a:r>
            <a:r>
              <a:rPr lang="ar-EG" dirty="0"/>
              <a:t> </a:t>
            </a:r>
            <a:r>
              <a:rPr lang="ar-EG" dirty="0" err="1"/>
              <a:t>as</a:t>
            </a:r>
            <a:r>
              <a:rPr lang="ar-EG" dirty="0"/>
              <a:t> </a:t>
            </a:r>
            <a:r>
              <a:rPr lang="ar-EG" dirty="0" err="1"/>
              <a:t>data</a:t>
            </a:r>
            <a:r>
              <a:rPr lang="ar-EG" dirty="0"/>
              <a:t> </a:t>
            </a:r>
            <a:r>
              <a:rPr lang="ar-EG" dirty="0" err="1"/>
              <a:t>engineer</a:t>
            </a:r>
            <a:endParaRPr lang="ar-EG"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par>
                                <p:cTn id="13" presetID="2" presetClass="entr" presetSubtype="4"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 calcmode="lin" valueType="num">
                                      <p:cBhvr additive="base">
                                        <p:cTn id="1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heet 4">
            <a:extLst>
              <a:ext uri="{FF2B5EF4-FFF2-40B4-BE49-F238E27FC236}">
                <a16:creationId xmlns:a16="http://schemas.microsoft.com/office/drawing/2014/main" id="{AFAF911C-509F-4D76-B371-9C3C3960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277" y="0"/>
            <a:ext cx="7596723" cy="6858000"/>
          </a:xfrm>
          <a:prstGeom prst="rect">
            <a:avLst/>
          </a:prstGeom>
        </p:spPr>
      </p:pic>
      <p:sp>
        <p:nvSpPr>
          <p:cNvPr id="3" name="TextBox 2">
            <a:extLst>
              <a:ext uri="{FF2B5EF4-FFF2-40B4-BE49-F238E27FC236}">
                <a16:creationId xmlns:a16="http://schemas.microsoft.com/office/drawing/2014/main" id="{218C9CD3-DA56-69E1-FA23-B585C760737C}"/>
              </a:ext>
            </a:extLst>
          </p:cNvPr>
          <p:cNvSpPr txBox="1"/>
          <p:nvPr/>
        </p:nvSpPr>
        <p:spPr>
          <a:xfrm>
            <a:off x="216309" y="306946"/>
            <a:ext cx="4227872" cy="830997"/>
          </a:xfrm>
          <a:prstGeom prst="rect">
            <a:avLst/>
          </a:prstGeom>
          <a:noFill/>
        </p:spPr>
        <p:txBody>
          <a:bodyPr wrap="square">
            <a:spAutoFit/>
          </a:bodyPr>
          <a:lstStyle/>
          <a:p>
            <a:r>
              <a:rPr lang="ar-EG" sz="2400" b="1" dirty="0" err="1">
                <a:solidFill>
                  <a:schemeClr val="accent1">
                    <a:lumMod val="75000"/>
                  </a:schemeClr>
                </a:solidFill>
              </a:rPr>
              <a:t>Jobs</a:t>
            </a:r>
            <a:r>
              <a:rPr lang="ar-EG" sz="2400" b="1" dirty="0">
                <a:solidFill>
                  <a:schemeClr val="accent1">
                    <a:lumMod val="75000"/>
                  </a:schemeClr>
                </a:solidFill>
              </a:rPr>
              <a:t> </a:t>
            </a:r>
            <a:r>
              <a:rPr lang="ar-EG" sz="2400" b="1" dirty="0" err="1">
                <a:solidFill>
                  <a:schemeClr val="accent1">
                    <a:lumMod val="75000"/>
                  </a:schemeClr>
                </a:solidFill>
              </a:rPr>
              <a:t>and</a:t>
            </a:r>
            <a:r>
              <a:rPr lang="ar-EG" sz="2400" b="1" dirty="0">
                <a:solidFill>
                  <a:schemeClr val="accent1">
                    <a:lumMod val="75000"/>
                  </a:schemeClr>
                </a:solidFill>
              </a:rPr>
              <a:t> </a:t>
            </a:r>
            <a:r>
              <a:rPr lang="ar-EG" sz="2400" b="1" dirty="0" err="1">
                <a:solidFill>
                  <a:schemeClr val="accent1">
                    <a:lumMod val="75000"/>
                  </a:schemeClr>
                </a:solidFill>
              </a:rPr>
              <a:t>salaries</a:t>
            </a:r>
            <a:r>
              <a:rPr lang="ar-EG" sz="2400" b="1" dirty="0">
                <a:solidFill>
                  <a:schemeClr val="accent1">
                    <a:lumMod val="75000"/>
                  </a:schemeClr>
                </a:solidFill>
              </a:rPr>
              <a:t> </a:t>
            </a:r>
            <a:r>
              <a:rPr lang="ar-EG" sz="2400" b="1" dirty="0" err="1">
                <a:solidFill>
                  <a:schemeClr val="accent1">
                    <a:lumMod val="75000"/>
                  </a:schemeClr>
                </a:solidFill>
              </a:rPr>
              <a:t>with</a:t>
            </a:r>
            <a:r>
              <a:rPr lang="ar-EG" sz="2400" b="1" dirty="0">
                <a:solidFill>
                  <a:schemeClr val="accent1">
                    <a:lumMod val="75000"/>
                  </a:schemeClr>
                </a:solidFill>
              </a:rPr>
              <a:t> </a:t>
            </a:r>
            <a:r>
              <a:rPr lang="ar-EG" sz="2400" b="1" dirty="0" err="1">
                <a:solidFill>
                  <a:schemeClr val="accent1">
                    <a:lumMod val="75000"/>
                  </a:schemeClr>
                </a:solidFill>
              </a:rPr>
              <a:t>the</a:t>
            </a:r>
            <a:r>
              <a:rPr lang="ar-EG" sz="2400" b="1" dirty="0">
                <a:solidFill>
                  <a:schemeClr val="accent1">
                    <a:lumMod val="75000"/>
                  </a:schemeClr>
                </a:solidFill>
              </a:rPr>
              <a:t> </a:t>
            </a:r>
            <a:r>
              <a:rPr lang="ar-EG" sz="2400" b="1" dirty="0" err="1">
                <a:solidFill>
                  <a:schemeClr val="accent1">
                    <a:lumMod val="75000"/>
                  </a:schemeClr>
                </a:solidFill>
              </a:rPr>
              <a:t>level</a:t>
            </a:r>
            <a:r>
              <a:rPr lang="en-US" sz="2400" b="1" dirty="0">
                <a:solidFill>
                  <a:schemeClr val="accent1">
                    <a:lumMod val="75000"/>
                  </a:schemeClr>
                </a:solidFill>
              </a:rPr>
              <a:t>s</a:t>
            </a:r>
            <a:r>
              <a:rPr lang="ar-EG" sz="2400" b="1" dirty="0">
                <a:solidFill>
                  <a:schemeClr val="accent1">
                    <a:lumMod val="75000"/>
                  </a:schemeClr>
                </a:solidFill>
              </a:rPr>
              <a:t> </a:t>
            </a:r>
            <a:r>
              <a:rPr lang="ar-EG" sz="2400" b="1" dirty="0" err="1">
                <a:solidFill>
                  <a:schemeClr val="accent1">
                    <a:lumMod val="75000"/>
                  </a:schemeClr>
                </a:solidFill>
              </a:rPr>
              <a:t>of</a:t>
            </a:r>
            <a:r>
              <a:rPr lang="ar-EG" sz="2400" b="1" dirty="0">
                <a:solidFill>
                  <a:schemeClr val="accent1">
                    <a:lumMod val="75000"/>
                  </a:schemeClr>
                </a:solidFill>
              </a:rPr>
              <a:t> </a:t>
            </a:r>
            <a:r>
              <a:rPr lang="ar-EG" sz="2400" b="1" dirty="0" err="1">
                <a:solidFill>
                  <a:schemeClr val="accent1">
                    <a:lumMod val="75000"/>
                  </a:schemeClr>
                </a:solidFill>
              </a:rPr>
              <a:t>experience</a:t>
            </a:r>
            <a:endParaRPr lang="ar-EG" sz="2400" b="1" dirty="0">
              <a:solidFill>
                <a:schemeClr val="accent1">
                  <a:lumMod val="75000"/>
                </a:schemeClr>
              </a:solidFill>
            </a:endParaRPr>
          </a:p>
        </p:txBody>
      </p:sp>
      <p:sp>
        <p:nvSpPr>
          <p:cNvPr id="6" name="TextBox 5">
            <a:extLst>
              <a:ext uri="{FF2B5EF4-FFF2-40B4-BE49-F238E27FC236}">
                <a16:creationId xmlns:a16="http://schemas.microsoft.com/office/drawing/2014/main" id="{46C581A7-D091-C08F-07F9-F7EF349E789A}"/>
              </a:ext>
            </a:extLst>
          </p:cNvPr>
          <p:cNvSpPr txBox="1"/>
          <p:nvPr/>
        </p:nvSpPr>
        <p:spPr>
          <a:xfrm>
            <a:off x="108155" y="1584293"/>
            <a:ext cx="4001729" cy="923330"/>
          </a:xfrm>
          <a:prstGeom prst="rect">
            <a:avLst/>
          </a:prstGeom>
          <a:noFill/>
        </p:spPr>
        <p:txBody>
          <a:bodyPr wrap="square">
            <a:spAutoFit/>
          </a:bodyPr>
          <a:lstStyle/>
          <a:p>
            <a:r>
              <a:rPr lang="ar-EG" dirty="0" err="1"/>
              <a:t>Note</a:t>
            </a:r>
            <a:r>
              <a:rPr lang="ar-EG" dirty="0"/>
              <a:t> </a:t>
            </a:r>
            <a:r>
              <a:rPr lang="ar-EG" dirty="0" err="1"/>
              <a:t>that</a:t>
            </a:r>
            <a:r>
              <a:rPr lang="ar-EG" dirty="0"/>
              <a:t> </a:t>
            </a:r>
            <a:r>
              <a:rPr lang="ar-EG" dirty="0" err="1"/>
              <a:t>the</a:t>
            </a:r>
            <a:r>
              <a:rPr lang="ar-EG" dirty="0"/>
              <a:t> </a:t>
            </a:r>
            <a:r>
              <a:rPr lang="ar-EG" dirty="0" err="1"/>
              <a:t>most</a:t>
            </a:r>
            <a:r>
              <a:rPr lang="ar-EG" dirty="0"/>
              <a:t> </a:t>
            </a:r>
            <a:r>
              <a:rPr lang="ar-EG" dirty="0" err="1"/>
              <a:t>salary-wise</a:t>
            </a:r>
            <a:r>
              <a:rPr lang="ar-EG" dirty="0"/>
              <a:t> </a:t>
            </a:r>
            <a:r>
              <a:rPr lang="ar-EG" dirty="0" err="1"/>
              <a:t>job</a:t>
            </a:r>
            <a:r>
              <a:rPr lang="ar-EG" dirty="0"/>
              <a:t> </a:t>
            </a:r>
            <a:r>
              <a:rPr lang="ar-EG" dirty="0" err="1"/>
              <a:t>is</a:t>
            </a:r>
            <a:r>
              <a:rPr lang="ar-EG" dirty="0"/>
              <a:t> </a:t>
            </a:r>
            <a:r>
              <a:rPr lang="ar-EG" dirty="0" err="1"/>
              <a:t>the</a:t>
            </a:r>
            <a:r>
              <a:rPr lang="ar-EG" dirty="0"/>
              <a:t> </a:t>
            </a:r>
            <a:r>
              <a:rPr lang="ar-EG" dirty="0" err="1"/>
              <a:t>data</a:t>
            </a:r>
            <a:r>
              <a:rPr lang="en-US" dirty="0"/>
              <a:t> Scientist</a:t>
            </a:r>
            <a:r>
              <a:rPr lang="ar-EG" dirty="0"/>
              <a:t>, </a:t>
            </a:r>
            <a:r>
              <a:rPr lang="ar-EG" dirty="0" err="1"/>
              <a:t>although</a:t>
            </a:r>
            <a:r>
              <a:rPr lang="ar-EG" dirty="0"/>
              <a:t> </a:t>
            </a:r>
            <a:r>
              <a:rPr lang="ar-EG" dirty="0" err="1"/>
              <a:t>at</a:t>
            </a:r>
            <a:r>
              <a:rPr lang="ar-EG" dirty="0"/>
              <a:t> </a:t>
            </a:r>
            <a:r>
              <a:rPr lang="ar-EG" dirty="0" err="1"/>
              <a:t>the</a:t>
            </a:r>
            <a:r>
              <a:rPr lang="ar-EG" dirty="0"/>
              <a:t> </a:t>
            </a:r>
            <a:r>
              <a:rPr lang="ar-EG" dirty="0" err="1"/>
              <a:t>Mid-level</a:t>
            </a:r>
            <a:r>
              <a:rPr lang="ar-EG" dirty="0"/>
              <a:t> </a:t>
            </a:r>
            <a:r>
              <a:rPr lang="ar-EG" dirty="0" err="1"/>
              <a:t>of</a:t>
            </a:r>
            <a:r>
              <a:rPr lang="ar-EG" dirty="0"/>
              <a:t> </a:t>
            </a:r>
            <a:r>
              <a:rPr lang="ar-EG" dirty="0" err="1"/>
              <a:t>experience</a:t>
            </a:r>
            <a:r>
              <a:rPr lang="en-US" dirty="0"/>
              <a:t>.</a:t>
            </a:r>
            <a:endParaRPr lang="ar-EG" dirty="0"/>
          </a:p>
        </p:txBody>
      </p:sp>
      <p:sp>
        <p:nvSpPr>
          <p:cNvPr id="8" name="TextBox 7">
            <a:extLst>
              <a:ext uri="{FF2B5EF4-FFF2-40B4-BE49-F238E27FC236}">
                <a16:creationId xmlns:a16="http://schemas.microsoft.com/office/drawing/2014/main" id="{CB50387E-9D22-CBB7-9BDF-8D06508EFA1D}"/>
              </a:ext>
            </a:extLst>
          </p:cNvPr>
          <p:cNvSpPr txBox="1"/>
          <p:nvPr/>
        </p:nvSpPr>
        <p:spPr>
          <a:xfrm>
            <a:off x="216309" y="2785127"/>
            <a:ext cx="3401962" cy="646331"/>
          </a:xfrm>
          <a:prstGeom prst="rect">
            <a:avLst/>
          </a:prstGeom>
          <a:noFill/>
        </p:spPr>
        <p:txBody>
          <a:bodyPr wrap="square">
            <a:spAutoFit/>
          </a:bodyPr>
          <a:lstStyle/>
          <a:p>
            <a:r>
              <a:rPr lang="ar-EG" dirty="0" err="1"/>
              <a:t>The</a:t>
            </a:r>
            <a:r>
              <a:rPr lang="ar-EG" dirty="0"/>
              <a:t> </a:t>
            </a:r>
            <a:r>
              <a:rPr lang="ar-EG" dirty="0" err="1"/>
              <a:t>most</a:t>
            </a:r>
            <a:r>
              <a:rPr lang="ar-EG" dirty="0"/>
              <a:t> </a:t>
            </a:r>
            <a:r>
              <a:rPr lang="ar-EG" dirty="0" err="1"/>
              <a:t>highly</a:t>
            </a:r>
            <a:r>
              <a:rPr lang="ar-EG" dirty="0"/>
              <a:t> </a:t>
            </a:r>
            <a:r>
              <a:rPr lang="ar-EG" dirty="0" err="1"/>
              <a:t>experienced</a:t>
            </a:r>
            <a:r>
              <a:rPr lang="ar-EG" dirty="0"/>
              <a:t> </a:t>
            </a:r>
            <a:r>
              <a:rPr lang="ar-EG" dirty="0" err="1"/>
              <a:t>job</a:t>
            </a:r>
            <a:r>
              <a:rPr lang="ar-EG" dirty="0"/>
              <a:t> </a:t>
            </a:r>
            <a:r>
              <a:rPr lang="ar-EG" dirty="0" err="1"/>
              <a:t>is</a:t>
            </a:r>
            <a:r>
              <a:rPr lang="ar-EG" dirty="0"/>
              <a:t> </a:t>
            </a:r>
            <a:r>
              <a:rPr lang="ar-EG" dirty="0" err="1"/>
              <a:t>Head</a:t>
            </a:r>
            <a:r>
              <a:rPr lang="ar-EG" dirty="0"/>
              <a:t> </a:t>
            </a:r>
            <a:r>
              <a:rPr lang="ar-EG" dirty="0" err="1"/>
              <a:t>of</a:t>
            </a:r>
            <a:r>
              <a:rPr lang="ar-EG" dirty="0"/>
              <a:t> </a:t>
            </a:r>
            <a:r>
              <a:rPr lang="ar-EG" dirty="0" err="1"/>
              <a:t>maching</a:t>
            </a:r>
            <a:r>
              <a:rPr lang="ar-EG" dirty="0"/>
              <a:t> </a:t>
            </a:r>
            <a:r>
              <a:rPr lang="ar-EG" dirty="0" err="1"/>
              <a:t>learning</a:t>
            </a:r>
            <a:endParaRPr lang="ar-EG" dirty="0"/>
          </a:p>
        </p:txBody>
      </p:sp>
      <p:sp>
        <p:nvSpPr>
          <p:cNvPr id="10" name="TextBox 9">
            <a:extLst>
              <a:ext uri="{FF2B5EF4-FFF2-40B4-BE49-F238E27FC236}">
                <a16:creationId xmlns:a16="http://schemas.microsoft.com/office/drawing/2014/main" id="{6D9FD916-919F-D2E6-6F49-67C354D8C192}"/>
              </a:ext>
            </a:extLst>
          </p:cNvPr>
          <p:cNvSpPr txBox="1"/>
          <p:nvPr/>
        </p:nvSpPr>
        <p:spPr>
          <a:xfrm>
            <a:off x="108155" y="3708962"/>
            <a:ext cx="3765755" cy="646331"/>
          </a:xfrm>
          <a:prstGeom prst="rect">
            <a:avLst/>
          </a:prstGeom>
          <a:noFill/>
        </p:spPr>
        <p:txBody>
          <a:bodyPr wrap="square">
            <a:spAutoFit/>
          </a:bodyPr>
          <a:lstStyle/>
          <a:p>
            <a:r>
              <a:rPr lang="ar-EG" dirty="0" err="1"/>
              <a:t>The</a:t>
            </a:r>
            <a:r>
              <a:rPr lang="ar-EG" dirty="0"/>
              <a:t> </a:t>
            </a:r>
            <a:r>
              <a:rPr lang="ar-EG" dirty="0" err="1"/>
              <a:t>most</a:t>
            </a:r>
            <a:r>
              <a:rPr lang="ar-EG" dirty="0"/>
              <a:t> </a:t>
            </a:r>
            <a:r>
              <a:rPr lang="ar-EG" dirty="0" err="1"/>
              <a:t>salaried</a:t>
            </a:r>
            <a:r>
              <a:rPr lang="ar-EG" dirty="0"/>
              <a:t> </a:t>
            </a:r>
            <a:r>
              <a:rPr lang="ar-EG" dirty="0" err="1"/>
              <a:t>job</a:t>
            </a:r>
            <a:r>
              <a:rPr lang="ar-EG" dirty="0"/>
              <a:t> </a:t>
            </a:r>
            <a:r>
              <a:rPr lang="ar-EG" dirty="0" err="1"/>
              <a:t>in</a:t>
            </a:r>
            <a:r>
              <a:rPr lang="ar-EG" dirty="0"/>
              <a:t> </a:t>
            </a:r>
            <a:r>
              <a:rPr lang="ar-EG" dirty="0" err="1"/>
              <a:t>entry-level</a:t>
            </a:r>
            <a:r>
              <a:rPr lang="ar-EG" dirty="0"/>
              <a:t> </a:t>
            </a:r>
            <a:r>
              <a:rPr lang="ar-EG" dirty="0" err="1"/>
              <a:t>is</a:t>
            </a:r>
            <a:r>
              <a:rPr lang="ar-EG" dirty="0"/>
              <a:t> </a:t>
            </a:r>
            <a:r>
              <a:rPr lang="ar-EG" dirty="0" err="1"/>
              <a:t>Data</a:t>
            </a:r>
            <a:r>
              <a:rPr lang="ar-EG" dirty="0"/>
              <a:t> </a:t>
            </a:r>
            <a:r>
              <a:rPr lang="ar-EG" dirty="0" err="1"/>
              <a:t>Engineer</a:t>
            </a:r>
            <a:endParaRPr lang="ar-EG" dirty="0"/>
          </a:p>
        </p:txBody>
      </p:sp>
      <p:sp>
        <p:nvSpPr>
          <p:cNvPr id="12" name="TextBox 11">
            <a:extLst>
              <a:ext uri="{FF2B5EF4-FFF2-40B4-BE49-F238E27FC236}">
                <a16:creationId xmlns:a16="http://schemas.microsoft.com/office/drawing/2014/main" id="{8D18FFD2-859D-29EA-CA94-424366B8CDA1}"/>
              </a:ext>
            </a:extLst>
          </p:cNvPr>
          <p:cNvSpPr txBox="1"/>
          <p:nvPr/>
        </p:nvSpPr>
        <p:spPr>
          <a:xfrm>
            <a:off x="216309" y="4904375"/>
            <a:ext cx="3470788" cy="646331"/>
          </a:xfrm>
          <a:prstGeom prst="rect">
            <a:avLst/>
          </a:prstGeom>
          <a:noFill/>
        </p:spPr>
        <p:txBody>
          <a:bodyPr wrap="square">
            <a:spAutoFit/>
          </a:bodyPr>
          <a:lstStyle/>
          <a:p>
            <a:r>
              <a:rPr lang="ar-EG" dirty="0" err="1"/>
              <a:t>The</a:t>
            </a:r>
            <a:r>
              <a:rPr lang="ar-EG" dirty="0"/>
              <a:t> </a:t>
            </a:r>
            <a:r>
              <a:rPr lang="ar-EG" dirty="0" err="1"/>
              <a:t>most</a:t>
            </a:r>
            <a:r>
              <a:rPr lang="ar-EG" dirty="0"/>
              <a:t> </a:t>
            </a:r>
            <a:r>
              <a:rPr lang="ar-EG" dirty="0" err="1"/>
              <a:t>salaried</a:t>
            </a:r>
            <a:r>
              <a:rPr lang="ar-EG" dirty="0"/>
              <a:t> </a:t>
            </a:r>
            <a:r>
              <a:rPr lang="ar-EG" dirty="0" err="1"/>
              <a:t>job</a:t>
            </a:r>
            <a:r>
              <a:rPr lang="ar-EG" dirty="0"/>
              <a:t> </a:t>
            </a:r>
            <a:r>
              <a:rPr lang="ar-EG" dirty="0" err="1"/>
              <a:t>in</a:t>
            </a:r>
            <a:r>
              <a:rPr lang="ar-EG" dirty="0"/>
              <a:t> </a:t>
            </a:r>
            <a:r>
              <a:rPr lang="ar-EG" dirty="0" err="1"/>
              <a:t>Senior</a:t>
            </a:r>
            <a:r>
              <a:rPr lang="ar-EG" dirty="0"/>
              <a:t> </a:t>
            </a:r>
            <a:r>
              <a:rPr lang="ar-EG" dirty="0" err="1"/>
              <a:t>is</a:t>
            </a:r>
            <a:r>
              <a:rPr lang="ar-EG" dirty="0"/>
              <a:t> </a:t>
            </a:r>
            <a:r>
              <a:rPr lang="ar-EG" dirty="0" err="1"/>
              <a:t>Data</a:t>
            </a:r>
            <a:r>
              <a:rPr lang="ar-EG" dirty="0"/>
              <a:t> </a:t>
            </a:r>
            <a:r>
              <a:rPr lang="ar-EG" dirty="0" err="1"/>
              <a:t>Science</a:t>
            </a:r>
            <a:r>
              <a:rPr lang="ar-EG" dirty="0"/>
              <a:t> </a:t>
            </a:r>
            <a:r>
              <a:rPr lang="ar-EG" dirty="0" err="1"/>
              <a:t>Manager</a:t>
            </a:r>
            <a:endParaRPr lang="ar-EG"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14" presetClass="entr" presetSubtype="1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heet 5">
            <a:extLst>
              <a:ext uri="{FF2B5EF4-FFF2-40B4-BE49-F238E27FC236}">
                <a16:creationId xmlns:a16="http://schemas.microsoft.com/office/drawing/2014/main" id="{67BC0436-A053-4BA4-AA6E-41637CAB6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912" y="0"/>
            <a:ext cx="8396088" cy="6858000"/>
          </a:xfrm>
          <a:prstGeom prst="rect">
            <a:avLst/>
          </a:prstGeom>
        </p:spPr>
      </p:pic>
      <p:sp>
        <p:nvSpPr>
          <p:cNvPr id="3" name="TextBox 2">
            <a:extLst>
              <a:ext uri="{FF2B5EF4-FFF2-40B4-BE49-F238E27FC236}">
                <a16:creationId xmlns:a16="http://schemas.microsoft.com/office/drawing/2014/main" id="{CE7D7A25-39BE-74AF-063B-506E62A0D4B8}"/>
              </a:ext>
            </a:extLst>
          </p:cNvPr>
          <p:cNvSpPr txBox="1"/>
          <p:nvPr/>
        </p:nvSpPr>
        <p:spPr>
          <a:xfrm>
            <a:off x="68826" y="208623"/>
            <a:ext cx="3657600" cy="830997"/>
          </a:xfrm>
          <a:prstGeom prst="rect">
            <a:avLst/>
          </a:prstGeom>
          <a:noFill/>
        </p:spPr>
        <p:txBody>
          <a:bodyPr wrap="square">
            <a:spAutoFit/>
          </a:bodyPr>
          <a:lstStyle/>
          <a:p>
            <a:r>
              <a:rPr lang="ar-EG" sz="2400" b="1" dirty="0" err="1">
                <a:solidFill>
                  <a:schemeClr val="accent1">
                    <a:lumMod val="75000"/>
                  </a:schemeClr>
                </a:solidFill>
              </a:rPr>
              <a:t>Jobs</a:t>
            </a:r>
            <a:r>
              <a:rPr lang="ar-EG" sz="2400" b="1" dirty="0">
                <a:solidFill>
                  <a:schemeClr val="accent1">
                    <a:lumMod val="75000"/>
                  </a:schemeClr>
                </a:solidFill>
              </a:rPr>
              <a:t> </a:t>
            </a:r>
            <a:r>
              <a:rPr lang="ar-EG" sz="2400" b="1" dirty="0" err="1">
                <a:solidFill>
                  <a:schemeClr val="accent1">
                    <a:lumMod val="75000"/>
                  </a:schemeClr>
                </a:solidFill>
              </a:rPr>
              <a:t>with</a:t>
            </a:r>
            <a:r>
              <a:rPr lang="ar-EG" sz="2400" b="1" dirty="0">
                <a:solidFill>
                  <a:schemeClr val="accent1">
                    <a:lumMod val="75000"/>
                  </a:schemeClr>
                </a:solidFill>
              </a:rPr>
              <a:t> </a:t>
            </a:r>
            <a:r>
              <a:rPr lang="ar-EG" sz="2400" b="1" dirty="0" err="1">
                <a:solidFill>
                  <a:schemeClr val="accent1">
                    <a:lumMod val="75000"/>
                  </a:schemeClr>
                </a:solidFill>
              </a:rPr>
              <a:t>salaries</a:t>
            </a:r>
            <a:r>
              <a:rPr lang="ar-EG" sz="2400" b="1" dirty="0">
                <a:solidFill>
                  <a:schemeClr val="accent1">
                    <a:lumMod val="75000"/>
                  </a:schemeClr>
                </a:solidFill>
              </a:rPr>
              <a:t> </a:t>
            </a:r>
            <a:r>
              <a:rPr lang="ar-EG" sz="2400" b="1" dirty="0" err="1">
                <a:solidFill>
                  <a:schemeClr val="accent1">
                    <a:lumMod val="75000"/>
                  </a:schemeClr>
                </a:solidFill>
              </a:rPr>
              <a:t>and</a:t>
            </a:r>
            <a:r>
              <a:rPr lang="ar-EG" sz="2400" b="1" dirty="0">
                <a:solidFill>
                  <a:schemeClr val="accent1">
                    <a:lumMod val="75000"/>
                  </a:schemeClr>
                </a:solidFill>
              </a:rPr>
              <a:t> </a:t>
            </a:r>
            <a:r>
              <a:rPr lang="ar-EG" sz="2400" b="1" dirty="0" err="1">
                <a:solidFill>
                  <a:schemeClr val="accent1">
                    <a:lumMod val="75000"/>
                  </a:schemeClr>
                </a:solidFill>
              </a:rPr>
              <a:t>normal</a:t>
            </a:r>
            <a:r>
              <a:rPr lang="ar-EG" sz="2400" b="1" dirty="0">
                <a:solidFill>
                  <a:schemeClr val="accent1">
                    <a:lumMod val="75000"/>
                  </a:schemeClr>
                </a:solidFill>
              </a:rPr>
              <a:t> </a:t>
            </a:r>
            <a:r>
              <a:rPr lang="ar-EG" sz="2400" b="1" dirty="0" err="1">
                <a:solidFill>
                  <a:schemeClr val="accent1">
                    <a:lumMod val="75000"/>
                  </a:schemeClr>
                </a:solidFill>
              </a:rPr>
              <a:t>job</a:t>
            </a:r>
            <a:r>
              <a:rPr lang="ar-EG" sz="2400" b="1" dirty="0">
                <a:solidFill>
                  <a:schemeClr val="accent1">
                    <a:lumMod val="75000"/>
                  </a:schemeClr>
                </a:solidFill>
              </a:rPr>
              <a:t> </a:t>
            </a:r>
            <a:r>
              <a:rPr lang="ar-EG" sz="2400" b="1" dirty="0" err="1">
                <a:solidFill>
                  <a:schemeClr val="accent1">
                    <a:lumMod val="75000"/>
                  </a:schemeClr>
                </a:solidFill>
              </a:rPr>
              <a:t>contract</a:t>
            </a:r>
            <a:endParaRPr lang="ar-EG" sz="2400" b="1" dirty="0">
              <a:solidFill>
                <a:schemeClr val="accent1">
                  <a:lumMod val="75000"/>
                </a:schemeClr>
              </a:solidFill>
            </a:endParaRPr>
          </a:p>
        </p:txBody>
      </p:sp>
      <p:sp>
        <p:nvSpPr>
          <p:cNvPr id="6" name="TextBox 5">
            <a:extLst>
              <a:ext uri="{FF2B5EF4-FFF2-40B4-BE49-F238E27FC236}">
                <a16:creationId xmlns:a16="http://schemas.microsoft.com/office/drawing/2014/main" id="{0272A429-101C-FE9A-3822-9E1A56237B38}"/>
              </a:ext>
            </a:extLst>
          </p:cNvPr>
          <p:cNvSpPr txBox="1"/>
          <p:nvPr/>
        </p:nvSpPr>
        <p:spPr>
          <a:xfrm>
            <a:off x="68826" y="1249996"/>
            <a:ext cx="3657600" cy="923330"/>
          </a:xfrm>
          <a:prstGeom prst="rect">
            <a:avLst/>
          </a:prstGeom>
          <a:noFill/>
        </p:spPr>
        <p:txBody>
          <a:bodyPr wrap="square">
            <a:spAutoFit/>
          </a:bodyPr>
          <a:lstStyle/>
          <a:p>
            <a:r>
              <a:rPr lang="ar-EG" dirty="0" err="1"/>
              <a:t>Note</a:t>
            </a:r>
            <a:r>
              <a:rPr lang="ar-EG" dirty="0"/>
              <a:t> </a:t>
            </a:r>
            <a:r>
              <a:rPr lang="ar-EG" dirty="0" err="1"/>
              <a:t>that</a:t>
            </a:r>
            <a:r>
              <a:rPr lang="ar-EG" dirty="0"/>
              <a:t> </a:t>
            </a:r>
            <a:r>
              <a:rPr lang="ar-EG" dirty="0" err="1"/>
              <a:t>the</a:t>
            </a:r>
            <a:r>
              <a:rPr lang="ar-EG" dirty="0"/>
              <a:t> </a:t>
            </a:r>
            <a:r>
              <a:rPr lang="ar-EG" dirty="0" err="1"/>
              <a:t>most</a:t>
            </a:r>
            <a:r>
              <a:rPr lang="ar-EG" dirty="0"/>
              <a:t> </a:t>
            </a:r>
            <a:r>
              <a:rPr lang="ar-EG" dirty="0" err="1"/>
              <a:t>salary</a:t>
            </a:r>
            <a:r>
              <a:rPr lang="ar-EG" dirty="0"/>
              <a:t> </a:t>
            </a:r>
            <a:r>
              <a:rPr lang="ar-EG" dirty="0" err="1"/>
              <a:t>function</a:t>
            </a:r>
            <a:r>
              <a:rPr lang="ar-EG" dirty="0"/>
              <a:t> </a:t>
            </a:r>
            <a:r>
              <a:rPr lang="ar-EG" dirty="0" err="1"/>
              <a:t>of</a:t>
            </a:r>
            <a:r>
              <a:rPr lang="ar-EG" dirty="0"/>
              <a:t> </a:t>
            </a:r>
            <a:r>
              <a:rPr lang="ar-EG" dirty="0" err="1"/>
              <a:t>the</a:t>
            </a:r>
            <a:r>
              <a:rPr lang="ar-EG" dirty="0"/>
              <a:t> </a:t>
            </a:r>
            <a:r>
              <a:rPr lang="ar-EG" dirty="0" err="1"/>
              <a:t>contract</a:t>
            </a:r>
            <a:r>
              <a:rPr lang="ar-EG" dirty="0"/>
              <a:t> </a:t>
            </a:r>
            <a:r>
              <a:rPr lang="ar-EG" dirty="0" err="1"/>
              <a:t>nature</a:t>
            </a:r>
            <a:r>
              <a:rPr lang="ar-EG" dirty="0"/>
              <a:t> </a:t>
            </a:r>
            <a:r>
              <a:rPr lang="ar-EG" dirty="0" err="1"/>
              <a:t>is</a:t>
            </a:r>
            <a:r>
              <a:rPr lang="ar-EG" dirty="0"/>
              <a:t> </a:t>
            </a:r>
            <a:r>
              <a:rPr lang="ar-EG" dirty="0" err="1"/>
              <a:t>the</a:t>
            </a:r>
            <a:r>
              <a:rPr lang="ar-EG" dirty="0"/>
              <a:t> </a:t>
            </a:r>
            <a:r>
              <a:rPr lang="ar-EG" dirty="0" err="1"/>
              <a:t>Principle</a:t>
            </a:r>
            <a:r>
              <a:rPr lang="ar-EG" dirty="0"/>
              <a:t> </a:t>
            </a:r>
            <a:r>
              <a:rPr lang="ar-EG" dirty="0" err="1"/>
              <a:t>Data</a:t>
            </a:r>
            <a:r>
              <a:rPr lang="ar-EG" dirty="0"/>
              <a:t> </a:t>
            </a:r>
            <a:r>
              <a:rPr lang="ar-EG" dirty="0" err="1"/>
              <a:t>Scientist</a:t>
            </a:r>
            <a:endParaRPr lang="ar-EG" dirty="0"/>
          </a:p>
        </p:txBody>
      </p:sp>
      <p:sp>
        <p:nvSpPr>
          <p:cNvPr id="8" name="TextBox 7">
            <a:extLst>
              <a:ext uri="{FF2B5EF4-FFF2-40B4-BE49-F238E27FC236}">
                <a16:creationId xmlns:a16="http://schemas.microsoft.com/office/drawing/2014/main" id="{AAEC7D6F-0E86-106F-1FDA-D2E7FC4EDBA0}"/>
              </a:ext>
            </a:extLst>
          </p:cNvPr>
          <p:cNvSpPr txBox="1"/>
          <p:nvPr/>
        </p:nvSpPr>
        <p:spPr>
          <a:xfrm>
            <a:off x="68826" y="2665842"/>
            <a:ext cx="3362632" cy="923330"/>
          </a:xfrm>
          <a:prstGeom prst="rect">
            <a:avLst/>
          </a:prstGeom>
          <a:noFill/>
        </p:spPr>
        <p:txBody>
          <a:bodyPr wrap="square">
            <a:spAutoFit/>
          </a:bodyPr>
          <a:lstStyle/>
          <a:p>
            <a:r>
              <a:rPr lang="ar-EG" dirty="0" err="1"/>
              <a:t>Note</a:t>
            </a:r>
            <a:r>
              <a:rPr lang="ar-EG" dirty="0"/>
              <a:t> </a:t>
            </a:r>
            <a:r>
              <a:rPr lang="ar-EG" dirty="0" err="1"/>
              <a:t>that</a:t>
            </a:r>
            <a:r>
              <a:rPr lang="ar-EG" dirty="0"/>
              <a:t> </a:t>
            </a:r>
            <a:r>
              <a:rPr lang="ar-EG" dirty="0" err="1"/>
              <a:t>most</a:t>
            </a:r>
            <a:r>
              <a:rPr lang="ar-EG" dirty="0"/>
              <a:t> </a:t>
            </a:r>
            <a:r>
              <a:rPr lang="ar-EG" dirty="0" err="1"/>
              <a:t>job</a:t>
            </a:r>
            <a:r>
              <a:rPr lang="ar-EG" dirty="0"/>
              <a:t> </a:t>
            </a:r>
            <a:r>
              <a:rPr lang="ar-EG" dirty="0" err="1"/>
              <a:t>of</a:t>
            </a:r>
            <a:r>
              <a:rPr lang="ar-EG" dirty="0"/>
              <a:t> a </a:t>
            </a:r>
            <a:r>
              <a:rPr lang="ar-EG" dirty="0" err="1"/>
              <a:t>full-time</a:t>
            </a:r>
            <a:r>
              <a:rPr lang="ar-EG" dirty="0"/>
              <a:t> </a:t>
            </a:r>
            <a:r>
              <a:rPr lang="ar-EG" dirty="0" err="1"/>
              <a:t>nature</a:t>
            </a:r>
            <a:r>
              <a:rPr lang="ar-EG" dirty="0"/>
              <a:t> </a:t>
            </a:r>
            <a:r>
              <a:rPr lang="ar-EG" dirty="0" err="1"/>
              <a:t>in</a:t>
            </a:r>
            <a:r>
              <a:rPr lang="ar-EG" dirty="0"/>
              <a:t> </a:t>
            </a:r>
            <a:r>
              <a:rPr lang="ar-EG" dirty="0" err="1"/>
              <a:t>terms</a:t>
            </a:r>
            <a:r>
              <a:rPr lang="ar-EG" dirty="0"/>
              <a:t> </a:t>
            </a:r>
            <a:r>
              <a:rPr lang="ar-EG" dirty="0" err="1"/>
              <a:t>of</a:t>
            </a:r>
            <a:r>
              <a:rPr lang="ar-EG" dirty="0"/>
              <a:t> </a:t>
            </a:r>
            <a:r>
              <a:rPr lang="ar-EG" dirty="0" err="1"/>
              <a:t>salaries</a:t>
            </a:r>
            <a:r>
              <a:rPr lang="ar-EG" dirty="0"/>
              <a:t> </a:t>
            </a:r>
            <a:r>
              <a:rPr lang="ar-EG" dirty="0" err="1"/>
              <a:t>is</a:t>
            </a:r>
            <a:r>
              <a:rPr lang="ar-EG" dirty="0"/>
              <a:t> </a:t>
            </a:r>
            <a:r>
              <a:rPr lang="ar-EG" dirty="0" err="1"/>
              <a:t>Data</a:t>
            </a:r>
            <a:r>
              <a:rPr lang="ar-EG" dirty="0"/>
              <a:t> </a:t>
            </a:r>
            <a:r>
              <a:rPr lang="ar-EG" dirty="0" err="1"/>
              <a:t>Analysis</a:t>
            </a:r>
            <a:r>
              <a:rPr lang="ar-EG" dirty="0"/>
              <a:t> </a:t>
            </a:r>
            <a:r>
              <a:rPr lang="ar-EG" dirty="0" err="1"/>
              <a:t>Lead</a:t>
            </a:r>
            <a:endParaRPr lang="ar-EG"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14" presetClass="entr" presetSubtype="1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Dashboard 1">
            <a:extLst>
              <a:ext uri="{FF2B5EF4-FFF2-40B4-BE49-F238E27FC236}">
                <a16:creationId xmlns:a16="http://schemas.microsoft.com/office/drawing/2014/main" id="{A0E19230-54EE-494C-B2F0-9EBE4A37C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235</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Inter</vt:lpstr>
      <vt:lpstr>zeitung</vt:lpstr>
      <vt:lpstr>Office Theme</vt:lpstr>
      <vt:lpstr>Employee Salaries for different job roles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Mennatallah Eid</cp:lastModifiedBy>
  <cp:revision>3</cp:revision>
  <dcterms:created xsi:type="dcterms:W3CDTF">2024-11-09T15:47:56Z</dcterms:created>
  <dcterms:modified xsi:type="dcterms:W3CDTF">2024-11-09T19:12:40Z</dcterms:modified>
</cp:coreProperties>
</file>