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UnemploymentinIndia_1731134992299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CD87905-1CA9-42F0-8122-06315C1D2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Unemployment in India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9294CC1-F981-4B85-982A-D3F381CDB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Mennatallah EL-</a:t>
            </a:r>
            <a:r>
              <a:rPr lang="en-US" dirty="0" err="1"/>
              <a:t>Khateeb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D576F-A19F-8391-912D-AF3483D1B45D}"/>
              </a:ext>
            </a:extLst>
          </p:cNvPr>
          <p:cNvSpPr txBox="1"/>
          <p:nvPr/>
        </p:nvSpPr>
        <p:spPr>
          <a:xfrm>
            <a:off x="3382297" y="40710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story behind this </a:t>
            </a:r>
            <a:r>
              <a:rPr lang="ar-EG" dirty="0" err="1"/>
              <a:t>dataset</a:t>
            </a:r>
            <a:r>
              <a:rPr lang="en-US" dirty="0"/>
              <a:t> is how </a:t>
            </a:r>
            <a:r>
              <a:rPr lang="ar-EG" dirty="0" err="1"/>
              <a:t>lockdown</a:t>
            </a:r>
            <a:r>
              <a:rPr lang="en-US" dirty="0"/>
              <a:t> affects employment opportunities and how the unemployment rate </a:t>
            </a:r>
            <a:r>
              <a:rPr lang="ar-EG" dirty="0" err="1"/>
              <a:t>increased</a:t>
            </a:r>
            <a:r>
              <a:rPr lang="en-US" dirty="0"/>
              <a:t> during Covid-19.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4">
            <a:extLst>
              <a:ext uri="{FF2B5EF4-FFF2-40B4-BE49-F238E27FC236}">
                <a16:creationId xmlns:a16="http://schemas.microsoft.com/office/drawing/2014/main" id="{D86C23B5-FEFA-458C-9862-2277B7964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16" y="0"/>
            <a:ext cx="900384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9055A-195B-C3B9-5EA1-33EE3133AD6C}"/>
              </a:ext>
            </a:extLst>
          </p:cNvPr>
          <p:cNvSpPr txBox="1"/>
          <p:nvPr/>
        </p:nvSpPr>
        <p:spPr>
          <a:xfrm>
            <a:off x="119241" y="29711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Covid-19 impact on urban 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and rural unemployment</a:t>
            </a:r>
            <a:endParaRPr lang="ar-EG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2AD1E-89FF-F181-4EC5-16DFCF381650}"/>
              </a:ext>
            </a:extLst>
          </p:cNvPr>
          <p:cNvSpPr txBox="1"/>
          <p:nvPr/>
        </p:nvSpPr>
        <p:spPr>
          <a:xfrm>
            <a:off x="119241" y="1302116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dirty="0" err="1"/>
              <a:t>We</a:t>
            </a:r>
            <a:r>
              <a:rPr lang="ar-EG" dirty="0"/>
              <a:t> </a:t>
            </a:r>
            <a:r>
              <a:rPr lang="ar-EG" dirty="0" err="1"/>
              <a:t>note</a:t>
            </a:r>
            <a:r>
              <a:rPr lang="ar-EG" dirty="0"/>
              <a:t> </a:t>
            </a:r>
            <a:r>
              <a:rPr lang="ar-EG" dirty="0" err="1"/>
              <a:t>that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unemployment</a:t>
            </a:r>
            <a:r>
              <a:rPr lang="ar-EG" dirty="0"/>
              <a:t> </a:t>
            </a:r>
            <a:r>
              <a:rPr lang="ar-EG" dirty="0" err="1"/>
              <a:t>rate</a:t>
            </a:r>
            <a:r>
              <a:rPr lang="ar-EG" dirty="0"/>
              <a:t> </a:t>
            </a:r>
            <a:r>
              <a:rPr lang="ar-EG" dirty="0" err="1"/>
              <a:t>has</a:t>
            </a:r>
            <a:r>
              <a:rPr lang="ar-EG" dirty="0"/>
              <a:t> </a:t>
            </a:r>
            <a:r>
              <a:rPr lang="ar-EG" dirty="0" err="1"/>
              <a:t>risen</a:t>
            </a:r>
            <a:r>
              <a:rPr lang="ar-EG" dirty="0"/>
              <a:t> </a:t>
            </a:r>
            <a:r>
              <a:rPr lang="ar-EG" dirty="0" err="1"/>
              <a:t>significantly</a:t>
            </a:r>
            <a:r>
              <a:rPr lang="ar-EG" dirty="0"/>
              <a:t> </a:t>
            </a:r>
            <a:r>
              <a:rPr lang="ar-EG" dirty="0" err="1"/>
              <a:t>since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beginning</a:t>
            </a:r>
            <a:r>
              <a:rPr lang="ar-EG" dirty="0"/>
              <a:t> </a:t>
            </a:r>
            <a:r>
              <a:rPr lang="ar-EG" dirty="0" err="1"/>
              <a:t>of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pandemic</a:t>
            </a:r>
            <a:r>
              <a:rPr lang="ar-E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5">
            <a:extLst>
              <a:ext uri="{FF2B5EF4-FFF2-40B4-BE49-F238E27FC236}">
                <a16:creationId xmlns:a16="http://schemas.microsoft.com/office/drawing/2014/main" id="{0AD507D3-51B1-42EB-8D7C-A63F400E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55" y="0"/>
            <a:ext cx="75829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9655F-4DF2-9FCA-5054-C68D3D2611DB}"/>
              </a:ext>
            </a:extLst>
          </p:cNvPr>
          <p:cNvSpPr txBox="1"/>
          <p:nvPr/>
        </p:nvSpPr>
        <p:spPr>
          <a:xfrm>
            <a:off x="0" y="70125"/>
            <a:ext cx="42475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Impact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pandemic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unemployment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rate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different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cities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within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India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2019-2020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D8DE8-B4D6-E469-0BBF-B57A722789FB}"/>
              </a:ext>
            </a:extLst>
          </p:cNvPr>
          <p:cNvSpPr txBox="1"/>
          <p:nvPr/>
        </p:nvSpPr>
        <p:spPr>
          <a:xfrm>
            <a:off x="131598" y="1346623"/>
            <a:ext cx="40176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r-EG" dirty="0" err="1"/>
              <a:t>We</a:t>
            </a:r>
            <a:r>
              <a:rPr lang="ar-EG" dirty="0"/>
              <a:t> </a:t>
            </a:r>
            <a:r>
              <a:rPr lang="ar-EG" dirty="0" err="1"/>
              <a:t>note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high</a:t>
            </a:r>
            <a:r>
              <a:rPr lang="ar-EG" dirty="0"/>
              <a:t> </a:t>
            </a:r>
            <a:r>
              <a:rPr lang="ar-EG" dirty="0" err="1"/>
              <a:t>tax</a:t>
            </a:r>
            <a:r>
              <a:rPr lang="ar-EG" dirty="0"/>
              <a:t> </a:t>
            </a:r>
            <a:r>
              <a:rPr lang="ar-EG" dirty="0" err="1"/>
              <a:t>rate</a:t>
            </a:r>
            <a:r>
              <a:rPr lang="ar-EG" dirty="0"/>
              <a:t> </a:t>
            </a:r>
            <a:r>
              <a:rPr lang="ar-EG" dirty="0" err="1"/>
              <a:t>in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city</a:t>
            </a:r>
            <a:r>
              <a:rPr lang="ar-EG" dirty="0"/>
              <a:t> </a:t>
            </a:r>
            <a:r>
              <a:rPr lang="ar-EG" dirty="0" err="1"/>
              <a:t>of</a:t>
            </a:r>
            <a:r>
              <a:rPr lang="ar-EG" dirty="0"/>
              <a:t> </a:t>
            </a:r>
            <a:r>
              <a:rPr lang="en-US" b="1" dirty="0"/>
              <a:t>Tripura</a:t>
            </a:r>
            <a:r>
              <a:rPr lang="ar-EG" dirty="0"/>
              <a:t> </a:t>
            </a:r>
            <a:r>
              <a:rPr lang="ar-EG" dirty="0" err="1"/>
              <a:t>during</a:t>
            </a:r>
            <a:r>
              <a:rPr lang="ar-EG" dirty="0"/>
              <a:t> </a:t>
            </a:r>
            <a:r>
              <a:rPr lang="ar-EG" dirty="0" err="1"/>
              <a:t>and</a:t>
            </a:r>
            <a:r>
              <a:rPr lang="ar-EG" dirty="0"/>
              <a:t> </a:t>
            </a:r>
            <a:r>
              <a:rPr lang="ar-EG" dirty="0" err="1"/>
              <a:t>before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pandemic</a:t>
            </a:r>
            <a:endParaRPr lang="ar-E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EG" dirty="0" err="1"/>
              <a:t>As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pandemic</a:t>
            </a:r>
            <a:r>
              <a:rPr lang="ar-EG" dirty="0"/>
              <a:t> </a:t>
            </a:r>
            <a:r>
              <a:rPr lang="ar-EG" dirty="0" err="1"/>
              <a:t>spreads</a:t>
            </a:r>
            <a:r>
              <a:rPr lang="ar-EG" dirty="0"/>
              <a:t>,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unemployment</a:t>
            </a:r>
            <a:r>
              <a:rPr lang="ar-EG" dirty="0"/>
              <a:t> </a:t>
            </a:r>
            <a:r>
              <a:rPr lang="ar-EG" dirty="0" err="1"/>
              <a:t>rate</a:t>
            </a:r>
            <a:r>
              <a:rPr lang="ar-EG" dirty="0"/>
              <a:t> </a:t>
            </a:r>
            <a:r>
              <a:rPr lang="ar-EG" dirty="0" err="1"/>
              <a:t>has</a:t>
            </a:r>
            <a:r>
              <a:rPr lang="ar-EG" dirty="0"/>
              <a:t> </a:t>
            </a:r>
            <a:r>
              <a:rPr lang="ar-EG" dirty="0" err="1"/>
              <a:t>increased</a:t>
            </a:r>
            <a:r>
              <a:rPr lang="ar-EG" dirty="0"/>
              <a:t> </a:t>
            </a:r>
            <a:r>
              <a:rPr lang="ar-EG" dirty="0" err="1"/>
              <a:t>in</a:t>
            </a:r>
            <a:r>
              <a:rPr lang="ar-EG" dirty="0"/>
              <a:t> </a:t>
            </a:r>
            <a:r>
              <a:rPr lang="ar-EG" dirty="0" err="1"/>
              <a:t>several</a:t>
            </a:r>
            <a:r>
              <a:rPr lang="ar-EG" dirty="0"/>
              <a:t> </a:t>
            </a:r>
            <a:r>
              <a:rPr lang="ar-EG" dirty="0" err="1"/>
              <a:t>cities</a:t>
            </a:r>
            <a:r>
              <a:rPr lang="ar-EG" dirty="0"/>
              <a:t>, </a:t>
            </a:r>
            <a:r>
              <a:rPr lang="ar-EG" dirty="0" err="1"/>
              <a:t>including</a:t>
            </a:r>
            <a:r>
              <a:rPr lang="ar-EG" b="1" dirty="0"/>
              <a:t> </a:t>
            </a:r>
            <a:r>
              <a:rPr lang="ar-EG" b="1" dirty="0" err="1"/>
              <a:t>Haryana</a:t>
            </a:r>
            <a:r>
              <a:rPr lang="ar-EG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6">
            <a:extLst>
              <a:ext uri="{FF2B5EF4-FFF2-40B4-BE49-F238E27FC236}">
                <a16:creationId xmlns:a16="http://schemas.microsoft.com/office/drawing/2014/main" id="{AFD8FE9F-F675-4AAE-B7EC-C3D7361B0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16" y="0"/>
            <a:ext cx="498642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A866B8-81A6-BB6A-17C0-663D296A9A42}"/>
              </a:ext>
            </a:extLst>
          </p:cNvPr>
          <p:cNvSpPr txBox="1"/>
          <p:nvPr/>
        </p:nvSpPr>
        <p:spPr>
          <a:xfrm>
            <a:off x="679901" y="31423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Urban and Rural Unemployment and Employment Rates 2019-2020</a:t>
            </a:r>
            <a:endParaRPr lang="ar-EG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DA267-D0CB-A337-47D2-FE5FA97A9B3E}"/>
              </a:ext>
            </a:extLst>
          </p:cNvPr>
          <p:cNvSpPr txBox="1"/>
          <p:nvPr/>
        </p:nvSpPr>
        <p:spPr>
          <a:xfrm>
            <a:off x="679901" y="19382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dirty="0" err="1"/>
              <a:t>We</a:t>
            </a:r>
            <a:r>
              <a:rPr lang="ar-EG" dirty="0"/>
              <a:t> </a:t>
            </a:r>
            <a:r>
              <a:rPr lang="ar-EG" dirty="0" err="1"/>
              <a:t>note</a:t>
            </a:r>
            <a:r>
              <a:rPr lang="ar-EG" dirty="0"/>
              <a:t> </a:t>
            </a:r>
            <a:r>
              <a:rPr lang="ar-EG" dirty="0" err="1"/>
              <a:t>higher</a:t>
            </a:r>
            <a:r>
              <a:rPr lang="ar-EG" dirty="0"/>
              <a:t> </a:t>
            </a:r>
            <a:r>
              <a:rPr lang="ar-EG" dirty="0" err="1"/>
              <a:t>rural</a:t>
            </a:r>
            <a:r>
              <a:rPr lang="ar-EG" dirty="0"/>
              <a:t> </a:t>
            </a:r>
            <a:r>
              <a:rPr lang="ar-EG" dirty="0" err="1"/>
              <a:t>than</a:t>
            </a:r>
            <a:r>
              <a:rPr lang="ar-EG" dirty="0"/>
              <a:t> </a:t>
            </a:r>
            <a:r>
              <a:rPr lang="ar-EG" dirty="0" err="1"/>
              <a:t>urban</a:t>
            </a:r>
            <a:r>
              <a:rPr lang="ar-EG" dirty="0"/>
              <a:t> </a:t>
            </a:r>
            <a:r>
              <a:rPr lang="ar-EG" dirty="0" err="1"/>
              <a:t>employment</a:t>
            </a:r>
            <a:r>
              <a:rPr lang="ar-EG" dirty="0"/>
              <a:t> </a:t>
            </a:r>
            <a:r>
              <a:rPr lang="ar-EG" dirty="0" err="1"/>
              <a:t>rates</a:t>
            </a:r>
            <a:r>
              <a:rPr lang="ar-EG" dirty="0"/>
              <a:t> </a:t>
            </a:r>
            <a:r>
              <a:rPr lang="ar-EG" dirty="0" err="1"/>
              <a:t>with</a:t>
            </a:r>
            <a:r>
              <a:rPr lang="ar-EG" dirty="0"/>
              <a:t> </a:t>
            </a:r>
            <a:r>
              <a:rPr lang="ar-EG" dirty="0" err="1"/>
              <a:t>higher</a:t>
            </a:r>
            <a:r>
              <a:rPr lang="ar-EG" dirty="0"/>
              <a:t> </a:t>
            </a:r>
            <a:r>
              <a:rPr lang="ar-EG" dirty="0" err="1"/>
              <a:t>urban</a:t>
            </a:r>
            <a:r>
              <a:rPr lang="ar-EG" dirty="0"/>
              <a:t> </a:t>
            </a:r>
            <a:r>
              <a:rPr lang="ar-EG" dirty="0" err="1"/>
              <a:t>unemployment</a:t>
            </a:r>
            <a:r>
              <a:rPr lang="ar-EG" dirty="0"/>
              <a:t> </a:t>
            </a:r>
            <a:r>
              <a:rPr lang="ar-EG" dirty="0" err="1"/>
              <a:t>compared</a:t>
            </a:r>
            <a:r>
              <a:rPr lang="ar-EG" dirty="0"/>
              <a:t> </a:t>
            </a:r>
            <a:r>
              <a:rPr lang="ar-EG" dirty="0" err="1"/>
              <a:t>to</a:t>
            </a:r>
            <a:r>
              <a:rPr lang="ar-EG" dirty="0"/>
              <a:t> </a:t>
            </a:r>
            <a:r>
              <a:rPr lang="ar-EG" dirty="0" err="1"/>
              <a:t>rural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7">
            <a:extLst>
              <a:ext uri="{FF2B5EF4-FFF2-40B4-BE49-F238E27FC236}">
                <a16:creationId xmlns:a16="http://schemas.microsoft.com/office/drawing/2014/main" id="{B2CD344C-5A28-43E6-9985-EF7A01E4C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45" y="0"/>
            <a:ext cx="750561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020BA1-1FFD-147B-BFAA-C99B4BA12D29}"/>
              </a:ext>
            </a:extLst>
          </p:cNvPr>
          <p:cNvSpPr txBox="1"/>
          <p:nvPr/>
        </p:nvSpPr>
        <p:spPr>
          <a:xfrm>
            <a:off x="101436" y="316779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  <a:cs typeface="+mj-cs"/>
              </a:rPr>
              <a:t>Concentration</a:t>
            </a:r>
            <a:r>
              <a:rPr lang="ar-EG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 </a:t>
            </a:r>
            <a:r>
              <a:rPr lang="ar-EG" b="1" dirty="0" err="1">
                <a:solidFill>
                  <a:schemeClr val="accent1">
                    <a:lumMod val="75000"/>
                  </a:schemeClr>
                </a:solidFill>
                <a:cs typeface="+mj-cs"/>
              </a:rPr>
              <a:t>of</a:t>
            </a:r>
            <a:r>
              <a:rPr lang="ar-EG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 </a:t>
            </a:r>
            <a:r>
              <a:rPr lang="ar-EG" b="1" dirty="0" err="1">
                <a:solidFill>
                  <a:schemeClr val="accent1">
                    <a:lumMod val="75000"/>
                  </a:schemeClr>
                </a:solidFill>
                <a:cs typeface="+mj-cs"/>
              </a:rPr>
              <a:t>employment</a:t>
            </a:r>
            <a:r>
              <a:rPr lang="ar-EG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 </a:t>
            </a:r>
            <a:r>
              <a:rPr lang="ar-EG" b="1" dirty="0" err="1">
                <a:solidFill>
                  <a:schemeClr val="accent1">
                    <a:lumMod val="75000"/>
                  </a:schemeClr>
                </a:solidFill>
                <a:cs typeface="+mj-cs"/>
              </a:rPr>
              <a:t>and</a:t>
            </a:r>
            <a:r>
              <a:rPr lang="ar-EG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 </a:t>
            </a:r>
            <a:r>
              <a:rPr lang="ar-EG" b="1" dirty="0" err="1">
                <a:solidFill>
                  <a:schemeClr val="accent1">
                    <a:lumMod val="75000"/>
                  </a:schemeClr>
                </a:solidFill>
                <a:cs typeface="+mj-cs"/>
              </a:rPr>
              <a:t>unemployment</a:t>
            </a:r>
            <a:r>
              <a:rPr lang="ar-EG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 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n</a:t>
            </a:r>
            <a:r>
              <a:rPr lang="ar-EG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regions</a:t>
            </a:r>
            <a:endParaRPr lang="ar-EG" b="1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59573-57A3-319E-585E-16BF659FA6CA}"/>
              </a:ext>
            </a:extLst>
          </p:cNvPr>
          <p:cNvSpPr txBox="1"/>
          <p:nvPr/>
        </p:nvSpPr>
        <p:spPr>
          <a:xfrm>
            <a:off x="37527" y="1671935"/>
            <a:ext cx="4731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r-EG" dirty="0" err="1"/>
              <a:t>We</a:t>
            </a:r>
            <a:r>
              <a:rPr lang="ar-EG" dirty="0"/>
              <a:t> </a:t>
            </a:r>
            <a:r>
              <a:rPr lang="ar-EG" dirty="0" err="1"/>
              <a:t>note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high</a:t>
            </a:r>
            <a:r>
              <a:rPr lang="ar-EG" dirty="0"/>
              <a:t> </a:t>
            </a:r>
            <a:r>
              <a:rPr lang="ar-EG" dirty="0" err="1"/>
              <a:t>employment</a:t>
            </a:r>
            <a:r>
              <a:rPr lang="ar-EG" dirty="0"/>
              <a:t> </a:t>
            </a:r>
            <a:r>
              <a:rPr lang="ar-EG" dirty="0" err="1"/>
              <a:t>in</a:t>
            </a:r>
            <a:r>
              <a:rPr lang="ar-EG" dirty="0"/>
              <a:t> </a:t>
            </a:r>
            <a:r>
              <a:rPr lang="ar-EG" dirty="0" err="1"/>
              <a:t>Tripura</a:t>
            </a:r>
            <a:r>
              <a:rPr lang="ar-EG" dirty="0"/>
              <a:t> </a:t>
            </a:r>
            <a:r>
              <a:rPr lang="ar-EG" dirty="0" err="1"/>
              <a:t>City</a:t>
            </a:r>
            <a:r>
              <a:rPr lang="ar-EG" dirty="0"/>
              <a:t> </a:t>
            </a:r>
            <a:r>
              <a:rPr lang="ar-EG" dirty="0" err="1"/>
              <a:t>with</a:t>
            </a:r>
            <a:r>
              <a:rPr lang="ar-EG" dirty="0"/>
              <a:t> </a:t>
            </a:r>
            <a:r>
              <a:rPr lang="ar-EG" dirty="0" err="1"/>
              <a:t>high</a:t>
            </a:r>
            <a:r>
              <a:rPr lang="ar-EG" dirty="0"/>
              <a:t> </a:t>
            </a:r>
            <a:r>
              <a:rPr lang="ar-EG" dirty="0" err="1"/>
              <a:t>unemployment</a:t>
            </a:r>
            <a:r>
              <a:rPr lang="ar-EG" dirty="0"/>
              <a:t> </a:t>
            </a:r>
            <a:r>
              <a:rPr lang="ar-EG" dirty="0" err="1"/>
              <a:t>in</a:t>
            </a:r>
            <a:r>
              <a:rPr lang="ar-EG" dirty="0"/>
              <a:t> </a:t>
            </a:r>
            <a:r>
              <a:rPr lang="ar-EG" dirty="0" err="1"/>
              <a:t>Haryana</a:t>
            </a:r>
            <a:r>
              <a:rPr lang="ar-EG" dirty="0"/>
              <a:t> </a:t>
            </a:r>
            <a:r>
              <a:rPr lang="ar-EG" dirty="0" err="1"/>
              <a:t>and</a:t>
            </a:r>
            <a:r>
              <a:rPr lang="ar-EG" dirty="0"/>
              <a:t> </a:t>
            </a:r>
            <a:r>
              <a:rPr lang="ar-EG" dirty="0" err="1"/>
              <a:t>low</a:t>
            </a:r>
            <a:r>
              <a:rPr lang="ar-EG" dirty="0"/>
              <a:t> </a:t>
            </a:r>
            <a:r>
              <a:rPr lang="ar-EG" dirty="0" err="1"/>
              <a:t>employment</a:t>
            </a:r>
            <a:r>
              <a:rPr lang="ar-EG" dirty="0"/>
              <a:t> </a:t>
            </a:r>
            <a:r>
              <a:rPr lang="ar-EG" dirty="0" err="1"/>
              <a:t>compared</a:t>
            </a:r>
            <a:r>
              <a:rPr lang="ar-EG" dirty="0"/>
              <a:t> </a:t>
            </a:r>
            <a:r>
              <a:rPr lang="ar-EG" dirty="0" err="1"/>
              <a:t>to</a:t>
            </a:r>
            <a:r>
              <a:rPr lang="ar-EG" dirty="0"/>
              <a:t> </a:t>
            </a:r>
            <a:r>
              <a:rPr lang="ar-EG" dirty="0" err="1"/>
              <a:t>others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id="{A6EFC566-8FAD-4EFC-BC9C-F83004DE1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0"/>
            <a:ext cx="11788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Unemployment in India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Mennatallah Eid</cp:lastModifiedBy>
  <cp:revision>1</cp:revision>
  <dcterms:created xsi:type="dcterms:W3CDTF">2024-11-09T07:33:55Z</dcterms:created>
  <dcterms:modified xsi:type="dcterms:W3CDTF">2024-11-09T15:24:20Z</dcterms:modified>
</cp:coreProperties>
</file>